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E4D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F0BD8A-4629-5DF9-CF75-FE7BFDB28CCF}" v="733" dt="2026-10-25T19:26:34.4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25/10/2026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sv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wales/national-minimum-standards-regulated-childcare-children-age-12-years-statutory-guidance-glossary" TargetMode="External"/><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hyperlink" Target="https://www.simplypsychology.org/gibbs-reflective-cycle.html" TargetMode="External"/><Relationship Id="rId4" Type="http://schemas.openxmlformats.org/officeDocument/2006/relationships/hyperlink" Target="https://www.ewc.wales/site/index.php/en/fitness-to-practise/good-practice-guides/good-practice-guide-reflective-pract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6" name="Picture 5" descr="A colorful shapes on a white background&#10;&#10;AI-generated content may be incorrect.">
            <a:extLst>
              <a:ext uri="{FF2B5EF4-FFF2-40B4-BE49-F238E27FC236}">
                <a16:creationId xmlns:a16="http://schemas.microsoft.com/office/drawing/2014/main" id="{A217FD01-2BC0-2490-85FD-BB5AAEDA7BCB}"/>
              </a:ext>
            </a:extLst>
          </p:cNvPr>
          <p:cNvPicPr>
            <a:picLocks noChangeAspect="1"/>
          </p:cNvPicPr>
          <p:nvPr/>
        </p:nvPicPr>
        <p:blipFill>
          <a:blip r:embed="rId2"/>
          <a:stretch>
            <a:fillRect/>
          </a:stretch>
        </p:blipFill>
        <p:spPr>
          <a:xfrm rot="16200000">
            <a:off x="2651166" y="-2651247"/>
            <a:ext cx="6889667" cy="12190019"/>
          </a:xfrm>
          <a:prstGeom prst="rect">
            <a:avLst/>
          </a:prstGeom>
        </p:spPr>
      </p:pic>
      <p:pic>
        <p:nvPicPr>
          <p:cNvPr id="9" name="Graphic 8">
            <a:extLst>
              <a:ext uri="{FF2B5EF4-FFF2-40B4-BE49-F238E27FC236}">
                <a16:creationId xmlns:a16="http://schemas.microsoft.com/office/drawing/2014/main" id="{96DBC486-42E5-1E99-5DFF-8FA3BE5331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373" y="5288231"/>
            <a:ext cx="2140219" cy="1744689"/>
          </a:xfrm>
          <a:prstGeom prst="rect">
            <a:avLst/>
          </a:prstGeom>
        </p:spPr>
      </p:pic>
      <p:pic>
        <p:nvPicPr>
          <p:cNvPr id="11" name="Graphic 10">
            <a:extLst>
              <a:ext uri="{FF2B5EF4-FFF2-40B4-BE49-F238E27FC236}">
                <a16:creationId xmlns:a16="http://schemas.microsoft.com/office/drawing/2014/main" id="{25A68E1D-13F9-8B91-F702-63FFDC668905}"/>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71530" y="4219495"/>
            <a:ext cx="1465074" cy="1305570"/>
          </a:xfrm>
          <a:prstGeom prst="rect">
            <a:avLst/>
          </a:prstGeom>
        </p:spPr>
      </p:pic>
      <p:pic>
        <p:nvPicPr>
          <p:cNvPr id="12" name="Graphic 11">
            <a:extLst>
              <a:ext uri="{FF2B5EF4-FFF2-40B4-BE49-F238E27FC236}">
                <a16:creationId xmlns:a16="http://schemas.microsoft.com/office/drawing/2014/main" id="{ADD67B04-167F-E29A-FCAA-D7B6E5874B9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854990" y="4875024"/>
            <a:ext cx="414579" cy="427172"/>
          </a:xfrm>
          <a:prstGeom prst="rect">
            <a:avLst/>
          </a:prstGeom>
        </p:spPr>
      </p:pic>
      <p:sp>
        <p:nvSpPr>
          <p:cNvPr id="13" name="TextBox 12">
            <a:extLst>
              <a:ext uri="{FF2B5EF4-FFF2-40B4-BE49-F238E27FC236}">
                <a16:creationId xmlns:a16="http://schemas.microsoft.com/office/drawing/2014/main" id="{27337C0F-51C1-AA97-C0F8-0E4C7154639A}"/>
              </a:ext>
            </a:extLst>
          </p:cNvPr>
          <p:cNvSpPr txBox="1"/>
          <p:nvPr/>
        </p:nvSpPr>
        <p:spPr>
          <a:xfrm>
            <a:off x="10713203" y="6412423"/>
            <a:ext cx="1375475" cy="37578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Heidi Slade</a:t>
            </a:r>
          </a:p>
        </p:txBody>
      </p:sp>
      <p:sp>
        <p:nvSpPr>
          <p:cNvPr id="14" name="TextBox 13">
            <a:extLst>
              <a:ext uri="{FF2B5EF4-FFF2-40B4-BE49-F238E27FC236}">
                <a16:creationId xmlns:a16="http://schemas.microsoft.com/office/drawing/2014/main" id="{D5E5E869-BBAF-67C3-1E7B-F99D064A3DE1}"/>
              </a:ext>
            </a:extLst>
          </p:cNvPr>
          <p:cNvSpPr txBox="1"/>
          <p:nvPr/>
        </p:nvSpPr>
        <p:spPr>
          <a:xfrm>
            <a:off x="725602" y="816008"/>
            <a:ext cx="2850078"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What is reflective practice?</a:t>
            </a:r>
          </a:p>
        </p:txBody>
      </p:sp>
      <p:sp>
        <p:nvSpPr>
          <p:cNvPr id="15" name="TextBox 14">
            <a:extLst>
              <a:ext uri="{FF2B5EF4-FFF2-40B4-BE49-F238E27FC236}">
                <a16:creationId xmlns:a16="http://schemas.microsoft.com/office/drawing/2014/main" id="{3AA4F37D-FD62-C59F-242E-A45C2B6663E5}"/>
              </a:ext>
            </a:extLst>
          </p:cNvPr>
          <p:cNvSpPr txBox="1"/>
          <p:nvPr/>
        </p:nvSpPr>
        <p:spPr>
          <a:xfrm>
            <a:off x="727698" y="1297312"/>
            <a:ext cx="3540204" cy="249299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rPr>
              <a:t>Reflective practice means to use self-evaluation to reflect on our past choices as well as ask ourselves questions such as:</a:t>
            </a:r>
            <a:endParaRPr lang="en-GB" sz="1600">
              <a:highlight>
                <a:srgbClr val="C6C6C6"/>
              </a:highlight>
            </a:endParaRPr>
          </a:p>
          <a:p>
            <a:r>
              <a:rPr lang="en-GB" sz="1600">
                <a:highlight>
                  <a:srgbClr val="FFFFFF"/>
                </a:highlight>
              </a:rPr>
              <a:t>What went well? </a:t>
            </a:r>
            <a:endParaRPr lang="en-GB" sz="1600">
              <a:highlight>
                <a:srgbClr val="C6C6C6"/>
              </a:highlight>
            </a:endParaRPr>
          </a:p>
          <a:p>
            <a:r>
              <a:rPr lang="en-GB" sz="1600">
                <a:highlight>
                  <a:srgbClr val="FFFFFF"/>
                </a:highlight>
              </a:rPr>
              <a:t>What didn't go so well?</a:t>
            </a:r>
            <a:endParaRPr lang="en-GB" sz="1600">
              <a:highlight>
                <a:srgbClr val="C6C6C6"/>
              </a:highlight>
            </a:endParaRPr>
          </a:p>
          <a:p>
            <a:r>
              <a:rPr lang="en-GB" sz="1600">
                <a:highlight>
                  <a:srgbClr val="FFFFFF"/>
                </a:highlight>
              </a:rPr>
              <a:t>Was the objective met?</a:t>
            </a:r>
            <a:endParaRPr lang="en-GB" sz="1600">
              <a:highlight>
                <a:srgbClr val="C6C6C6"/>
              </a:highlight>
            </a:endParaRPr>
          </a:p>
          <a:p>
            <a:r>
              <a:rPr lang="en-GB" sz="1600">
                <a:highlight>
                  <a:srgbClr val="FFFFFF"/>
                </a:highlight>
              </a:rPr>
              <a:t>How can we adapt for other children?</a:t>
            </a:r>
            <a:endParaRPr lang="en-GB" sz="1600">
              <a:highlight>
                <a:srgbClr val="C6C6C6"/>
              </a:highlight>
            </a:endParaRPr>
          </a:p>
          <a:p>
            <a:r>
              <a:rPr lang="en-GB" sz="1600">
                <a:highlight>
                  <a:srgbClr val="FFFFFF"/>
                </a:highlight>
              </a:rPr>
              <a:t>How can we make the activity better?</a:t>
            </a:r>
            <a:endParaRPr lang="en-GB" sz="1600">
              <a:highlight>
                <a:srgbClr val="C6C6C6"/>
              </a:highlight>
            </a:endParaRPr>
          </a:p>
          <a:p>
            <a:endParaRPr lang="en-GB" sz="1200" dirty="0">
              <a:highlight>
                <a:srgbClr val="FFFFFF"/>
              </a:highlight>
            </a:endParaRPr>
          </a:p>
        </p:txBody>
      </p:sp>
      <p:sp>
        <p:nvSpPr>
          <p:cNvPr id="16" name="TextBox 15">
            <a:extLst>
              <a:ext uri="{FF2B5EF4-FFF2-40B4-BE49-F238E27FC236}">
                <a16:creationId xmlns:a16="http://schemas.microsoft.com/office/drawing/2014/main" id="{AC9CE11D-EB55-C8A6-B94E-8EC19616B331}"/>
              </a:ext>
            </a:extLst>
          </p:cNvPr>
          <p:cNvSpPr txBox="1"/>
          <p:nvPr/>
        </p:nvSpPr>
        <p:spPr>
          <a:xfrm>
            <a:off x="2287592" y="3853946"/>
            <a:ext cx="4178086" cy="2308324"/>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These questions will help us to take a step back from the activity and observe how the activity went and understand if any goals were met. This will allow us to also view the activities from the perspective of the children in the classroom and see what we can do to help them to progress and gain a better idea on how to make a lesson for them to be purposeful as well as meaning full. </a:t>
            </a:r>
            <a:endParaRPr lang="en-GB" sz="1600">
              <a:highlight>
                <a:srgbClr val="C6C6C6"/>
              </a:highlight>
            </a:endParaRPr>
          </a:p>
        </p:txBody>
      </p:sp>
      <p:sp>
        <p:nvSpPr>
          <p:cNvPr id="17" name="TextBox 16">
            <a:extLst>
              <a:ext uri="{FF2B5EF4-FFF2-40B4-BE49-F238E27FC236}">
                <a16:creationId xmlns:a16="http://schemas.microsoft.com/office/drawing/2014/main" id="{FC163CFB-D0BE-7D37-8FA8-771FC69961B8}"/>
              </a:ext>
            </a:extLst>
          </p:cNvPr>
          <p:cNvSpPr txBox="1"/>
          <p:nvPr/>
        </p:nvSpPr>
        <p:spPr>
          <a:xfrm>
            <a:off x="3906865" y="206644"/>
            <a:ext cx="4442847"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Reflective </a:t>
            </a:r>
            <a:r>
              <a:rPr lang="en-GB" sz="2400"/>
              <a:t>Practice in Early Years</a:t>
            </a:r>
            <a:endParaRPr lang="en-GB" sz="2400" dirty="0"/>
          </a:p>
        </p:txBody>
      </p:sp>
      <p:sp>
        <p:nvSpPr>
          <p:cNvPr id="19" name="TextBox 18">
            <a:extLst>
              <a:ext uri="{FF2B5EF4-FFF2-40B4-BE49-F238E27FC236}">
                <a16:creationId xmlns:a16="http://schemas.microsoft.com/office/drawing/2014/main" id="{1194B9B9-C60E-4AB1-00D4-021BB53BB197}"/>
              </a:ext>
            </a:extLst>
          </p:cNvPr>
          <p:cNvSpPr txBox="1"/>
          <p:nvPr/>
        </p:nvSpPr>
        <p:spPr>
          <a:xfrm>
            <a:off x="7701181" y="2451971"/>
            <a:ext cx="3903091" cy="353943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rPr>
              <a:t>When we work with children, we cannot forget </a:t>
            </a:r>
            <a:r>
              <a:rPr lang="en-GB" sz="1600" dirty="0">
                <a:highlight>
                  <a:srgbClr val="FFFFFF"/>
                </a:highlight>
              </a:rPr>
              <a:t>to include them in our reflection as every child has individual gaols and targets, they need to achieve at different rates and times. We need to ensure that we do not create a box that not every child will be able to fit into and a space where they either cannot progress or can't reach goals. It allows us to change our perspective of the classroom environment, the way we communicate with the children and the pacing of the lessons.</a:t>
            </a:r>
            <a:endParaRPr lang="en-GB" sz="1600" dirty="0">
              <a:highlight>
                <a:srgbClr val="C6C6C6"/>
              </a:highlight>
            </a:endParaRPr>
          </a:p>
          <a:p>
            <a:pPr algn="l"/>
            <a:endParaRPr lang="en-GB" sz="1600" dirty="0"/>
          </a:p>
        </p:txBody>
      </p:sp>
      <p:sp>
        <p:nvSpPr>
          <p:cNvPr id="20" name="TextBox 19">
            <a:extLst>
              <a:ext uri="{FF2B5EF4-FFF2-40B4-BE49-F238E27FC236}">
                <a16:creationId xmlns:a16="http://schemas.microsoft.com/office/drawing/2014/main" id="{D2796BBF-4728-AF0F-F65C-8EC189EE07F8}"/>
              </a:ext>
            </a:extLst>
          </p:cNvPr>
          <p:cNvSpPr txBox="1"/>
          <p:nvPr/>
        </p:nvSpPr>
        <p:spPr>
          <a:xfrm>
            <a:off x="7703026" y="1892503"/>
            <a:ext cx="2789694"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Child centred focus</a:t>
            </a:r>
          </a:p>
        </p:txBody>
      </p:sp>
      <p:pic>
        <p:nvPicPr>
          <p:cNvPr id="21" name="Picture 20" descr="The Importance of Reflective Practice in Early Years - Showcase Training Ltd.">
            <a:extLst>
              <a:ext uri="{FF2B5EF4-FFF2-40B4-BE49-F238E27FC236}">
                <a16:creationId xmlns:a16="http://schemas.microsoft.com/office/drawing/2014/main" id="{C91CFE3B-42C4-285A-D7FD-32E0ED066A29}"/>
              </a:ext>
            </a:extLst>
          </p:cNvPr>
          <p:cNvPicPr>
            <a:picLocks noChangeAspect="1"/>
          </p:cNvPicPr>
          <p:nvPr/>
        </p:nvPicPr>
        <p:blipFill>
          <a:blip r:embed="rId6"/>
          <a:stretch>
            <a:fillRect/>
          </a:stretch>
        </p:blipFill>
        <p:spPr>
          <a:xfrm>
            <a:off x="4758022" y="1369017"/>
            <a:ext cx="2437025" cy="2163307"/>
          </a:xfrm>
          <a:prstGeom prst="rect">
            <a:avLst/>
          </a:prstGeom>
        </p:spPr>
      </p:pic>
    </p:spTree>
    <p:extLst>
      <p:ext uri="{BB962C8B-B14F-4D97-AF65-F5344CB8AC3E}">
        <p14:creationId xmlns:p14="http://schemas.microsoft.com/office/powerpoint/2010/main" val="1513245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colorful lines on a white background&#10;&#10;AI-generated content may be incorrect.">
            <a:extLst>
              <a:ext uri="{FF2B5EF4-FFF2-40B4-BE49-F238E27FC236}">
                <a16:creationId xmlns:a16="http://schemas.microsoft.com/office/drawing/2014/main" id="{E10A7060-D1BB-BAA9-7595-DE1A84D113D4}"/>
              </a:ext>
            </a:extLst>
          </p:cNvPr>
          <p:cNvPicPr>
            <a:picLocks noChangeAspect="1"/>
          </p:cNvPicPr>
          <p:nvPr/>
        </p:nvPicPr>
        <p:blipFill>
          <a:blip r:embed="rId2"/>
          <a:srcRect t="39155" b="25695"/>
          <a:stretch>
            <a:fillRect/>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897B9CFF-2C87-E65F-FF61-DB9CBFB1150F}"/>
              </a:ext>
            </a:extLst>
          </p:cNvPr>
          <p:cNvSpPr txBox="1"/>
          <p:nvPr/>
        </p:nvSpPr>
        <p:spPr>
          <a:xfrm>
            <a:off x="439118" y="1582119"/>
            <a:ext cx="11313762" cy="184665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rPr>
              <a:t>Understanding the importance of reflective practice is very important as it has so many benefits on how to structure activities and how to base your lessons and activities based on the children's needs and outcomes. </a:t>
            </a:r>
            <a:endParaRPr lang="en-GB" sz="1600">
              <a:highlight>
                <a:srgbClr val="C6C6C6"/>
              </a:highlight>
            </a:endParaRPr>
          </a:p>
          <a:p>
            <a:r>
              <a:rPr lang="en-GB" sz="1600" dirty="0">
                <a:highlight>
                  <a:srgbClr val="FFFFFF"/>
                </a:highlight>
              </a:rPr>
              <a:t>It helps us to forward plan activities in ways that works for each child to meet new milestones and gain a better understanding whilst they are learning.  A statutory curriculum for 3 to 16 year-olds, setting out what is important in delivering a broad and balanced education in Wales" (GOV.WALES, 2026). This further helps to support the idea that reflection is not only important for us but also for the children we work with as we help support them in their future as the grow and progress through school.</a:t>
            </a:r>
            <a:endParaRPr lang="en-GB" sz="1600" dirty="0"/>
          </a:p>
          <a:p>
            <a:pPr algn="l"/>
            <a:endParaRPr lang="en-GB" dirty="0"/>
          </a:p>
        </p:txBody>
      </p:sp>
      <p:sp>
        <p:nvSpPr>
          <p:cNvPr id="6" name="TextBox 5">
            <a:extLst>
              <a:ext uri="{FF2B5EF4-FFF2-40B4-BE49-F238E27FC236}">
                <a16:creationId xmlns:a16="http://schemas.microsoft.com/office/drawing/2014/main" id="{AF503FA8-BDDD-989D-941B-447BB65BB46A}"/>
              </a:ext>
            </a:extLst>
          </p:cNvPr>
          <p:cNvSpPr txBox="1"/>
          <p:nvPr/>
        </p:nvSpPr>
        <p:spPr>
          <a:xfrm>
            <a:off x="449736" y="3586278"/>
            <a:ext cx="8438112" cy="181588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rPr>
              <a:t>Knowing how to effectively reflect on our past activities that we do with the children is important as it allows us to look at what went well and how we can improve for the children in the future. "You have the responsibility to review and develop your practice in order to help maintain standards and enhance your professionalism" (Wyn, 2023). This helps to connect the understanding that the importance of realising how crucial it is to relook on your practice and ideas as you teach as it helps you to progress as an educator and keeps you informed and innovated.</a:t>
            </a:r>
            <a:endParaRPr lang="en-US" sz="1600"/>
          </a:p>
        </p:txBody>
      </p:sp>
      <p:sp>
        <p:nvSpPr>
          <p:cNvPr id="7" name="TextBox 6">
            <a:extLst>
              <a:ext uri="{FF2B5EF4-FFF2-40B4-BE49-F238E27FC236}">
                <a16:creationId xmlns:a16="http://schemas.microsoft.com/office/drawing/2014/main" id="{B2EEAE15-3371-803A-75FC-3A7198F288CF}"/>
              </a:ext>
            </a:extLst>
          </p:cNvPr>
          <p:cNvSpPr txBox="1"/>
          <p:nvPr/>
        </p:nvSpPr>
        <p:spPr>
          <a:xfrm>
            <a:off x="445575" y="5631050"/>
            <a:ext cx="11300846" cy="107721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Knowing how to reflect as a professional practitioner will help us to build as a professional and use self-reflection in a positive way where we can continue to explore different courses of actions or diverse ways of teaching children. This will allow us to continue to face challenges in an effective way that will help us to continue to build on our learning and improve on our knowledge.</a:t>
            </a:r>
            <a:endParaRPr lang="en-GB" sz="1600">
              <a:highlight>
                <a:srgbClr val="C6C6C6"/>
              </a:highlight>
            </a:endParaRPr>
          </a:p>
        </p:txBody>
      </p:sp>
      <p:sp>
        <p:nvSpPr>
          <p:cNvPr id="8" name="TextBox 7">
            <a:extLst>
              <a:ext uri="{FF2B5EF4-FFF2-40B4-BE49-F238E27FC236}">
                <a16:creationId xmlns:a16="http://schemas.microsoft.com/office/drawing/2014/main" id="{D13CA4E5-6172-20D3-FC1F-E8AFC6A47B2A}"/>
              </a:ext>
            </a:extLst>
          </p:cNvPr>
          <p:cNvSpPr txBox="1"/>
          <p:nvPr/>
        </p:nvSpPr>
        <p:spPr>
          <a:xfrm>
            <a:off x="452117" y="926040"/>
            <a:ext cx="5155534"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importance of reflective practice in early </a:t>
            </a:r>
            <a:r>
              <a:rPr lang="en-GB"/>
              <a:t>years</a:t>
            </a:r>
          </a:p>
        </p:txBody>
      </p:sp>
      <p:pic>
        <p:nvPicPr>
          <p:cNvPr id="10" name="Picture 9" descr="Parenta | Reflective Practice in Early Years | Parenta.com">
            <a:extLst>
              <a:ext uri="{FF2B5EF4-FFF2-40B4-BE49-F238E27FC236}">
                <a16:creationId xmlns:a16="http://schemas.microsoft.com/office/drawing/2014/main" id="{20057712-CA86-B7F6-CCE1-A574C9B77792}"/>
              </a:ext>
            </a:extLst>
          </p:cNvPr>
          <p:cNvPicPr>
            <a:picLocks noChangeAspect="1"/>
          </p:cNvPicPr>
          <p:nvPr/>
        </p:nvPicPr>
        <p:blipFill>
          <a:blip r:embed="rId3"/>
          <a:stretch>
            <a:fillRect/>
          </a:stretch>
        </p:blipFill>
        <p:spPr>
          <a:xfrm>
            <a:off x="9077809" y="3635482"/>
            <a:ext cx="2844585" cy="1724511"/>
          </a:xfrm>
          <a:prstGeom prst="rect">
            <a:avLst/>
          </a:prstGeom>
        </p:spPr>
      </p:pic>
    </p:spTree>
    <p:extLst>
      <p:ext uri="{BB962C8B-B14F-4D97-AF65-F5344CB8AC3E}">
        <p14:creationId xmlns:p14="http://schemas.microsoft.com/office/powerpoint/2010/main" val="1394216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lose up of a pattern&#10;&#10;AI-generated content may be incorrect.">
            <a:extLst>
              <a:ext uri="{FF2B5EF4-FFF2-40B4-BE49-F238E27FC236}">
                <a16:creationId xmlns:a16="http://schemas.microsoft.com/office/drawing/2014/main" id="{F6F604FB-A61A-F191-6A1C-0D8354F0C8B9}"/>
              </a:ext>
            </a:extLst>
          </p:cNvPr>
          <p:cNvPicPr>
            <a:picLocks noChangeAspect="1"/>
          </p:cNvPicPr>
          <p:nvPr/>
        </p:nvPicPr>
        <p:blipFill>
          <a:blip r:embed="rId2"/>
          <a:srcRect l="3077" r="-440" b="55748"/>
          <a:stretch>
            <a:fillRect/>
          </a:stretch>
        </p:blipFill>
        <p:spPr>
          <a:xfrm>
            <a:off x="1588" y="0"/>
            <a:ext cx="12341079" cy="6861722"/>
          </a:xfrm>
          <a:prstGeom prst="rect">
            <a:avLst/>
          </a:prstGeom>
        </p:spPr>
      </p:pic>
      <p:sp>
        <p:nvSpPr>
          <p:cNvPr id="7" name="TextBox 6">
            <a:extLst>
              <a:ext uri="{FF2B5EF4-FFF2-40B4-BE49-F238E27FC236}">
                <a16:creationId xmlns:a16="http://schemas.microsoft.com/office/drawing/2014/main" id="{8848190C-B308-370B-9E49-30AB56F96546}"/>
              </a:ext>
            </a:extLst>
          </p:cNvPr>
          <p:cNvSpPr txBox="1"/>
          <p:nvPr/>
        </p:nvSpPr>
        <p:spPr>
          <a:xfrm>
            <a:off x="423333" y="423333"/>
            <a:ext cx="2864028" cy="58477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rPr>
              <a:t>Theory of reflection </a:t>
            </a:r>
            <a:endParaRPr lang="en-GB" sz="1600">
              <a:highlight>
                <a:srgbClr val="C6C6C6"/>
              </a:highlight>
            </a:endParaRPr>
          </a:p>
          <a:p>
            <a:r>
              <a:rPr lang="en-GB" sz="1600">
                <a:highlight>
                  <a:srgbClr val="FFFFFF"/>
                </a:highlight>
              </a:rPr>
              <a:t>Graham Gibbs' reflective cycle</a:t>
            </a:r>
            <a:endParaRPr lang="en-GB" sz="1600">
              <a:highlight>
                <a:srgbClr val="C6C6C6"/>
              </a:highlight>
            </a:endParaRPr>
          </a:p>
        </p:txBody>
      </p:sp>
      <p:sp>
        <p:nvSpPr>
          <p:cNvPr id="8" name="TextBox 7">
            <a:extLst>
              <a:ext uri="{FF2B5EF4-FFF2-40B4-BE49-F238E27FC236}">
                <a16:creationId xmlns:a16="http://schemas.microsoft.com/office/drawing/2014/main" id="{8DC37DCD-58F4-895B-B581-F7CBD431E0F7}"/>
              </a:ext>
            </a:extLst>
          </p:cNvPr>
          <p:cNvSpPr txBox="1"/>
          <p:nvPr/>
        </p:nvSpPr>
        <p:spPr>
          <a:xfrm>
            <a:off x="425629" y="1232114"/>
            <a:ext cx="11345045" cy="1077218"/>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Graham Gibb's reflective cycle is which allows us to break down the structured stages as it allows us to reflect in a logical and realistic way. The six stages include description, feelings, evaluation, analysis, conclusion and action plan. Using the six stages can help to provide a better and clearer way of comprehending our activities or lessons and how they were effective or ineffective in practice. </a:t>
            </a:r>
            <a:endParaRPr lang="en-GB" sz="1600">
              <a:highlight>
                <a:srgbClr val="FFFFFF"/>
              </a:highlight>
            </a:endParaRPr>
          </a:p>
        </p:txBody>
      </p:sp>
      <p:sp>
        <p:nvSpPr>
          <p:cNvPr id="9" name="TextBox 8">
            <a:extLst>
              <a:ext uri="{FF2B5EF4-FFF2-40B4-BE49-F238E27FC236}">
                <a16:creationId xmlns:a16="http://schemas.microsoft.com/office/drawing/2014/main" id="{5CB2CB5B-5C11-FCB5-E514-9DB45D2381FF}"/>
              </a:ext>
            </a:extLst>
          </p:cNvPr>
          <p:cNvSpPr txBox="1"/>
          <p:nvPr/>
        </p:nvSpPr>
        <p:spPr>
          <a:xfrm>
            <a:off x="426203" y="2466812"/>
            <a:ext cx="4339524" cy="280076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rPr>
              <a:t>The advantages </a:t>
            </a:r>
            <a:endParaRPr lang="en-GB" sz="1600">
              <a:highlight>
                <a:srgbClr val="C6C6C6"/>
              </a:highlight>
            </a:endParaRPr>
          </a:p>
          <a:p>
            <a:r>
              <a:rPr lang="en-GB" sz="1600">
                <a:highlight>
                  <a:srgbClr val="FFFFFF"/>
                </a:highlight>
              </a:rPr>
              <a:t>Sets a clear foundation on how to work through your personal goals you set out before you began your lesson, so you can then look at the lesson through the list of the six structures. </a:t>
            </a:r>
            <a:endParaRPr lang="en-GB" sz="1600">
              <a:highlight>
                <a:srgbClr val="C6C6C6"/>
              </a:highlight>
            </a:endParaRPr>
          </a:p>
          <a:p>
            <a:r>
              <a:rPr lang="en-GB" sz="1600">
                <a:highlight>
                  <a:srgbClr val="FFFFFF"/>
                </a:highlight>
              </a:rPr>
              <a:t>It can also help you to look at it without personal opinions or emotions which can help though who struggle with self-doubt, or it can help those who had high hopes the lesson would be successful realise it did not proceed to the expectations they previously had. </a:t>
            </a:r>
            <a:endParaRPr lang="en-GB" sz="1600">
              <a:highlight>
                <a:srgbClr val="C6C6C6"/>
              </a:highlight>
            </a:endParaRPr>
          </a:p>
        </p:txBody>
      </p:sp>
      <p:sp>
        <p:nvSpPr>
          <p:cNvPr id="10" name="TextBox 9">
            <a:extLst>
              <a:ext uri="{FF2B5EF4-FFF2-40B4-BE49-F238E27FC236}">
                <a16:creationId xmlns:a16="http://schemas.microsoft.com/office/drawing/2014/main" id="{7586F2BB-8119-2F7E-0B68-B80E3E528E92}"/>
              </a:ext>
            </a:extLst>
          </p:cNvPr>
          <p:cNvSpPr txBox="1"/>
          <p:nvPr/>
        </p:nvSpPr>
        <p:spPr>
          <a:xfrm>
            <a:off x="8298052" y="2466813"/>
            <a:ext cx="3474202" cy="280076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highlight>
                  <a:srgbClr val="FFFFFF"/>
                </a:highlight>
              </a:rPr>
              <a:t>The cons</a:t>
            </a:r>
            <a:endParaRPr lang="en-GB" sz="1600">
              <a:highlight>
                <a:srgbClr val="C6C6C6"/>
              </a:highlight>
            </a:endParaRPr>
          </a:p>
          <a:p>
            <a:r>
              <a:rPr lang="en-GB" sz="1600">
                <a:highlight>
                  <a:srgbClr val="FFFFFF"/>
                </a:highlight>
              </a:rPr>
              <a:t>Using the six stages can become overwhelming of due to how many stages there are to go through especially to those who work fast pace and would benefit better with a quick was that a great activity or were there things that did go as well and how can I as a childcare educator build and progress in further practice. </a:t>
            </a:r>
            <a:endParaRPr lang="en-GB" sz="1600">
              <a:highlight>
                <a:srgbClr val="C6C6C6"/>
              </a:highlight>
            </a:endParaRPr>
          </a:p>
        </p:txBody>
      </p:sp>
      <p:sp>
        <p:nvSpPr>
          <p:cNvPr id="11" name="TextBox 10">
            <a:extLst>
              <a:ext uri="{FF2B5EF4-FFF2-40B4-BE49-F238E27FC236}">
                <a16:creationId xmlns:a16="http://schemas.microsoft.com/office/drawing/2014/main" id="{BFA36DEE-6856-98EE-661D-767C7BB44011}"/>
              </a:ext>
            </a:extLst>
          </p:cNvPr>
          <p:cNvSpPr txBox="1"/>
          <p:nvPr/>
        </p:nvSpPr>
        <p:spPr>
          <a:xfrm>
            <a:off x="419746" y="5424407"/>
            <a:ext cx="11352508" cy="132343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Gibbs reflective cycle is all about how to reflect in a way that is realistic and works with the persons advantages no matter what line of work they are in. This is incredibly useful for people who need a clear and understandable way of how to have a clear and more insightful understanding of their past work or lessons. "It emphasises the importance of reflecting on experiences to gain insights, learn from mistakes, and improve future actions" (McLeod, 2025). This quote from Simple Psychology confirms the statement of how Gibbs reflective cycle is insightful. </a:t>
            </a:r>
            <a:endParaRPr lang="en-GB" sz="1600">
              <a:highlight>
                <a:srgbClr val="C6C6C6"/>
              </a:highlight>
            </a:endParaRPr>
          </a:p>
        </p:txBody>
      </p:sp>
      <p:pic>
        <p:nvPicPr>
          <p:cNvPr id="13" name="Picture 12" descr="Supporting adult learners' positive mental health: 6.1 | OpenLearn - Open University">
            <a:extLst>
              <a:ext uri="{FF2B5EF4-FFF2-40B4-BE49-F238E27FC236}">
                <a16:creationId xmlns:a16="http://schemas.microsoft.com/office/drawing/2014/main" id="{33C9657D-AC52-4AC2-1F66-4D93D43052C7}"/>
              </a:ext>
            </a:extLst>
          </p:cNvPr>
          <p:cNvPicPr>
            <a:picLocks noChangeAspect="1"/>
          </p:cNvPicPr>
          <p:nvPr/>
        </p:nvPicPr>
        <p:blipFill>
          <a:blip r:embed="rId3"/>
          <a:stretch>
            <a:fillRect/>
          </a:stretch>
        </p:blipFill>
        <p:spPr>
          <a:xfrm>
            <a:off x="5065362" y="2822467"/>
            <a:ext cx="2926597" cy="2091303"/>
          </a:xfrm>
          <a:prstGeom prst="rect">
            <a:avLst/>
          </a:prstGeom>
        </p:spPr>
      </p:pic>
    </p:spTree>
    <p:extLst>
      <p:ext uri="{BB962C8B-B14F-4D97-AF65-F5344CB8AC3E}">
        <p14:creationId xmlns:p14="http://schemas.microsoft.com/office/powerpoint/2010/main" val="861764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colorful diamond pattern on a white surface&#10;&#10;AI-generated content may be incorrect.">
            <a:extLst>
              <a:ext uri="{FF2B5EF4-FFF2-40B4-BE49-F238E27FC236}">
                <a16:creationId xmlns:a16="http://schemas.microsoft.com/office/drawing/2014/main" id="{AA91B0C5-5AD6-47CB-36CC-912ADD5124DA}"/>
              </a:ext>
            </a:extLst>
          </p:cNvPr>
          <p:cNvPicPr>
            <a:picLocks noChangeAspect="1"/>
          </p:cNvPicPr>
          <p:nvPr/>
        </p:nvPicPr>
        <p:blipFill>
          <a:blip r:embed="rId2"/>
          <a:srcRect l="2192"/>
          <a:stretch>
            <a:fillRect/>
          </a:stretch>
        </p:blipFill>
        <p:spPr>
          <a:xfrm rot="16200000">
            <a:off x="2667641" y="-2666359"/>
            <a:ext cx="6856718" cy="12192000"/>
          </a:xfrm>
          <a:prstGeom prst="rect">
            <a:avLst/>
          </a:prstGeom>
        </p:spPr>
      </p:pic>
      <p:sp>
        <p:nvSpPr>
          <p:cNvPr id="6" name="TextBox 5">
            <a:extLst>
              <a:ext uri="{FF2B5EF4-FFF2-40B4-BE49-F238E27FC236}">
                <a16:creationId xmlns:a16="http://schemas.microsoft.com/office/drawing/2014/main" id="{ABDC71AC-717B-1157-067A-5601EC1F4B95}"/>
              </a:ext>
            </a:extLst>
          </p:cNvPr>
          <p:cNvSpPr txBox="1"/>
          <p:nvPr/>
        </p:nvSpPr>
        <p:spPr>
          <a:xfrm>
            <a:off x="372533" y="546485"/>
            <a:ext cx="3153339" cy="646331"/>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t>Donald Schön</a:t>
            </a:r>
          </a:p>
        </p:txBody>
      </p:sp>
      <p:sp>
        <p:nvSpPr>
          <p:cNvPr id="7" name="TextBox 6">
            <a:extLst>
              <a:ext uri="{FF2B5EF4-FFF2-40B4-BE49-F238E27FC236}">
                <a16:creationId xmlns:a16="http://schemas.microsoft.com/office/drawing/2014/main" id="{EEB5E558-EB19-B20A-11B9-8F5AB77DD566}"/>
              </a:ext>
            </a:extLst>
          </p:cNvPr>
          <p:cNvSpPr txBox="1"/>
          <p:nvPr/>
        </p:nvSpPr>
        <p:spPr>
          <a:xfrm>
            <a:off x="376051" y="1712025"/>
            <a:ext cx="4275117" cy="378565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Donald Schön created this idea that "People hold 'maps' in their head and these personal formats guide them in terms of planning ahead, implementing and reviewing their actions within professional life" (Lindon and </a:t>
            </a:r>
            <a:r>
              <a:rPr lang="en-GB" sz="1600" dirty="0" err="1"/>
              <a:t>Trodd</a:t>
            </a:r>
            <a:r>
              <a:rPr lang="en-GB" sz="1600" dirty="0"/>
              <a:t>, 2016, p. 26). knowing that people have this image in their head of a mental mind map it helps us to realise that childhood educators are influenced based on their previous experience. Being a professional childcare practitioner, we need to understand that we need to be able to question ourselves and gain an alternative approach and evaluation as they create and share ideas that have impact on the children they work and interact with. </a:t>
            </a:r>
            <a:endParaRPr lang="en-GB" sz="1600">
              <a:highlight>
                <a:srgbClr val="C6C6C6"/>
              </a:highlight>
            </a:endParaRPr>
          </a:p>
        </p:txBody>
      </p:sp>
      <p:sp>
        <p:nvSpPr>
          <p:cNvPr id="8" name="TextBox 7">
            <a:extLst>
              <a:ext uri="{FF2B5EF4-FFF2-40B4-BE49-F238E27FC236}">
                <a16:creationId xmlns:a16="http://schemas.microsoft.com/office/drawing/2014/main" id="{1363AEB6-8C91-3105-84E1-C6027C8A03E8}"/>
              </a:ext>
            </a:extLst>
          </p:cNvPr>
          <p:cNvSpPr txBox="1"/>
          <p:nvPr/>
        </p:nvSpPr>
        <p:spPr>
          <a:xfrm>
            <a:off x="7979781" y="1802433"/>
            <a:ext cx="3998028" cy="378565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When we are reflecting it is important to look at the opinions and though of others as it allows for collaboration "Reflection involves relationships with others, listening to others and being listened to" this helps to confirm that working with others is equally important when it comes to reflective practice. Sharing observations allows those who are involved with the child both inside and outside of school allows us to recognise patterns and create a comfortable environment for everyone to look for the next steps to support the child and consider what is in the best interest of the child.</a:t>
            </a:r>
            <a:endParaRPr lang="en-GB" sz="1600">
              <a:highlight>
                <a:srgbClr val="C6C6C6"/>
              </a:highlight>
            </a:endParaRPr>
          </a:p>
        </p:txBody>
      </p:sp>
      <p:pic>
        <p:nvPicPr>
          <p:cNvPr id="11" name="Picture 10" descr="Learning to teach: becoming a reflective practitioner: View as single page  | OpenLearn">
            <a:extLst>
              <a:ext uri="{FF2B5EF4-FFF2-40B4-BE49-F238E27FC236}">
                <a16:creationId xmlns:a16="http://schemas.microsoft.com/office/drawing/2014/main" id="{BA125F2C-54AC-9FFF-28C4-A53D660D0129}"/>
              </a:ext>
            </a:extLst>
          </p:cNvPr>
          <p:cNvPicPr>
            <a:picLocks noChangeAspect="1"/>
          </p:cNvPicPr>
          <p:nvPr/>
        </p:nvPicPr>
        <p:blipFill>
          <a:blip r:embed="rId3"/>
          <a:stretch>
            <a:fillRect/>
          </a:stretch>
        </p:blipFill>
        <p:spPr>
          <a:xfrm>
            <a:off x="4727323" y="2148209"/>
            <a:ext cx="3253796" cy="2915745"/>
          </a:xfrm>
          <a:prstGeom prst="rect">
            <a:avLst/>
          </a:prstGeom>
        </p:spPr>
      </p:pic>
    </p:spTree>
    <p:extLst>
      <p:ext uri="{BB962C8B-B14F-4D97-AF65-F5344CB8AC3E}">
        <p14:creationId xmlns:p14="http://schemas.microsoft.com/office/powerpoint/2010/main" val="1256591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Story pin image">
            <a:extLst>
              <a:ext uri="{FF2B5EF4-FFF2-40B4-BE49-F238E27FC236}">
                <a16:creationId xmlns:a16="http://schemas.microsoft.com/office/drawing/2014/main" id="{54744F8F-E4B4-FCE5-64E3-7EFB409F027F}"/>
              </a:ext>
            </a:extLst>
          </p:cNvPr>
          <p:cNvPicPr>
            <a:picLocks noChangeAspect="1"/>
          </p:cNvPicPr>
          <p:nvPr/>
        </p:nvPicPr>
        <p:blipFill>
          <a:blip r:embed="rId2"/>
          <a:stretch>
            <a:fillRect/>
          </a:stretch>
        </p:blipFill>
        <p:spPr>
          <a:xfrm>
            <a:off x="2253" y="-8467"/>
            <a:ext cx="12179027" cy="6883399"/>
          </a:xfrm>
          <a:prstGeom prst="rect">
            <a:avLst/>
          </a:prstGeom>
        </p:spPr>
      </p:pic>
      <p:sp>
        <p:nvSpPr>
          <p:cNvPr id="6" name="TextBox 5">
            <a:extLst>
              <a:ext uri="{FF2B5EF4-FFF2-40B4-BE49-F238E27FC236}">
                <a16:creationId xmlns:a16="http://schemas.microsoft.com/office/drawing/2014/main" id="{E31A0092-6D3E-3A5C-16F2-80B17E4D21AA}"/>
              </a:ext>
            </a:extLst>
          </p:cNvPr>
          <p:cNvSpPr txBox="1"/>
          <p:nvPr/>
        </p:nvSpPr>
        <p:spPr>
          <a:xfrm>
            <a:off x="865034" y="617061"/>
            <a:ext cx="1900265" cy="40011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Reference list</a:t>
            </a:r>
          </a:p>
        </p:txBody>
      </p:sp>
      <p:sp>
        <p:nvSpPr>
          <p:cNvPr id="7" name="TextBox 6">
            <a:extLst>
              <a:ext uri="{FF2B5EF4-FFF2-40B4-BE49-F238E27FC236}">
                <a16:creationId xmlns:a16="http://schemas.microsoft.com/office/drawing/2014/main" id="{4CAC56A3-4672-E04E-E23E-07D9ABC8E018}"/>
              </a:ext>
            </a:extLst>
          </p:cNvPr>
          <p:cNvSpPr txBox="1"/>
          <p:nvPr/>
        </p:nvSpPr>
        <p:spPr>
          <a:xfrm>
            <a:off x="865322" y="1304440"/>
            <a:ext cx="10448440" cy="5078313"/>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highlight>
                <a:srgbClr val="FFFFFF"/>
              </a:highlight>
            </a:endParaRPr>
          </a:p>
          <a:p>
            <a:r>
              <a:rPr lang="en-GB" dirty="0">
                <a:highlight>
                  <a:srgbClr val="FFFFFF"/>
                </a:highlight>
              </a:rPr>
              <a:t>GOV.WALES. (2026). </a:t>
            </a:r>
            <a:r>
              <a:rPr lang="en-GB" i="1" dirty="0">
                <a:highlight>
                  <a:srgbClr val="FFFFFF"/>
                </a:highlight>
              </a:rPr>
              <a:t>National minimum standards for regulated childcare for children up to the age of 12 years: Statutory guidance </a:t>
            </a:r>
            <a:r>
              <a:rPr lang="en-GB" dirty="0">
                <a:highlight>
                  <a:srgbClr val="FFFFFF"/>
                </a:highlight>
              </a:rPr>
              <a:t>[HTML] </a:t>
            </a:r>
            <a:r>
              <a:rPr lang="en-GB" dirty="0" err="1">
                <a:highlight>
                  <a:srgbClr val="FFFFFF"/>
                </a:highlight>
              </a:rPr>
              <a:t>gov.wales</a:t>
            </a:r>
            <a:r>
              <a:rPr lang="en-GB" dirty="0">
                <a:highlight>
                  <a:srgbClr val="FFFFFF"/>
                </a:highlight>
              </a:rPr>
              <a:t>. [online] Available at: </a:t>
            </a:r>
            <a:r>
              <a:rPr lang="en-GB" u="sng" dirty="0">
                <a:highlight>
                  <a:srgbClr val="FFFFFF"/>
                </a:highlight>
                <a:hlinkClick r:id="rId3"/>
              </a:rPr>
              <a:t>https://www.gov.wales/national-minimum-standards-regulated-childcare-children-age-12-years-statutory-guidance-glossary</a:t>
            </a:r>
            <a:endParaRPr lang="en-GB">
              <a:highlight>
                <a:srgbClr val="C6C6C6"/>
              </a:highlight>
            </a:endParaRPr>
          </a:p>
          <a:p>
            <a:endParaRPr lang="en-GB" u="sng" dirty="0">
              <a:highlight>
                <a:srgbClr val="FFFFFF"/>
              </a:highlight>
            </a:endParaRPr>
          </a:p>
          <a:p>
            <a:r>
              <a:rPr lang="en-GB" dirty="0">
                <a:highlight>
                  <a:srgbClr val="FFFFFF"/>
                </a:highlight>
              </a:rPr>
              <a:t>Wyn, S. (2023). </a:t>
            </a:r>
            <a:r>
              <a:rPr lang="en-GB" i="1" dirty="0">
                <a:highlight>
                  <a:srgbClr val="FFFFFF"/>
                </a:highlight>
              </a:rPr>
              <a:t>Good practice guide: Reflective practice</a:t>
            </a:r>
            <a:r>
              <a:rPr lang="en-GB" dirty="0">
                <a:highlight>
                  <a:srgbClr val="FFFFFF"/>
                </a:highlight>
              </a:rPr>
              <a:t>. [online] </a:t>
            </a:r>
            <a:r>
              <a:rPr lang="en-GB" dirty="0" err="1">
                <a:highlight>
                  <a:srgbClr val="FFFFFF"/>
                </a:highlight>
              </a:rPr>
              <a:t>Ewc.wales</a:t>
            </a:r>
            <a:r>
              <a:rPr lang="en-GB" dirty="0">
                <a:highlight>
                  <a:srgbClr val="FFFFFF"/>
                </a:highlight>
              </a:rPr>
              <a:t>. Available at: </a:t>
            </a:r>
            <a:r>
              <a:rPr lang="en-GB" u="sng" dirty="0">
                <a:highlight>
                  <a:srgbClr val="FFFFFF"/>
                </a:highlight>
                <a:hlinkClick r:id="rId4"/>
              </a:rPr>
              <a:t>https://www.ewc.wales/site/index.php/en/fitness-to-practise/good-practice-guides/good-practice-guide-reflective-practice</a:t>
            </a:r>
            <a:endParaRPr lang="en-GB" dirty="0">
              <a:highlight>
                <a:srgbClr val="C6C6C6"/>
              </a:highlight>
            </a:endParaRPr>
          </a:p>
          <a:p>
            <a:endParaRPr lang="en-GB" u="sng" dirty="0">
              <a:highlight>
                <a:srgbClr val="FFFFFF"/>
              </a:highlight>
            </a:endParaRPr>
          </a:p>
          <a:p>
            <a:r>
              <a:rPr lang="en-GB">
                <a:highlight>
                  <a:srgbClr val="FFFFFF"/>
                </a:highlight>
              </a:rPr>
              <a:t>McLeod, S. (2025). </a:t>
            </a:r>
            <a:r>
              <a:rPr lang="en-GB" i="1">
                <a:highlight>
                  <a:srgbClr val="FFFFFF"/>
                </a:highlight>
              </a:rPr>
              <a:t>Gibbs reflective cycle</a:t>
            </a:r>
            <a:r>
              <a:rPr lang="en-GB">
                <a:highlight>
                  <a:srgbClr val="FFFFFF"/>
                </a:highlight>
              </a:rPr>
              <a:t>. [online] Simply Psychology. Available at: </a:t>
            </a:r>
            <a:r>
              <a:rPr lang="en-GB" u="sng" dirty="0">
                <a:highlight>
                  <a:srgbClr val="FFFFFF"/>
                </a:highlight>
                <a:hlinkClick r:id="rId5"/>
              </a:rPr>
              <a:t>https://www.simplypsychology.org/gibbs-reflective-cycle.html</a:t>
            </a:r>
            <a:endParaRPr lang="en-GB" dirty="0">
              <a:highlight>
                <a:srgbClr val="C6C6C6"/>
              </a:highlight>
            </a:endParaRPr>
          </a:p>
          <a:p>
            <a:endParaRPr lang="en-GB" u="sng" dirty="0">
              <a:highlight>
                <a:srgbClr val="FFFFFF"/>
              </a:highlight>
            </a:endParaRPr>
          </a:p>
          <a:p>
            <a:r>
              <a:rPr lang="en-GB" dirty="0">
                <a:highlight>
                  <a:srgbClr val="FFFFFF"/>
                </a:highlight>
              </a:rPr>
              <a:t>Lindon, J., &amp; </a:t>
            </a:r>
            <a:r>
              <a:rPr lang="en-GB" dirty="0" err="1">
                <a:highlight>
                  <a:srgbClr val="FFFFFF"/>
                </a:highlight>
              </a:rPr>
              <a:t>Trodd</a:t>
            </a:r>
            <a:r>
              <a:rPr lang="en-GB" dirty="0">
                <a:highlight>
                  <a:srgbClr val="FFFFFF"/>
                </a:highlight>
              </a:rPr>
              <a:t>, L. (2016). P. 26. Reflective</a:t>
            </a:r>
            <a:r>
              <a:rPr lang="en-GB" i="1" dirty="0">
                <a:highlight>
                  <a:srgbClr val="FFFFFF"/>
                </a:highlight>
              </a:rPr>
              <a:t> Practice and Early Years Professionalism</a:t>
            </a:r>
            <a:r>
              <a:rPr lang="en-GB" dirty="0">
                <a:highlight>
                  <a:srgbClr val="FFFFFF"/>
                </a:highlight>
              </a:rPr>
              <a:t> (Third edition.). Hodder Education. </a:t>
            </a:r>
            <a:endParaRPr lang="en-GB" dirty="0">
              <a:highlight>
                <a:srgbClr val="C6C6C6"/>
              </a:highlight>
            </a:endParaRPr>
          </a:p>
          <a:p>
            <a:endParaRPr lang="en-GB" dirty="0">
              <a:highlight>
                <a:srgbClr val="C6C6C6"/>
              </a:highlight>
            </a:endParaRPr>
          </a:p>
          <a:p>
            <a:r>
              <a:rPr lang="en-GB">
                <a:highlight>
                  <a:srgbClr val="FFFFFF"/>
                </a:highlight>
              </a:rPr>
              <a:t>Craft, A., &amp; Paige-Smith, A. (2011). Pp. 10-11. </a:t>
            </a:r>
            <a:r>
              <a:rPr lang="en-GB" i="1">
                <a:highlight>
                  <a:srgbClr val="FFFFFF"/>
                </a:highlight>
              </a:rPr>
              <a:t>Developing reflective practice in the early years</a:t>
            </a:r>
            <a:r>
              <a:rPr lang="en-GB">
                <a:highlight>
                  <a:srgbClr val="FFFFFF"/>
                </a:highlight>
              </a:rPr>
              <a:t> (2nd ed.). Open University Press.</a:t>
            </a:r>
            <a:endParaRPr lang="en-GB" dirty="0">
              <a:highlight>
                <a:srgbClr val="C6C6C6"/>
              </a:highlight>
            </a:endParaRPr>
          </a:p>
          <a:p>
            <a:pPr algn="l"/>
            <a:endParaRPr lang="en-GB" dirty="0"/>
          </a:p>
        </p:txBody>
      </p:sp>
    </p:spTree>
    <p:extLst>
      <p:ext uri="{BB962C8B-B14F-4D97-AF65-F5344CB8AC3E}">
        <p14:creationId xmlns:p14="http://schemas.microsoft.com/office/powerpoint/2010/main" val="275325358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247</cp:revision>
  <dcterms:created xsi:type="dcterms:W3CDTF">2026-10-12T16:12:51Z</dcterms:created>
  <dcterms:modified xsi:type="dcterms:W3CDTF">2026-10-25T19:26:42Z</dcterms:modified>
</cp:coreProperties>
</file>