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7" r:id="rId2"/>
    <p:sldId id="258" r:id="rId3"/>
    <p:sldId id="263" r:id="rId4"/>
    <p:sldId id="264" r:id="rId5"/>
    <p:sldId id="265" r:id="rId6"/>
    <p:sldId id="269" r:id="rId7"/>
    <p:sldId id="266" r:id="rId8"/>
    <p:sldId id="267" r:id="rId9"/>
    <p:sldId id="268" r:id="rId10"/>
    <p:sldId id="270" r:id="rId11"/>
    <p:sldId id="271" r:id="rId12"/>
    <p:sldId id="272" r:id="rId13"/>
    <p:sldId id="275" r:id="rId14"/>
    <p:sldId id="276" r:id="rId15"/>
    <p:sldId id="278" r:id="rId16"/>
    <p:sldId id="279" r:id="rId17"/>
    <p:sldId id="283" r:id="rId18"/>
    <p:sldId id="277" r:id="rId19"/>
    <p:sldId id="280" r:id="rId20"/>
    <p:sldId id="281" r:id="rId21"/>
    <p:sldId id="282" r:id="rId22"/>
    <p:sldId id="286" r:id="rId23"/>
    <p:sldId id="284" r:id="rId24"/>
    <p:sldId id="285" r:id="rId25"/>
    <p:sldId id="288" r:id="rId26"/>
    <p:sldId id="289" r:id="rId27"/>
    <p:sldId id="287" r:id="rId28"/>
    <p:sldId id="290" r:id="rId29"/>
    <p:sldId id="291" r:id="rId30"/>
    <p:sldId id="292" r:id="rId31"/>
    <p:sldId id="294" r:id="rId32"/>
    <p:sldId id="26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3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EBAE5F-FDF8-4524-9580-38D0524FE32E}" type="datetimeFigureOut">
              <a:rPr lang="en-GB" smtClean="0"/>
              <a:t>29/09/2014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591631-D8B1-403C-9F24-AF2100F81D27}" type="slidenum">
              <a:rPr lang="en-GB" smtClean="0"/>
              <a:t>‹#›</a:t>
            </a:fld>
            <a:endParaRPr lang="en-GB"/>
          </a:p>
        </p:txBody>
      </p:sp>
    </p:spTree>
    <p:extLst>
      <p:ext uri="{BB962C8B-B14F-4D97-AF65-F5344CB8AC3E}">
        <p14:creationId xmlns:p14="http://schemas.microsoft.com/office/powerpoint/2010/main" val="1773329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Kos tourist industry – modern Kos</a:t>
            </a:r>
            <a:r>
              <a:rPr lang="en-GB" baseline="0" dirty="0" smtClean="0"/>
              <a:t> is not ancient Kos</a:t>
            </a:r>
            <a:r>
              <a:rPr lang="en-GB" dirty="0" smtClean="0"/>
              <a:t>.  The general use (and abuse) of Hippocrates’ name and doctrines.  How do we separate myth from reality?</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4</a:t>
            </a:fld>
            <a:endParaRPr lang="en-GB"/>
          </a:p>
        </p:txBody>
      </p:sp>
    </p:spTree>
    <p:extLst>
      <p:ext uri="{BB962C8B-B14F-4D97-AF65-F5344CB8AC3E}">
        <p14:creationId xmlns:p14="http://schemas.microsoft.com/office/powerpoint/2010/main" val="806480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tree, 500 years old at the very most!</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5</a:t>
            </a:fld>
            <a:endParaRPr lang="en-GB"/>
          </a:p>
        </p:txBody>
      </p:sp>
    </p:spTree>
    <p:extLst>
      <p:ext uri="{BB962C8B-B14F-4D97-AF65-F5344CB8AC3E}">
        <p14:creationId xmlns:p14="http://schemas.microsoft.com/office/powerpoint/2010/main" val="3494263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Different types of literary evidence – (near)</a:t>
            </a:r>
            <a:r>
              <a:rPr lang="en-GB" baseline="0" dirty="0" smtClean="0"/>
              <a:t> </a:t>
            </a:r>
            <a:r>
              <a:rPr lang="en-GB" dirty="0" smtClean="0"/>
              <a:t>contemporary throwaway references, biographies, potentially authored treatises, probably not authored letters and speeches.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7</a:t>
            </a:fld>
            <a:endParaRPr lang="en-GB"/>
          </a:p>
        </p:txBody>
      </p:sp>
    </p:spTree>
    <p:extLst>
      <p:ext uri="{BB962C8B-B14F-4D97-AF65-F5344CB8AC3E}">
        <p14:creationId xmlns:p14="http://schemas.microsoft.com/office/powerpoint/2010/main" val="3719351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Kos to Athens - Plato is using Hippocrates’ name in vain – he expects his audience to know who he is talking about.  </a:t>
            </a:r>
          </a:p>
          <a:p>
            <a:r>
              <a:rPr lang="en-GB" dirty="0" smtClean="0"/>
              <a:t>An aspiring physician is using the name ‘Hippocrates’ – coincidence, or by design?</a:t>
            </a:r>
          </a:p>
          <a:p>
            <a:r>
              <a:rPr lang="en-GB" dirty="0" smtClean="0"/>
              <a:t>Hippocrates is believed to descend from Asklepios.</a:t>
            </a:r>
          </a:p>
          <a:p>
            <a:r>
              <a:rPr lang="en-GB" dirty="0" smtClean="0"/>
              <a:t>Hippocrates is a doctor.</a:t>
            </a:r>
          </a:p>
          <a:p>
            <a:r>
              <a:rPr lang="en-GB" dirty="0" smtClean="0"/>
              <a:t>Hippocrates takes on pupils for money.</a:t>
            </a:r>
          </a:p>
          <a:p>
            <a:r>
              <a:rPr lang="en-GB" dirty="0" smtClean="0"/>
              <a:t>Plato continues his analogy using </a:t>
            </a:r>
            <a:r>
              <a:rPr lang="en-GB" sz="1200" kern="1200" dirty="0" smtClean="0">
                <a:solidFill>
                  <a:schemeClr val="tx1"/>
                </a:solidFill>
                <a:effectLst/>
                <a:latin typeface="+mn-lt"/>
                <a:ea typeface="+mn-ea"/>
                <a:cs typeface="+mn-cs"/>
              </a:rPr>
              <a:t>Polycleitus and </a:t>
            </a:r>
            <a:r>
              <a:rPr lang="en-GB" sz="1200" kern="1200" dirty="0" err="1" smtClean="0">
                <a:solidFill>
                  <a:schemeClr val="tx1"/>
                </a:solidFill>
                <a:effectLst/>
                <a:latin typeface="+mn-lt"/>
                <a:ea typeface="+mn-ea"/>
                <a:cs typeface="+mn-cs"/>
              </a:rPr>
              <a:t>Pheidias</a:t>
            </a:r>
            <a:r>
              <a:rPr lang="en-GB" sz="1200" kern="1200" dirty="0" smtClean="0">
                <a:solidFill>
                  <a:schemeClr val="tx1"/>
                </a:solidFill>
                <a:effectLst/>
                <a:latin typeface="+mn-lt"/>
                <a:ea typeface="+mn-ea"/>
                <a:cs typeface="+mn-cs"/>
              </a:rPr>
              <a:t> and sculpture – Hippocrates is to medicine what P&amp;P are to art?</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8</a:t>
            </a:fld>
            <a:endParaRPr lang="en-GB"/>
          </a:p>
        </p:txBody>
      </p:sp>
    </p:spTree>
    <p:extLst>
      <p:ext uri="{BB962C8B-B14F-4D97-AF65-F5344CB8AC3E}">
        <p14:creationId xmlns:p14="http://schemas.microsoft.com/office/powerpoint/2010/main" val="1655583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Medicine is the science of the body, philosophy is the science of the soul – the connection between the two – we will come back to this in later sessions.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9</a:t>
            </a:fld>
            <a:endParaRPr lang="en-GB"/>
          </a:p>
        </p:txBody>
      </p:sp>
    </p:spTree>
    <p:extLst>
      <p:ext uri="{BB962C8B-B14F-4D97-AF65-F5344CB8AC3E}">
        <p14:creationId xmlns:p14="http://schemas.microsoft.com/office/powerpoint/2010/main" val="509513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Aristotle does not go into details about who Hippocrates is – people clearly know, despite Hippocrates being a very common name (‘master of horses</a:t>
            </a:r>
            <a:r>
              <a:rPr lang="en-GB" baseline="0" dirty="0" smtClean="0"/>
              <a:t>’?)</a:t>
            </a:r>
            <a:r>
              <a:rPr lang="en-GB" dirty="0" smtClean="0"/>
              <a:t>.</a:t>
            </a:r>
            <a:r>
              <a:rPr lang="en-GB" baseline="0" dirty="0" smtClean="0"/>
              <a:t>  Although Aristotle was himself the son of a doctor!  Aristophanes was less well informed.</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10</a:t>
            </a:fld>
            <a:endParaRPr lang="en-GB"/>
          </a:p>
        </p:txBody>
      </p:sp>
    </p:spTree>
    <p:extLst>
      <p:ext uri="{BB962C8B-B14F-4D97-AF65-F5344CB8AC3E}">
        <p14:creationId xmlns:p14="http://schemas.microsoft.com/office/powerpoint/2010/main" val="1034177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Soranus</a:t>
            </a:r>
            <a:r>
              <a:rPr lang="en-GB" dirty="0" smtClean="0"/>
              <a:t>’ Life of Hippocrates – great!  Details!</a:t>
            </a:r>
          </a:p>
          <a:p>
            <a:r>
              <a:rPr lang="en-GB" dirty="0" err="1" smtClean="0"/>
              <a:t>Soranus</a:t>
            </a:r>
            <a:r>
              <a:rPr lang="en-GB" baseline="0" dirty="0" smtClean="0"/>
              <a:t> of Ephesus, author of the Gynaecology?</a:t>
            </a:r>
          </a:p>
          <a:p>
            <a:r>
              <a:rPr lang="en-GB" baseline="0" dirty="0" err="1" smtClean="0"/>
              <a:t>Soranus</a:t>
            </a:r>
            <a:r>
              <a:rPr lang="en-GB" baseline="0" dirty="0" smtClean="0"/>
              <a:t> of Cos?</a:t>
            </a:r>
          </a:p>
          <a:p>
            <a:r>
              <a:rPr lang="en-GB" baseline="0" dirty="0" smtClean="0"/>
              <a:t>Drawing on the scholarship of Eratosthenes of Cyrene, the director of the Library at Alexandria?</a:t>
            </a:r>
          </a:p>
          <a:p>
            <a:r>
              <a:rPr lang="en-GB" baseline="0" dirty="0" smtClean="0"/>
              <a:t>Drawing on local </a:t>
            </a:r>
            <a:r>
              <a:rPr lang="en-GB" baseline="0" dirty="0" err="1" smtClean="0"/>
              <a:t>Coan</a:t>
            </a:r>
            <a:r>
              <a:rPr lang="en-GB" baseline="0" dirty="0" smtClean="0"/>
              <a:t> sources and records?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11</a:t>
            </a:fld>
            <a:endParaRPr lang="en-GB"/>
          </a:p>
        </p:txBody>
      </p:sp>
    </p:spTree>
    <p:extLst>
      <p:ext uri="{BB962C8B-B14F-4D97-AF65-F5344CB8AC3E}">
        <p14:creationId xmlns:p14="http://schemas.microsoft.com/office/powerpoint/2010/main" val="147249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Very precise details – suspicious?</a:t>
            </a:r>
          </a:p>
          <a:p>
            <a:r>
              <a:rPr lang="en-GB" dirty="0" smtClean="0"/>
              <a:t>Advanced</a:t>
            </a:r>
            <a:r>
              <a:rPr lang="en-GB" baseline="0" dirty="0" smtClean="0"/>
              <a:t> age as a result of medical knowledge?  Living proof</a:t>
            </a:r>
          </a:p>
          <a:p>
            <a:r>
              <a:rPr lang="en-GB" baseline="0" dirty="0" smtClean="0"/>
              <a:t>No historical or archaeological evidence of this tomb – did it ever exist?  Surely it would have been a great tourist attraction?</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13</a:t>
            </a:fld>
            <a:endParaRPr lang="en-GB"/>
          </a:p>
        </p:txBody>
      </p:sp>
    </p:spTree>
    <p:extLst>
      <p:ext uri="{BB962C8B-B14F-4D97-AF65-F5344CB8AC3E}">
        <p14:creationId xmlns:p14="http://schemas.microsoft.com/office/powerpoint/2010/main" val="32881906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Asklepios’ wife, </a:t>
            </a:r>
            <a:r>
              <a:rPr lang="en-GB" dirty="0" err="1" smtClean="0"/>
              <a:t>Epione</a:t>
            </a:r>
            <a:r>
              <a:rPr lang="en-GB" dirty="0" smtClean="0"/>
              <a:t>, the mother of P&amp;M, was a </a:t>
            </a:r>
            <a:r>
              <a:rPr lang="en-GB" dirty="0" err="1" smtClean="0"/>
              <a:t>Heraclid</a:t>
            </a:r>
            <a:r>
              <a:rPr lang="en-GB" dirty="0" smtClean="0"/>
              <a:t>, meaning she was descended from </a:t>
            </a:r>
            <a:r>
              <a:rPr lang="en-GB" dirty="0" err="1" smtClean="0"/>
              <a:t>Herakles</a:t>
            </a:r>
            <a:r>
              <a:rPr lang="en-GB" dirty="0" smtClean="0"/>
              <a:t>.  Hippocrates’ father was called</a:t>
            </a:r>
            <a:r>
              <a:rPr lang="en-GB" baseline="0" dirty="0" smtClean="0"/>
              <a:t> </a:t>
            </a:r>
            <a:r>
              <a:rPr lang="en-GB" baseline="0" dirty="0" err="1" smtClean="0"/>
              <a:t>Heraclides</a:t>
            </a:r>
            <a:r>
              <a:rPr lang="en-GB" baseline="0" dirty="0" smtClean="0"/>
              <a:t>, meaning descendent of </a:t>
            </a:r>
            <a:r>
              <a:rPr lang="en-GB" baseline="0" dirty="0" err="1" smtClean="0"/>
              <a:t>Herakles</a:t>
            </a:r>
            <a:r>
              <a:rPr lang="en-GB" baseline="0" dirty="0" smtClean="0"/>
              <a:t>, and Hippocrates’ mother was also a </a:t>
            </a:r>
            <a:r>
              <a:rPr lang="en-GB" baseline="0" dirty="0" err="1" smtClean="0"/>
              <a:t>Heraclid</a:t>
            </a:r>
            <a:r>
              <a:rPr lang="en-GB" baseline="0" dirty="0" smtClean="0"/>
              <a:t> – seemingly very common on Cos, demonstrated in a number of aristocratic inscriptions.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14</a:t>
            </a:fld>
            <a:endParaRPr lang="en-GB"/>
          </a:p>
        </p:txBody>
      </p:sp>
    </p:spTree>
    <p:extLst>
      <p:ext uri="{BB962C8B-B14F-4D97-AF65-F5344CB8AC3E}">
        <p14:creationId xmlns:p14="http://schemas.microsoft.com/office/powerpoint/2010/main" val="38908300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Podalirius</a:t>
            </a:r>
            <a:r>
              <a:rPr lang="en-GB" dirty="0" smtClean="0"/>
              <a:t> &amp; </a:t>
            </a:r>
            <a:r>
              <a:rPr lang="en-GB" dirty="0" err="1" smtClean="0"/>
              <a:t>Machaon</a:t>
            </a:r>
            <a:r>
              <a:rPr lang="en-GB" dirty="0" smtClean="0"/>
              <a:t>, the two mortal sons of Asklepios.</a:t>
            </a:r>
          </a:p>
          <a:p>
            <a:r>
              <a:rPr lang="en-GB" dirty="0" err="1" smtClean="0"/>
              <a:t>Illustrius</a:t>
            </a:r>
            <a:r>
              <a:rPr lang="en-GB" dirty="0" smtClean="0"/>
              <a:t> genealogies were common in antiquity</a:t>
            </a:r>
            <a:r>
              <a:rPr lang="en-GB" baseline="0" dirty="0" smtClean="0"/>
              <a:t> – status, authority etc.</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15</a:t>
            </a:fld>
            <a:endParaRPr lang="en-GB"/>
          </a:p>
        </p:txBody>
      </p:sp>
    </p:spTree>
    <p:extLst>
      <p:ext uri="{BB962C8B-B14F-4D97-AF65-F5344CB8AC3E}">
        <p14:creationId xmlns:p14="http://schemas.microsoft.com/office/powerpoint/2010/main" val="31934488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association of Hippocrates with the </a:t>
            </a:r>
            <a:r>
              <a:rPr lang="en-GB" dirty="0" err="1" smtClean="0"/>
              <a:t>Asklepion</a:t>
            </a:r>
            <a:r>
              <a:rPr lang="en-GB" dirty="0" smtClean="0"/>
              <a:t> on Kos – priests/family trying to cash in?</a:t>
            </a:r>
          </a:p>
          <a:p>
            <a:r>
              <a:rPr lang="en-GB" dirty="0" smtClean="0"/>
              <a:t>The link between medicine and religion.</a:t>
            </a:r>
          </a:p>
          <a:p>
            <a:r>
              <a:rPr lang="en-GB" dirty="0" smtClean="0"/>
              <a:t>The Roman suspicion of Greek medicine.</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21</a:t>
            </a:fld>
            <a:endParaRPr lang="en-GB"/>
          </a:p>
        </p:txBody>
      </p:sp>
    </p:spTree>
    <p:extLst>
      <p:ext uri="{BB962C8B-B14F-4D97-AF65-F5344CB8AC3E}">
        <p14:creationId xmlns:p14="http://schemas.microsoft.com/office/powerpoint/2010/main" val="816349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not Doric?  Wouldn’t we expect a </a:t>
            </a:r>
            <a:r>
              <a:rPr lang="en-GB" dirty="0" err="1" smtClean="0"/>
              <a:t>Coan</a:t>
            </a:r>
            <a:r>
              <a:rPr lang="en-GB" dirty="0" smtClean="0"/>
              <a:t> to write in his native dialect?</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23</a:t>
            </a:fld>
            <a:endParaRPr lang="en-GB"/>
          </a:p>
        </p:txBody>
      </p:sp>
    </p:spTree>
    <p:extLst>
      <p:ext uri="{BB962C8B-B14F-4D97-AF65-F5344CB8AC3E}">
        <p14:creationId xmlns:p14="http://schemas.microsoft.com/office/powerpoint/2010/main" val="1213973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HC is not homogenous – vocabulary, doctrine, first person, third person, form – notes, manuals, diaries </a:t>
            </a:r>
            <a:r>
              <a:rPr lang="en-GB" dirty="0" err="1" smtClean="0"/>
              <a:t>etc</a:t>
            </a:r>
            <a:r>
              <a:rPr lang="en-GB" dirty="0" smtClean="0"/>
              <a:t> – intended audience.</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24</a:t>
            </a:fld>
            <a:endParaRPr lang="en-GB"/>
          </a:p>
        </p:txBody>
      </p:sp>
    </p:spTree>
    <p:extLst>
      <p:ext uri="{BB962C8B-B14F-4D97-AF65-F5344CB8AC3E}">
        <p14:creationId xmlns:p14="http://schemas.microsoft.com/office/powerpoint/2010/main" val="2782018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HC as we know it was collected for the first time in 1525 by Marcus </a:t>
            </a:r>
            <a:r>
              <a:rPr lang="en-GB" dirty="0" err="1" smtClean="0"/>
              <a:t>Fabius</a:t>
            </a:r>
            <a:r>
              <a:rPr lang="en-GB" dirty="0" smtClean="0"/>
              <a:t> </a:t>
            </a:r>
            <a:r>
              <a:rPr lang="en-GB" dirty="0" err="1" smtClean="0"/>
              <a:t>Calvus</a:t>
            </a:r>
            <a:r>
              <a:rPr lang="en-GB" dirty="0" smtClean="0"/>
              <a:t>.</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27</a:t>
            </a:fld>
            <a:endParaRPr lang="en-GB"/>
          </a:p>
        </p:txBody>
      </p:sp>
    </p:spTree>
    <p:extLst>
      <p:ext uri="{BB962C8B-B14F-4D97-AF65-F5344CB8AC3E}">
        <p14:creationId xmlns:p14="http://schemas.microsoft.com/office/powerpoint/2010/main" val="3301372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Was the oath taken by Hippocratic pupils from outside the family,</a:t>
            </a:r>
            <a:r>
              <a:rPr lang="en-GB" baseline="0" dirty="0" smtClean="0"/>
              <a:t> serving to protect and preserve the interests and privileges of the family with the knowledge?</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30</a:t>
            </a:fld>
            <a:endParaRPr lang="en-GB"/>
          </a:p>
        </p:txBody>
      </p:sp>
    </p:spTree>
    <p:extLst>
      <p:ext uri="{BB962C8B-B14F-4D97-AF65-F5344CB8AC3E}">
        <p14:creationId xmlns:p14="http://schemas.microsoft.com/office/powerpoint/2010/main" val="29758584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Mythology,</a:t>
            </a:r>
            <a:r>
              <a:rPr lang="en-GB" baseline="0" dirty="0" smtClean="0"/>
              <a:t> romance.  </a:t>
            </a:r>
            <a:r>
              <a:rPr lang="en-GB" dirty="0" smtClean="0"/>
              <a:t>Writing Hippocrates into important historical events, into acquaintance with important historical figures – kings and philosophers.  More informative about medicine and philosophy.  Accuracy of the letters debated – some details are incredibly specific; some contemporary inscriptions.</a:t>
            </a:r>
            <a:endParaRPr lang="en-GB" dirty="0"/>
          </a:p>
        </p:txBody>
      </p:sp>
      <p:sp>
        <p:nvSpPr>
          <p:cNvPr id="4" name="Slide Number Placeholder 3"/>
          <p:cNvSpPr>
            <a:spLocks noGrp="1"/>
          </p:cNvSpPr>
          <p:nvPr>
            <p:ph type="sldNum" sz="quarter" idx="10"/>
          </p:nvPr>
        </p:nvSpPr>
        <p:spPr/>
        <p:txBody>
          <a:bodyPr/>
          <a:lstStyle/>
          <a:p>
            <a:fld id="{1D591631-D8B1-403C-9F24-AF2100F81D27}" type="slidenum">
              <a:rPr lang="en-GB" smtClean="0"/>
              <a:t>31</a:t>
            </a:fld>
            <a:endParaRPr lang="en-GB"/>
          </a:p>
        </p:txBody>
      </p:sp>
    </p:spTree>
    <p:extLst>
      <p:ext uri="{BB962C8B-B14F-4D97-AF65-F5344CB8AC3E}">
        <p14:creationId xmlns:p14="http://schemas.microsoft.com/office/powerpoint/2010/main" val="2542469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Date Placeholder 14"/>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6" name="Slide Number Placeholder 15"/>
          <p:cNvSpPr>
            <a:spLocks noGrp="1"/>
          </p:cNvSpPr>
          <p:nvPr>
            <p:ph type="sldNum" sz="quarter" idx="11"/>
          </p:nvPr>
        </p:nvSpPr>
        <p:spPr/>
        <p:txBody>
          <a:bodyPr/>
          <a:lstStyle/>
          <a:p>
            <a:fld id="{B6F15528-21DE-4FAA-801E-634DDDAF4B2B}" type="slidenum">
              <a:rPr lang="en-US" smtClean="0"/>
              <a:pPr/>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4" name="Date Placeholder 13"/>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5" name="Slide Number Placeholder 14"/>
          <p:cNvSpPr>
            <a:spLocks noGrp="1"/>
          </p:cNvSpPr>
          <p:nvPr>
            <p:ph type="sldNum" sz="quarter" idx="11"/>
          </p:nvPr>
        </p:nvSpPr>
        <p:spPr/>
        <p:txBody>
          <a:bodyPr/>
          <a:lstStyle/>
          <a:p>
            <a:fld id="{B6F15528-21DE-4FAA-801E-634DDDAF4B2B}" type="slidenum">
              <a:rPr lang="en-US" smtClean="0"/>
              <a:pPr/>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2" name="Date Placeholder 11"/>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3" name="Slide Number Placeholder 12"/>
          <p:cNvSpPr>
            <a:spLocks noGrp="1"/>
          </p:cNvSpPr>
          <p:nvPr>
            <p:ph type="sldNum" sz="quarter" idx="11"/>
          </p:nvPr>
        </p:nvSpPr>
        <p:spPr/>
        <p:txBody>
          <a:body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1D8BD707-D9CF-40AE-B4C6-C98DA3205C09}" type="datetimeFigureOut">
              <a:rPr lang="en-US" smtClean="0"/>
              <a:pPr/>
              <a:t>9/29/2014</a:t>
            </a:fld>
            <a:endParaRPr lang="en-US"/>
          </a:p>
        </p:txBody>
      </p:sp>
      <p:sp>
        <p:nvSpPr>
          <p:cNvPr id="9" name="Slide Number Placeholder 8"/>
          <p:cNvSpPr>
            <a:spLocks noGrp="1"/>
          </p:cNvSpPr>
          <p:nvPr>
            <p:ph type="sldNum" sz="quarter" idx="11"/>
          </p:nvPr>
        </p:nvSpPr>
        <p:spPr/>
        <p:txBody>
          <a:bodyPr/>
          <a:lstStyle/>
          <a:p>
            <a:fld id="{B6F15528-21DE-4FAA-801E-634DDDAF4B2B}" type="slidenum">
              <a:rPr lang="en-US" smtClean="0"/>
              <a:pPr/>
              <a:t>‹#›</a:t>
            </a:fld>
            <a:endParaRPr lang="en-US"/>
          </a:p>
        </p:txBody>
      </p:sp>
      <p:sp>
        <p:nvSpPr>
          <p:cNvPr id="10" name="Footer Placeholder 9"/>
          <p:cNvSpPr>
            <a:spLocks noGrp="1"/>
          </p:cNvSpPr>
          <p:nvPr>
            <p:ph type="ftr" sz="quarter" idx="12"/>
          </p:nvPr>
        </p:nvSpPr>
        <p:spPr/>
        <p:txBody>
          <a:bodyPr/>
          <a:lstStyle/>
          <a:p>
            <a:endParaRPr lang="en-US"/>
          </a:p>
        </p:txBody>
      </p:sp>
      <p:sp>
        <p:nvSpPr>
          <p:cNvPr id="11" name="Title 10"/>
          <p:cNvSpPr>
            <a:spLocks noGrp="1"/>
          </p:cNvSpPr>
          <p:nvPr>
            <p:ph type="title"/>
          </p:nvPr>
        </p:nvSpPr>
        <p:spPr/>
        <p:txBody>
          <a:bodyPr/>
          <a:lstStyle/>
          <a:p>
            <a:r>
              <a:rPr lang="en-US" smtClean="0"/>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en-US" smtClean="0"/>
              <a:t>Click to edit Master title style</a:t>
            </a:r>
            <a:endParaRPr lang="en-US" dirty="0"/>
          </a:p>
        </p:txBody>
      </p:sp>
      <p:sp>
        <p:nvSpPr>
          <p:cNvPr id="14" name="Date Placeholder 13"/>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5" name="Slide Number Placeholder 14"/>
          <p:cNvSpPr>
            <a:spLocks noGrp="1"/>
          </p:cNvSpPr>
          <p:nvPr>
            <p:ph type="sldNum" sz="quarter" idx="11"/>
          </p:nvPr>
        </p:nvSpPr>
        <p:spPr/>
        <p:txBody>
          <a:bodyPr/>
          <a:lstStyle/>
          <a:p>
            <a:fld id="{B6F15528-21DE-4FAA-801E-634DDDAF4B2B}" type="slidenum">
              <a:rPr lang="en-US" smtClean="0"/>
              <a:pPr/>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9/29/2014</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9/29/2014</a:t>
            </a:fld>
            <a:endParaRPr lang="en-US"/>
          </a:p>
        </p:txBody>
      </p:sp>
      <p:sp>
        <p:nvSpPr>
          <p:cNvPr id="6" name="Slide Number Placeholder 5"/>
          <p:cNvSpPr>
            <a:spLocks noGrp="1"/>
          </p:cNvSpPr>
          <p:nvPr>
            <p:ph type="sldNum" sz="quarter" idx="11"/>
          </p:nvPr>
        </p:nvSpPr>
        <p:spPr/>
        <p:txBody>
          <a:bodyPr/>
          <a:lstStyle/>
          <a:p>
            <a:fld id="{B6F15528-21DE-4FAA-801E-634DDDAF4B2B}" type="slidenum">
              <a:rPr lang="en-US" smtClean="0"/>
              <a:pPr/>
              <a:t>‹#›</a:t>
            </a:fld>
            <a:endParaRPr lang="en-US"/>
          </a:p>
        </p:txBody>
      </p:sp>
      <p:sp>
        <p:nvSpPr>
          <p:cNvPr id="7" name="Footer Placeholder 6"/>
          <p:cNvSpPr>
            <a:spLocks noGrp="1"/>
          </p:cNvSpPr>
          <p:nvPr>
            <p:ph type="ftr" sz="quarter" idx="12"/>
          </p:nvPr>
        </p:nvSpPr>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14"/>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6" name="Slide Number Placeholder 15"/>
          <p:cNvSpPr>
            <a:spLocks noGrp="1"/>
          </p:cNvSpPr>
          <p:nvPr>
            <p:ph type="sldNum" sz="quarter" idx="11"/>
          </p:nvPr>
        </p:nvSpPr>
        <p:spPr/>
        <p:txBody>
          <a:bodyPr/>
          <a:lstStyle/>
          <a:p>
            <a:fld id="{B6F15528-21DE-4FAA-801E-634DDDAF4B2B}" type="slidenum">
              <a:rPr lang="en-US" smtClean="0"/>
              <a:pPr/>
              <a:t>‹#›</a:t>
            </a:fld>
            <a:endParaRPr lang="en-US"/>
          </a:p>
        </p:txBody>
      </p:sp>
      <p:sp>
        <p:nvSpPr>
          <p:cNvPr id="17" name="Footer Placeholder 16"/>
          <p:cNvSpPr>
            <a:spLocks noGrp="1"/>
          </p:cNvSpPr>
          <p:nvPr>
            <p:ph type="ftr" sz="quarter" idx="12"/>
          </p:nvPr>
        </p:nvSpPr>
        <p:spPr/>
        <p:txBody>
          <a:bodyPr/>
          <a:lstStyle/>
          <a:p>
            <a:endParaRPr lang="en-US"/>
          </a:p>
        </p:txBody>
      </p:sp>
      <p:sp>
        <p:nvSpPr>
          <p:cNvPr id="18" name="Title 1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13" name="Date Placeholder 12"/>
          <p:cNvSpPr>
            <a:spLocks noGrp="1"/>
          </p:cNvSpPr>
          <p:nvPr>
            <p:ph type="dt" sz="half" idx="10"/>
          </p:nvPr>
        </p:nvSpPr>
        <p:spPr/>
        <p:txBody>
          <a:bodyPr/>
          <a:lstStyle/>
          <a:p>
            <a:fld id="{1D8BD707-D9CF-40AE-B4C6-C98DA3205C09}" type="datetimeFigureOut">
              <a:rPr lang="en-US" smtClean="0"/>
              <a:pPr/>
              <a:t>9/29/2014</a:t>
            </a:fld>
            <a:endParaRPr lang="en-US"/>
          </a:p>
        </p:txBody>
      </p:sp>
      <p:sp>
        <p:nvSpPr>
          <p:cNvPr id="14" name="Slide Number Placeholder 13"/>
          <p:cNvSpPr>
            <a:spLocks noGrp="1"/>
          </p:cNvSpPr>
          <p:nvPr>
            <p:ph type="sldNum" sz="quarter" idx="11"/>
          </p:nvPr>
        </p:nvSpPr>
        <p:spPr/>
        <p:txBody>
          <a:bodyPr/>
          <a:lstStyle/>
          <a:p>
            <a:fld id="{B6F15528-21DE-4FAA-801E-634DDDAF4B2B}" type="slidenum">
              <a:rPr lang="en-US" smtClean="0"/>
              <a:pPr/>
              <a:t>‹#›</a:t>
            </a:fld>
            <a:endParaRPr lang="en-US"/>
          </a:p>
        </p:txBody>
      </p:sp>
      <p:sp>
        <p:nvSpPr>
          <p:cNvPr id="15" name="Footer Placeholder 14"/>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9/29/2014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1D8BD707-D9CF-40AE-B4C6-C98DA3205C09}" type="datetimeFigureOut">
              <a:rPr lang="en-US" smtClean="0"/>
              <a:pPr/>
              <a:t>9/29/2014</a:t>
            </a:fld>
            <a:endParaRPr lang="en-US"/>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stoa.org/sol/"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hyperlink" Target="http://classics.mit.edu/Browse/browse-Hippocrates.html"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http://www.perseus.tufts.edu/hopper/collection?collection=Perseus:collection:Greco-Roman"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52400" y="685800"/>
            <a:ext cx="8991600" cy="5943600"/>
          </a:xfrm>
        </p:spPr>
        <p:txBody>
          <a:bodyPr>
            <a:normAutofit/>
          </a:bodyPr>
          <a:lstStyle/>
          <a:p>
            <a:pPr marL="18288" indent="0">
              <a:buNone/>
            </a:pPr>
            <a:r>
              <a:rPr lang="en-GB" sz="4000" b="1" dirty="0">
                <a:solidFill>
                  <a:schemeClr val="bg1"/>
                </a:solidFill>
                <a:effectLst/>
              </a:rPr>
              <a:t>CLSK5002: </a:t>
            </a:r>
            <a:br>
              <a:rPr lang="en-GB" sz="4000" b="1" dirty="0">
                <a:solidFill>
                  <a:schemeClr val="bg1"/>
                </a:solidFill>
                <a:effectLst/>
              </a:rPr>
            </a:br>
            <a:r>
              <a:rPr lang="en-GB" sz="4000" b="1" dirty="0">
                <a:solidFill>
                  <a:schemeClr val="bg1"/>
                </a:solidFill>
                <a:effectLst/>
              </a:rPr>
              <a:t>Methods and </a:t>
            </a:r>
            <a:r>
              <a:rPr lang="en-GB" sz="4000" b="1" dirty="0" smtClean="0">
                <a:solidFill>
                  <a:schemeClr val="bg1"/>
                </a:solidFill>
                <a:effectLst/>
              </a:rPr>
              <a:t>Approaches for Classics:</a:t>
            </a:r>
            <a:r>
              <a:rPr lang="en-GB" sz="4000" b="1" dirty="0">
                <a:solidFill>
                  <a:schemeClr val="bg1"/>
                </a:solidFill>
                <a:effectLst/>
              </a:rPr>
              <a:t/>
            </a:r>
            <a:br>
              <a:rPr lang="en-GB" sz="4000" b="1" dirty="0">
                <a:solidFill>
                  <a:schemeClr val="bg1"/>
                </a:solidFill>
                <a:effectLst/>
              </a:rPr>
            </a:br>
            <a:r>
              <a:rPr lang="en-GB" sz="4000" b="1" dirty="0">
                <a:solidFill>
                  <a:schemeClr val="bg1"/>
                </a:solidFill>
                <a:effectLst/>
              </a:rPr>
              <a:t>Exploring Sustainability in the Ancient </a:t>
            </a:r>
            <a:r>
              <a:rPr lang="en-GB" sz="4000" b="1" dirty="0" smtClean="0">
                <a:solidFill>
                  <a:schemeClr val="bg1"/>
                </a:solidFill>
                <a:effectLst/>
              </a:rPr>
              <a:t>World:</a:t>
            </a:r>
          </a:p>
          <a:p>
            <a:pPr marL="18288" indent="0">
              <a:buNone/>
            </a:pPr>
            <a:r>
              <a:rPr lang="en-GB" sz="4000" b="1" dirty="0" smtClean="0">
                <a:solidFill>
                  <a:schemeClr val="bg1"/>
                </a:solidFill>
                <a:effectLst/>
              </a:rPr>
              <a:t>Health and Well-being in Antiquity</a:t>
            </a:r>
            <a:endParaRPr lang="en-GB" sz="4000" b="1" dirty="0">
              <a:solidFill>
                <a:schemeClr val="bg1"/>
              </a:solidFill>
              <a:effectLst/>
            </a:endParaRPr>
          </a:p>
        </p:txBody>
      </p:sp>
    </p:spTree>
    <p:extLst>
      <p:ext uri="{BB962C8B-B14F-4D97-AF65-F5344CB8AC3E}">
        <p14:creationId xmlns:p14="http://schemas.microsoft.com/office/powerpoint/2010/main" val="352403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4419600"/>
            <a:ext cx="9167813" cy="2286000"/>
          </a:xfrm>
        </p:spPr>
        <p:txBody>
          <a:bodyPr/>
          <a:lstStyle/>
          <a:p>
            <a:pPr algn="ctr"/>
            <a:r>
              <a:rPr lang="en-GB" sz="4200" b="1" dirty="0" smtClean="0">
                <a:solidFill>
                  <a:schemeClr val="bg1"/>
                </a:solidFill>
                <a:effectLst/>
              </a:rPr>
              <a:t>Hippocrates </a:t>
            </a:r>
            <a:br>
              <a:rPr lang="en-GB" sz="4200" b="1" dirty="0" smtClean="0">
                <a:solidFill>
                  <a:schemeClr val="bg1"/>
                </a:solidFill>
                <a:effectLst/>
              </a:rPr>
            </a:br>
            <a:r>
              <a:rPr lang="en-GB" sz="4200" b="1" dirty="0" smtClean="0">
                <a:solidFill>
                  <a:schemeClr val="bg1"/>
                </a:solidFill>
                <a:effectLst/>
              </a:rPr>
              <a:t>&amp;</a:t>
            </a:r>
            <a:br>
              <a:rPr lang="en-GB" sz="4200" b="1" dirty="0" smtClean="0">
                <a:solidFill>
                  <a:schemeClr val="bg1"/>
                </a:solidFill>
                <a:effectLst/>
              </a:rPr>
            </a:br>
            <a:r>
              <a:rPr lang="en-GB" sz="4200" b="1" dirty="0" smtClean="0">
                <a:solidFill>
                  <a:schemeClr val="bg1"/>
                </a:solidFill>
                <a:effectLst/>
              </a:rPr>
              <a:t>the Hippocratic Corpus</a:t>
            </a:r>
            <a:endParaRPr lang="en-GB" sz="4200" b="1" dirty="0">
              <a:solidFill>
                <a:schemeClr val="bg1"/>
              </a:solidFill>
              <a:effectLst/>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9385" y="1219200"/>
            <a:ext cx="2563458" cy="3276600"/>
          </a:xfrm>
          <a:prstGeom prst="rect">
            <a:avLst/>
          </a:prstGeom>
        </p:spPr>
      </p:pic>
      <p:sp>
        <p:nvSpPr>
          <p:cNvPr id="5" name="TextBox 4"/>
          <p:cNvSpPr txBox="1"/>
          <p:nvPr/>
        </p:nvSpPr>
        <p:spPr>
          <a:xfrm>
            <a:off x="-10886" y="228600"/>
            <a:ext cx="9144000" cy="769441"/>
          </a:xfrm>
          <a:prstGeom prst="rect">
            <a:avLst/>
          </a:prstGeom>
          <a:noFill/>
        </p:spPr>
        <p:txBody>
          <a:bodyPr wrap="square" rtlCol="0">
            <a:spAutoFit/>
          </a:bodyPr>
          <a:lstStyle/>
          <a:p>
            <a:pPr algn="ctr"/>
            <a:r>
              <a:rPr lang="en-GB" sz="4400" b="1" dirty="0" smtClean="0">
                <a:solidFill>
                  <a:schemeClr val="bg1"/>
                </a:solidFill>
              </a:rPr>
              <a:t>Week 1:</a:t>
            </a:r>
            <a:endParaRPr lang="en-GB" sz="4400" b="1" dirty="0">
              <a:solidFill>
                <a:schemeClr val="bg1"/>
              </a:solidFill>
            </a:endParaRPr>
          </a:p>
        </p:txBody>
      </p:sp>
    </p:spTree>
    <p:extLst>
      <p:ext uri="{BB962C8B-B14F-4D97-AF65-F5344CB8AC3E}">
        <p14:creationId xmlns:p14="http://schemas.microsoft.com/office/powerpoint/2010/main" val="9261554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4800"/>
            <a:ext cx="9372600" cy="3477875"/>
          </a:xfrm>
          <a:prstGeom prst="rect">
            <a:avLst/>
          </a:prstGeom>
          <a:noFill/>
        </p:spPr>
        <p:txBody>
          <a:bodyPr wrap="square" rtlCol="0">
            <a:spAutoFit/>
          </a:bodyPr>
          <a:lstStyle/>
          <a:p>
            <a:pPr marL="285750" indent="-285750">
              <a:buFont typeface="Arial" panose="020B0604020202020204" pitchFamily="34" charset="0"/>
              <a:buChar char="•"/>
            </a:pPr>
            <a:r>
              <a:rPr lang="en-GB" sz="2000" b="1" dirty="0" smtClean="0">
                <a:solidFill>
                  <a:schemeClr val="bg1"/>
                </a:solidFill>
              </a:rPr>
              <a:t>Session 1: Lecture on Hippocrates &amp; the Hippocratic Corpus</a:t>
            </a:r>
          </a:p>
          <a:p>
            <a:endParaRPr lang="en-GB" sz="2000" b="1" dirty="0" smtClean="0">
              <a:solidFill>
                <a:schemeClr val="bg1"/>
              </a:solidFill>
            </a:endParaRP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smtClean="0">
                <a:solidFill>
                  <a:schemeClr val="bg1"/>
                </a:solidFill>
              </a:rPr>
              <a:t>Session 2: Workshop on Papyrology, Literary Papyri &amp; the Hippocratic Oath</a:t>
            </a:r>
          </a:p>
          <a:p>
            <a:r>
              <a:rPr lang="en-GB" sz="2000" b="1" dirty="0">
                <a:solidFill>
                  <a:schemeClr val="bg1"/>
                </a:solidFill>
              </a:rPr>
              <a:t>	</a:t>
            </a:r>
            <a:endParaRPr lang="en-GB" sz="2000" b="1" dirty="0" smtClean="0">
              <a:solidFill>
                <a:schemeClr val="bg1"/>
              </a:solidFill>
            </a:endParaRPr>
          </a:p>
          <a:p>
            <a:r>
              <a:rPr lang="en-GB" sz="2000" b="1" dirty="0">
                <a:solidFill>
                  <a:schemeClr val="bg1"/>
                </a:solidFill>
              </a:rPr>
              <a:t>	</a:t>
            </a:r>
            <a:r>
              <a:rPr lang="en-GB" sz="2000" b="1" dirty="0" smtClean="0">
                <a:solidFill>
                  <a:schemeClr val="bg1"/>
                </a:solidFill>
              </a:rPr>
              <a:t>[Hand-out is on Moodle]</a:t>
            </a:r>
          </a:p>
          <a:p>
            <a:endParaRPr lang="en-GB" sz="2000" b="1" dirty="0" smtClean="0">
              <a:solidFill>
                <a:schemeClr val="bg1"/>
              </a:solidFill>
            </a:endParaRP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smtClean="0">
                <a:solidFill>
                  <a:schemeClr val="bg1"/>
                </a:solidFill>
              </a:rPr>
              <a:t>Session 3: Seminar on Hippocrates: Fact or Fiction?</a:t>
            </a:r>
          </a:p>
          <a:p>
            <a:pPr marL="285750" indent="-285750">
              <a:buFont typeface="Arial" panose="020B0604020202020204" pitchFamily="34" charset="0"/>
              <a:buChar char="•"/>
            </a:pPr>
            <a:endParaRPr lang="en-GB" sz="2000" b="1" dirty="0">
              <a:solidFill>
                <a:schemeClr val="bg1"/>
              </a:solidFill>
            </a:endParaRPr>
          </a:p>
          <a:p>
            <a:r>
              <a:rPr lang="en-GB" sz="2000" b="1" dirty="0" smtClean="0">
                <a:solidFill>
                  <a:schemeClr val="bg1"/>
                </a:solidFill>
              </a:rPr>
              <a:t>	[Hand-out is on Moodle]</a:t>
            </a:r>
            <a:endParaRPr lang="en-GB" sz="2000" b="1" dirty="0">
              <a:solidFill>
                <a:schemeClr val="bg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3356446"/>
            <a:ext cx="2600325" cy="3234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04800" y="5667970"/>
            <a:ext cx="5638800" cy="923330"/>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Hippocrates as envisaged by a Byzantine artist</a:t>
            </a:r>
          </a:p>
          <a:p>
            <a:pPr algn="r"/>
            <a:r>
              <a:rPr lang="en-GB" b="1" dirty="0">
                <a:solidFill>
                  <a:schemeClr val="bg1"/>
                </a:solidFill>
              </a:rPr>
              <a:t>	Greek Manuscript 2144, f 10v c. 1342 </a:t>
            </a:r>
            <a:r>
              <a:rPr lang="en-GB" b="1" dirty="0" smtClean="0">
                <a:solidFill>
                  <a:schemeClr val="bg1"/>
                </a:solidFill>
              </a:rPr>
              <a:t>	</a:t>
            </a:r>
            <a:r>
              <a:rPr lang="en-GB" b="1" dirty="0" err="1" smtClean="0">
                <a:solidFill>
                  <a:schemeClr val="bg1"/>
                </a:solidFill>
              </a:rPr>
              <a:t>Bibliotheque</a:t>
            </a:r>
            <a:r>
              <a:rPr lang="en-GB" b="1" dirty="0" smtClean="0">
                <a:solidFill>
                  <a:schemeClr val="bg1"/>
                </a:solidFill>
              </a:rPr>
              <a:t> </a:t>
            </a:r>
            <a:r>
              <a:rPr lang="en-GB" b="1" dirty="0" err="1">
                <a:solidFill>
                  <a:schemeClr val="bg1"/>
                </a:solidFill>
              </a:rPr>
              <a:t>Nationale</a:t>
            </a:r>
            <a:r>
              <a:rPr lang="en-GB" b="1" dirty="0">
                <a:solidFill>
                  <a:schemeClr val="bg1"/>
                </a:solidFill>
              </a:rPr>
              <a:t>, Paris</a:t>
            </a:r>
          </a:p>
        </p:txBody>
      </p:sp>
    </p:spTree>
    <p:extLst>
      <p:ext uri="{BB962C8B-B14F-4D97-AF65-F5344CB8AC3E}">
        <p14:creationId xmlns:p14="http://schemas.microsoft.com/office/powerpoint/2010/main" val="863987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8686800" cy="2057400"/>
          </a:xfrm>
        </p:spPr>
        <p:txBody>
          <a:bodyPr/>
          <a:lstStyle/>
          <a:p>
            <a:pPr marL="571500" indent="-571500">
              <a:buFont typeface="Arial" panose="020B0604020202020204" pitchFamily="34" charset="0"/>
              <a:buChar char="•"/>
            </a:pPr>
            <a:r>
              <a:rPr lang="en-GB" sz="4400" b="1" dirty="0" smtClean="0">
                <a:solidFill>
                  <a:schemeClr val="bg1"/>
                </a:solidFill>
                <a:effectLst/>
              </a:rPr>
              <a:t>What do we know </a:t>
            </a:r>
            <a:br>
              <a:rPr lang="en-GB" sz="4400" b="1" dirty="0" smtClean="0">
                <a:solidFill>
                  <a:schemeClr val="bg1"/>
                </a:solidFill>
                <a:effectLst/>
              </a:rPr>
            </a:br>
            <a:r>
              <a:rPr lang="en-GB" sz="4400" b="1" dirty="0" smtClean="0">
                <a:solidFill>
                  <a:schemeClr val="bg1"/>
                </a:solidFill>
                <a:effectLst/>
              </a:rPr>
              <a:t>	(or think we know) </a:t>
            </a:r>
            <a:br>
              <a:rPr lang="en-GB" sz="4400" b="1" dirty="0" smtClean="0">
                <a:solidFill>
                  <a:schemeClr val="bg1"/>
                </a:solidFill>
                <a:effectLst/>
              </a:rPr>
            </a:br>
            <a:r>
              <a:rPr lang="en-GB" sz="4400" b="1" dirty="0" smtClean="0">
                <a:solidFill>
                  <a:schemeClr val="bg1"/>
                </a:solidFill>
                <a:effectLst/>
              </a:rPr>
              <a:t>		about Hippocrates?</a:t>
            </a:r>
            <a:endParaRPr lang="en-GB" sz="4400" b="1" dirty="0">
              <a:solidFill>
                <a:schemeClr val="bg1"/>
              </a:solidFill>
              <a:effectLst/>
            </a:endParaRPr>
          </a:p>
        </p:txBody>
      </p:sp>
      <p:pic>
        <p:nvPicPr>
          <p:cNvPr id="205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9600" y="2819400"/>
            <a:ext cx="4456112" cy="38255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04800" y="6096000"/>
            <a:ext cx="3962400" cy="646331"/>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Statue of Hippocrates, Archaeological Museum, Kos</a:t>
            </a:r>
            <a:endParaRPr lang="en-GB" b="1" dirty="0">
              <a:solidFill>
                <a:schemeClr val="bg1"/>
              </a:solidFill>
            </a:endParaRPr>
          </a:p>
        </p:txBody>
      </p:sp>
    </p:spTree>
    <p:extLst>
      <p:ext uri="{BB962C8B-B14F-4D97-AF65-F5344CB8AC3E}">
        <p14:creationId xmlns:p14="http://schemas.microsoft.com/office/powerpoint/2010/main" val="3819782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152400"/>
            <a:ext cx="8534400" cy="3477875"/>
          </a:xfrm>
          <a:prstGeom prst="rect">
            <a:avLst/>
          </a:prstGeom>
          <a:noFill/>
        </p:spPr>
        <p:txBody>
          <a:bodyPr wrap="square" rtlCol="0">
            <a:spAutoFit/>
          </a:bodyPr>
          <a:lstStyle/>
          <a:p>
            <a:pPr marL="285750" indent="-285750">
              <a:buFont typeface="Arial" panose="020B0604020202020204" pitchFamily="34" charset="0"/>
              <a:buChar char="•"/>
            </a:pPr>
            <a:r>
              <a:rPr lang="en-GB" sz="4400" b="1" dirty="0" smtClean="0">
                <a:solidFill>
                  <a:schemeClr val="bg1"/>
                </a:solidFill>
              </a:rPr>
              <a:t>Historical evidence for Hippocrates?</a:t>
            </a:r>
          </a:p>
          <a:p>
            <a:pPr marL="285750" indent="-285750">
              <a:buFont typeface="Arial" panose="020B0604020202020204" pitchFamily="34" charset="0"/>
              <a:buChar char="•"/>
            </a:pPr>
            <a:endParaRPr lang="en-GB" sz="4400" b="1" dirty="0">
              <a:solidFill>
                <a:schemeClr val="bg1"/>
              </a:solidFill>
            </a:endParaRPr>
          </a:p>
          <a:p>
            <a:pPr marL="285750" indent="-285750">
              <a:buFont typeface="Arial" panose="020B0604020202020204" pitchFamily="34" charset="0"/>
              <a:buChar char="•"/>
            </a:pPr>
            <a:r>
              <a:rPr lang="en-GB" sz="4400" b="1" dirty="0" smtClean="0">
                <a:solidFill>
                  <a:schemeClr val="bg1"/>
                </a:solidFill>
              </a:rPr>
              <a:t>Archaeological evidence for Hippocrates?</a:t>
            </a:r>
            <a:endParaRPr lang="en-GB" sz="4400" b="1" dirty="0">
              <a:solidFill>
                <a:schemeClr val="bg1"/>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7225" y="3733800"/>
            <a:ext cx="4371976" cy="2914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04800" y="6002119"/>
            <a:ext cx="4038600" cy="646331"/>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Hippocrates’ Plane Tree, </a:t>
            </a:r>
          </a:p>
          <a:p>
            <a:pPr algn="r"/>
            <a:r>
              <a:rPr lang="en-GB" b="1" dirty="0" smtClean="0">
                <a:solidFill>
                  <a:schemeClr val="bg1"/>
                </a:solidFill>
              </a:rPr>
              <a:t>Plataea </a:t>
            </a:r>
            <a:r>
              <a:rPr lang="en-GB" b="1" dirty="0" err="1" smtClean="0">
                <a:solidFill>
                  <a:schemeClr val="bg1"/>
                </a:solidFill>
              </a:rPr>
              <a:t>Platanou</a:t>
            </a:r>
            <a:r>
              <a:rPr lang="en-GB" b="1" dirty="0" smtClean="0">
                <a:solidFill>
                  <a:schemeClr val="bg1"/>
                </a:solidFill>
              </a:rPr>
              <a:t>, Kos</a:t>
            </a:r>
            <a:endParaRPr lang="en-GB" b="1" dirty="0">
              <a:solidFill>
                <a:schemeClr val="bg1"/>
              </a:solidFill>
            </a:endParaRPr>
          </a:p>
        </p:txBody>
      </p:sp>
    </p:spTree>
    <p:extLst>
      <p:ext uri="{BB962C8B-B14F-4D97-AF65-F5344CB8AC3E}">
        <p14:creationId xmlns:p14="http://schemas.microsoft.com/office/powerpoint/2010/main" val="4187006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388" y="390525"/>
            <a:ext cx="7515225" cy="6076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8081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0886"/>
            <a:ext cx="8610600" cy="1741714"/>
          </a:xfrm>
        </p:spPr>
        <p:txBody>
          <a:bodyPr/>
          <a:lstStyle/>
          <a:p>
            <a:pPr marL="685800" indent="-685800">
              <a:buFont typeface="Arial" panose="020B0604020202020204" pitchFamily="34" charset="0"/>
              <a:buChar char="•"/>
            </a:pPr>
            <a:r>
              <a:rPr lang="en-GB" sz="4400" b="1" dirty="0" smtClean="0">
                <a:solidFill>
                  <a:schemeClr val="bg1"/>
                </a:solidFill>
                <a:effectLst/>
              </a:rPr>
              <a:t>Literary evidence for Hippocrates?</a:t>
            </a:r>
            <a:endParaRPr lang="en-GB" sz="4400" b="1" dirty="0">
              <a:solidFill>
                <a:schemeClr val="bg1"/>
              </a:solidFill>
              <a:effectLst/>
            </a:endParaRPr>
          </a:p>
        </p:txBody>
      </p:sp>
    </p:spTree>
    <p:extLst>
      <p:ext uri="{BB962C8B-B14F-4D97-AF65-F5344CB8AC3E}">
        <p14:creationId xmlns:p14="http://schemas.microsoft.com/office/powerpoint/2010/main" val="2913828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3914" y="304800"/>
            <a:ext cx="8686800" cy="5632311"/>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rPr>
              <a:t>Plato, </a:t>
            </a:r>
            <a:r>
              <a:rPr lang="en-GB" b="1" i="1" dirty="0">
                <a:solidFill>
                  <a:schemeClr val="bg1"/>
                </a:solidFill>
              </a:rPr>
              <a:t>Protagoras</a:t>
            </a:r>
            <a:r>
              <a:rPr lang="en-GB" b="1" dirty="0">
                <a:solidFill>
                  <a:schemeClr val="bg1"/>
                </a:solidFill>
              </a:rPr>
              <a:t> 311 b-d </a:t>
            </a:r>
            <a:endParaRPr lang="en-GB" b="1" dirty="0" smtClean="0">
              <a:solidFill>
                <a:schemeClr val="bg1"/>
              </a:solidFill>
            </a:endParaRPr>
          </a:p>
          <a:p>
            <a:r>
              <a:rPr lang="en-GB" b="1" dirty="0" smtClean="0">
                <a:solidFill>
                  <a:schemeClr val="bg1"/>
                </a:solidFill>
              </a:rPr>
              <a:t>	[</a:t>
            </a:r>
            <a:r>
              <a:rPr lang="en-GB" b="1" dirty="0">
                <a:solidFill>
                  <a:schemeClr val="bg1"/>
                </a:solidFill>
              </a:rPr>
              <a:t>a dialogue between Protagoras and Socrates, </a:t>
            </a:r>
            <a:r>
              <a:rPr lang="en-GB" b="1" dirty="0" smtClean="0">
                <a:solidFill>
                  <a:schemeClr val="bg1"/>
                </a:solidFill>
              </a:rPr>
              <a:t>written early </a:t>
            </a:r>
            <a:r>
              <a:rPr lang="en-GB" b="1" dirty="0">
                <a:solidFill>
                  <a:schemeClr val="bg1"/>
                </a:solidFill>
              </a:rPr>
              <a:t>fourth </a:t>
            </a:r>
            <a:r>
              <a:rPr lang="en-GB" b="1" dirty="0" smtClean="0">
                <a:solidFill>
                  <a:schemeClr val="bg1"/>
                </a:solidFill>
              </a:rPr>
              <a:t>		century BC but set earlier, around 430 BC]</a:t>
            </a:r>
            <a:endParaRPr lang="en-GB" dirty="0">
              <a:solidFill>
                <a:schemeClr val="bg1"/>
              </a:solidFill>
            </a:endParaRPr>
          </a:p>
          <a:p>
            <a:r>
              <a:rPr lang="en-GB" dirty="0">
                <a:solidFill>
                  <a:schemeClr val="bg1"/>
                </a:solidFill>
              </a:rPr>
              <a:t> </a:t>
            </a:r>
          </a:p>
          <a:p>
            <a:r>
              <a:rPr lang="en-GB" b="1" dirty="0">
                <a:solidFill>
                  <a:schemeClr val="bg1"/>
                </a:solidFill>
              </a:rPr>
              <a:t>I, to test Hippocrates' grit, began examining him with a few questions. Tell me, Hippocrates, I said, in your present design of going to Protagoras and paying him money as a fee for his services to yourself, to whom do you consider you are resorting, and what is it that you are to become? Suppose, for example, you had taken it into your head to call on your namesake Hippocrates of Cos, the Asclepiad, and pay him money as your personal fee, and suppose someone asked you—Tell me, Hippocrates, in purposing to pay a fee to Hippocrates, what do you consider him to be? How would you answer that?</a:t>
            </a:r>
          </a:p>
          <a:p>
            <a:endParaRPr lang="en-US" b="1" dirty="0" smtClean="0">
              <a:solidFill>
                <a:schemeClr val="bg1"/>
              </a:solidFill>
            </a:endParaRPr>
          </a:p>
          <a:p>
            <a:r>
              <a:rPr lang="en-US" b="1" dirty="0" smtClean="0">
                <a:solidFill>
                  <a:schemeClr val="bg1"/>
                </a:solidFill>
              </a:rPr>
              <a:t>A </a:t>
            </a:r>
            <a:r>
              <a:rPr lang="en-US" b="1" dirty="0">
                <a:solidFill>
                  <a:schemeClr val="bg1"/>
                </a:solidFill>
              </a:rPr>
              <a:t>doctor, I would say.</a:t>
            </a:r>
            <a:endParaRPr lang="en-GB" b="1" dirty="0">
              <a:solidFill>
                <a:schemeClr val="bg1"/>
              </a:solidFill>
            </a:endParaRPr>
          </a:p>
          <a:p>
            <a:endParaRPr lang="en-US" b="1" dirty="0" smtClean="0">
              <a:solidFill>
                <a:schemeClr val="bg1"/>
              </a:solidFill>
            </a:endParaRPr>
          </a:p>
          <a:p>
            <a:r>
              <a:rPr lang="en-US" b="1" dirty="0" smtClean="0">
                <a:solidFill>
                  <a:schemeClr val="bg1"/>
                </a:solidFill>
              </a:rPr>
              <a:t>And </a:t>
            </a:r>
            <a:r>
              <a:rPr lang="en-US" b="1" dirty="0">
                <a:solidFill>
                  <a:schemeClr val="bg1"/>
                </a:solidFill>
              </a:rPr>
              <a:t>what would you intend to become?</a:t>
            </a:r>
            <a:endParaRPr lang="en-GB" b="1" dirty="0">
              <a:solidFill>
                <a:schemeClr val="bg1"/>
              </a:solidFill>
            </a:endParaRPr>
          </a:p>
          <a:p>
            <a:endParaRPr lang="en-US" b="1" dirty="0" smtClean="0">
              <a:solidFill>
                <a:schemeClr val="bg1"/>
              </a:solidFill>
            </a:endParaRPr>
          </a:p>
          <a:p>
            <a:r>
              <a:rPr lang="en-US" b="1" dirty="0" smtClean="0">
                <a:solidFill>
                  <a:schemeClr val="bg1"/>
                </a:solidFill>
              </a:rPr>
              <a:t>A </a:t>
            </a:r>
            <a:r>
              <a:rPr lang="en-US" b="1" dirty="0">
                <a:solidFill>
                  <a:schemeClr val="bg1"/>
                </a:solidFill>
              </a:rPr>
              <a:t>doctor, he replied.</a:t>
            </a:r>
            <a:endParaRPr lang="en-GB" b="1" dirty="0">
              <a:solidFill>
                <a:schemeClr val="bg1"/>
              </a:solidFill>
            </a:endParaRPr>
          </a:p>
          <a:p>
            <a:r>
              <a:rPr lang="en-US" b="1" dirty="0" smtClean="0">
                <a:solidFill>
                  <a:schemeClr val="bg1"/>
                </a:solidFill>
              </a:rPr>
              <a:t>  </a:t>
            </a:r>
            <a:endParaRPr lang="en-GB" b="1" dirty="0">
              <a:solidFill>
                <a:schemeClr val="bg1"/>
              </a:solidFill>
            </a:endParaRPr>
          </a:p>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2824" y="3352800"/>
            <a:ext cx="2189226" cy="3219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26571" y="5925919"/>
            <a:ext cx="6106886" cy="646331"/>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Marble portrait bust of Plato, </a:t>
            </a:r>
          </a:p>
          <a:p>
            <a:pPr algn="r"/>
            <a:r>
              <a:rPr lang="en-GB" b="1" dirty="0" smtClean="0">
                <a:solidFill>
                  <a:schemeClr val="bg1"/>
                </a:solidFill>
              </a:rPr>
              <a:t>Roman copy of a Classical original</a:t>
            </a:r>
            <a:endParaRPr lang="en-GB" b="1" dirty="0">
              <a:solidFill>
                <a:schemeClr val="bg1"/>
              </a:solidFill>
            </a:endParaRPr>
          </a:p>
        </p:txBody>
      </p:sp>
    </p:spTree>
    <p:extLst>
      <p:ext uri="{BB962C8B-B14F-4D97-AF65-F5344CB8AC3E}">
        <p14:creationId xmlns:p14="http://schemas.microsoft.com/office/powerpoint/2010/main" val="10923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28600"/>
            <a:ext cx="9144000" cy="6109365"/>
          </a:xfrm>
          <a:prstGeom prst="rect">
            <a:avLst/>
          </a:prstGeom>
          <a:noFill/>
        </p:spPr>
        <p:txBody>
          <a:bodyPr wrap="square" rtlCol="0">
            <a:spAutoFit/>
          </a:bodyPr>
          <a:lstStyle/>
          <a:p>
            <a:pPr marL="285750" indent="-285750">
              <a:buFont typeface="Arial" panose="020B0604020202020204" pitchFamily="34" charset="0"/>
              <a:buChar char="•"/>
            </a:pPr>
            <a:r>
              <a:rPr lang="en-GB" sz="1700" b="1" dirty="0">
                <a:solidFill>
                  <a:schemeClr val="bg1"/>
                </a:solidFill>
              </a:rPr>
              <a:t>Plato, </a:t>
            </a:r>
            <a:r>
              <a:rPr lang="en-GB" sz="1700" b="1" i="1" dirty="0">
                <a:solidFill>
                  <a:schemeClr val="bg1"/>
                </a:solidFill>
              </a:rPr>
              <a:t>Phaedrus</a:t>
            </a:r>
            <a:r>
              <a:rPr lang="en-GB" sz="1700" b="1" dirty="0">
                <a:solidFill>
                  <a:schemeClr val="bg1"/>
                </a:solidFill>
              </a:rPr>
              <a:t> 270 c-d </a:t>
            </a:r>
            <a:endParaRPr lang="en-GB" sz="1700" b="1" dirty="0" smtClean="0">
              <a:solidFill>
                <a:schemeClr val="bg1"/>
              </a:solidFill>
            </a:endParaRPr>
          </a:p>
          <a:p>
            <a:pPr lvl="1"/>
            <a:r>
              <a:rPr lang="en-GB" sz="1700" b="1" dirty="0" smtClean="0">
                <a:solidFill>
                  <a:schemeClr val="bg1"/>
                </a:solidFill>
              </a:rPr>
              <a:t>[</a:t>
            </a:r>
            <a:r>
              <a:rPr lang="en-GB" sz="1700" b="1" dirty="0">
                <a:solidFill>
                  <a:schemeClr val="bg1"/>
                </a:solidFill>
              </a:rPr>
              <a:t>a dialogue between Phaedrus and Socrates, written early fourth 		century BC but set earlier, around 430 BC</a:t>
            </a:r>
            <a:r>
              <a:rPr lang="en-GB" sz="1700" b="1" dirty="0" smtClean="0">
                <a:solidFill>
                  <a:schemeClr val="bg1"/>
                </a:solidFill>
              </a:rPr>
              <a:t>]</a:t>
            </a:r>
            <a:endParaRPr lang="en-GB" sz="1700" b="1" dirty="0">
              <a:solidFill>
                <a:schemeClr val="bg1"/>
              </a:solidFill>
            </a:endParaRPr>
          </a:p>
          <a:p>
            <a:endParaRPr lang="en-US" sz="1700" b="1" dirty="0" smtClean="0">
              <a:solidFill>
                <a:schemeClr val="bg1"/>
              </a:solidFill>
            </a:endParaRPr>
          </a:p>
          <a:p>
            <a:r>
              <a:rPr lang="en-US" sz="1700" b="1" dirty="0" smtClean="0">
                <a:solidFill>
                  <a:schemeClr val="bg1"/>
                </a:solidFill>
              </a:rPr>
              <a:t>Socrates: Now, </a:t>
            </a:r>
            <a:r>
              <a:rPr lang="en-US" sz="1700" b="1" dirty="0">
                <a:solidFill>
                  <a:schemeClr val="bg1"/>
                </a:solidFill>
              </a:rPr>
              <a:t>do you think one can acquire any appreciable knowledge of the nature of the soul without knowing the nature of the whole man?</a:t>
            </a:r>
            <a:endParaRPr lang="en-GB" sz="1700" b="1" dirty="0">
              <a:solidFill>
                <a:schemeClr val="bg1"/>
              </a:solidFill>
            </a:endParaRPr>
          </a:p>
          <a:p>
            <a:endParaRPr lang="en-US" sz="1700" b="1" dirty="0" smtClean="0">
              <a:solidFill>
                <a:schemeClr val="bg1"/>
              </a:solidFill>
            </a:endParaRPr>
          </a:p>
          <a:p>
            <a:r>
              <a:rPr lang="en-US" sz="1700" b="1" dirty="0" smtClean="0">
                <a:solidFill>
                  <a:schemeClr val="bg1"/>
                </a:solidFill>
              </a:rPr>
              <a:t>Phaedrus: If </a:t>
            </a:r>
            <a:r>
              <a:rPr lang="en-US" sz="1700" b="1" dirty="0">
                <a:solidFill>
                  <a:schemeClr val="bg1"/>
                </a:solidFill>
              </a:rPr>
              <a:t>Hippocrates the Asclepiad is to be trusted, one cannot know the nature of the body, either, except in that way.</a:t>
            </a:r>
            <a:endParaRPr lang="en-GB" sz="1700" b="1" dirty="0">
              <a:solidFill>
                <a:schemeClr val="bg1"/>
              </a:solidFill>
            </a:endParaRPr>
          </a:p>
          <a:p>
            <a:endParaRPr lang="en-US" sz="1700" b="1" dirty="0" smtClean="0">
              <a:solidFill>
                <a:schemeClr val="bg1"/>
              </a:solidFill>
            </a:endParaRPr>
          </a:p>
          <a:p>
            <a:r>
              <a:rPr lang="en-US" sz="1700" b="1" dirty="0" smtClean="0">
                <a:solidFill>
                  <a:schemeClr val="bg1"/>
                </a:solidFill>
              </a:rPr>
              <a:t>Socrates: He </a:t>
            </a:r>
            <a:r>
              <a:rPr lang="en-US" sz="1700" b="1" dirty="0">
                <a:solidFill>
                  <a:schemeClr val="bg1"/>
                </a:solidFill>
              </a:rPr>
              <a:t>is right, my friend; however, we ought not to be content with the authority of Hippocrates, but to see also if our reason agrees with him on examination.</a:t>
            </a:r>
            <a:endParaRPr lang="en-GB" sz="1700" b="1" dirty="0">
              <a:solidFill>
                <a:schemeClr val="bg1"/>
              </a:solidFill>
            </a:endParaRPr>
          </a:p>
          <a:p>
            <a:endParaRPr lang="en-US" sz="1700" b="1" dirty="0" smtClean="0">
              <a:solidFill>
                <a:schemeClr val="bg1"/>
              </a:solidFill>
            </a:endParaRPr>
          </a:p>
          <a:p>
            <a:r>
              <a:rPr lang="en-US" sz="1700" b="1" dirty="0" smtClean="0">
                <a:solidFill>
                  <a:schemeClr val="bg1"/>
                </a:solidFill>
              </a:rPr>
              <a:t>Phaedrus: I </a:t>
            </a:r>
            <a:r>
              <a:rPr lang="en-US" sz="1700" b="1" dirty="0">
                <a:solidFill>
                  <a:schemeClr val="bg1"/>
                </a:solidFill>
              </a:rPr>
              <a:t>assent.</a:t>
            </a:r>
            <a:endParaRPr lang="en-GB" sz="1700" b="1" dirty="0">
              <a:solidFill>
                <a:schemeClr val="bg1"/>
              </a:solidFill>
            </a:endParaRPr>
          </a:p>
          <a:p>
            <a:endParaRPr lang="en-GB" sz="1700" b="1" dirty="0" smtClean="0">
              <a:solidFill>
                <a:schemeClr val="bg1"/>
              </a:solidFill>
            </a:endParaRPr>
          </a:p>
          <a:p>
            <a:r>
              <a:rPr lang="en-GB" sz="1700" b="1" dirty="0" smtClean="0">
                <a:solidFill>
                  <a:schemeClr val="bg1"/>
                </a:solidFill>
              </a:rPr>
              <a:t>Socrates: Then </a:t>
            </a:r>
            <a:r>
              <a:rPr lang="en-GB" sz="1700" b="1" dirty="0">
                <a:solidFill>
                  <a:schemeClr val="bg1"/>
                </a:solidFill>
              </a:rPr>
              <a:t>see what Hippocrates and true reason say about nature. In considering the nature of anything, must we not consider first, whether that in respect to which we wish to be learned ourselves and to make others learned is simple or multiform, and then, if it is simple, enquire what power of acting it possesses, or of being acted upon, and by what, and if it has many forms, number them, and then see in the case of each form, as we did in the case of the simple nature, what its action is and how it is acted upon and by what?</a:t>
            </a:r>
          </a:p>
          <a:p>
            <a:endParaRPr lang="en-GB" sz="1700" b="1" dirty="0" smtClean="0">
              <a:solidFill>
                <a:schemeClr val="bg1"/>
              </a:solidFill>
            </a:endParaRPr>
          </a:p>
          <a:p>
            <a:r>
              <a:rPr lang="en-GB" sz="1700" b="1" dirty="0" smtClean="0">
                <a:solidFill>
                  <a:schemeClr val="bg1"/>
                </a:solidFill>
              </a:rPr>
              <a:t>Phaedrus: Very </a:t>
            </a:r>
            <a:r>
              <a:rPr lang="en-GB" sz="1700" b="1" dirty="0">
                <a:solidFill>
                  <a:schemeClr val="bg1"/>
                </a:solidFill>
              </a:rPr>
              <a:t>likely, Socrates.</a:t>
            </a:r>
          </a:p>
        </p:txBody>
      </p:sp>
    </p:spTree>
    <p:extLst>
      <p:ext uri="{BB962C8B-B14F-4D97-AF65-F5344CB8AC3E}">
        <p14:creationId xmlns:p14="http://schemas.microsoft.com/office/powerpoint/2010/main" val="445960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28600"/>
            <a:ext cx="8839200"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rPr>
              <a:t>Aristotle, </a:t>
            </a:r>
            <a:r>
              <a:rPr lang="en-GB" b="1" i="1" dirty="0">
                <a:solidFill>
                  <a:schemeClr val="bg1"/>
                </a:solidFill>
              </a:rPr>
              <a:t>Politics</a:t>
            </a:r>
            <a:r>
              <a:rPr lang="en-GB" b="1" dirty="0">
                <a:solidFill>
                  <a:schemeClr val="bg1"/>
                </a:solidFill>
              </a:rPr>
              <a:t> 7.1326a 15-16 </a:t>
            </a:r>
            <a:endParaRPr lang="en-GB" b="1" dirty="0" smtClean="0">
              <a:solidFill>
                <a:schemeClr val="bg1"/>
              </a:solidFill>
            </a:endParaRPr>
          </a:p>
          <a:p>
            <a:r>
              <a:rPr lang="en-GB" b="1" dirty="0">
                <a:solidFill>
                  <a:schemeClr val="bg1"/>
                </a:solidFill>
              </a:rPr>
              <a:t>	</a:t>
            </a:r>
            <a:r>
              <a:rPr lang="en-GB" b="1" dirty="0" smtClean="0">
                <a:solidFill>
                  <a:schemeClr val="bg1"/>
                </a:solidFill>
              </a:rPr>
              <a:t>[</a:t>
            </a:r>
            <a:r>
              <a:rPr lang="en-GB" b="1" dirty="0">
                <a:solidFill>
                  <a:schemeClr val="bg1"/>
                </a:solidFill>
              </a:rPr>
              <a:t>political philosophy, mid fourth century BC]</a:t>
            </a:r>
          </a:p>
          <a:p>
            <a:r>
              <a:rPr lang="en-GB" b="1" dirty="0">
                <a:solidFill>
                  <a:schemeClr val="bg1"/>
                </a:solidFill>
              </a:rPr>
              <a:t> </a:t>
            </a:r>
          </a:p>
          <a:p>
            <a:r>
              <a:rPr lang="en-GB" b="1" dirty="0">
                <a:solidFill>
                  <a:schemeClr val="bg1"/>
                </a:solidFill>
              </a:rPr>
              <a:t>For a state like other things has a certain function to perform, so that it is the state most capable of performing this function that is to be deemed the greatest, just as one would pronounce Hippocrates to be greater, not as a human being but as a physician, than somebody who surpassed him in bodily size.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944437"/>
            <a:ext cx="2743200" cy="3665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57200" y="5964019"/>
            <a:ext cx="5638800" cy="646331"/>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Portrait bust of Aristotle, </a:t>
            </a:r>
          </a:p>
          <a:p>
            <a:pPr algn="r"/>
            <a:r>
              <a:rPr lang="en-GB" b="1" dirty="0" smtClean="0">
                <a:solidFill>
                  <a:schemeClr val="bg1"/>
                </a:solidFill>
              </a:rPr>
              <a:t>Roman copy of a Hellenistic original</a:t>
            </a:r>
            <a:endParaRPr lang="en-GB" b="1" dirty="0">
              <a:solidFill>
                <a:schemeClr val="bg1"/>
              </a:solidFill>
            </a:endParaRPr>
          </a:p>
        </p:txBody>
      </p:sp>
      <p:sp>
        <p:nvSpPr>
          <p:cNvPr id="2" name="TextBox 1"/>
          <p:cNvSpPr txBox="1"/>
          <p:nvPr/>
        </p:nvSpPr>
        <p:spPr>
          <a:xfrm>
            <a:off x="0" y="2944437"/>
            <a:ext cx="6553200" cy="923330"/>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See also Aristophanes, </a:t>
            </a:r>
            <a:r>
              <a:rPr lang="en-GB" b="1" i="1" dirty="0" smtClean="0">
                <a:solidFill>
                  <a:schemeClr val="bg1"/>
                </a:solidFill>
              </a:rPr>
              <a:t>The Women </a:t>
            </a:r>
            <a:r>
              <a:rPr lang="en-GB" b="1" dirty="0" smtClean="0">
                <a:solidFill>
                  <a:schemeClr val="bg1"/>
                </a:solidFill>
              </a:rPr>
              <a:t>272-4  </a:t>
            </a:r>
          </a:p>
          <a:p>
            <a:r>
              <a:rPr lang="en-GB" b="1" dirty="0">
                <a:solidFill>
                  <a:schemeClr val="bg1"/>
                </a:solidFill>
              </a:rPr>
              <a:t>	</a:t>
            </a:r>
            <a:r>
              <a:rPr lang="en-GB" b="1" dirty="0" smtClean="0">
                <a:solidFill>
                  <a:schemeClr val="bg1"/>
                </a:solidFill>
              </a:rPr>
              <a:t>[comedy, fifth century BC]</a:t>
            </a:r>
          </a:p>
          <a:p>
            <a:r>
              <a:rPr lang="en-GB" b="1" dirty="0" smtClean="0">
                <a:solidFill>
                  <a:schemeClr val="bg1"/>
                </a:solidFill>
              </a:rPr>
              <a:t>	[references to Hippocrates the Athenian general]</a:t>
            </a:r>
            <a:endParaRPr lang="en-GB" b="1" dirty="0">
              <a:solidFill>
                <a:schemeClr val="bg1"/>
              </a:solidFill>
            </a:endParaRPr>
          </a:p>
        </p:txBody>
      </p:sp>
    </p:spTree>
    <p:extLst>
      <p:ext uri="{BB962C8B-B14F-4D97-AF65-F5344CB8AC3E}">
        <p14:creationId xmlns:p14="http://schemas.microsoft.com/office/powerpoint/2010/main" val="3749175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304800"/>
            <a:ext cx="8534400"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err="1" smtClean="0">
                <a:solidFill>
                  <a:schemeClr val="bg1"/>
                </a:solidFill>
              </a:rPr>
              <a:t>Soranus</a:t>
            </a:r>
            <a:r>
              <a:rPr lang="en-GB" b="1" dirty="0" smtClean="0">
                <a:solidFill>
                  <a:schemeClr val="bg1"/>
                </a:solidFill>
              </a:rPr>
              <a:t>, </a:t>
            </a:r>
            <a:r>
              <a:rPr lang="en-GB" b="1" i="1" dirty="0" smtClean="0">
                <a:solidFill>
                  <a:schemeClr val="bg1"/>
                </a:solidFill>
              </a:rPr>
              <a:t>Life of Hippocrates</a:t>
            </a:r>
          </a:p>
          <a:p>
            <a:r>
              <a:rPr lang="en-GB" b="1" dirty="0">
                <a:solidFill>
                  <a:schemeClr val="bg1"/>
                </a:solidFill>
              </a:rPr>
              <a:t>	</a:t>
            </a:r>
            <a:r>
              <a:rPr lang="en-GB" b="1" dirty="0" smtClean="0">
                <a:solidFill>
                  <a:schemeClr val="bg1"/>
                </a:solidFill>
              </a:rPr>
              <a:t>[biography, second – sixth centuries AD]</a:t>
            </a:r>
          </a:p>
          <a:p>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Which </a:t>
            </a:r>
            <a:r>
              <a:rPr lang="en-GB" b="1" dirty="0" err="1" smtClean="0">
                <a:solidFill>
                  <a:schemeClr val="bg1"/>
                </a:solidFill>
              </a:rPr>
              <a:t>Soranus</a:t>
            </a:r>
            <a:r>
              <a:rPr lang="en-GB" b="1" dirty="0" smtClean="0">
                <a:solidFill>
                  <a:schemeClr val="bg1"/>
                </a:solidFill>
              </a:rPr>
              <a: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What sources?</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The Brussels </a:t>
            </a:r>
            <a:r>
              <a:rPr lang="en-GB" b="1" i="1" dirty="0">
                <a:solidFill>
                  <a:schemeClr val="bg1"/>
                </a:solidFill>
              </a:rPr>
              <a:t>Life of Hippocrates</a:t>
            </a:r>
            <a:r>
              <a:rPr lang="en-GB" b="1" dirty="0">
                <a:solidFill>
                  <a:schemeClr val="bg1"/>
                </a:solidFill>
              </a:rPr>
              <a:t> </a:t>
            </a:r>
          </a:p>
          <a:p>
            <a:r>
              <a:rPr lang="en-GB" b="1" dirty="0">
                <a:solidFill>
                  <a:schemeClr val="bg1"/>
                </a:solidFill>
              </a:rPr>
              <a:t>	[fifth - twelfth centuries AD]</a:t>
            </a:r>
          </a:p>
          <a:p>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Discovered [comparatively] recently</a:t>
            </a:r>
            <a:endParaRPr lang="en-GB" dirty="0">
              <a:solidFill>
                <a:schemeClr val="bg1"/>
              </a:solidFill>
            </a:endParaRPr>
          </a:p>
          <a:p>
            <a:endParaRPr lang="en-GB" b="1" dirty="0">
              <a:solidFill>
                <a:schemeClr val="bg1"/>
              </a:solidFill>
            </a:endParaRPr>
          </a:p>
          <a:p>
            <a:r>
              <a:rPr lang="en-GB" b="1" dirty="0" smtClean="0">
                <a:solidFill>
                  <a:schemeClr val="bg1"/>
                </a:solidFill>
              </a:rPr>
              <a:t>[</a:t>
            </a:r>
            <a:r>
              <a:rPr lang="en-GB" b="1" dirty="0">
                <a:solidFill>
                  <a:schemeClr val="bg1"/>
                </a:solidFill>
              </a:rPr>
              <a:t>see Seminar Hand-out]</a:t>
            </a:r>
            <a:endParaRPr lang="en-GB" dirty="0">
              <a:solidFill>
                <a:schemeClr val="bg1"/>
              </a:solidFill>
            </a:endParaRPr>
          </a:p>
          <a:p>
            <a:pPr marL="285750" indent="-285750">
              <a:buFont typeface="Arial" panose="020B0604020202020204" pitchFamily="34" charset="0"/>
              <a:buChar char="•"/>
            </a:pPr>
            <a:endParaRPr lang="en-GB" b="1" dirty="0">
              <a:solidFill>
                <a:schemeClr val="bg1"/>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3657600"/>
            <a:ext cx="3980089" cy="297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1771" y="5983069"/>
            <a:ext cx="4859111" cy="646331"/>
          </a:xfrm>
          <a:prstGeom prst="rect">
            <a:avLst/>
          </a:prstGeom>
          <a:noFill/>
        </p:spPr>
        <p:txBody>
          <a:bodyPr wrap="square" rtlCol="0">
            <a:spAutoFit/>
          </a:bodyPr>
          <a:lstStyle/>
          <a:p>
            <a:pPr marL="285750" indent="-285750" algn="r">
              <a:buFont typeface="Arial" panose="020B0604020202020204" pitchFamily="34" charset="0"/>
              <a:buChar char="•"/>
            </a:pPr>
            <a:r>
              <a:rPr lang="en-US" b="1" dirty="0" smtClean="0">
                <a:solidFill>
                  <a:schemeClr val="bg1"/>
                </a:solidFill>
              </a:rPr>
              <a:t>Illustrated copy of </a:t>
            </a:r>
            <a:r>
              <a:rPr lang="en-US" b="1" dirty="0" err="1" smtClean="0">
                <a:solidFill>
                  <a:schemeClr val="bg1"/>
                </a:solidFill>
              </a:rPr>
              <a:t>Soranus</a:t>
            </a:r>
            <a:r>
              <a:rPr lang="en-US" b="1" dirty="0" smtClean="0">
                <a:solidFill>
                  <a:schemeClr val="bg1"/>
                </a:solidFill>
              </a:rPr>
              <a:t>’ </a:t>
            </a:r>
            <a:r>
              <a:rPr lang="en-US" b="1" i="1" dirty="0" err="1" smtClean="0">
                <a:solidFill>
                  <a:schemeClr val="bg1"/>
                </a:solidFill>
              </a:rPr>
              <a:t>Gynaecology</a:t>
            </a:r>
            <a:r>
              <a:rPr lang="en-US" b="1" dirty="0" smtClean="0">
                <a:solidFill>
                  <a:schemeClr val="bg1"/>
                </a:solidFill>
              </a:rPr>
              <a:t>, </a:t>
            </a:r>
            <a:r>
              <a:rPr lang="en-US" b="1" dirty="0" err="1" smtClean="0">
                <a:solidFill>
                  <a:schemeClr val="bg1"/>
                </a:solidFill>
              </a:rPr>
              <a:t>Bruxellensis</a:t>
            </a:r>
            <a:r>
              <a:rPr lang="en-US" b="1" dirty="0" smtClean="0">
                <a:solidFill>
                  <a:schemeClr val="bg1"/>
                </a:solidFill>
              </a:rPr>
              <a:t> </a:t>
            </a:r>
            <a:r>
              <a:rPr lang="en-US" b="1" dirty="0">
                <a:solidFill>
                  <a:schemeClr val="bg1"/>
                </a:solidFill>
              </a:rPr>
              <a:t>Lat. 3701-3715, fol. </a:t>
            </a:r>
            <a:r>
              <a:rPr lang="en-US" b="1" dirty="0" smtClean="0">
                <a:solidFill>
                  <a:schemeClr val="bg1"/>
                </a:solidFill>
              </a:rPr>
              <a:t>26v</a:t>
            </a:r>
            <a:endParaRPr lang="en-GB" b="1" dirty="0">
              <a:solidFill>
                <a:schemeClr val="bg1"/>
              </a:solidFill>
            </a:endParaRPr>
          </a:p>
        </p:txBody>
      </p:sp>
    </p:spTree>
    <p:extLst>
      <p:ext uri="{BB962C8B-B14F-4D97-AF65-F5344CB8AC3E}">
        <p14:creationId xmlns:p14="http://schemas.microsoft.com/office/powerpoint/2010/main" val="3331011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381000"/>
            <a:ext cx="8534400" cy="5909310"/>
          </a:xfrm>
          <a:prstGeom prst="rect">
            <a:avLst/>
          </a:prstGeom>
          <a:noFill/>
        </p:spPr>
        <p:txBody>
          <a:bodyPr wrap="square" rtlCol="0">
            <a:spAutoFit/>
          </a:bodyPr>
          <a:lstStyle/>
          <a:p>
            <a:pPr marL="285750" indent="-285750">
              <a:buFont typeface="Arial" panose="020B0604020202020204" pitchFamily="34" charset="0"/>
              <a:buChar char="•"/>
            </a:pPr>
            <a:r>
              <a:rPr lang="en-GB" b="1" i="1" dirty="0" err="1">
                <a:solidFill>
                  <a:schemeClr val="bg1"/>
                </a:solidFill>
              </a:rPr>
              <a:t>Suda</a:t>
            </a:r>
            <a:r>
              <a:rPr lang="en-GB" b="1" dirty="0">
                <a:solidFill>
                  <a:schemeClr val="bg1"/>
                </a:solidFill>
              </a:rPr>
              <a:t> </a:t>
            </a:r>
            <a:endParaRPr lang="en-GB" b="1" dirty="0" smtClean="0">
              <a:solidFill>
                <a:schemeClr val="bg1"/>
              </a:solidFill>
            </a:endParaRPr>
          </a:p>
          <a:p>
            <a:r>
              <a:rPr lang="en-GB" b="1" dirty="0">
                <a:solidFill>
                  <a:schemeClr val="bg1"/>
                </a:solidFill>
              </a:rPr>
              <a:t>	</a:t>
            </a:r>
            <a:r>
              <a:rPr lang="en-GB" b="1" dirty="0" smtClean="0">
                <a:solidFill>
                  <a:schemeClr val="bg1"/>
                </a:solidFill>
              </a:rPr>
              <a:t>[</a:t>
            </a:r>
            <a:r>
              <a:rPr lang="en-GB" b="1" dirty="0">
                <a:solidFill>
                  <a:schemeClr val="bg1"/>
                </a:solidFill>
              </a:rPr>
              <a:t>encyclopaedia, tenth century AD, section on Hippocrates taken from </a:t>
            </a:r>
            <a:r>
              <a:rPr lang="en-GB" b="1" dirty="0" smtClean="0">
                <a:solidFill>
                  <a:schemeClr val="bg1"/>
                </a:solidFill>
              </a:rPr>
              <a:t>	an </a:t>
            </a:r>
            <a:r>
              <a:rPr lang="en-GB" b="1" dirty="0">
                <a:solidFill>
                  <a:schemeClr val="bg1"/>
                </a:solidFill>
              </a:rPr>
              <a:t>epitome of </a:t>
            </a:r>
            <a:r>
              <a:rPr lang="en-GB" b="1" dirty="0" err="1">
                <a:solidFill>
                  <a:schemeClr val="bg1"/>
                </a:solidFill>
              </a:rPr>
              <a:t>Hesychius</a:t>
            </a:r>
            <a:r>
              <a:rPr lang="en-GB" b="1" dirty="0">
                <a:solidFill>
                  <a:schemeClr val="bg1"/>
                </a:solidFill>
              </a:rPr>
              <a:t> of </a:t>
            </a:r>
            <a:r>
              <a:rPr lang="en-GB" b="1" dirty="0" err="1">
                <a:solidFill>
                  <a:schemeClr val="bg1"/>
                </a:solidFill>
              </a:rPr>
              <a:t>Meletus</a:t>
            </a:r>
            <a:r>
              <a:rPr lang="en-GB" b="1" dirty="0">
                <a:solidFill>
                  <a:schemeClr val="bg1"/>
                </a:solidFill>
              </a:rPr>
              <a:t>’ </a:t>
            </a:r>
            <a:r>
              <a:rPr lang="en-GB" b="1" i="1" dirty="0" err="1">
                <a:solidFill>
                  <a:schemeClr val="bg1"/>
                </a:solidFill>
              </a:rPr>
              <a:t>Onomatologos</a:t>
            </a:r>
            <a:r>
              <a:rPr lang="en-GB" b="1" dirty="0">
                <a:solidFill>
                  <a:schemeClr val="bg1"/>
                </a:solidFill>
              </a:rPr>
              <a:t>, sixth century AD</a:t>
            </a:r>
            <a:r>
              <a:rPr lang="en-GB" b="1" dirty="0" smtClean="0">
                <a:solidFill>
                  <a:schemeClr val="bg1"/>
                </a:solidFill>
              </a:rPr>
              <a:t>]</a:t>
            </a:r>
          </a:p>
          <a:p>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You can search the </a:t>
            </a:r>
            <a:r>
              <a:rPr lang="en-GB" b="1" i="1" dirty="0" err="1" smtClean="0">
                <a:solidFill>
                  <a:schemeClr val="bg1"/>
                </a:solidFill>
              </a:rPr>
              <a:t>Suda</a:t>
            </a:r>
            <a:r>
              <a:rPr lang="en-GB" b="1" dirty="0">
                <a:solidFill>
                  <a:schemeClr val="bg1"/>
                </a:solidFill>
              </a:rPr>
              <a:t> online here: </a:t>
            </a:r>
            <a:r>
              <a:rPr lang="en-GB" b="1" dirty="0">
                <a:solidFill>
                  <a:schemeClr val="bg1"/>
                </a:solidFill>
                <a:hlinkClick r:id="rId2"/>
              </a:rPr>
              <a:t>http://www.stoa.org/sol</a:t>
            </a:r>
            <a:r>
              <a:rPr lang="en-GB" b="1" dirty="0" smtClean="0">
                <a:solidFill>
                  <a:schemeClr val="bg1"/>
                </a:solidFill>
                <a:hlinkClick r:id="rId2"/>
              </a:rPr>
              <a:t>/</a:t>
            </a:r>
            <a:endParaRPr lang="en-GB" b="1" dirty="0" smtClean="0">
              <a:solidFill>
                <a:schemeClr val="bg1"/>
              </a:solidFill>
            </a:endParaRPr>
          </a:p>
          <a:p>
            <a:endParaRPr lang="en-GB" dirty="0" smtClean="0">
              <a:solidFill>
                <a:schemeClr val="bg1"/>
              </a:solidFill>
            </a:endParaRPr>
          </a:p>
          <a:p>
            <a:pPr marL="285750" indent="-285750">
              <a:buFont typeface="Arial" panose="020B0604020202020204" pitchFamily="34" charset="0"/>
              <a:buChar char="•"/>
            </a:pPr>
            <a:r>
              <a:rPr lang="en-GB" b="1" dirty="0" smtClean="0">
                <a:solidFill>
                  <a:schemeClr val="bg1"/>
                </a:solidFill>
              </a:rPr>
              <a:t>Encyclopaedia article, as opposed to a biography</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err="1" smtClean="0">
                <a:solidFill>
                  <a:schemeClr val="bg1"/>
                </a:solidFill>
              </a:rPr>
              <a:t>Ioannes</a:t>
            </a:r>
            <a:r>
              <a:rPr lang="en-GB" b="1" dirty="0" smtClean="0">
                <a:solidFill>
                  <a:schemeClr val="bg1"/>
                </a:solidFill>
              </a:rPr>
              <a:t> </a:t>
            </a:r>
            <a:r>
              <a:rPr lang="en-GB" b="1" dirty="0" err="1">
                <a:solidFill>
                  <a:schemeClr val="bg1"/>
                </a:solidFill>
              </a:rPr>
              <a:t>Tzetzes</a:t>
            </a:r>
            <a:r>
              <a:rPr lang="en-GB" b="1" dirty="0">
                <a:solidFill>
                  <a:schemeClr val="bg1"/>
                </a:solidFill>
              </a:rPr>
              <a:t>, </a:t>
            </a:r>
            <a:r>
              <a:rPr lang="en-GB" b="1" i="1" dirty="0" err="1">
                <a:solidFill>
                  <a:schemeClr val="bg1"/>
                </a:solidFill>
              </a:rPr>
              <a:t>Biblos</a:t>
            </a:r>
            <a:r>
              <a:rPr lang="en-GB" b="1" i="1" dirty="0">
                <a:solidFill>
                  <a:schemeClr val="bg1"/>
                </a:solidFill>
              </a:rPr>
              <a:t> </a:t>
            </a:r>
            <a:r>
              <a:rPr lang="en-GB" b="1" i="1" dirty="0" err="1">
                <a:solidFill>
                  <a:schemeClr val="bg1"/>
                </a:solidFill>
              </a:rPr>
              <a:t>Historike</a:t>
            </a:r>
            <a:r>
              <a:rPr lang="en-GB" b="1" i="1" dirty="0">
                <a:solidFill>
                  <a:schemeClr val="bg1"/>
                </a:solidFill>
              </a:rPr>
              <a:t>/</a:t>
            </a:r>
            <a:r>
              <a:rPr lang="en-GB" b="1" i="1" dirty="0" err="1">
                <a:solidFill>
                  <a:schemeClr val="bg1"/>
                </a:solidFill>
              </a:rPr>
              <a:t>Chiliades</a:t>
            </a:r>
            <a:r>
              <a:rPr lang="en-GB" b="1" dirty="0">
                <a:solidFill>
                  <a:schemeClr val="bg1"/>
                </a:solidFill>
              </a:rPr>
              <a:t> 944-89 </a:t>
            </a:r>
          </a:p>
          <a:p>
            <a:r>
              <a:rPr lang="en-GB" b="1" dirty="0">
                <a:solidFill>
                  <a:schemeClr val="bg1"/>
                </a:solidFill>
              </a:rPr>
              <a:t>	[twelfth century AD]</a:t>
            </a:r>
          </a:p>
          <a:p>
            <a:endParaRPr lang="en-GB" b="1" dirty="0">
              <a:solidFill>
                <a:schemeClr val="bg1"/>
              </a:solidFill>
            </a:endParaRPr>
          </a:p>
          <a:p>
            <a:r>
              <a:rPr lang="en-GB" b="1" dirty="0">
                <a:solidFill>
                  <a:schemeClr val="bg1"/>
                </a:solidFill>
              </a:rPr>
              <a:t>[see Seminar Hand-out]</a:t>
            </a:r>
          </a:p>
          <a:p>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Poetry designed to display the author’s learning</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[see Seminar Hand-out]</a:t>
            </a: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p:txBody>
      </p:sp>
      <p:sp>
        <p:nvSpPr>
          <p:cNvPr id="3" name="TextBox 2"/>
          <p:cNvSpPr txBox="1"/>
          <p:nvPr/>
        </p:nvSpPr>
        <p:spPr>
          <a:xfrm>
            <a:off x="0" y="6215743"/>
            <a:ext cx="6019800" cy="369332"/>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An excerpt from an early printed version of the </a:t>
            </a:r>
            <a:r>
              <a:rPr lang="en-GB" b="1" i="1" dirty="0" err="1" smtClean="0">
                <a:solidFill>
                  <a:schemeClr val="bg1"/>
                </a:solidFill>
              </a:rPr>
              <a:t>Suda</a:t>
            </a:r>
            <a:endParaRPr lang="en-GB" b="1" i="1" dirty="0">
              <a:solidFill>
                <a:schemeClr val="bg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2013075"/>
            <a:ext cx="2914650"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39909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7543800" cy="914400"/>
          </a:xfrm>
        </p:spPr>
        <p:txBody>
          <a:bodyPr/>
          <a:lstStyle/>
          <a:p>
            <a:r>
              <a:rPr lang="en-GB" sz="4400" b="1" dirty="0" smtClean="0">
                <a:solidFill>
                  <a:schemeClr val="bg1"/>
                </a:solidFill>
                <a:effectLst/>
              </a:rPr>
              <a:t>Hippocrates…</a:t>
            </a:r>
            <a:endParaRPr lang="en-GB" sz="4400" b="1" dirty="0">
              <a:solidFill>
                <a:schemeClr val="bg1"/>
              </a:solidFill>
              <a:effectLst/>
            </a:endParaRPr>
          </a:p>
        </p:txBody>
      </p:sp>
      <p:sp>
        <p:nvSpPr>
          <p:cNvPr id="3" name="TextBox 2"/>
          <p:cNvSpPr txBox="1"/>
          <p:nvPr/>
        </p:nvSpPr>
        <p:spPr>
          <a:xfrm>
            <a:off x="381000" y="1447800"/>
            <a:ext cx="8382000" cy="5078313"/>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Born on Cos (</a:t>
            </a:r>
            <a:r>
              <a:rPr lang="en-GB" b="1" dirty="0" err="1" smtClean="0">
                <a:solidFill>
                  <a:schemeClr val="bg1"/>
                </a:solidFill>
              </a:rPr>
              <a:t>Coans</a:t>
            </a:r>
            <a:r>
              <a:rPr lang="en-GB" b="1" dirty="0" smtClean="0">
                <a:solidFill>
                  <a:schemeClr val="bg1"/>
                </a:solidFill>
              </a:rPr>
              <a:t> used the Doric dialect)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Born in the first year of the eighty-fourth Olympiad (460 BC), twenty-seventh day of the Doric month </a:t>
            </a:r>
            <a:r>
              <a:rPr lang="en-GB" b="1" dirty="0" err="1" smtClean="0">
                <a:solidFill>
                  <a:schemeClr val="bg1"/>
                </a:solidFill>
              </a:rPr>
              <a:t>Agrianios</a:t>
            </a:r>
            <a:r>
              <a:rPr lang="en-GB" b="1" dirty="0" smtClean="0">
                <a:solidFill>
                  <a:schemeClr val="bg1"/>
                </a:solidFill>
              </a:rPr>
              <a:t>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Died at an advanced age at some point between 375 BC and 351 BC</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Died at Larissa in Thessaly, tomb constructed between Larissa and </a:t>
            </a:r>
            <a:r>
              <a:rPr lang="en-GB" b="1" dirty="0" err="1" smtClean="0">
                <a:solidFill>
                  <a:schemeClr val="bg1"/>
                </a:solidFill>
              </a:rPr>
              <a:t>Gyrton</a:t>
            </a: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a:p>
            <a:endParaRPr lang="en-GB" b="1" dirty="0" smtClean="0">
              <a:solidFill>
                <a:schemeClr val="bg1"/>
              </a:solidFill>
            </a:endParaRPr>
          </a:p>
          <a:p>
            <a:pPr marL="285750" indent="-285750">
              <a:buFont typeface="Arial" panose="020B0604020202020204" pitchFamily="34" charset="0"/>
              <a:buChar char="•"/>
            </a:pPr>
            <a:r>
              <a:rPr lang="en-GB" b="1" i="1" dirty="0" smtClean="0">
                <a:solidFill>
                  <a:schemeClr val="bg1"/>
                </a:solidFill>
              </a:rPr>
              <a:t>Greek Anthology </a:t>
            </a:r>
            <a:r>
              <a:rPr lang="en-GB" b="1" dirty="0" smtClean="0">
                <a:solidFill>
                  <a:schemeClr val="bg1"/>
                </a:solidFill>
              </a:rPr>
              <a:t>7.135 [an epitaph]</a:t>
            </a:r>
          </a:p>
          <a:p>
            <a:endParaRPr lang="en-GB" b="1" dirty="0">
              <a:solidFill>
                <a:schemeClr val="bg1"/>
              </a:solidFill>
            </a:endParaRPr>
          </a:p>
          <a:p>
            <a:r>
              <a:rPr lang="en-GB" b="1" dirty="0" smtClean="0">
                <a:solidFill>
                  <a:schemeClr val="bg1"/>
                </a:solidFill>
              </a:rPr>
              <a:t>‘</a:t>
            </a:r>
            <a:r>
              <a:rPr lang="en-US" b="1" dirty="0" smtClean="0">
                <a:solidFill>
                  <a:schemeClr val="bg1"/>
                </a:solidFill>
              </a:rPr>
              <a:t>Here lies </a:t>
            </a:r>
            <a:r>
              <a:rPr lang="en-US" b="1" dirty="0" err="1">
                <a:solidFill>
                  <a:schemeClr val="bg1"/>
                </a:solidFill>
              </a:rPr>
              <a:t>Thessalian</a:t>
            </a:r>
            <a:r>
              <a:rPr lang="en-US" b="1" dirty="0">
                <a:solidFill>
                  <a:schemeClr val="bg1"/>
                </a:solidFill>
              </a:rPr>
              <a:t> Hippocrates, by descent a </a:t>
            </a:r>
            <a:r>
              <a:rPr lang="en-US" b="1" dirty="0" err="1">
                <a:solidFill>
                  <a:schemeClr val="bg1"/>
                </a:solidFill>
              </a:rPr>
              <a:t>Coan</a:t>
            </a:r>
            <a:r>
              <a:rPr lang="en-US" b="1" dirty="0">
                <a:solidFill>
                  <a:schemeClr val="bg1"/>
                </a:solidFill>
              </a:rPr>
              <a:t>, sprung from the immortal stock of Phoebus. </a:t>
            </a:r>
            <a:r>
              <a:rPr lang="en-US" b="1" dirty="0" smtClean="0">
                <a:solidFill>
                  <a:schemeClr val="bg1"/>
                </a:solidFill>
              </a:rPr>
              <a:t> Armed </a:t>
            </a:r>
            <a:r>
              <a:rPr lang="en-US" b="1" dirty="0">
                <a:solidFill>
                  <a:schemeClr val="bg1"/>
                </a:solidFill>
              </a:rPr>
              <a:t>by Health he gained many victories </a:t>
            </a:r>
            <a:r>
              <a:rPr lang="en-US" b="1" dirty="0" smtClean="0">
                <a:solidFill>
                  <a:schemeClr val="bg1"/>
                </a:solidFill>
              </a:rPr>
              <a:t>over </a:t>
            </a:r>
            <a:r>
              <a:rPr lang="en-US" b="1" dirty="0">
                <a:solidFill>
                  <a:schemeClr val="bg1"/>
                </a:solidFill>
              </a:rPr>
              <a:t>Disease, and won great glory not by chance, but by </a:t>
            </a:r>
            <a:r>
              <a:rPr lang="en-US" b="1" dirty="0" smtClean="0">
                <a:solidFill>
                  <a:schemeClr val="bg1"/>
                </a:solidFill>
              </a:rPr>
              <a:t>science’.</a:t>
            </a:r>
            <a:endParaRPr lang="en-GB" b="1" dirty="0" smtClean="0">
              <a:solidFill>
                <a:schemeClr val="bg1"/>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89194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7543800" cy="914400"/>
          </a:xfrm>
        </p:spPr>
        <p:txBody>
          <a:bodyPr/>
          <a:lstStyle/>
          <a:p>
            <a:r>
              <a:rPr lang="en-GB" sz="4400" b="1" dirty="0" smtClean="0">
                <a:solidFill>
                  <a:schemeClr val="bg1"/>
                </a:solidFill>
                <a:effectLst/>
              </a:rPr>
              <a:t>Asklepios</a:t>
            </a:r>
            <a:endParaRPr lang="en-GB" sz="4400" b="1" dirty="0">
              <a:solidFill>
                <a:schemeClr val="bg1"/>
              </a:solidFill>
              <a:effectLst/>
            </a:endParaRPr>
          </a:p>
        </p:txBody>
      </p:sp>
      <p:sp>
        <p:nvSpPr>
          <p:cNvPr id="3" name="TextBox 2"/>
          <p:cNvSpPr txBox="1"/>
          <p:nvPr/>
        </p:nvSpPr>
        <p:spPr>
          <a:xfrm>
            <a:off x="381000" y="1371600"/>
            <a:ext cx="8305800" cy="369332"/>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An ‘Asclepiad’ – what does this mean?</a:t>
            </a:r>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2286000"/>
            <a:ext cx="4637881" cy="3625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96160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9618" y="1106931"/>
            <a:ext cx="2266950" cy="54557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a:xfrm>
            <a:off x="228600" y="304800"/>
            <a:ext cx="7543800" cy="914400"/>
          </a:xfrm>
        </p:spPr>
        <p:txBody>
          <a:bodyPr/>
          <a:lstStyle/>
          <a:p>
            <a:r>
              <a:rPr lang="en-GB" sz="4400" b="1" dirty="0" err="1" smtClean="0">
                <a:solidFill>
                  <a:schemeClr val="bg1"/>
                </a:solidFill>
                <a:effectLst/>
              </a:rPr>
              <a:t>Podalirius</a:t>
            </a:r>
            <a:endParaRPr lang="en-GB" sz="4400" b="1" dirty="0">
              <a:solidFill>
                <a:schemeClr val="bg1"/>
              </a:solidFill>
              <a:effectLst/>
            </a:endParaRPr>
          </a:p>
        </p:txBody>
      </p:sp>
      <p:sp>
        <p:nvSpPr>
          <p:cNvPr id="4" name="TextBox 3"/>
          <p:cNvSpPr txBox="1"/>
          <p:nvPr/>
        </p:nvSpPr>
        <p:spPr>
          <a:xfrm>
            <a:off x="457200" y="6193393"/>
            <a:ext cx="5791200" cy="369332"/>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Roman statue, Archaeological Museum of Dion</a:t>
            </a:r>
            <a:endParaRPr lang="en-GB" b="1" dirty="0">
              <a:solidFill>
                <a:schemeClr val="bg1"/>
              </a:solidFill>
            </a:endParaRPr>
          </a:p>
        </p:txBody>
      </p:sp>
      <p:sp>
        <p:nvSpPr>
          <p:cNvPr id="5" name="TextBox 4"/>
          <p:cNvSpPr txBox="1"/>
          <p:nvPr/>
        </p:nvSpPr>
        <p:spPr>
          <a:xfrm>
            <a:off x="0" y="1447800"/>
            <a:ext cx="6781800" cy="4247317"/>
          </a:xfrm>
          <a:prstGeom prst="rect">
            <a:avLst/>
          </a:prstGeom>
          <a:noFill/>
        </p:spPr>
        <p:txBody>
          <a:bodyPr wrap="square" rtlCol="0">
            <a:spAutoFit/>
          </a:bodyPr>
          <a:lstStyle/>
          <a:p>
            <a:pPr marL="285750" indent="-285750">
              <a:buFont typeface="Arial" panose="020B0604020202020204" pitchFamily="34" charset="0"/>
              <a:buChar char="•"/>
            </a:pPr>
            <a:r>
              <a:rPr lang="en-US" b="1" dirty="0" smtClean="0">
                <a:solidFill>
                  <a:schemeClr val="bg1"/>
                </a:solidFill>
              </a:rPr>
              <a:t>Homer</a:t>
            </a:r>
            <a:r>
              <a:rPr lang="en-US" b="1" dirty="0">
                <a:solidFill>
                  <a:schemeClr val="bg1"/>
                </a:solidFill>
              </a:rPr>
              <a:t>, </a:t>
            </a:r>
            <a:r>
              <a:rPr lang="en-US" b="1" i="1" dirty="0">
                <a:solidFill>
                  <a:schemeClr val="bg1"/>
                </a:solidFill>
              </a:rPr>
              <a:t>Iliad</a:t>
            </a:r>
            <a:r>
              <a:rPr lang="en-US" b="1" dirty="0">
                <a:solidFill>
                  <a:schemeClr val="bg1"/>
                </a:solidFill>
              </a:rPr>
              <a:t> 2. 730 </a:t>
            </a:r>
            <a:r>
              <a:rPr lang="en-US" b="1" dirty="0" smtClean="0">
                <a:solidFill>
                  <a:schemeClr val="bg1"/>
                </a:solidFill>
              </a:rPr>
              <a:t>[eight century BC]</a:t>
            </a:r>
          </a:p>
          <a:p>
            <a:r>
              <a:rPr lang="en-US" b="1" dirty="0">
                <a:solidFill>
                  <a:schemeClr val="bg1"/>
                </a:solidFill>
              </a:rPr>
              <a:t/>
            </a:r>
            <a:br>
              <a:rPr lang="en-US" b="1" dirty="0">
                <a:solidFill>
                  <a:schemeClr val="bg1"/>
                </a:solidFill>
              </a:rPr>
            </a:br>
            <a:r>
              <a:rPr lang="en-US" b="1" dirty="0" smtClean="0">
                <a:solidFill>
                  <a:schemeClr val="bg1"/>
                </a:solidFill>
              </a:rPr>
              <a:t>‘They </a:t>
            </a:r>
            <a:r>
              <a:rPr lang="en-US" b="1" dirty="0">
                <a:solidFill>
                  <a:schemeClr val="bg1"/>
                </a:solidFill>
              </a:rPr>
              <a:t>who held </a:t>
            </a:r>
            <a:r>
              <a:rPr lang="en-US" b="1" dirty="0" err="1" smtClean="0">
                <a:solidFill>
                  <a:schemeClr val="bg1"/>
                </a:solidFill>
              </a:rPr>
              <a:t>Tricca</a:t>
            </a:r>
            <a:r>
              <a:rPr lang="en-US" b="1" dirty="0" smtClean="0">
                <a:solidFill>
                  <a:schemeClr val="bg1"/>
                </a:solidFill>
              </a:rPr>
              <a:t> [in </a:t>
            </a:r>
            <a:r>
              <a:rPr lang="en-US" b="1" dirty="0">
                <a:solidFill>
                  <a:schemeClr val="bg1"/>
                </a:solidFill>
              </a:rPr>
              <a:t>Thessaly] and the terraced place of </a:t>
            </a:r>
            <a:r>
              <a:rPr lang="en-US" b="1" dirty="0" err="1">
                <a:solidFill>
                  <a:schemeClr val="bg1"/>
                </a:solidFill>
              </a:rPr>
              <a:t>Ithome</a:t>
            </a:r>
            <a:r>
              <a:rPr lang="en-US" b="1" dirty="0">
                <a:solidFill>
                  <a:schemeClr val="bg1"/>
                </a:solidFill>
              </a:rPr>
              <a:t>, and </a:t>
            </a:r>
            <a:r>
              <a:rPr lang="en-US" b="1" dirty="0" err="1" smtClean="0">
                <a:solidFill>
                  <a:schemeClr val="bg1"/>
                </a:solidFill>
              </a:rPr>
              <a:t>Oechalia</a:t>
            </a:r>
            <a:r>
              <a:rPr lang="en-US" b="1" dirty="0" smtClean="0">
                <a:solidFill>
                  <a:schemeClr val="bg1"/>
                </a:solidFill>
              </a:rPr>
              <a:t>  </a:t>
            </a:r>
            <a:r>
              <a:rPr lang="en-US" b="1" dirty="0">
                <a:solidFill>
                  <a:schemeClr val="bg1"/>
                </a:solidFill>
              </a:rPr>
              <a:t>. . . of these in turn the leaders were two sons of </a:t>
            </a:r>
            <a:r>
              <a:rPr lang="en-US" b="1" dirty="0" smtClean="0">
                <a:solidFill>
                  <a:schemeClr val="bg1"/>
                </a:solidFill>
              </a:rPr>
              <a:t>Asklepios, </a:t>
            </a:r>
            <a:r>
              <a:rPr lang="en-US" b="1" dirty="0">
                <a:solidFill>
                  <a:schemeClr val="bg1"/>
                </a:solidFill>
              </a:rPr>
              <a:t>good healers both themselves, </a:t>
            </a:r>
            <a:r>
              <a:rPr lang="en-US" b="1" dirty="0" err="1" smtClean="0">
                <a:solidFill>
                  <a:schemeClr val="bg1"/>
                </a:solidFill>
              </a:rPr>
              <a:t>Podalirius</a:t>
            </a:r>
            <a:r>
              <a:rPr lang="en-US" b="1" dirty="0" smtClean="0">
                <a:solidFill>
                  <a:schemeClr val="bg1"/>
                </a:solidFill>
              </a:rPr>
              <a:t> </a:t>
            </a:r>
            <a:r>
              <a:rPr lang="en-US" b="1" dirty="0">
                <a:solidFill>
                  <a:schemeClr val="bg1"/>
                </a:solidFill>
              </a:rPr>
              <a:t>and </a:t>
            </a:r>
            <a:r>
              <a:rPr lang="en-US" b="1" dirty="0" err="1" smtClean="0">
                <a:solidFill>
                  <a:schemeClr val="bg1"/>
                </a:solidFill>
              </a:rPr>
              <a:t>Machaon</a:t>
            </a:r>
            <a:r>
              <a:rPr lang="en-US" b="1" dirty="0" smtClean="0">
                <a:solidFill>
                  <a:schemeClr val="bg1"/>
                </a:solidFill>
              </a:rPr>
              <a:t>’.</a:t>
            </a:r>
          </a:p>
          <a:p>
            <a:endParaRPr lang="en-US" b="1" dirty="0" smtClean="0">
              <a:solidFill>
                <a:schemeClr val="bg1"/>
              </a:solidFill>
            </a:endParaRPr>
          </a:p>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Quintus </a:t>
            </a:r>
            <a:r>
              <a:rPr lang="en-US" b="1" dirty="0" err="1">
                <a:solidFill>
                  <a:schemeClr val="bg1"/>
                </a:solidFill>
              </a:rPr>
              <a:t>Smyrnaeus</a:t>
            </a:r>
            <a:r>
              <a:rPr lang="en-US" b="1" dirty="0">
                <a:solidFill>
                  <a:schemeClr val="bg1"/>
                </a:solidFill>
              </a:rPr>
              <a:t>, </a:t>
            </a:r>
            <a:r>
              <a:rPr lang="en-US" b="1" i="1" dirty="0">
                <a:solidFill>
                  <a:schemeClr val="bg1"/>
                </a:solidFill>
              </a:rPr>
              <a:t>Fall of Troy </a:t>
            </a:r>
            <a:r>
              <a:rPr lang="en-US" b="1" dirty="0">
                <a:solidFill>
                  <a:schemeClr val="bg1"/>
                </a:solidFill>
              </a:rPr>
              <a:t>8. 462 </a:t>
            </a:r>
            <a:r>
              <a:rPr lang="en-US" b="1" dirty="0" smtClean="0">
                <a:solidFill>
                  <a:schemeClr val="bg1"/>
                </a:solidFill>
              </a:rPr>
              <a:t> [fourth century BC]</a:t>
            </a:r>
          </a:p>
          <a:p>
            <a:pPr marL="285750" indent="-285750">
              <a:buFont typeface="Arial" panose="020B0604020202020204" pitchFamily="34" charset="0"/>
              <a:buChar char="•"/>
            </a:pPr>
            <a:endParaRPr lang="en-US" b="1" dirty="0">
              <a:solidFill>
                <a:schemeClr val="bg1"/>
              </a:solidFill>
            </a:endParaRPr>
          </a:p>
          <a:p>
            <a:r>
              <a:rPr lang="en-US" b="1" dirty="0" smtClean="0">
                <a:solidFill>
                  <a:schemeClr val="bg1"/>
                </a:solidFill>
              </a:rPr>
              <a:t>‘</a:t>
            </a:r>
            <a:r>
              <a:rPr lang="en-US" b="1" dirty="0" err="1" smtClean="0">
                <a:solidFill>
                  <a:schemeClr val="bg1"/>
                </a:solidFill>
              </a:rPr>
              <a:t>Podalirius</a:t>
            </a:r>
            <a:r>
              <a:rPr lang="en-US" b="1" dirty="0">
                <a:solidFill>
                  <a:schemeClr val="bg1"/>
                </a:solidFill>
              </a:rPr>
              <a:t>, godlike in his power to heal. Swifter than thought he made </a:t>
            </a:r>
            <a:r>
              <a:rPr lang="en-US" b="1" dirty="0" err="1" smtClean="0">
                <a:solidFill>
                  <a:schemeClr val="bg1"/>
                </a:solidFill>
              </a:rPr>
              <a:t>Philoctetes</a:t>
            </a:r>
            <a:r>
              <a:rPr lang="en-US" b="1" dirty="0" smtClean="0">
                <a:solidFill>
                  <a:schemeClr val="bg1"/>
                </a:solidFill>
              </a:rPr>
              <a:t> </a:t>
            </a:r>
            <a:r>
              <a:rPr lang="en-US" b="1" dirty="0">
                <a:solidFill>
                  <a:schemeClr val="bg1"/>
                </a:solidFill>
              </a:rPr>
              <a:t>whole and sound; for deftly on the wound he spread his salves, calling on his physician-father's </a:t>
            </a:r>
            <a:r>
              <a:rPr lang="en-US" b="1" dirty="0" smtClean="0">
                <a:solidFill>
                  <a:schemeClr val="bg1"/>
                </a:solidFill>
              </a:rPr>
              <a:t>name. </a:t>
            </a:r>
            <a:r>
              <a:rPr lang="en-US" b="1" dirty="0">
                <a:solidFill>
                  <a:schemeClr val="bg1"/>
                </a:solidFill>
              </a:rPr>
              <a:t>And soon the </a:t>
            </a:r>
            <a:r>
              <a:rPr lang="en-US" b="1" dirty="0" smtClean="0">
                <a:solidFill>
                  <a:schemeClr val="bg1"/>
                </a:solidFill>
              </a:rPr>
              <a:t>Achaeans </a:t>
            </a:r>
            <a:r>
              <a:rPr lang="en-US" b="1" dirty="0">
                <a:solidFill>
                  <a:schemeClr val="bg1"/>
                </a:solidFill>
              </a:rPr>
              <a:t>shouted all for joy, all praising with one voice Asklepios' </a:t>
            </a:r>
            <a:r>
              <a:rPr lang="en-US" b="1" dirty="0" smtClean="0">
                <a:solidFill>
                  <a:schemeClr val="bg1"/>
                </a:solidFill>
              </a:rPr>
              <a:t>son’.</a:t>
            </a:r>
            <a:endParaRPr lang="en-GB" b="1" dirty="0">
              <a:solidFill>
                <a:schemeClr val="bg1"/>
              </a:solidFill>
            </a:endParaRPr>
          </a:p>
        </p:txBody>
      </p:sp>
    </p:spTree>
    <p:extLst>
      <p:ext uri="{BB962C8B-B14F-4D97-AF65-F5344CB8AC3E}">
        <p14:creationId xmlns:p14="http://schemas.microsoft.com/office/powerpoint/2010/main" val="1199529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543800" cy="914400"/>
          </a:xfrm>
        </p:spPr>
        <p:txBody>
          <a:bodyPr/>
          <a:lstStyle/>
          <a:p>
            <a:r>
              <a:rPr lang="en-GB" sz="4400" b="1" dirty="0" err="1" smtClean="0">
                <a:solidFill>
                  <a:schemeClr val="bg1"/>
                </a:solidFill>
                <a:effectLst/>
              </a:rPr>
              <a:t>Podalirius</a:t>
            </a:r>
            <a:endParaRPr lang="en-GB" sz="4400" b="1" dirty="0">
              <a:solidFill>
                <a:schemeClr val="bg1"/>
              </a:solidFill>
              <a:effectLst/>
            </a:endParaRPr>
          </a:p>
        </p:txBody>
      </p:sp>
      <p:sp>
        <p:nvSpPr>
          <p:cNvPr id="3" name="TextBox 2"/>
          <p:cNvSpPr txBox="1"/>
          <p:nvPr/>
        </p:nvSpPr>
        <p:spPr>
          <a:xfrm>
            <a:off x="381000" y="1295400"/>
            <a:ext cx="8382000"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After the Trojan War, </a:t>
            </a:r>
            <a:r>
              <a:rPr lang="en-GB" b="1" dirty="0" err="1" smtClean="0">
                <a:solidFill>
                  <a:schemeClr val="bg1"/>
                </a:solidFill>
              </a:rPr>
              <a:t>Podalirius</a:t>
            </a:r>
            <a:r>
              <a:rPr lang="en-GB" b="1" dirty="0" smtClean="0">
                <a:solidFill>
                  <a:schemeClr val="bg1"/>
                </a:solidFill>
              </a:rPr>
              <a:t> settled in </a:t>
            </a:r>
            <a:r>
              <a:rPr lang="en-GB" b="1" dirty="0" err="1" smtClean="0">
                <a:solidFill>
                  <a:schemeClr val="bg1"/>
                </a:solidFill>
              </a:rPr>
              <a:t>Syrna</a:t>
            </a:r>
            <a:r>
              <a:rPr lang="en-GB" b="1" dirty="0" smtClean="0">
                <a:solidFill>
                  <a:schemeClr val="bg1"/>
                </a:solidFill>
              </a:rPr>
              <a:t> in Asia Minor</a:t>
            </a:r>
          </a:p>
          <a:p>
            <a:r>
              <a:rPr lang="en-GB" b="1" dirty="0">
                <a:solidFill>
                  <a:schemeClr val="bg1"/>
                </a:solidFill>
              </a:rPr>
              <a:t>	</a:t>
            </a:r>
            <a:r>
              <a:rPr lang="en-GB" b="1" dirty="0" smtClean="0">
                <a:solidFill>
                  <a:schemeClr val="bg1"/>
                </a:solidFill>
              </a:rPr>
              <a:t>[</a:t>
            </a:r>
            <a:r>
              <a:rPr lang="en-GB" b="1" dirty="0" err="1" smtClean="0">
                <a:solidFill>
                  <a:schemeClr val="bg1"/>
                </a:solidFill>
              </a:rPr>
              <a:t>Stephanus</a:t>
            </a:r>
            <a:r>
              <a:rPr lang="en-GB" b="1" dirty="0" smtClean="0">
                <a:solidFill>
                  <a:schemeClr val="bg1"/>
                </a:solidFill>
              </a:rPr>
              <a:t> of Byzantium, </a:t>
            </a:r>
            <a:r>
              <a:rPr lang="en-GB" b="1" i="1" dirty="0" err="1" smtClean="0">
                <a:solidFill>
                  <a:schemeClr val="bg1"/>
                </a:solidFill>
              </a:rPr>
              <a:t>Ethnica</a:t>
            </a:r>
            <a:r>
              <a:rPr lang="en-GB" b="1" i="1" dirty="0" smtClean="0">
                <a:solidFill>
                  <a:schemeClr val="bg1"/>
                </a:solidFill>
              </a:rPr>
              <a:t> s. v. </a:t>
            </a:r>
            <a:r>
              <a:rPr lang="en-GB" b="1" i="1" dirty="0" err="1" smtClean="0">
                <a:solidFill>
                  <a:schemeClr val="bg1"/>
                </a:solidFill>
              </a:rPr>
              <a:t>Syrna</a:t>
            </a:r>
            <a:r>
              <a:rPr lang="en-GB" b="1" dirty="0" smtClean="0">
                <a:solidFill>
                  <a:schemeClr val="bg1"/>
                </a:solidFill>
              </a:rPr>
              <a: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His descendants spread to Cos and Cnidus</a:t>
            </a:r>
          </a:p>
          <a:p>
            <a:r>
              <a:rPr lang="en-GB" b="1" dirty="0">
                <a:solidFill>
                  <a:schemeClr val="bg1"/>
                </a:solidFill>
              </a:rPr>
              <a:t>	</a:t>
            </a:r>
            <a:r>
              <a:rPr lang="en-GB" b="1" dirty="0" smtClean="0">
                <a:solidFill>
                  <a:schemeClr val="bg1"/>
                </a:solidFill>
              </a:rPr>
              <a:t>[</a:t>
            </a:r>
            <a:r>
              <a:rPr lang="en-GB" b="1" dirty="0" err="1" smtClean="0">
                <a:solidFill>
                  <a:schemeClr val="bg1"/>
                </a:solidFill>
              </a:rPr>
              <a:t>Theopompus</a:t>
            </a:r>
            <a:r>
              <a:rPr lang="en-GB" b="1" dirty="0" smtClean="0">
                <a:solidFill>
                  <a:schemeClr val="bg1"/>
                </a:solidFill>
              </a:rPr>
              <a:t> of Chios, </a:t>
            </a:r>
            <a:r>
              <a:rPr lang="en-GB" b="1" i="1" dirty="0" smtClean="0">
                <a:solidFill>
                  <a:schemeClr val="bg1"/>
                </a:solidFill>
              </a:rPr>
              <a:t>FGH</a:t>
            </a:r>
            <a:r>
              <a:rPr lang="en-GB" b="1" dirty="0" smtClean="0">
                <a:solidFill>
                  <a:schemeClr val="bg1"/>
                </a:solidFill>
              </a:rPr>
              <a:t> 115 F 103]</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Rivalry between Cos and Cnidus</a:t>
            </a:r>
            <a:endParaRPr lang="en-GB" b="1" dirty="0">
              <a:solidFill>
                <a:schemeClr val="bg1"/>
              </a:solidFill>
            </a:endParaRP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4403" y="2971800"/>
            <a:ext cx="3430367" cy="3676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5492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7543800" cy="914400"/>
          </a:xfrm>
        </p:spPr>
        <p:txBody>
          <a:bodyPr/>
          <a:lstStyle/>
          <a:p>
            <a:r>
              <a:rPr lang="en-GB" sz="4400" b="1" dirty="0" smtClean="0">
                <a:solidFill>
                  <a:schemeClr val="bg1"/>
                </a:solidFill>
                <a:effectLst/>
              </a:rPr>
              <a:t>Descendants</a:t>
            </a:r>
            <a:endParaRPr lang="en-GB" sz="4400" b="1" dirty="0">
              <a:solidFill>
                <a:schemeClr val="bg1"/>
              </a:solidFill>
              <a:effectLst/>
            </a:endParaRPr>
          </a:p>
        </p:txBody>
      </p:sp>
      <p:sp>
        <p:nvSpPr>
          <p:cNvPr id="3" name="TextBox 2"/>
          <p:cNvSpPr txBox="1"/>
          <p:nvPr/>
        </p:nvSpPr>
        <p:spPr>
          <a:xfrm>
            <a:off x="304800" y="1219200"/>
            <a:ext cx="8534400"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Two sons, </a:t>
            </a:r>
            <a:r>
              <a:rPr lang="en-GB" b="1" dirty="0" err="1" smtClean="0">
                <a:solidFill>
                  <a:schemeClr val="bg1"/>
                </a:solidFill>
              </a:rPr>
              <a:t>Thessalus</a:t>
            </a:r>
            <a:r>
              <a:rPr lang="en-GB" b="1" dirty="0" smtClean="0">
                <a:solidFill>
                  <a:schemeClr val="bg1"/>
                </a:solidFill>
              </a:rPr>
              <a:t> and </a:t>
            </a:r>
            <a:r>
              <a:rPr lang="en-GB" b="1" dirty="0" err="1" smtClean="0">
                <a:solidFill>
                  <a:schemeClr val="bg1"/>
                </a:solidFill>
              </a:rPr>
              <a:t>Dracon</a:t>
            </a:r>
            <a:r>
              <a:rPr lang="en-GB" b="1" dirty="0" smtClean="0">
                <a:solidFill>
                  <a:schemeClr val="bg1"/>
                </a:solidFill>
              </a:rPr>
              <a: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One daughter, unnamed, who married one of Hippocrates’ students, </a:t>
            </a:r>
            <a:r>
              <a:rPr lang="en-GB" b="1" dirty="0" err="1" smtClean="0">
                <a:solidFill>
                  <a:schemeClr val="bg1"/>
                </a:solidFill>
              </a:rPr>
              <a:t>Polybus</a:t>
            </a:r>
            <a:r>
              <a:rPr lang="en-GB" b="1" dirty="0" smtClean="0">
                <a:solidFill>
                  <a:schemeClr val="bg1"/>
                </a:solidFill>
              </a:rPr>
              <a: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Medical knowledge passed down through the male line?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p:txBody>
      </p:sp>
    </p:spTree>
    <p:extLst>
      <p:ext uri="{BB962C8B-B14F-4D97-AF65-F5344CB8AC3E}">
        <p14:creationId xmlns:p14="http://schemas.microsoft.com/office/powerpoint/2010/main" val="915010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8858" y="718457"/>
            <a:ext cx="5021489" cy="48952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381000" y="6019800"/>
            <a:ext cx="8534400" cy="369332"/>
          </a:xfrm>
          <a:prstGeom prst="rect">
            <a:avLst/>
          </a:prstGeom>
          <a:noFill/>
        </p:spPr>
        <p:txBody>
          <a:bodyPr wrap="square" rtlCol="0">
            <a:spAutoFit/>
          </a:bodyPr>
          <a:lstStyle/>
          <a:p>
            <a:pPr marL="285750" indent="-285750" algn="ctr">
              <a:buFont typeface="Arial" panose="020B0604020202020204" pitchFamily="34" charset="0"/>
              <a:buChar char="•"/>
            </a:pPr>
            <a:r>
              <a:rPr lang="en-GB" b="1" dirty="0" smtClean="0">
                <a:solidFill>
                  <a:schemeClr val="bg1"/>
                </a:solidFill>
              </a:rPr>
              <a:t>Roman mosaic showing the arrival of Asklepios on Kos</a:t>
            </a:r>
            <a:endParaRPr lang="en-GB" b="1" dirty="0">
              <a:solidFill>
                <a:schemeClr val="bg1"/>
              </a:solidFill>
            </a:endParaRPr>
          </a:p>
        </p:txBody>
      </p:sp>
    </p:spTree>
    <p:extLst>
      <p:ext uri="{BB962C8B-B14F-4D97-AF65-F5344CB8AC3E}">
        <p14:creationId xmlns:p14="http://schemas.microsoft.com/office/powerpoint/2010/main" val="2056637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543800" cy="914400"/>
          </a:xfrm>
        </p:spPr>
        <p:txBody>
          <a:bodyPr/>
          <a:lstStyle/>
          <a:p>
            <a:r>
              <a:rPr lang="en-GB" sz="4400" b="1" dirty="0" smtClean="0">
                <a:solidFill>
                  <a:schemeClr val="bg1"/>
                </a:solidFill>
                <a:effectLst/>
              </a:rPr>
              <a:t>Temple of Asklepios on Kos</a:t>
            </a:r>
            <a:endParaRPr lang="en-GB" sz="4400" b="1" dirty="0">
              <a:solidFill>
                <a:schemeClr val="bg1"/>
              </a:solidFill>
              <a:effectLst/>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9238" y="1219200"/>
            <a:ext cx="4100932" cy="541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52400" y="5706070"/>
            <a:ext cx="5031638" cy="923330"/>
          </a:xfrm>
          <a:prstGeom prst="rect">
            <a:avLst/>
          </a:prstGeom>
          <a:noFill/>
        </p:spPr>
        <p:txBody>
          <a:bodyPr wrap="square" rtlCol="0">
            <a:spAutoFit/>
          </a:bodyPr>
          <a:lstStyle/>
          <a:p>
            <a:pPr marL="285750" indent="-285750" algn="r">
              <a:buFont typeface="Arial" panose="020B0604020202020204" pitchFamily="34" charset="0"/>
              <a:buChar char="•"/>
            </a:pPr>
            <a:r>
              <a:rPr lang="en-US" b="1" dirty="0">
                <a:solidFill>
                  <a:schemeClr val="bg1"/>
                </a:solidFill>
              </a:rPr>
              <a:t>M.S. </a:t>
            </a:r>
            <a:r>
              <a:rPr lang="en-US" b="1" dirty="0" err="1" smtClean="0">
                <a:solidFill>
                  <a:schemeClr val="bg1"/>
                </a:solidFill>
              </a:rPr>
              <a:t>Kiapokas</a:t>
            </a:r>
            <a:r>
              <a:rPr lang="en-US" b="1" dirty="0" smtClean="0">
                <a:solidFill>
                  <a:schemeClr val="bg1"/>
                </a:solidFill>
              </a:rPr>
              <a:t> (1999) </a:t>
            </a:r>
            <a:r>
              <a:rPr lang="en-US" b="1" i="1" dirty="0">
                <a:solidFill>
                  <a:schemeClr val="bg1"/>
                </a:solidFill>
              </a:rPr>
              <a:t>Hippocrates of Cos and the Hippocratic </a:t>
            </a:r>
            <a:r>
              <a:rPr lang="en-US" b="1" i="1" dirty="0" smtClean="0">
                <a:solidFill>
                  <a:schemeClr val="bg1"/>
                </a:solidFill>
              </a:rPr>
              <a:t>Oath</a:t>
            </a:r>
            <a:r>
              <a:rPr lang="en-US" b="1" dirty="0">
                <a:solidFill>
                  <a:schemeClr val="bg1"/>
                </a:solidFill>
              </a:rPr>
              <a:t> </a:t>
            </a:r>
            <a:r>
              <a:rPr lang="en-US" b="1" dirty="0" smtClean="0">
                <a:solidFill>
                  <a:schemeClr val="bg1"/>
                </a:solidFill>
              </a:rPr>
              <a:t>(Athens) p</a:t>
            </a:r>
            <a:r>
              <a:rPr lang="en-US" b="1" dirty="0">
                <a:solidFill>
                  <a:schemeClr val="bg1"/>
                </a:solidFill>
              </a:rPr>
              <a:t>. 164. </a:t>
            </a:r>
            <a:br>
              <a:rPr lang="en-US"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843886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2400" y="4216051"/>
            <a:ext cx="5048250" cy="24895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1086" y="1981200"/>
            <a:ext cx="5581650" cy="2752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52400"/>
            <a:ext cx="5562600" cy="213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943600" y="152400"/>
            <a:ext cx="3067050" cy="1477328"/>
          </a:xfrm>
          <a:prstGeom prst="rect">
            <a:avLst/>
          </a:prstGeom>
          <a:noFill/>
        </p:spPr>
        <p:txBody>
          <a:bodyPr wrap="square" rtlCol="0">
            <a:spAutoFit/>
          </a:bodyPr>
          <a:lstStyle/>
          <a:p>
            <a:r>
              <a:rPr lang="en-GB" b="1" dirty="0" smtClean="0">
                <a:solidFill>
                  <a:schemeClr val="bg1"/>
                </a:solidFill>
              </a:rPr>
              <a:t>Top: Upper terrace</a:t>
            </a:r>
          </a:p>
          <a:p>
            <a:endParaRPr lang="en-GB" b="1" dirty="0">
              <a:solidFill>
                <a:schemeClr val="bg1"/>
              </a:solidFill>
            </a:endParaRPr>
          </a:p>
          <a:p>
            <a:r>
              <a:rPr lang="en-GB" b="1" dirty="0" smtClean="0">
                <a:solidFill>
                  <a:schemeClr val="bg1"/>
                </a:solidFill>
              </a:rPr>
              <a:t>Middle: Middle terrace</a:t>
            </a:r>
          </a:p>
          <a:p>
            <a:endParaRPr lang="en-GB" b="1" dirty="0">
              <a:solidFill>
                <a:schemeClr val="bg1"/>
              </a:solidFill>
            </a:endParaRPr>
          </a:p>
          <a:p>
            <a:r>
              <a:rPr lang="en-GB" b="1" dirty="0" smtClean="0">
                <a:solidFill>
                  <a:schemeClr val="bg1"/>
                </a:solidFill>
              </a:rPr>
              <a:t>Bottom: Lower terrace</a:t>
            </a:r>
            <a:endParaRPr lang="en-GB" b="1" dirty="0">
              <a:solidFill>
                <a:schemeClr val="bg1"/>
              </a:solidFill>
            </a:endParaRPr>
          </a:p>
        </p:txBody>
      </p:sp>
    </p:spTree>
    <p:extLst>
      <p:ext uri="{BB962C8B-B14F-4D97-AF65-F5344CB8AC3E}">
        <p14:creationId xmlns:p14="http://schemas.microsoft.com/office/powerpoint/2010/main" val="1041251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7543800" cy="762000"/>
          </a:xfrm>
        </p:spPr>
        <p:txBody>
          <a:bodyPr/>
          <a:lstStyle/>
          <a:p>
            <a:r>
              <a:rPr lang="en-GB" sz="4400" b="1" dirty="0" smtClean="0">
                <a:solidFill>
                  <a:schemeClr val="bg1"/>
                </a:solidFill>
                <a:effectLst/>
              </a:rPr>
              <a:t>Legends</a:t>
            </a:r>
            <a:endParaRPr lang="en-GB" sz="4400" b="1" dirty="0">
              <a:solidFill>
                <a:schemeClr val="bg1"/>
              </a:solidFill>
              <a:effectLst/>
            </a:endParaRPr>
          </a:p>
        </p:txBody>
      </p:sp>
      <p:sp>
        <p:nvSpPr>
          <p:cNvPr id="3" name="TextBox 2"/>
          <p:cNvSpPr txBox="1"/>
          <p:nvPr/>
        </p:nvSpPr>
        <p:spPr>
          <a:xfrm>
            <a:off x="119742" y="693462"/>
            <a:ext cx="9024257" cy="6186309"/>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Strabo, </a:t>
            </a:r>
            <a:r>
              <a:rPr lang="en-GB" b="1" i="1" dirty="0" smtClean="0">
                <a:solidFill>
                  <a:schemeClr val="bg1"/>
                </a:solidFill>
              </a:rPr>
              <a:t>Geography</a:t>
            </a:r>
            <a:r>
              <a:rPr lang="en-GB" b="1" dirty="0" smtClean="0">
                <a:solidFill>
                  <a:schemeClr val="bg1"/>
                </a:solidFill>
              </a:rPr>
              <a:t> 14.2.19 [late first century BC - early first century AD]</a:t>
            </a:r>
            <a:endParaRPr lang="en-GB" b="1" dirty="0">
              <a:solidFill>
                <a:schemeClr val="bg1"/>
              </a:solidFill>
            </a:endParaRPr>
          </a:p>
          <a:p>
            <a:endParaRPr lang="en-GB" b="1" dirty="0" smtClean="0">
              <a:solidFill>
                <a:schemeClr val="bg1"/>
              </a:solidFill>
            </a:endParaRPr>
          </a:p>
          <a:p>
            <a:r>
              <a:rPr lang="en-US" b="1" dirty="0" smtClean="0">
                <a:solidFill>
                  <a:schemeClr val="bg1"/>
                </a:solidFill>
              </a:rPr>
              <a:t>‘In </a:t>
            </a:r>
            <a:r>
              <a:rPr lang="en-US" b="1" dirty="0">
                <a:solidFill>
                  <a:schemeClr val="bg1"/>
                </a:solidFill>
              </a:rPr>
              <a:t>the suburb is the </a:t>
            </a:r>
            <a:r>
              <a:rPr lang="en-US" b="1" dirty="0" err="1" smtClean="0">
                <a:solidFill>
                  <a:schemeClr val="bg1"/>
                </a:solidFill>
              </a:rPr>
              <a:t>Asclepieium</a:t>
            </a:r>
            <a:r>
              <a:rPr lang="en-US" b="1" dirty="0">
                <a:solidFill>
                  <a:schemeClr val="bg1"/>
                </a:solidFill>
              </a:rPr>
              <a:t>, a temple exceedingly famous and full of numerous votive offerings, among which is the </a:t>
            </a:r>
            <a:r>
              <a:rPr lang="en-US" b="1" dirty="0" err="1">
                <a:solidFill>
                  <a:schemeClr val="bg1"/>
                </a:solidFill>
              </a:rPr>
              <a:t>Antigonus</a:t>
            </a:r>
            <a:r>
              <a:rPr lang="en-US" b="1" dirty="0">
                <a:solidFill>
                  <a:schemeClr val="bg1"/>
                </a:solidFill>
              </a:rPr>
              <a:t> of Apelles. And Aphrodite </a:t>
            </a:r>
            <a:r>
              <a:rPr lang="en-US" b="1" dirty="0" err="1" smtClean="0">
                <a:solidFill>
                  <a:schemeClr val="bg1"/>
                </a:solidFill>
              </a:rPr>
              <a:t>Anadyomene</a:t>
            </a:r>
            <a:r>
              <a:rPr lang="en-US" b="1" dirty="0" smtClean="0">
                <a:solidFill>
                  <a:schemeClr val="bg1"/>
                </a:solidFill>
              </a:rPr>
              <a:t> </a:t>
            </a:r>
            <a:r>
              <a:rPr lang="en-US" b="1" dirty="0">
                <a:solidFill>
                  <a:schemeClr val="bg1"/>
                </a:solidFill>
              </a:rPr>
              <a:t>used to be </a:t>
            </a:r>
            <a:r>
              <a:rPr lang="en-US" b="1" dirty="0" smtClean="0">
                <a:solidFill>
                  <a:schemeClr val="bg1"/>
                </a:solidFill>
              </a:rPr>
              <a:t>there, but </a:t>
            </a:r>
            <a:r>
              <a:rPr lang="en-US" b="1" dirty="0">
                <a:solidFill>
                  <a:schemeClr val="bg1"/>
                </a:solidFill>
              </a:rPr>
              <a:t>it is now dedicated to the deified Caesar in Rome, Augustus having thus dedicated to his father the female founder of his family. It is said that the </a:t>
            </a:r>
            <a:r>
              <a:rPr lang="en-US" b="1" dirty="0" err="1">
                <a:solidFill>
                  <a:schemeClr val="bg1"/>
                </a:solidFill>
              </a:rPr>
              <a:t>Coans</a:t>
            </a:r>
            <a:r>
              <a:rPr lang="en-US" b="1" dirty="0">
                <a:solidFill>
                  <a:schemeClr val="bg1"/>
                </a:solidFill>
              </a:rPr>
              <a:t> got a remission of one hundred talents of the appointed tribute in return for the painting. And it is said that the dietetics </a:t>
            </a:r>
            <a:r>
              <a:rPr lang="en-US" b="1" dirty="0" err="1">
                <a:solidFill>
                  <a:schemeClr val="bg1"/>
                </a:solidFill>
              </a:rPr>
              <a:t>practised</a:t>
            </a:r>
            <a:r>
              <a:rPr lang="en-US" b="1" dirty="0">
                <a:solidFill>
                  <a:schemeClr val="bg1"/>
                </a:solidFill>
              </a:rPr>
              <a:t> by Hippocrates were derived mostly from the cures recorded on the votive tablets there. He, then, is one of the famous men from </a:t>
            </a:r>
            <a:r>
              <a:rPr lang="en-US" b="1" dirty="0" smtClean="0">
                <a:solidFill>
                  <a:schemeClr val="bg1"/>
                </a:solidFill>
              </a:rPr>
              <a:t>Cos’.</a:t>
            </a:r>
          </a:p>
          <a:p>
            <a:endParaRPr lang="en-US" b="1" dirty="0">
              <a:solidFill>
                <a:schemeClr val="bg1"/>
              </a:solidFill>
            </a:endParaRPr>
          </a:p>
          <a:p>
            <a:pPr marL="285750" indent="-285750">
              <a:buFont typeface="Arial" panose="020B0604020202020204" pitchFamily="34" charset="0"/>
              <a:buChar char="•"/>
            </a:pPr>
            <a:r>
              <a:rPr lang="en-US" b="1" dirty="0" smtClean="0">
                <a:solidFill>
                  <a:schemeClr val="bg1"/>
                </a:solidFill>
              </a:rPr>
              <a:t>Pliny the Elder, </a:t>
            </a:r>
            <a:r>
              <a:rPr lang="en-US" b="1" i="1" dirty="0" smtClean="0">
                <a:solidFill>
                  <a:schemeClr val="bg1"/>
                </a:solidFill>
              </a:rPr>
              <a:t>Natural History </a:t>
            </a:r>
            <a:r>
              <a:rPr lang="en-US" b="1" dirty="0" smtClean="0">
                <a:solidFill>
                  <a:schemeClr val="bg1"/>
                </a:solidFill>
              </a:rPr>
              <a:t>29.1-2 [mid first century AD]</a:t>
            </a:r>
          </a:p>
          <a:p>
            <a:endParaRPr lang="en-US" b="1" dirty="0">
              <a:solidFill>
                <a:schemeClr val="bg1"/>
              </a:solidFill>
            </a:endParaRPr>
          </a:p>
          <a:p>
            <a:r>
              <a:rPr lang="en-US" b="1" dirty="0" smtClean="0">
                <a:solidFill>
                  <a:schemeClr val="bg1"/>
                </a:solidFill>
              </a:rPr>
              <a:t>‘</a:t>
            </a:r>
            <a:r>
              <a:rPr lang="en-US" b="1" dirty="0">
                <a:solidFill>
                  <a:schemeClr val="bg1"/>
                </a:solidFill>
              </a:rPr>
              <a:t>Its succeeding history, a fact that is truly </a:t>
            </a:r>
            <a:r>
              <a:rPr lang="en-US" b="1" dirty="0" err="1">
                <a:solidFill>
                  <a:schemeClr val="bg1"/>
                </a:solidFill>
              </a:rPr>
              <a:t>marvellous</a:t>
            </a:r>
            <a:r>
              <a:rPr lang="en-US" b="1" dirty="0">
                <a:solidFill>
                  <a:schemeClr val="bg1"/>
                </a:solidFill>
              </a:rPr>
              <a:t>, remains enveloped in the densest night, down to the time of the Peloponnesian War</a:t>
            </a:r>
            <a:r>
              <a:rPr lang="en-US" b="1" dirty="0" smtClean="0">
                <a:solidFill>
                  <a:schemeClr val="bg1"/>
                </a:solidFill>
              </a:rPr>
              <a:t>; </a:t>
            </a:r>
            <a:r>
              <a:rPr lang="en-US" b="1" dirty="0">
                <a:solidFill>
                  <a:schemeClr val="bg1"/>
                </a:solidFill>
              </a:rPr>
              <a:t>at which period it was restored to light by the agency of Hippocrates, a native of Cos, an island flourishing and powerful in the highest degree, and consecrated </a:t>
            </a:r>
            <a:r>
              <a:rPr lang="en-US" b="1" dirty="0" smtClean="0">
                <a:solidFill>
                  <a:schemeClr val="bg1"/>
                </a:solidFill>
              </a:rPr>
              <a:t>to Asklepios. </a:t>
            </a:r>
            <a:r>
              <a:rPr lang="en-US" b="1" dirty="0">
                <a:solidFill>
                  <a:schemeClr val="bg1"/>
                </a:solidFill>
              </a:rPr>
              <a:t>It being the practice for persons who had recovered from a disease to describe in the temple of that god the remedies to which they had owed their restoration to health, that others might derive benefit therefrom in a similar emergency; Hippocrates, it is said, copied out these prescriptions, and, as our fellow-countryman Varro will have it, </a:t>
            </a:r>
            <a:r>
              <a:rPr lang="en-US" b="1" dirty="0" smtClean="0">
                <a:solidFill>
                  <a:schemeClr val="bg1"/>
                </a:solidFill>
              </a:rPr>
              <a:t>[burned] the </a:t>
            </a:r>
            <a:r>
              <a:rPr lang="en-US" b="1" dirty="0">
                <a:solidFill>
                  <a:schemeClr val="bg1"/>
                </a:solidFill>
              </a:rPr>
              <a:t>temple to the </a:t>
            </a:r>
            <a:r>
              <a:rPr lang="en-US" b="1" dirty="0" smtClean="0">
                <a:solidFill>
                  <a:schemeClr val="bg1"/>
                </a:solidFill>
              </a:rPr>
              <a:t>ground’.</a:t>
            </a:r>
            <a:endParaRPr lang="en-GB" b="1" dirty="0">
              <a:solidFill>
                <a:schemeClr val="bg1"/>
              </a:solidFill>
            </a:endParaRPr>
          </a:p>
        </p:txBody>
      </p:sp>
    </p:spTree>
    <p:extLst>
      <p:ext uri="{BB962C8B-B14F-4D97-AF65-F5344CB8AC3E}">
        <p14:creationId xmlns:p14="http://schemas.microsoft.com/office/powerpoint/2010/main" val="3184903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371" y="304800"/>
            <a:ext cx="57150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0" y="6036358"/>
            <a:ext cx="4953000" cy="646331"/>
          </a:xfrm>
          <a:prstGeom prst="rect">
            <a:avLst/>
          </a:prstGeom>
          <a:noFill/>
        </p:spPr>
        <p:txBody>
          <a:bodyPr wrap="square" rtlCol="0">
            <a:spAutoFit/>
          </a:bodyPr>
          <a:lstStyle/>
          <a:p>
            <a:pPr marL="285750" indent="-285750" algn="r">
              <a:buFont typeface="Arial" panose="020B0604020202020204" pitchFamily="34" charset="0"/>
              <a:buChar char="•"/>
            </a:pPr>
            <a:r>
              <a:rPr lang="en-GB" b="1" dirty="0" smtClean="0">
                <a:solidFill>
                  <a:schemeClr val="bg1"/>
                </a:solidFill>
              </a:rPr>
              <a:t>Red-figure Attic </a:t>
            </a:r>
            <a:r>
              <a:rPr lang="en-GB" b="1" dirty="0" err="1" smtClean="0">
                <a:solidFill>
                  <a:schemeClr val="bg1"/>
                </a:solidFill>
              </a:rPr>
              <a:t>aryballos</a:t>
            </a:r>
            <a:r>
              <a:rPr lang="en-GB" b="1" dirty="0" smtClean="0">
                <a:solidFill>
                  <a:schemeClr val="bg1"/>
                </a:solidFill>
              </a:rPr>
              <a:t>,</a:t>
            </a:r>
          </a:p>
          <a:p>
            <a:pPr algn="r"/>
            <a:r>
              <a:rPr lang="en-GB" b="1" i="1" dirty="0">
                <a:solidFill>
                  <a:schemeClr val="bg1"/>
                </a:solidFill>
              </a:rPr>
              <a:t>	</a:t>
            </a:r>
            <a:r>
              <a:rPr lang="en-GB" b="1" i="1" dirty="0" smtClean="0">
                <a:solidFill>
                  <a:schemeClr val="bg1"/>
                </a:solidFill>
              </a:rPr>
              <a:t>circa</a:t>
            </a:r>
            <a:r>
              <a:rPr lang="en-GB" b="1" dirty="0" smtClean="0">
                <a:solidFill>
                  <a:schemeClr val="bg1"/>
                </a:solidFill>
              </a:rPr>
              <a:t> 480-70 BC, Louvre</a:t>
            </a:r>
            <a:endParaRPr lang="en-GB" b="1" dirty="0">
              <a:solidFill>
                <a:schemeClr val="bg1"/>
              </a:solidFill>
            </a:endParaRPr>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96966" y="2895598"/>
            <a:ext cx="3788267" cy="3634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86559" y="2895598"/>
            <a:ext cx="2842624" cy="2924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074229" y="833347"/>
            <a:ext cx="2789233" cy="1200329"/>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 physician bleeding a patient in his clinic, while other patients wait their turn </a:t>
            </a:r>
            <a:endParaRPr lang="en-GB" b="1" dirty="0">
              <a:solidFill>
                <a:schemeClr val="bg1"/>
              </a:solidFill>
            </a:endParaRPr>
          </a:p>
        </p:txBody>
      </p:sp>
    </p:spTree>
    <p:extLst>
      <p:ext uri="{BB962C8B-B14F-4D97-AF65-F5344CB8AC3E}">
        <p14:creationId xmlns:p14="http://schemas.microsoft.com/office/powerpoint/2010/main" val="31631245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543800" cy="914400"/>
          </a:xfrm>
        </p:spPr>
        <p:txBody>
          <a:bodyPr/>
          <a:lstStyle/>
          <a:p>
            <a:r>
              <a:rPr lang="en-GB" sz="4400" b="1" dirty="0" smtClean="0">
                <a:solidFill>
                  <a:schemeClr val="bg1"/>
                </a:solidFill>
                <a:effectLst/>
              </a:rPr>
              <a:t>The Hippocratic Corpus</a:t>
            </a:r>
            <a:endParaRPr lang="en-GB" sz="4400" b="1" dirty="0">
              <a:solidFill>
                <a:schemeClr val="bg1"/>
              </a:solidFill>
              <a:effectLst/>
            </a:endParaRPr>
          </a:p>
        </p:txBody>
      </p:sp>
      <p:sp>
        <p:nvSpPr>
          <p:cNvPr id="3" name="TextBox 2"/>
          <p:cNvSpPr txBox="1"/>
          <p:nvPr/>
        </p:nvSpPr>
        <p:spPr>
          <a:xfrm>
            <a:off x="304800" y="1371600"/>
            <a:ext cx="8534400" cy="3693319"/>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Over sixty treatises written in Ionic  Greek.</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Available in Greek &amp; French &gt; </a:t>
            </a:r>
            <a:r>
              <a:rPr lang="en-GB" b="1" dirty="0" err="1" smtClean="0">
                <a:solidFill>
                  <a:schemeClr val="bg1"/>
                </a:solidFill>
              </a:rPr>
              <a:t>Littré</a:t>
            </a:r>
            <a:r>
              <a:rPr lang="en-GB" b="1" dirty="0" smtClean="0">
                <a:solidFill>
                  <a:schemeClr val="bg1"/>
                </a:solidFill>
              </a:rPr>
              <a:t>	LRC 888.9 HIP</a:t>
            </a: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Available in Greek &amp; English &gt; Loeb 	LRC 880</a:t>
            </a: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A selection </a:t>
            </a:r>
            <a:r>
              <a:rPr lang="en-GB" b="1" dirty="0">
                <a:solidFill>
                  <a:schemeClr val="bg1"/>
                </a:solidFill>
              </a:rPr>
              <a:t>available </a:t>
            </a:r>
            <a:r>
              <a:rPr lang="en-GB" b="1" dirty="0" smtClean="0">
                <a:solidFill>
                  <a:schemeClr val="bg1"/>
                </a:solidFill>
              </a:rPr>
              <a:t>online (e.g. Internet Classics Archive, Perseus Digital Library etc.): </a:t>
            </a:r>
          </a:p>
          <a:p>
            <a:r>
              <a:rPr lang="en-GB" b="1" dirty="0" smtClean="0">
                <a:solidFill>
                  <a:schemeClr val="bg1"/>
                </a:solidFill>
                <a:hlinkClick r:id="rId3"/>
              </a:rPr>
              <a:t>http</a:t>
            </a:r>
            <a:r>
              <a:rPr lang="en-GB" b="1" dirty="0">
                <a:solidFill>
                  <a:schemeClr val="bg1"/>
                </a:solidFill>
                <a:hlinkClick r:id="rId3"/>
              </a:rPr>
              <a:t>://</a:t>
            </a:r>
            <a:r>
              <a:rPr lang="en-GB" b="1" dirty="0" smtClean="0">
                <a:solidFill>
                  <a:schemeClr val="bg1"/>
                </a:solidFill>
                <a:hlinkClick r:id="rId3"/>
              </a:rPr>
              <a:t>classics.mit.edu/Browse/browse-Hippocrates.html</a:t>
            </a:r>
            <a:r>
              <a:rPr lang="en-GB" b="1" dirty="0" smtClean="0">
                <a:solidFill>
                  <a:schemeClr val="bg1"/>
                </a:solidFill>
              </a:rPr>
              <a:t> </a:t>
            </a:r>
          </a:p>
          <a:p>
            <a:r>
              <a:rPr lang="en-GB" b="1" dirty="0">
                <a:solidFill>
                  <a:schemeClr val="bg1"/>
                </a:solidFill>
                <a:hlinkClick r:id="rId4"/>
              </a:rPr>
              <a:t>http://</a:t>
            </a:r>
            <a:r>
              <a:rPr lang="en-GB" b="1" dirty="0" smtClean="0">
                <a:solidFill>
                  <a:schemeClr val="bg1"/>
                </a:solidFill>
                <a:hlinkClick r:id="rId4"/>
              </a:rPr>
              <a:t>www.perseus.tufts.edu/hopper/collection?collection=Perseus:collection:Greco-Roman</a:t>
            </a:r>
            <a:endParaRPr lang="en-GB" b="1" dirty="0" smtClean="0">
              <a:solidFill>
                <a:schemeClr val="bg1"/>
              </a:solidFill>
            </a:endParaRPr>
          </a:p>
          <a:p>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However…</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The ‘Hippocratic Question’…</a:t>
            </a:r>
            <a:endParaRPr lang="en-GB" b="1" dirty="0">
              <a:solidFill>
                <a:schemeClr val="bg1"/>
              </a:solidFill>
            </a:endParaRPr>
          </a:p>
        </p:txBody>
      </p:sp>
    </p:spTree>
    <p:extLst>
      <p:ext uri="{BB962C8B-B14F-4D97-AF65-F5344CB8AC3E}">
        <p14:creationId xmlns:p14="http://schemas.microsoft.com/office/powerpoint/2010/main" val="3612096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81000" y="304800"/>
            <a:ext cx="8305800"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The Hippocratic Corpus is not, in any way, homogenous.</a:t>
            </a: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Was any of it written </a:t>
            </a:r>
            <a:r>
              <a:rPr lang="en-GB" b="1" dirty="0">
                <a:solidFill>
                  <a:schemeClr val="bg1"/>
                </a:solidFill>
              </a:rPr>
              <a:t>by Hippocrates?  </a:t>
            </a:r>
            <a:r>
              <a:rPr lang="en-GB" b="1" dirty="0" smtClean="0">
                <a:solidFill>
                  <a:schemeClr val="bg1"/>
                </a:solidFill>
              </a:rPr>
              <a:t>Or perhaps </a:t>
            </a:r>
            <a:r>
              <a:rPr lang="en-GB" b="1" dirty="0">
                <a:solidFill>
                  <a:schemeClr val="bg1"/>
                </a:solidFill>
              </a:rPr>
              <a:t>by Hippocrates’ disciples</a:t>
            </a:r>
            <a:r>
              <a:rPr lang="en-GB" b="1" dirty="0" smtClean="0">
                <a:solidFill>
                  <a:schemeClr val="bg1"/>
                </a:solidFill>
              </a:rPr>
              <a: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Hippocratic scholarship – the search for Hippocrates,  </a:t>
            </a:r>
            <a:r>
              <a:rPr lang="en-GB" b="1" dirty="0" smtClean="0">
                <a:solidFill>
                  <a:schemeClr val="bg1"/>
                </a:solidFill>
              </a:rPr>
              <a:t>the canonical </a:t>
            </a:r>
            <a:r>
              <a:rPr lang="en-GB" b="1" dirty="0">
                <a:solidFill>
                  <a:schemeClr val="bg1"/>
                </a:solidFill>
              </a:rPr>
              <a:t>texts.</a:t>
            </a:r>
            <a:endParaRPr lang="en-GB" dirty="0"/>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Contemporary evidence…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a:p>
            <a:endParaRPr lang="en-GB" dirty="0"/>
          </a:p>
        </p:txBody>
      </p:sp>
    </p:spTree>
    <p:extLst>
      <p:ext uri="{BB962C8B-B14F-4D97-AF65-F5344CB8AC3E}">
        <p14:creationId xmlns:p14="http://schemas.microsoft.com/office/powerpoint/2010/main" val="1408036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315125"/>
            <a:ext cx="9144000" cy="6801862"/>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bg1"/>
                </a:solidFill>
              </a:rPr>
              <a:t>Aristotle, </a:t>
            </a:r>
            <a:r>
              <a:rPr lang="en-GB" sz="1600" b="1" i="1" dirty="0">
                <a:solidFill>
                  <a:schemeClr val="bg1"/>
                </a:solidFill>
              </a:rPr>
              <a:t>On the History of Animals </a:t>
            </a:r>
            <a:r>
              <a:rPr lang="en-GB" sz="1600" b="1" dirty="0">
                <a:solidFill>
                  <a:schemeClr val="bg1"/>
                </a:solidFill>
              </a:rPr>
              <a:t>3.3.512 B 12 – 513 A7</a:t>
            </a:r>
          </a:p>
          <a:p>
            <a:endParaRPr lang="en-GB" sz="1600" b="1" dirty="0">
              <a:solidFill>
                <a:schemeClr val="bg1"/>
              </a:solidFill>
            </a:endParaRPr>
          </a:p>
          <a:p>
            <a:r>
              <a:rPr lang="en-GB" sz="1600" b="1" dirty="0">
                <a:solidFill>
                  <a:schemeClr val="bg1"/>
                </a:solidFill>
              </a:rPr>
              <a:t>‘</a:t>
            </a:r>
            <a:r>
              <a:rPr lang="en-US" sz="1600" b="1" dirty="0" err="1">
                <a:solidFill>
                  <a:schemeClr val="bg1"/>
                </a:solidFill>
              </a:rPr>
              <a:t>Polybus</a:t>
            </a:r>
            <a:r>
              <a:rPr lang="en-US" sz="1600" b="1" dirty="0">
                <a:solidFill>
                  <a:schemeClr val="bg1"/>
                </a:solidFill>
              </a:rPr>
              <a:t> writes to the following effect</a:t>
            </a:r>
            <a:r>
              <a:rPr lang="en-US" sz="1600" b="1" dirty="0" smtClean="0">
                <a:solidFill>
                  <a:schemeClr val="bg1"/>
                </a:solidFill>
              </a:rPr>
              <a:t>:</a:t>
            </a:r>
          </a:p>
          <a:p>
            <a:r>
              <a:rPr lang="en-US" sz="1600" b="1" dirty="0">
                <a:solidFill>
                  <a:schemeClr val="bg1"/>
                </a:solidFill>
              </a:rPr>
              <a:t/>
            </a:r>
            <a:br>
              <a:rPr lang="en-US" sz="1600" b="1" dirty="0">
                <a:solidFill>
                  <a:schemeClr val="bg1"/>
                </a:solidFill>
              </a:rPr>
            </a:br>
            <a:r>
              <a:rPr lang="en-US" sz="1600" b="1" dirty="0">
                <a:solidFill>
                  <a:schemeClr val="bg1"/>
                </a:solidFill>
              </a:rPr>
              <a:t>'There are four pairs of veins. The first extends from the back of the head, through the neck on the outside, past the backbone on either side, until it reaches the loins and passes on to the legs, after which it goes on through the shins to the outer side of the ankles and on to the feet. And it is on this account that surgeons, for pains in the back and loin, bleed in the ham and in the outer side of the ankle. Another pair of veins runs from the head, past ears, through the neck; which veins are termed the jugular veins. This pair goes on inside along the backbone, past the muscles of the loins, on to the testicles, and onwards to the thighs, and through the inside of the hams and through the shins down to the inside of the ankles and to the feet; and for this reason, surgeons, for pains in the muscles of the loins and in the testicles, bleed on the hams and the inner side of the ankles. The third pair extends from the temples, through the neck, in underneath the shoulder-blades, into the lung; those from right to left going in underneath the breast and on to the spleen and the kidney; those from left to right running from the lung in underneath the breast and into the liver and the kidney; and both terminate in the fundament. The fourth pair extend from the front part of the head and the eyes in underneath the neck and the collar-bones; from thence they stretch on through the upper part of the upper arms to the elbows and then through the fore-arms on to the wrists and the </a:t>
            </a:r>
            <a:r>
              <a:rPr lang="en-US" sz="1600" b="1" dirty="0" err="1">
                <a:solidFill>
                  <a:schemeClr val="bg1"/>
                </a:solidFill>
              </a:rPr>
              <a:t>jointings</a:t>
            </a:r>
            <a:r>
              <a:rPr lang="en-US" sz="1600" b="1" dirty="0">
                <a:solidFill>
                  <a:schemeClr val="bg1"/>
                </a:solidFill>
              </a:rPr>
              <a:t> of the fingers, and also through the lower part of the upper-arms to the armpits, and so on, keeping above the ribs, until one of the pair reaches the spleen and the other reaches the liver; and after this they both pass over the stomach and terminate at the penis.' </a:t>
            </a:r>
            <a:endParaRPr lang="en-US" sz="1600" b="1" dirty="0" smtClean="0">
              <a:solidFill>
                <a:schemeClr val="bg1"/>
              </a:solidFill>
            </a:endParaRPr>
          </a:p>
          <a:p>
            <a:endParaRPr lang="en-US" sz="1600" b="1" dirty="0">
              <a:solidFill>
                <a:schemeClr val="bg1"/>
              </a:solidFill>
            </a:endParaRPr>
          </a:p>
          <a:p>
            <a:pPr marL="285750" indent="-285750">
              <a:buFont typeface="Arial" panose="020B0604020202020204" pitchFamily="34" charset="0"/>
              <a:buChar char="•"/>
            </a:pPr>
            <a:r>
              <a:rPr lang="en-US" sz="1600" b="1" dirty="0" smtClean="0">
                <a:solidFill>
                  <a:schemeClr val="bg1"/>
                </a:solidFill>
              </a:rPr>
              <a:t>See also the Hippocratic treatises </a:t>
            </a:r>
            <a:r>
              <a:rPr lang="en-US" sz="1600" b="1" i="1" dirty="0" smtClean="0">
                <a:solidFill>
                  <a:schemeClr val="bg1"/>
                </a:solidFill>
              </a:rPr>
              <a:t>Nature of Man </a:t>
            </a:r>
            <a:r>
              <a:rPr lang="en-US" sz="1600" b="1" dirty="0" smtClean="0">
                <a:solidFill>
                  <a:schemeClr val="bg1"/>
                </a:solidFill>
              </a:rPr>
              <a:t>11 and </a:t>
            </a:r>
            <a:r>
              <a:rPr lang="en-US" sz="1600" b="1" i="1" dirty="0" smtClean="0">
                <a:solidFill>
                  <a:schemeClr val="bg1"/>
                </a:solidFill>
              </a:rPr>
              <a:t>Nature of Bones </a:t>
            </a:r>
            <a:r>
              <a:rPr lang="en-US" sz="1600" b="1" dirty="0" smtClean="0">
                <a:solidFill>
                  <a:schemeClr val="bg1"/>
                </a:solidFill>
              </a:rPr>
              <a:t>9</a:t>
            </a:r>
            <a:r>
              <a:rPr lang="en-US" dirty="0"/>
              <a:t/>
            </a:r>
            <a:br>
              <a:rPr lang="en-US" dirty="0"/>
            </a:br>
            <a:endParaRPr lang="en-GB" b="1" dirty="0">
              <a:solidFill>
                <a:schemeClr val="bg1"/>
              </a:solidFill>
            </a:endParaRPr>
          </a:p>
          <a:p>
            <a:endParaRPr lang="en-GB" dirty="0"/>
          </a:p>
        </p:txBody>
      </p:sp>
    </p:spTree>
    <p:extLst>
      <p:ext uri="{BB962C8B-B14F-4D97-AF65-F5344CB8AC3E}">
        <p14:creationId xmlns:p14="http://schemas.microsoft.com/office/powerpoint/2010/main" val="4116799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304800"/>
            <a:ext cx="8686800" cy="1754326"/>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Anonymous </a:t>
            </a:r>
            <a:r>
              <a:rPr lang="en-GB" b="1" dirty="0" err="1" smtClean="0">
                <a:solidFill>
                  <a:schemeClr val="bg1"/>
                </a:solidFill>
              </a:rPr>
              <a:t>Londiniensis</a:t>
            </a:r>
            <a:r>
              <a:rPr lang="en-GB" b="1" dirty="0" smtClean="0">
                <a:solidFill>
                  <a:schemeClr val="bg1"/>
                </a:solidFill>
              </a:rPr>
              <a:t>, </a:t>
            </a:r>
            <a:r>
              <a:rPr lang="en-GB" b="1" i="1" dirty="0" smtClean="0">
                <a:solidFill>
                  <a:schemeClr val="bg1"/>
                </a:solidFill>
              </a:rPr>
              <a:t>On Medicine </a:t>
            </a:r>
            <a:r>
              <a:rPr lang="en-GB" b="1" dirty="0" smtClean="0">
                <a:solidFill>
                  <a:schemeClr val="bg1"/>
                </a:solidFill>
              </a:rPr>
              <a:t>[first – second centuries AD]</a:t>
            </a:r>
          </a:p>
          <a:p>
            <a:pPr marL="285750" indent="-285750">
              <a:buFont typeface="Arial" panose="020B0604020202020204" pitchFamily="34" charset="0"/>
              <a:buChar char="•"/>
            </a:pPr>
            <a:endParaRPr lang="en-GB" b="1" dirty="0">
              <a:solidFill>
                <a:schemeClr val="bg1"/>
              </a:solidFill>
            </a:endParaRPr>
          </a:p>
          <a:p>
            <a:r>
              <a:rPr lang="en-GB" b="1" dirty="0" smtClean="0">
                <a:solidFill>
                  <a:schemeClr val="bg1"/>
                </a:solidFill>
              </a:rPr>
              <a:t>‘</a:t>
            </a:r>
            <a:r>
              <a:rPr lang="en-US" b="1" dirty="0" smtClean="0">
                <a:solidFill>
                  <a:schemeClr val="bg1"/>
                </a:solidFill>
              </a:rPr>
              <a:t>Hippocrates </a:t>
            </a:r>
            <a:r>
              <a:rPr lang="en-US" b="1" dirty="0">
                <a:solidFill>
                  <a:schemeClr val="bg1"/>
                </a:solidFill>
              </a:rPr>
              <a:t>says that gases </a:t>
            </a:r>
            <a:r>
              <a:rPr lang="en-US" b="1" dirty="0" smtClean="0">
                <a:solidFill>
                  <a:schemeClr val="bg1"/>
                </a:solidFill>
              </a:rPr>
              <a:t>[i.e. breaths] </a:t>
            </a:r>
            <a:r>
              <a:rPr lang="en-US" b="1" dirty="0">
                <a:solidFill>
                  <a:schemeClr val="bg1"/>
                </a:solidFill>
              </a:rPr>
              <a:t>are the causes of disease, as Aristotle has stated about </a:t>
            </a:r>
            <a:r>
              <a:rPr lang="en-US" b="1" dirty="0" smtClean="0">
                <a:solidFill>
                  <a:schemeClr val="bg1"/>
                </a:solidFill>
              </a:rPr>
              <a:t>him’.</a:t>
            </a:r>
          </a:p>
          <a:p>
            <a:endParaRPr lang="en-US" b="1" dirty="0">
              <a:solidFill>
                <a:schemeClr val="bg1"/>
              </a:solidFill>
            </a:endParaRPr>
          </a:p>
          <a:p>
            <a:pPr marL="285750" indent="-285750">
              <a:buFont typeface="Arial" panose="020B0604020202020204" pitchFamily="34" charset="0"/>
              <a:buChar char="•"/>
            </a:pPr>
            <a:r>
              <a:rPr lang="en-US" b="1" dirty="0" smtClean="0">
                <a:solidFill>
                  <a:schemeClr val="bg1"/>
                </a:solidFill>
              </a:rPr>
              <a:t>See also the Hippocratic Treatise </a:t>
            </a:r>
            <a:r>
              <a:rPr lang="en-US" b="1" i="1" dirty="0" smtClean="0">
                <a:solidFill>
                  <a:schemeClr val="bg1"/>
                </a:solidFill>
              </a:rPr>
              <a:t>On Breaths</a:t>
            </a:r>
            <a:endParaRPr lang="en-GB" b="1" i="1" dirty="0">
              <a:solidFill>
                <a:schemeClr val="bg1"/>
              </a:solidFill>
            </a:endParaRPr>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2600" y="3240396"/>
            <a:ext cx="3248025" cy="3350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04800" y="5943600"/>
            <a:ext cx="5105400" cy="369332"/>
          </a:xfrm>
          <a:prstGeom prst="rect">
            <a:avLst/>
          </a:prstGeom>
          <a:noFill/>
        </p:spPr>
        <p:txBody>
          <a:bodyPr wrap="square" rtlCol="0">
            <a:spAutoFit/>
          </a:bodyPr>
          <a:lstStyle/>
          <a:p>
            <a:pPr marL="285750" indent="-285750" algn="r">
              <a:buFont typeface="Arial" panose="020B0604020202020204" pitchFamily="34" charset="0"/>
              <a:buChar char="•"/>
            </a:pPr>
            <a:r>
              <a:rPr lang="en-GB" b="1" dirty="0" err="1">
                <a:solidFill>
                  <a:schemeClr val="bg1"/>
                </a:solidFill>
              </a:rPr>
              <a:t>PBrLibr</a:t>
            </a:r>
            <a:r>
              <a:rPr lang="en-GB" b="1" dirty="0">
                <a:solidFill>
                  <a:schemeClr val="bg1"/>
                </a:solidFill>
              </a:rPr>
              <a:t> inv. 137 = </a:t>
            </a:r>
            <a:r>
              <a:rPr lang="en-GB" b="1" i="1" dirty="0" err="1">
                <a:solidFill>
                  <a:schemeClr val="bg1"/>
                </a:solidFill>
              </a:rPr>
              <a:t>P.Lit.Lond</a:t>
            </a:r>
            <a:r>
              <a:rPr lang="en-GB" b="1" i="1" dirty="0">
                <a:solidFill>
                  <a:schemeClr val="bg1"/>
                </a:solidFill>
              </a:rPr>
              <a:t>.</a:t>
            </a:r>
            <a:r>
              <a:rPr lang="en-GB" b="1" dirty="0">
                <a:solidFill>
                  <a:schemeClr val="bg1"/>
                </a:solidFill>
              </a:rPr>
              <a:t> 165</a:t>
            </a:r>
          </a:p>
        </p:txBody>
      </p:sp>
    </p:spTree>
    <p:extLst>
      <p:ext uri="{BB962C8B-B14F-4D97-AF65-F5344CB8AC3E}">
        <p14:creationId xmlns:p14="http://schemas.microsoft.com/office/powerpoint/2010/main" val="3459409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57200" y="381000"/>
            <a:ext cx="8153400" cy="2862322"/>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How were the texts of the Hippocratic Corpus transmitted?</a:t>
            </a: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Oral transmission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Written transmission?</a:t>
            </a:r>
            <a:endParaRPr lang="en-GB" b="1" dirty="0">
              <a:solidFill>
                <a:schemeClr val="bg1"/>
              </a:solidFill>
            </a:endParaRPr>
          </a:p>
          <a:p>
            <a:pPr marL="285750" indent="-285750">
              <a:buFont typeface="Arial" panose="020B0604020202020204" pitchFamily="34" charset="0"/>
              <a:buChar char="•"/>
            </a:pPr>
            <a:endParaRPr lang="en-GB" b="1" dirty="0" smtClean="0">
              <a:solidFill>
                <a:schemeClr val="bg1"/>
              </a:solidFill>
            </a:endParaRPr>
          </a:p>
          <a:p>
            <a:pPr marL="285750" indent="-285750">
              <a:buFont typeface="Arial" panose="020B0604020202020204" pitchFamily="34" charset="0"/>
              <a:buChar char="•"/>
            </a:pPr>
            <a:r>
              <a:rPr lang="en-GB" b="1" dirty="0" smtClean="0">
                <a:solidFill>
                  <a:schemeClr val="bg1"/>
                </a:solidFill>
              </a:rPr>
              <a:t>Single </a:t>
            </a:r>
            <a:r>
              <a:rPr lang="en-GB" b="1" dirty="0">
                <a:solidFill>
                  <a:schemeClr val="bg1"/>
                </a:solidFill>
              </a:rPr>
              <a:t>treatise &gt; collections </a:t>
            </a:r>
            <a:r>
              <a:rPr lang="en-GB" b="1" dirty="0" smtClean="0">
                <a:solidFill>
                  <a:schemeClr val="bg1"/>
                </a:solidFill>
              </a:rPr>
              <a:t> of treatises &gt; separations of treatises.</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Greek, Latin, Arabic, Hebrew, </a:t>
            </a:r>
            <a:r>
              <a:rPr lang="en-GB" b="1" dirty="0" err="1" smtClean="0">
                <a:solidFill>
                  <a:schemeClr val="bg1"/>
                </a:solidFill>
              </a:rPr>
              <a:t>Syriac</a:t>
            </a:r>
            <a:r>
              <a:rPr lang="en-GB" b="1" dirty="0" smtClean="0">
                <a:solidFill>
                  <a:schemeClr val="bg1"/>
                </a:solidFill>
              </a:rPr>
              <a:t>.</a:t>
            </a: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00600" y="3203122"/>
            <a:ext cx="4093028" cy="3197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2400" y="5754470"/>
            <a:ext cx="4533900" cy="646331"/>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Manuscript of the Hippocratic Corpus</a:t>
            </a:r>
          </a:p>
          <a:p>
            <a:r>
              <a:rPr lang="en-GB" b="1" dirty="0">
                <a:solidFill>
                  <a:schemeClr val="bg1"/>
                </a:solidFill>
              </a:rPr>
              <a:t>	</a:t>
            </a:r>
            <a:r>
              <a:rPr lang="en-GB" b="1" dirty="0" err="1" smtClean="0">
                <a:solidFill>
                  <a:schemeClr val="bg1"/>
                </a:solidFill>
              </a:rPr>
              <a:t>Vaticanus</a:t>
            </a:r>
            <a:r>
              <a:rPr lang="en-GB" b="1" dirty="0" smtClean="0">
                <a:solidFill>
                  <a:schemeClr val="bg1"/>
                </a:solidFill>
              </a:rPr>
              <a:t> </a:t>
            </a:r>
            <a:r>
              <a:rPr lang="en-GB" b="1" dirty="0" err="1">
                <a:solidFill>
                  <a:schemeClr val="bg1"/>
                </a:solidFill>
              </a:rPr>
              <a:t>graecus</a:t>
            </a:r>
            <a:r>
              <a:rPr lang="en-GB" b="1" dirty="0">
                <a:solidFill>
                  <a:schemeClr val="bg1"/>
                </a:solidFill>
              </a:rPr>
              <a:t> 277, 10v-11r</a:t>
            </a:r>
          </a:p>
        </p:txBody>
      </p:sp>
    </p:spTree>
    <p:extLst>
      <p:ext uri="{BB962C8B-B14F-4D97-AF65-F5344CB8AC3E}">
        <p14:creationId xmlns:p14="http://schemas.microsoft.com/office/powerpoint/2010/main" val="21947089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7543800" cy="914400"/>
          </a:xfrm>
        </p:spPr>
        <p:txBody>
          <a:bodyPr/>
          <a:lstStyle/>
          <a:p>
            <a:r>
              <a:rPr lang="en-GB" sz="4400" b="1" i="1" dirty="0" smtClean="0">
                <a:solidFill>
                  <a:schemeClr val="bg1"/>
                </a:solidFill>
                <a:effectLst/>
              </a:rPr>
              <a:t>Airs, Waters, Places</a:t>
            </a:r>
            <a:endParaRPr lang="en-GB" sz="4400" b="1" i="1" dirty="0">
              <a:solidFill>
                <a:schemeClr val="bg1"/>
              </a:solidFill>
              <a:effectLst/>
            </a:endParaRPr>
          </a:p>
        </p:txBody>
      </p:sp>
      <p:sp>
        <p:nvSpPr>
          <p:cNvPr id="3" name="TextBox 2"/>
          <p:cNvSpPr txBox="1"/>
          <p:nvPr/>
        </p:nvSpPr>
        <p:spPr>
          <a:xfrm>
            <a:off x="228600" y="1371600"/>
            <a:ext cx="8610600" cy="1477328"/>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Chapters 1-11 discuss the effects of climate and situation on health</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Chapters 12-24 discuss the effects of climate upon character</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The origins of environmental determinism?</a:t>
            </a:r>
            <a:endParaRPr lang="en-GB" b="1" dirty="0">
              <a:solidFill>
                <a:schemeClr val="bg1"/>
              </a:solidFill>
            </a:endParaRPr>
          </a:p>
        </p:txBody>
      </p:sp>
    </p:spTree>
    <p:extLst>
      <p:ext uri="{BB962C8B-B14F-4D97-AF65-F5344CB8AC3E}">
        <p14:creationId xmlns:p14="http://schemas.microsoft.com/office/powerpoint/2010/main" val="21792825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7543800" cy="914400"/>
          </a:xfrm>
        </p:spPr>
        <p:txBody>
          <a:bodyPr/>
          <a:lstStyle/>
          <a:p>
            <a:r>
              <a:rPr lang="en-GB" sz="4400" b="1" i="1" dirty="0" smtClean="0">
                <a:solidFill>
                  <a:schemeClr val="bg1"/>
                </a:solidFill>
                <a:effectLst/>
              </a:rPr>
              <a:t>Nature of Man</a:t>
            </a:r>
            <a:endParaRPr lang="en-GB" sz="4400" b="1" i="1" dirty="0">
              <a:solidFill>
                <a:schemeClr val="bg1"/>
              </a:solidFill>
              <a:effectLst/>
            </a:endParaRPr>
          </a:p>
        </p:txBody>
      </p:sp>
      <p:sp>
        <p:nvSpPr>
          <p:cNvPr id="3" name="TextBox 2"/>
          <p:cNvSpPr txBox="1"/>
          <p:nvPr/>
        </p:nvSpPr>
        <p:spPr>
          <a:xfrm>
            <a:off x="228600" y="1219200"/>
            <a:ext cx="8534400" cy="2308324"/>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The doctrine of the Four Humours , that Man’s natural constitution is composed of four humours that increase and decrease with the rhythm of the seasons</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Blood</a:t>
            </a:r>
          </a:p>
          <a:p>
            <a:pPr marL="285750" indent="-285750">
              <a:buFont typeface="Arial" panose="020B0604020202020204" pitchFamily="34" charset="0"/>
              <a:buChar char="•"/>
            </a:pPr>
            <a:r>
              <a:rPr lang="en-GB" b="1" dirty="0" smtClean="0">
                <a:solidFill>
                  <a:schemeClr val="bg1"/>
                </a:solidFill>
              </a:rPr>
              <a:t>Phlegm</a:t>
            </a:r>
          </a:p>
          <a:p>
            <a:pPr marL="285750" indent="-285750">
              <a:buFont typeface="Arial" panose="020B0604020202020204" pitchFamily="34" charset="0"/>
              <a:buChar char="•"/>
            </a:pPr>
            <a:r>
              <a:rPr lang="en-GB" b="1" dirty="0" smtClean="0">
                <a:solidFill>
                  <a:schemeClr val="bg1"/>
                </a:solidFill>
              </a:rPr>
              <a:t>Yellow Bile</a:t>
            </a:r>
          </a:p>
          <a:p>
            <a:pPr marL="285750" indent="-285750">
              <a:buFont typeface="Arial" panose="020B0604020202020204" pitchFamily="34" charset="0"/>
              <a:buChar char="•"/>
            </a:pPr>
            <a:r>
              <a:rPr lang="en-GB" b="1" dirty="0" smtClean="0">
                <a:solidFill>
                  <a:schemeClr val="bg1"/>
                </a:solidFill>
              </a:rPr>
              <a:t>Black Bile</a:t>
            </a:r>
            <a:endParaRPr lang="en-GB" b="1" dirty="0">
              <a:solidFill>
                <a:schemeClr val="bg1"/>
              </a:solidFill>
            </a:endParaRPr>
          </a:p>
        </p:txBody>
      </p:sp>
    </p:spTree>
    <p:extLst>
      <p:ext uri="{BB962C8B-B14F-4D97-AF65-F5344CB8AC3E}">
        <p14:creationId xmlns:p14="http://schemas.microsoft.com/office/powerpoint/2010/main" val="9498448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543800" cy="914400"/>
          </a:xfrm>
        </p:spPr>
        <p:txBody>
          <a:bodyPr/>
          <a:lstStyle/>
          <a:p>
            <a:r>
              <a:rPr lang="en-GB" sz="4400" b="1" i="1" dirty="0" smtClean="0">
                <a:solidFill>
                  <a:schemeClr val="bg1"/>
                </a:solidFill>
                <a:effectLst/>
              </a:rPr>
              <a:t>The Oath</a:t>
            </a:r>
            <a:endParaRPr lang="en-GB" sz="4400" b="1" i="1" dirty="0">
              <a:solidFill>
                <a:schemeClr val="bg1"/>
              </a:solidFill>
              <a:effectLst/>
            </a:endParaRPr>
          </a:p>
        </p:txBody>
      </p:sp>
      <p:sp>
        <p:nvSpPr>
          <p:cNvPr id="3" name="TextBox 2"/>
          <p:cNvSpPr txBox="1"/>
          <p:nvPr/>
        </p:nvSpPr>
        <p:spPr>
          <a:xfrm>
            <a:off x="228600" y="1295400"/>
            <a:ext cx="8382000" cy="1477328"/>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chemeClr val="bg1"/>
                </a:solidFill>
              </a:rPr>
              <a:t>A formal contract?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Historical and social context</a:t>
            </a:r>
          </a:p>
          <a:p>
            <a:endParaRPr lang="en-GB" b="1" dirty="0">
              <a:solidFill>
                <a:schemeClr val="bg1"/>
              </a:solidFill>
            </a:endParaRPr>
          </a:p>
          <a:p>
            <a:r>
              <a:rPr lang="en-GB" b="1" dirty="0" smtClean="0">
                <a:solidFill>
                  <a:schemeClr val="bg1"/>
                </a:solidFill>
              </a:rPr>
              <a:t>[see Workshop Hand-out]</a:t>
            </a:r>
            <a:endParaRPr lang="en-GB" b="1" dirty="0">
              <a:solidFill>
                <a:schemeClr val="bg1"/>
              </a:solidFill>
            </a:endParaRPr>
          </a:p>
        </p:txBody>
      </p:sp>
    </p:spTree>
    <p:extLst>
      <p:ext uri="{BB962C8B-B14F-4D97-AF65-F5344CB8AC3E}">
        <p14:creationId xmlns:p14="http://schemas.microsoft.com/office/powerpoint/2010/main" val="25952505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7543800" cy="914400"/>
          </a:xfrm>
        </p:spPr>
        <p:txBody>
          <a:bodyPr/>
          <a:lstStyle/>
          <a:p>
            <a:r>
              <a:rPr lang="en-GB" b="1" dirty="0" smtClean="0">
                <a:solidFill>
                  <a:schemeClr val="bg1"/>
                </a:solidFill>
                <a:effectLst/>
              </a:rPr>
              <a:t>The Letters and Speeches</a:t>
            </a:r>
            <a:endParaRPr lang="en-GB" b="1" dirty="0">
              <a:solidFill>
                <a:schemeClr val="bg1"/>
              </a:solidFill>
              <a:effectLst/>
            </a:endParaRPr>
          </a:p>
        </p:txBody>
      </p:sp>
      <p:sp>
        <p:nvSpPr>
          <p:cNvPr id="3" name="TextBox 2"/>
          <p:cNvSpPr txBox="1"/>
          <p:nvPr/>
        </p:nvSpPr>
        <p:spPr>
          <a:xfrm>
            <a:off x="381000" y="1447800"/>
            <a:ext cx="8382000" cy="5078313"/>
          </a:xfrm>
          <a:prstGeom prst="rect">
            <a:avLst/>
          </a:prstGeom>
          <a:noFill/>
        </p:spPr>
        <p:txBody>
          <a:bodyPr wrap="square" rtlCol="0">
            <a:spAutoFit/>
          </a:bodyPr>
          <a:lstStyle/>
          <a:p>
            <a:pPr marL="285750" indent="-285750">
              <a:buFont typeface="Arial" panose="020B0604020202020204" pitchFamily="34" charset="0"/>
              <a:buChar char="•"/>
            </a:pPr>
            <a:r>
              <a:rPr lang="en-GB" b="1" i="1" dirty="0" smtClean="0">
                <a:solidFill>
                  <a:schemeClr val="bg1"/>
                </a:solidFill>
              </a:rPr>
              <a:t>Circa</a:t>
            </a:r>
            <a:r>
              <a:rPr lang="en-GB" b="1" dirty="0" smtClean="0">
                <a:solidFill>
                  <a:schemeClr val="bg1"/>
                </a:solidFill>
              </a:rPr>
              <a:t> first century BC – first century AD</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smtClean="0">
                <a:solidFill>
                  <a:schemeClr val="bg1"/>
                </a:solidFill>
              </a:rPr>
              <a:t>27 letters and speeches –</a:t>
            </a:r>
          </a:p>
          <a:p>
            <a:r>
              <a:rPr lang="en-GB" b="1" dirty="0">
                <a:solidFill>
                  <a:schemeClr val="bg1"/>
                </a:solidFill>
              </a:rPr>
              <a:t>	</a:t>
            </a:r>
            <a:r>
              <a:rPr lang="en-GB" b="1" dirty="0" smtClean="0">
                <a:solidFill>
                  <a:schemeClr val="bg1"/>
                </a:solidFill>
              </a:rPr>
              <a:t>1) Letters 1-9: </a:t>
            </a:r>
            <a:r>
              <a:rPr lang="en-GB" b="1" dirty="0" err="1" smtClean="0">
                <a:solidFill>
                  <a:schemeClr val="bg1"/>
                </a:solidFill>
              </a:rPr>
              <a:t>Artaxerxes</a:t>
            </a:r>
            <a:r>
              <a:rPr lang="en-GB" b="1" dirty="0" smtClean="0">
                <a:solidFill>
                  <a:schemeClr val="bg1"/>
                </a:solidFill>
              </a:rPr>
              <a:t> asks Hippocrates to cure a plague afflicting 	the Persian army; Hippocrates refuses</a:t>
            </a:r>
          </a:p>
          <a:p>
            <a:r>
              <a:rPr lang="en-GB" b="1" dirty="0">
                <a:solidFill>
                  <a:schemeClr val="bg1"/>
                </a:solidFill>
              </a:rPr>
              <a:t>	</a:t>
            </a:r>
            <a:r>
              <a:rPr lang="en-GB" b="1" dirty="0" smtClean="0">
                <a:solidFill>
                  <a:schemeClr val="bg1"/>
                </a:solidFill>
              </a:rPr>
              <a:t>2) Letters 10-21, 23: the </a:t>
            </a:r>
            <a:r>
              <a:rPr lang="en-GB" b="1" dirty="0" err="1" smtClean="0">
                <a:solidFill>
                  <a:schemeClr val="bg1"/>
                </a:solidFill>
              </a:rPr>
              <a:t>Abderites</a:t>
            </a:r>
            <a:r>
              <a:rPr lang="en-GB" b="1" dirty="0" smtClean="0">
                <a:solidFill>
                  <a:schemeClr val="bg1"/>
                </a:solidFill>
              </a:rPr>
              <a:t> ask Hippocrates to cure the madness 	of Democritus; Hippocrates finds Democritus sane and they enter 	into a correspondence</a:t>
            </a:r>
          </a:p>
          <a:p>
            <a:r>
              <a:rPr lang="en-GB" b="1" dirty="0">
                <a:solidFill>
                  <a:schemeClr val="bg1"/>
                </a:solidFill>
              </a:rPr>
              <a:t>	</a:t>
            </a:r>
            <a:r>
              <a:rPr lang="en-GB" b="1" dirty="0" smtClean="0">
                <a:solidFill>
                  <a:schemeClr val="bg1"/>
                </a:solidFill>
              </a:rPr>
              <a:t>3) Letter 22: Hippocrates recommends the study of geometry to his 	son </a:t>
            </a:r>
            <a:r>
              <a:rPr lang="en-GB" b="1" dirty="0" err="1" smtClean="0">
                <a:solidFill>
                  <a:schemeClr val="bg1"/>
                </a:solidFill>
              </a:rPr>
              <a:t>Thessalus</a:t>
            </a:r>
            <a:endParaRPr lang="en-GB" b="1" dirty="0" smtClean="0">
              <a:solidFill>
                <a:schemeClr val="bg1"/>
              </a:solidFill>
            </a:endParaRPr>
          </a:p>
          <a:p>
            <a:r>
              <a:rPr lang="en-GB" b="1" dirty="0">
                <a:solidFill>
                  <a:schemeClr val="bg1"/>
                </a:solidFill>
              </a:rPr>
              <a:t>	</a:t>
            </a:r>
            <a:r>
              <a:rPr lang="en-GB" b="1" dirty="0" smtClean="0">
                <a:solidFill>
                  <a:schemeClr val="bg1"/>
                </a:solidFill>
              </a:rPr>
              <a:t>4) Letter 24: Hippocrates recommends a regimen for King Demetrius</a:t>
            </a:r>
          </a:p>
          <a:p>
            <a:r>
              <a:rPr lang="en-GB" b="1" dirty="0">
                <a:solidFill>
                  <a:schemeClr val="bg1"/>
                </a:solidFill>
              </a:rPr>
              <a:t>	</a:t>
            </a:r>
            <a:r>
              <a:rPr lang="en-GB" b="1" dirty="0" smtClean="0">
                <a:solidFill>
                  <a:schemeClr val="bg1"/>
                </a:solidFill>
              </a:rPr>
              <a:t>5) Speech 25: An Athenian decree in which they reward Hippocrates 	for helping the city during the plague and refusing to help the 	Persians</a:t>
            </a:r>
          </a:p>
          <a:p>
            <a:r>
              <a:rPr lang="en-GB" b="1" dirty="0" smtClean="0">
                <a:solidFill>
                  <a:schemeClr val="bg1"/>
                </a:solidFill>
              </a:rPr>
              <a:t>	6) Speech 26: Hippocrates asks Athena to protect Cos from the 	Athenians who about to enslave its inhabitants</a:t>
            </a:r>
          </a:p>
          <a:p>
            <a:r>
              <a:rPr lang="en-GB" b="1" dirty="0">
                <a:solidFill>
                  <a:schemeClr val="bg1"/>
                </a:solidFill>
              </a:rPr>
              <a:t>	</a:t>
            </a:r>
            <a:r>
              <a:rPr lang="en-GB" b="1" dirty="0" smtClean="0">
                <a:solidFill>
                  <a:schemeClr val="bg1"/>
                </a:solidFill>
              </a:rPr>
              <a:t>7) Speech 27: </a:t>
            </a:r>
            <a:r>
              <a:rPr lang="en-GB" b="1" dirty="0" err="1" smtClean="0">
                <a:solidFill>
                  <a:schemeClr val="bg1"/>
                </a:solidFill>
              </a:rPr>
              <a:t>Thessalus</a:t>
            </a:r>
            <a:r>
              <a:rPr lang="en-GB" b="1" dirty="0" smtClean="0">
                <a:solidFill>
                  <a:schemeClr val="bg1"/>
                </a:solidFill>
              </a:rPr>
              <a:t> asks the Athenians not to enslave the 	inhabitants of Cos</a:t>
            </a:r>
            <a:endParaRPr lang="en-GB" b="1" dirty="0">
              <a:solidFill>
                <a:schemeClr val="bg1"/>
              </a:solidFill>
            </a:endParaRPr>
          </a:p>
        </p:txBody>
      </p:sp>
    </p:spTree>
    <p:extLst>
      <p:ext uri="{BB962C8B-B14F-4D97-AF65-F5344CB8AC3E}">
        <p14:creationId xmlns:p14="http://schemas.microsoft.com/office/powerpoint/2010/main" val="23754107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0886"/>
            <a:ext cx="7543800" cy="914400"/>
          </a:xfrm>
        </p:spPr>
        <p:txBody>
          <a:bodyPr/>
          <a:lstStyle/>
          <a:p>
            <a:r>
              <a:rPr lang="en-GB" b="1" dirty="0" smtClean="0">
                <a:solidFill>
                  <a:schemeClr val="bg1"/>
                </a:solidFill>
                <a:effectLst/>
              </a:rPr>
              <a:t>Reading</a:t>
            </a:r>
            <a:endParaRPr lang="en-GB" b="1" dirty="0">
              <a:solidFill>
                <a:schemeClr val="bg1"/>
              </a:solidFill>
              <a:effectLst/>
            </a:endParaRPr>
          </a:p>
        </p:txBody>
      </p:sp>
      <p:sp>
        <p:nvSpPr>
          <p:cNvPr id="3" name="TextBox 2"/>
          <p:cNvSpPr txBox="1"/>
          <p:nvPr/>
        </p:nvSpPr>
        <p:spPr>
          <a:xfrm>
            <a:off x="381000" y="1066800"/>
            <a:ext cx="7924800" cy="5293757"/>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bg1"/>
                </a:solidFill>
              </a:rPr>
              <a:t>Carrick, P. (2001) </a:t>
            </a:r>
            <a:r>
              <a:rPr lang="en-GB" sz="1600" b="1" i="1" dirty="0">
                <a:solidFill>
                  <a:schemeClr val="bg1"/>
                </a:solidFill>
              </a:rPr>
              <a:t>Medical Ethics in the Ancient World</a:t>
            </a:r>
            <a:r>
              <a:rPr lang="en-GB" sz="1600" b="1" dirty="0">
                <a:solidFill>
                  <a:schemeClr val="bg1"/>
                </a:solidFill>
              </a:rPr>
              <a:t> (Washington DC: </a:t>
            </a:r>
            <a:r>
              <a:rPr lang="en-GB" sz="1600" b="1" dirty="0" smtClean="0">
                <a:solidFill>
                  <a:schemeClr val="bg1"/>
                </a:solidFill>
              </a:rPr>
              <a:t>	Georgetown </a:t>
            </a:r>
            <a:r>
              <a:rPr lang="en-GB" sz="1600" b="1" dirty="0">
                <a:solidFill>
                  <a:schemeClr val="bg1"/>
                </a:solidFill>
              </a:rPr>
              <a:t>University Press) LRC 174.2 CAR</a:t>
            </a:r>
          </a:p>
          <a:p>
            <a:pPr marL="285750" indent="-285750">
              <a:buFont typeface="Arial" panose="020B0604020202020204" pitchFamily="34" charset="0"/>
              <a:buChar char="•"/>
            </a:pPr>
            <a:r>
              <a:rPr lang="en-GB" sz="1600" b="1" dirty="0">
                <a:solidFill>
                  <a:schemeClr val="bg1"/>
                </a:solidFill>
              </a:rPr>
              <a:t>French, R. (2000) </a:t>
            </a:r>
            <a:r>
              <a:rPr lang="en-GB" sz="1600" b="1" i="1" dirty="0">
                <a:solidFill>
                  <a:schemeClr val="bg1"/>
                </a:solidFill>
              </a:rPr>
              <a:t>Ancients and Moderns in the Medical Sciences: From </a:t>
            </a:r>
            <a:r>
              <a:rPr lang="en-GB" sz="1600" b="1" i="1" dirty="0" smtClean="0">
                <a:solidFill>
                  <a:schemeClr val="bg1"/>
                </a:solidFill>
              </a:rPr>
              <a:t>	Hippocrates </a:t>
            </a:r>
            <a:r>
              <a:rPr lang="en-GB" sz="1600" b="1" i="1" dirty="0">
                <a:solidFill>
                  <a:schemeClr val="bg1"/>
                </a:solidFill>
              </a:rPr>
              <a:t>to Harvey</a:t>
            </a:r>
            <a:r>
              <a:rPr lang="en-GB" sz="1600" b="1" dirty="0">
                <a:solidFill>
                  <a:schemeClr val="bg1"/>
                </a:solidFill>
              </a:rPr>
              <a:t> (Aldershot: </a:t>
            </a:r>
            <a:r>
              <a:rPr lang="en-GB" sz="1600" b="1" dirty="0" err="1">
                <a:solidFill>
                  <a:schemeClr val="bg1"/>
                </a:solidFill>
              </a:rPr>
              <a:t>Ashgate</a:t>
            </a:r>
            <a:r>
              <a:rPr lang="en-GB" sz="1600" b="1" dirty="0">
                <a:solidFill>
                  <a:schemeClr val="bg1"/>
                </a:solidFill>
              </a:rPr>
              <a:t>) LRC 610.94 FRE</a:t>
            </a:r>
          </a:p>
          <a:p>
            <a:pPr marL="285750" indent="-285750">
              <a:buFont typeface="Arial" panose="020B0604020202020204" pitchFamily="34" charset="0"/>
              <a:buChar char="•"/>
            </a:pPr>
            <a:r>
              <a:rPr lang="en-GB" sz="1600" b="1" dirty="0" err="1">
                <a:solidFill>
                  <a:schemeClr val="bg1"/>
                </a:solidFill>
              </a:rPr>
              <a:t>Horstmanshoff</a:t>
            </a:r>
            <a:r>
              <a:rPr lang="en-GB" sz="1600" b="1" dirty="0">
                <a:solidFill>
                  <a:schemeClr val="bg1"/>
                </a:solidFill>
              </a:rPr>
              <a:t>, M. (ed.) (2010) </a:t>
            </a:r>
            <a:r>
              <a:rPr lang="en-GB" sz="1600" b="1" i="1" dirty="0">
                <a:solidFill>
                  <a:schemeClr val="bg1"/>
                </a:solidFill>
              </a:rPr>
              <a:t>Hippocrates and Medical Education</a:t>
            </a:r>
            <a:r>
              <a:rPr lang="en-GB" sz="1600" b="1" dirty="0">
                <a:solidFill>
                  <a:schemeClr val="bg1"/>
                </a:solidFill>
              </a:rPr>
              <a:t> (Leiden: </a:t>
            </a:r>
            <a:r>
              <a:rPr lang="en-GB" sz="1600" b="1" dirty="0" smtClean="0">
                <a:solidFill>
                  <a:schemeClr val="bg1"/>
                </a:solidFill>
              </a:rPr>
              <a:t>	Brill</a:t>
            </a:r>
            <a:r>
              <a:rPr lang="en-GB" sz="1600" b="1" dirty="0">
                <a:solidFill>
                  <a:schemeClr val="bg1"/>
                </a:solidFill>
              </a:rPr>
              <a:t>) E-Book </a:t>
            </a:r>
          </a:p>
          <a:p>
            <a:pPr marL="285750" indent="-285750">
              <a:buFont typeface="Arial" panose="020B0604020202020204" pitchFamily="34" charset="0"/>
              <a:buChar char="•"/>
            </a:pPr>
            <a:r>
              <a:rPr lang="en-GB" sz="1600" b="1" dirty="0" err="1">
                <a:solidFill>
                  <a:schemeClr val="bg1"/>
                </a:solidFill>
              </a:rPr>
              <a:t>Jouanna</a:t>
            </a:r>
            <a:r>
              <a:rPr lang="en-GB" sz="1600" b="1" dirty="0">
                <a:solidFill>
                  <a:schemeClr val="bg1"/>
                </a:solidFill>
              </a:rPr>
              <a:t>, J. (1999) </a:t>
            </a:r>
            <a:r>
              <a:rPr lang="en-GB" sz="1600" b="1" i="1" dirty="0">
                <a:solidFill>
                  <a:schemeClr val="bg1"/>
                </a:solidFill>
              </a:rPr>
              <a:t>Hippocrates</a:t>
            </a:r>
            <a:r>
              <a:rPr lang="en-GB" sz="1600" b="1" dirty="0">
                <a:solidFill>
                  <a:schemeClr val="bg1"/>
                </a:solidFill>
              </a:rPr>
              <a:t> (Baltimore: John Hopkins University Press) </a:t>
            </a:r>
            <a:r>
              <a:rPr lang="en-GB" sz="1600" b="1" dirty="0" smtClean="0">
                <a:solidFill>
                  <a:schemeClr val="bg1"/>
                </a:solidFill>
              </a:rPr>
              <a:t>	LRC </a:t>
            </a:r>
            <a:r>
              <a:rPr lang="en-GB" sz="1600" b="1" dirty="0">
                <a:solidFill>
                  <a:schemeClr val="bg1"/>
                </a:solidFill>
              </a:rPr>
              <a:t>888.9 HIP</a:t>
            </a:r>
          </a:p>
          <a:p>
            <a:pPr marL="285750" indent="-285750">
              <a:buFont typeface="Arial" panose="020B0604020202020204" pitchFamily="34" charset="0"/>
              <a:buChar char="•"/>
            </a:pPr>
            <a:r>
              <a:rPr lang="en-GB" sz="1600" b="1" dirty="0" err="1">
                <a:solidFill>
                  <a:schemeClr val="bg1"/>
                </a:solidFill>
              </a:rPr>
              <a:t>Jouanna</a:t>
            </a:r>
            <a:r>
              <a:rPr lang="en-GB" sz="1600" b="1" dirty="0">
                <a:solidFill>
                  <a:schemeClr val="bg1"/>
                </a:solidFill>
              </a:rPr>
              <a:t>, J. </a:t>
            </a:r>
            <a:r>
              <a:rPr lang="en-GB" sz="1600" b="1" i="1" dirty="0">
                <a:solidFill>
                  <a:schemeClr val="bg1"/>
                </a:solidFill>
              </a:rPr>
              <a:t>et al.</a:t>
            </a:r>
            <a:r>
              <a:rPr lang="en-GB" sz="1600" b="1" dirty="0">
                <a:solidFill>
                  <a:schemeClr val="bg1"/>
                </a:solidFill>
              </a:rPr>
              <a:t> (2012) </a:t>
            </a:r>
            <a:r>
              <a:rPr lang="en-GB" sz="1600" b="1" i="1" dirty="0">
                <a:solidFill>
                  <a:schemeClr val="bg1"/>
                </a:solidFill>
              </a:rPr>
              <a:t>Greek Medicine from Hippocrates to Galen</a:t>
            </a:r>
            <a:r>
              <a:rPr lang="en-GB" sz="1600" b="1" dirty="0">
                <a:solidFill>
                  <a:schemeClr val="bg1"/>
                </a:solidFill>
              </a:rPr>
              <a:t> (Leiden: </a:t>
            </a:r>
            <a:r>
              <a:rPr lang="en-GB" sz="1600" b="1" dirty="0" smtClean="0">
                <a:solidFill>
                  <a:schemeClr val="bg1"/>
                </a:solidFill>
              </a:rPr>
              <a:t>	Brill</a:t>
            </a:r>
            <a:r>
              <a:rPr lang="en-GB" sz="1600" b="1" dirty="0">
                <a:solidFill>
                  <a:schemeClr val="bg1"/>
                </a:solidFill>
              </a:rPr>
              <a:t>) E-Book</a:t>
            </a:r>
          </a:p>
          <a:p>
            <a:pPr marL="285750" indent="-285750">
              <a:buFont typeface="Arial" panose="020B0604020202020204" pitchFamily="34" charset="0"/>
              <a:buChar char="•"/>
            </a:pPr>
            <a:r>
              <a:rPr lang="en-GB" sz="1600" b="1" dirty="0">
                <a:solidFill>
                  <a:schemeClr val="bg1"/>
                </a:solidFill>
              </a:rPr>
              <a:t>King, H. (1998) </a:t>
            </a:r>
            <a:r>
              <a:rPr lang="en-GB" sz="1600" b="1" i="1" dirty="0">
                <a:solidFill>
                  <a:schemeClr val="bg1"/>
                </a:solidFill>
              </a:rPr>
              <a:t>Hippocrates’ Women: Reading the Female Body in Ancient </a:t>
            </a:r>
            <a:r>
              <a:rPr lang="en-GB" sz="1600" b="1" i="1" dirty="0" smtClean="0">
                <a:solidFill>
                  <a:schemeClr val="bg1"/>
                </a:solidFill>
              </a:rPr>
              <a:t>	Greece</a:t>
            </a:r>
            <a:r>
              <a:rPr lang="en-GB" sz="1600" b="1" dirty="0" smtClean="0">
                <a:solidFill>
                  <a:schemeClr val="bg1"/>
                </a:solidFill>
              </a:rPr>
              <a:t> </a:t>
            </a:r>
            <a:r>
              <a:rPr lang="en-GB" sz="1600" b="1" dirty="0">
                <a:solidFill>
                  <a:schemeClr val="bg1"/>
                </a:solidFill>
              </a:rPr>
              <a:t>(London: Routledge) E-Book</a:t>
            </a:r>
          </a:p>
          <a:p>
            <a:pPr marL="285750" indent="-285750">
              <a:buFont typeface="Arial" panose="020B0604020202020204" pitchFamily="34" charset="0"/>
              <a:buChar char="•"/>
            </a:pPr>
            <a:r>
              <a:rPr lang="en-GB" sz="1600" b="1" dirty="0" err="1">
                <a:solidFill>
                  <a:schemeClr val="bg1"/>
                </a:solidFill>
              </a:rPr>
              <a:t>Pinault</a:t>
            </a:r>
            <a:r>
              <a:rPr lang="en-GB" sz="1600" b="1" dirty="0">
                <a:solidFill>
                  <a:schemeClr val="bg1"/>
                </a:solidFill>
              </a:rPr>
              <a:t>, J. (1992) </a:t>
            </a:r>
            <a:r>
              <a:rPr lang="en-GB" sz="1600" b="1" i="1" dirty="0">
                <a:solidFill>
                  <a:schemeClr val="bg1"/>
                </a:solidFill>
              </a:rPr>
              <a:t>Hippocratic Lives and Legends</a:t>
            </a:r>
            <a:r>
              <a:rPr lang="en-GB" sz="1600" b="1" dirty="0">
                <a:solidFill>
                  <a:schemeClr val="bg1"/>
                </a:solidFill>
              </a:rPr>
              <a:t> (Leiden: Brill) LRC 888.9 </a:t>
            </a:r>
            <a:r>
              <a:rPr lang="en-GB" sz="1600" b="1" dirty="0" smtClean="0">
                <a:solidFill>
                  <a:schemeClr val="bg1"/>
                </a:solidFill>
              </a:rPr>
              <a:t>	HIP</a:t>
            </a:r>
            <a:endParaRPr lang="en-GB" sz="1600" b="1" dirty="0">
              <a:solidFill>
                <a:schemeClr val="bg1"/>
              </a:solidFill>
            </a:endParaRPr>
          </a:p>
          <a:p>
            <a:pPr marL="285750" indent="-285750">
              <a:buFont typeface="Arial" panose="020B0604020202020204" pitchFamily="34" charset="0"/>
              <a:buChar char="•"/>
            </a:pPr>
            <a:r>
              <a:rPr lang="en-GB" sz="1600" b="1" dirty="0">
                <a:solidFill>
                  <a:schemeClr val="bg1"/>
                </a:solidFill>
              </a:rPr>
              <a:t>Smith, W. (1979) </a:t>
            </a:r>
            <a:r>
              <a:rPr lang="en-GB" sz="1600" b="1" i="1" dirty="0">
                <a:solidFill>
                  <a:schemeClr val="bg1"/>
                </a:solidFill>
              </a:rPr>
              <a:t>The Hippocratic Tradition</a:t>
            </a:r>
            <a:r>
              <a:rPr lang="en-GB" sz="1600" b="1" dirty="0">
                <a:solidFill>
                  <a:schemeClr val="bg1"/>
                </a:solidFill>
              </a:rPr>
              <a:t> (Ithaca: Cornell University </a:t>
            </a:r>
            <a:r>
              <a:rPr lang="en-GB" sz="1600" b="1" dirty="0" smtClean="0">
                <a:solidFill>
                  <a:schemeClr val="bg1"/>
                </a:solidFill>
              </a:rPr>
              <a:t>	Press</a:t>
            </a:r>
            <a:r>
              <a:rPr lang="en-GB" sz="1600" b="1" dirty="0">
                <a:solidFill>
                  <a:schemeClr val="bg1"/>
                </a:solidFill>
              </a:rPr>
              <a:t>) LRC 888.9 HIP</a:t>
            </a:r>
          </a:p>
          <a:p>
            <a:pPr marL="285750" indent="-285750">
              <a:buFont typeface="Arial" panose="020B0604020202020204" pitchFamily="34" charset="0"/>
              <a:buChar char="•"/>
            </a:pPr>
            <a:r>
              <a:rPr lang="en-GB" sz="1600" b="1" dirty="0" err="1">
                <a:solidFill>
                  <a:schemeClr val="bg1"/>
                </a:solidFill>
              </a:rPr>
              <a:t>Temkin</a:t>
            </a:r>
            <a:r>
              <a:rPr lang="en-GB" sz="1600" b="1" dirty="0">
                <a:solidFill>
                  <a:schemeClr val="bg1"/>
                </a:solidFill>
              </a:rPr>
              <a:t>, O. (1991) </a:t>
            </a:r>
            <a:r>
              <a:rPr lang="en-GB" sz="1600" b="1" i="1" dirty="0">
                <a:solidFill>
                  <a:schemeClr val="bg1"/>
                </a:solidFill>
              </a:rPr>
              <a:t>Hippocrates in a World of Pagans and Christians</a:t>
            </a:r>
            <a:r>
              <a:rPr lang="en-GB" sz="1600" b="1" dirty="0">
                <a:solidFill>
                  <a:schemeClr val="bg1"/>
                </a:solidFill>
              </a:rPr>
              <a:t> </a:t>
            </a:r>
            <a:r>
              <a:rPr lang="en-GB" sz="1600" b="1" dirty="0" smtClean="0">
                <a:solidFill>
                  <a:schemeClr val="bg1"/>
                </a:solidFill>
              </a:rPr>
              <a:t>	(</a:t>
            </a:r>
            <a:r>
              <a:rPr lang="en-GB" sz="1600" b="1" dirty="0">
                <a:solidFill>
                  <a:schemeClr val="bg1"/>
                </a:solidFill>
              </a:rPr>
              <a:t>Baltimore: John Hopkins University Press) LRC 610.9 TEM</a:t>
            </a:r>
          </a:p>
          <a:p>
            <a:pPr marL="285750" indent="-285750">
              <a:buFont typeface="Arial" panose="020B0604020202020204" pitchFamily="34" charset="0"/>
              <a:buChar char="•"/>
            </a:pPr>
            <a:r>
              <a:rPr lang="en-GB" sz="1600" b="1" dirty="0">
                <a:solidFill>
                  <a:schemeClr val="bg1"/>
                </a:solidFill>
              </a:rPr>
              <a:t>Totelin, L. (2009) </a:t>
            </a:r>
            <a:r>
              <a:rPr lang="en-GB" sz="1600" b="1" i="1" dirty="0">
                <a:solidFill>
                  <a:schemeClr val="bg1"/>
                </a:solidFill>
              </a:rPr>
              <a:t>Hippocratic Recipes: Oral and Written Transmission of </a:t>
            </a:r>
            <a:r>
              <a:rPr lang="en-GB" sz="1600" b="1" i="1" dirty="0" smtClean="0">
                <a:solidFill>
                  <a:schemeClr val="bg1"/>
                </a:solidFill>
              </a:rPr>
              <a:t>	Pharmacological </a:t>
            </a:r>
            <a:r>
              <a:rPr lang="en-GB" sz="1600" b="1" i="1" dirty="0">
                <a:solidFill>
                  <a:schemeClr val="bg1"/>
                </a:solidFill>
              </a:rPr>
              <a:t>Knowledge in Fifth and Fourth Century Greece</a:t>
            </a:r>
            <a:r>
              <a:rPr lang="en-GB" sz="1600" b="1" dirty="0">
                <a:solidFill>
                  <a:schemeClr val="bg1"/>
                </a:solidFill>
              </a:rPr>
              <a:t> (Leiden: Brill) E-Book</a:t>
            </a:r>
          </a:p>
          <a:p>
            <a:pPr marL="285750" indent="-285750">
              <a:buFont typeface="Arial" panose="020B0604020202020204" pitchFamily="34" charset="0"/>
              <a:buChar char="•"/>
            </a:pPr>
            <a:endParaRPr lang="en-GB" b="1" dirty="0" smtClean="0">
              <a:solidFill>
                <a:schemeClr val="bg1"/>
              </a:solidFill>
            </a:endParaRPr>
          </a:p>
        </p:txBody>
      </p:sp>
    </p:spTree>
    <p:extLst>
      <p:ext uri="{BB962C8B-B14F-4D97-AF65-F5344CB8AC3E}">
        <p14:creationId xmlns:p14="http://schemas.microsoft.com/office/powerpoint/2010/main" val="31039455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Custom 2">
      <a:dk1>
        <a:sysClr val="windowText" lastClr="000000"/>
      </a:dk1>
      <a:lt1>
        <a:sysClr val="window" lastClr="FFFFFF"/>
      </a:lt1>
      <a:dk2>
        <a:srgbClr val="F2F2F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731</TotalTime>
  <Words>1559</Words>
  <Application>Microsoft Office PowerPoint</Application>
  <PresentationFormat>On-screen Show (4:3)</PresentationFormat>
  <Paragraphs>285</Paragraphs>
  <Slides>32</Slides>
  <Notes>16</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Elemental</vt:lpstr>
      <vt:lpstr>PowerPoint Presentation</vt:lpstr>
      <vt:lpstr>Hippocrates  &amp; the Hippocratic Corpus</vt:lpstr>
      <vt:lpstr>PowerPoint Presentation</vt:lpstr>
      <vt:lpstr>What do we know   (or think we know)    about Hippocrates?</vt:lpstr>
      <vt:lpstr>PowerPoint Presentation</vt:lpstr>
      <vt:lpstr>PowerPoint Presentation</vt:lpstr>
      <vt:lpstr>Literary evidence for Hippocrates?</vt:lpstr>
      <vt:lpstr>PowerPoint Presentation</vt:lpstr>
      <vt:lpstr>PowerPoint Presentation</vt:lpstr>
      <vt:lpstr>PowerPoint Presentation</vt:lpstr>
      <vt:lpstr>PowerPoint Presentation</vt:lpstr>
      <vt:lpstr>PowerPoint Presentation</vt:lpstr>
      <vt:lpstr>Hippocrates…</vt:lpstr>
      <vt:lpstr>Asklepios</vt:lpstr>
      <vt:lpstr>Podalirius</vt:lpstr>
      <vt:lpstr>Podalirius</vt:lpstr>
      <vt:lpstr>Descendants</vt:lpstr>
      <vt:lpstr>PowerPoint Presentation</vt:lpstr>
      <vt:lpstr>Temple of Asklepios on Kos</vt:lpstr>
      <vt:lpstr>PowerPoint Presentation</vt:lpstr>
      <vt:lpstr>Legends</vt:lpstr>
      <vt:lpstr>PowerPoint Presentation</vt:lpstr>
      <vt:lpstr>The Hippocratic Corpus</vt:lpstr>
      <vt:lpstr>PowerPoint Presentation</vt:lpstr>
      <vt:lpstr>PowerPoint Presentation</vt:lpstr>
      <vt:lpstr>PowerPoint Presentation</vt:lpstr>
      <vt:lpstr>PowerPoint Presentation</vt:lpstr>
      <vt:lpstr>Airs, Waters, Places</vt:lpstr>
      <vt:lpstr>Nature of Man</vt:lpstr>
      <vt:lpstr>The Oath</vt:lpstr>
      <vt:lpstr>The Letters and Speeches</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Draycott</dc:creator>
  <cp:lastModifiedBy>Administrator</cp:lastModifiedBy>
  <cp:revision>60</cp:revision>
  <dcterms:created xsi:type="dcterms:W3CDTF">2006-08-16T00:00:00Z</dcterms:created>
  <dcterms:modified xsi:type="dcterms:W3CDTF">2014-09-29T07:42:20Z</dcterms:modified>
</cp:coreProperties>
</file>