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256" r:id="rId2"/>
    <p:sldId id="343" r:id="rId3"/>
    <p:sldId id="349" r:id="rId4"/>
    <p:sldId id="397" r:id="rId5"/>
    <p:sldId id="399" r:id="rId6"/>
    <p:sldId id="421" r:id="rId7"/>
    <p:sldId id="398" r:id="rId8"/>
    <p:sldId id="400" r:id="rId9"/>
    <p:sldId id="403" r:id="rId10"/>
    <p:sldId id="402" r:id="rId11"/>
    <p:sldId id="401" r:id="rId12"/>
    <p:sldId id="405" r:id="rId13"/>
    <p:sldId id="422" r:id="rId14"/>
    <p:sldId id="404" r:id="rId15"/>
    <p:sldId id="406" r:id="rId16"/>
    <p:sldId id="407" r:id="rId17"/>
    <p:sldId id="284" r:id="rId18"/>
    <p:sldId id="423" r:id="rId19"/>
    <p:sldId id="408" r:id="rId20"/>
    <p:sldId id="414" r:id="rId21"/>
    <p:sldId id="415" r:id="rId22"/>
    <p:sldId id="409" r:id="rId23"/>
    <p:sldId id="410" r:id="rId24"/>
    <p:sldId id="267" r:id="rId25"/>
    <p:sldId id="424" r:id="rId26"/>
    <p:sldId id="413" r:id="rId27"/>
    <p:sldId id="416" r:id="rId28"/>
    <p:sldId id="425" r:id="rId29"/>
    <p:sldId id="411" r:id="rId30"/>
    <p:sldId id="412" r:id="rId31"/>
    <p:sldId id="426" r:id="rId32"/>
    <p:sldId id="427" r:id="rId33"/>
    <p:sldId id="342"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E62316-72B3-4F4B-86E3-3F7BE76876A5}" type="doc">
      <dgm:prSet loTypeId="urn:microsoft.com/office/officeart/2005/8/layout/venn1" loCatId="relationship" qsTypeId="urn:microsoft.com/office/officeart/2005/8/quickstyle/3d3" qsCatId="3D" csTypeId="urn:microsoft.com/office/officeart/2005/8/colors/accent1_2" csCatId="accent1" phldr="1"/>
      <dgm:spPr/>
    </dgm:pt>
    <dgm:pt modelId="{8D1693F9-109D-41AE-B281-2042B0F45CE0}">
      <dgm:prSet phldrT="[Text]"/>
      <dgm:spPr/>
      <dgm:t>
        <a:bodyPr/>
        <a:lstStyle/>
        <a:p>
          <a:r>
            <a:rPr lang="en-GB" dirty="0"/>
            <a:t>Gender Theory</a:t>
          </a:r>
        </a:p>
      </dgm:t>
    </dgm:pt>
    <dgm:pt modelId="{9B522BEE-2317-4B21-9A72-661D23AF80C8}" type="parTrans" cxnId="{7818EA8C-9A3D-47E7-A034-89D000E0FAED}">
      <dgm:prSet/>
      <dgm:spPr/>
      <dgm:t>
        <a:bodyPr/>
        <a:lstStyle/>
        <a:p>
          <a:endParaRPr lang="en-GB"/>
        </a:p>
      </dgm:t>
    </dgm:pt>
    <dgm:pt modelId="{8DA08575-7D5F-4398-B9A4-FD0A786B6CBC}" type="sibTrans" cxnId="{7818EA8C-9A3D-47E7-A034-89D000E0FAED}">
      <dgm:prSet/>
      <dgm:spPr/>
      <dgm:t>
        <a:bodyPr/>
        <a:lstStyle/>
        <a:p>
          <a:endParaRPr lang="en-GB"/>
        </a:p>
      </dgm:t>
    </dgm:pt>
    <dgm:pt modelId="{B8676FF6-4437-4BE4-9EA7-9B91330B97BA}">
      <dgm:prSet phldrT="[Text]"/>
      <dgm:spPr>
        <a:solidFill>
          <a:srgbClr val="7030A0">
            <a:alpha val="50000"/>
          </a:srgbClr>
        </a:solidFill>
      </dgm:spPr>
      <dgm:t>
        <a:bodyPr/>
        <a:lstStyle/>
        <a:p>
          <a:r>
            <a:rPr lang="en-GB" dirty="0"/>
            <a:t>Feminist Theory</a:t>
          </a:r>
        </a:p>
      </dgm:t>
    </dgm:pt>
    <dgm:pt modelId="{021BB013-476A-48EC-8836-DA07EA797809}" type="parTrans" cxnId="{5437485E-E22A-452B-B219-9D757D6BA4FB}">
      <dgm:prSet/>
      <dgm:spPr/>
      <dgm:t>
        <a:bodyPr/>
        <a:lstStyle/>
        <a:p>
          <a:endParaRPr lang="en-GB"/>
        </a:p>
      </dgm:t>
    </dgm:pt>
    <dgm:pt modelId="{95068720-7C7D-43AA-8C19-461D3ED40ADB}" type="sibTrans" cxnId="{5437485E-E22A-452B-B219-9D757D6BA4FB}">
      <dgm:prSet/>
      <dgm:spPr/>
      <dgm:t>
        <a:bodyPr/>
        <a:lstStyle/>
        <a:p>
          <a:endParaRPr lang="en-GB"/>
        </a:p>
      </dgm:t>
    </dgm:pt>
    <dgm:pt modelId="{0AC57A8A-3DE8-46B9-A76D-8DC4646923CF}">
      <dgm:prSet phldrT="[Text]"/>
      <dgm:spPr>
        <a:solidFill>
          <a:srgbClr val="FF0000"/>
        </a:solidFill>
      </dgm:spPr>
      <dgm:t>
        <a:bodyPr/>
        <a:lstStyle/>
        <a:p>
          <a:r>
            <a:rPr lang="en-GB" dirty="0"/>
            <a:t>Queer Theory</a:t>
          </a:r>
        </a:p>
      </dgm:t>
    </dgm:pt>
    <dgm:pt modelId="{0123878C-EB67-448B-8448-4DC80F9C3783}" type="parTrans" cxnId="{02166E1F-E159-42A2-9722-11BF66A76387}">
      <dgm:prSet/>
      <dgm:spPr/>
      <dgm:t>
        <a:bodyPr/>
        <a:lstStyle/>
        <a:p>
          <a:endParaRPr lang="en-GB"/>
        </a:p>
      </dgm:t>
    </dgm:pt>
    <dgm:pt modelId="{AF19D645-F6EF-4CD2-9D0B-2C7537F6EA3C}" type="sibTrans" cxnId="{02166E1F-E159-42A2-9722-11BF66A76387}">
      <dgm:prSet/>
      <dgm:spPr/>
      <dgm:t>
        <a:bodyPr/>
        <a:lstStyle/>
        <a:p>
          <a:endParaRPr lang="en-GB"/>
        </a:p>
      </dgm:t>
    </dgm:pt>
    <dgm:pt modelId="{CA4918C3-BE5C-4871-AE8C-495B677715AB}" type="pres">
      <dgm:prSet presAssocID="{2DE62316-72B3-4F4B-86E3-3F7BE76876A5}" presName="compositeShape" presStyleCnt="0">
        <dgm:presLayoutVars>
          <dgm:chMax val="7"/>
          <dgm:dir/>
          <dgm:resizeHandles val="exact"/>
        </dgm:presLayoutVars>
      </dgm:prSet>
      <dgm:spPr/>
    </dgm:pt>
    <dgm:pt modelId="{24C485C5-956D-465F-812C-F1FC8F0A430A}" type="pres">
      <dgm:prSet presAssocID="{8D1693F9-109D-41AE-B281-2042B0F45CE0}" presName="circ1" presStyleLbl="vennNode1" presStyleIdx="0" presStyleCnt="3"/>
      <dgm:spPr/>
    </dgm:pt>
    <dgm:pt modelId="{7B71EAC1-877D-421D-A34E-2F03726E772B}" type="pres">
      <dgm:prSet presAssocID="{8D1693F9-109D-41AE-B281-2042B0F45CE0}" presName="circ1Tx" presStyleLbl="revTx" presStyleIdx="0" presStyleCnt="0">
        <dgm:presLayoutVars>
          <dgm:chMax val="0"/>
          <dgm:chPref val="0"/>
          <dgm:bulletEnabled val="1"/>
        </dgm:presLayoutVars>
      </dgm:prSet>
      <dgm:spPr/>
    </dgm:pt>
    <dgm:pt modelId="{24821BD7-3AED-4309-9BF8-175CC8865197}" type="pres">
      <dgm:prSet presAssocID="{B8676FF6-4437-4BE4-9EA7-9B91330B97BA}" presName="circ2" presStyleLbl="vennNode1" presStyleIdx="1" presStyleCnt="3"/>
      <dgm:spPr/>
    </dgm:pt>
    <dgm:pt modelId="{5385F00D-59B8-4FF7-A213-BB7D8EB81D95}" type="pres">
      <dgm:prSet presAssocID="{B8676FF6-4437-4BE4-9EA7-9B91330B97BA}" presName="circ2Tx" presStyleLbl="revTx" presStyleIdx="0" presStyleCnt="0">
        <dgm:presLayoutVars>
          <dgm:chMax val="0"/>
          <dgm:chPref val="0"/>
          <dgm:bulletEnabled val="1"/>
        </dgm:presLayoutVars>
      </dgm:prSet>
      <dgm:spPr/>
    </dgm:pt>
    <dgm:pt modelId="{42705B72-22B5-4FFB-988E-6669903D4649}" type="pres">
      <dgm:prSet presAssocID="{0AC57A8A-3DE8-46B9-A76D-8DC4646923CF}" presName="circ3" presStyleLbl="vennNode1" presStyleIdx="2" presStyleCnt="3"/>
      <dgm:spPr/>
    </dgm:pt>
    <dgm:pt modelId="{B27F9E71-1548-4AF9-95CA-173D90137AD2}" type="pres">
      <dgm:prSet presAssocID="{0AC57A8A-3DE8-46B9-A76D-8DC4646923CF}" presName="circ3Tx" presStyleLbl="revTx" presStyleIdx="0" presStyleCnt="0">
        <dgm:presLayoutVars>
          <dgm:chMax val="0"/>
          <dgm:chPref val="0"/>
          <dgm:bulletEnabled val="1"/>
        </dgm:presLayoutVars>
      </dgm:prSet>
      <dgm:spPr/>
    </dgm:pt>
  </dgm:ptLst>
  <dgm:cxnLst>
    <dgm:cxn modelId="{02166E1F-E159-42A2-9722-11BF66A76387}" srcId="{2DE62316-72B3-4F4B-86E3-3F7BE76876A5}" destId="{0AC57A8A-3DE8-46B9-A76D-8DC4646923CF}" srcOrd="2" destOrd="0" parTransId="{0123878C-EB67-448B-8448-4DC80F9C3783}" sibTransId="{AF19D645-F6EF-4CD2-9D0B-2C7537F6EA3C}"/>
    <dgm:cxn modelId="{5437485E-E22A-452B-B219-9D757D6BA4FB}" srcId="{2DE62316-72B3-4F4B-86E3-3F7BE76876A5}" destId="{B8676FF6-4437-4BE4-9EA7-9B91330B97BA}" srcOrd="1" destOrd="0" parTransId="{021BB013-476A-48EC-8836-DA07EA797809}" sibTransId="{95068720-7C7D-43AA-8C19-461D3ED40ADB}"/>
    <dgm:cxn modelId="{9184305F-4E40-4B24-8EE0-3D48EE91B6F8}" type="presOf" srcId="{8D1693F9-109D-41AE-B281-2042B0F45CE0}" destId="{24C485C5-956D-465F-812C-F1FC8F0A430A}" srcOrd="0" destOrd="0" presId="urn:microsoft.com/office/officeart/2005/8/layout/venn1"/>
    <dgm:cxn modelId="{B3F25246-39D0-4181-A8F1-6DC58A07A675}" type="presOf" srcId="{B8676FF6-4437-4BE4-9EA7-9B91330B97BA}" destId="{5385F00D-59B8-4FF7-A213-BB7D8EB81D95}" srcOrd="1" destOrd="0" presId="urn:microsoft.com/office/officeart/2005/8/layout/venn1"/>
    <dgm:cxn modelId="{B6F82E69-66DA-4494-8288-6AFB031F20AE}" type="presOf" srcId="{8D1693F9-109D-41AE-B281-2042B0F45CE0}" destId="{7B71EAC1-877D-421D-A34E-2F03726E772B}" srcOrd="1" destOrd="0" presId="urn:microsoft.com/office/officeart/2005/8/layout/venn1"/>
    <dgm:cxn modelId="{6ACD594D-3C9B-4ED3-B2E1-24592F2BDB32}" type="presOf" srcId="{0AC57A8A-3DE8-46B9-A76D-8DC4646923CF}" destId="{B27F9E71-1548-4AF9-95CA-173D90137AD2}" srcOrd="1" destOrd="0" presId="urn:microsoft.com/office/officeart/2005/8/layout/venn1"/>
    <dgm:cxn modelId="{AF804353-C82A-48F3-952A-D75113C9090D}" type="presOf" srcId="{0AC57A8A-3DE8-46B9-A76D-8DC4646923CF}" destId="{42705B72-22B5-4FFB-988E-6669903D4649}" srcOrd="0" destOrd="0" presId="urn:microsoft.com/office/officeart/2005/8/layout/venn1"/>
    <dgm:cxn modelId="{35A4EE53-1FC6-46BF-90FD-B022E5E2CED3}" type="presOf" srcId="{2DE62316-72B3-4F4B-86E3-3F7BE76876A5}" destId="{CA4918C3-BE5C-4871-AE8C-495B677715AB}" srcOrd="0" destOrd="0" presId="urn:microsoft.com/office/officeart/2005/8/layout/venn1"/>
    <dgm:cxn modelId="{7818EA8C-9A3D-47E7-A034-89D000E0FAED}" srcId="{2DE62316-72B3-4F4B-86E3-3F7BE76876A5}" destId="{8D1693F9-109D-41AE-B281-2042B0F45CE0}" srcOrd="0" destOrd="0" parTransId="{9B522BEE-2317-4B21-9A72-661D23AF80C8}" sibTransId="{8DA08575-7D5F-4398-B9A4-FD0A786B6CBC}"/>
    <dgm:cxn modelId="{82A6F7B9-5BED-4F28-91D0-C396B0AF7797}" type="presOf" srcId="{B8676FF6-4437-4BE4-9EA7-9B91330B97BA}" destId="{24821BD7-3AED-4309-9BF8-175CC8865197}" srcOrd="0" destOrd="0" presId="urn:microsoft.com/office/officeart/2005/8/layout/venn1"/>
    <dgm:cxn modelId="{A87BB1EB-5D27-4F56-88ED-128C017A3B0E}" type="presParOf" srcId="{CA4918C3-BE5C-4871-AE8C-495B677715AB}" destId="{24C485C5-956D-465F-812C-F1FC8F0A430A}" srcOrd="0" destOrd="0" presId="urn:microsoft.com/office/officeart/2005/8/layout/venn1"/>
    <dgm:cxn modelId="{882E1C66-2791-4DC1-9A99-4D4E0C0856EC}" type="presParOf" srcId="{CA4918C3-BE5C-4871-AE8C-495B677715AB}" destId="{7B71EAC1-877D-421D-A34E-2F03726E772B}" srcOrd="1" destOrd="0" presId="urn:microsoft.com/office/officeart/2005/8/layout/venn1"/>
    <dgm:cxn modelId="{8D3B40C9-CB9A-4309-911D-41CBBDAE7134}" type="presParOf" srcId="{CA4918C3-BE5C-4871-AE8C-495B677715AB}" destId="{24821BD7-3AED-4309-9BF8-175CC8865197}" srcOrd="2" destOrd="0" presId="urn:microsoft.com/office/officeart/2005/8/layout/venn1"/>
    <dgm:cxn modelId="{AFB39EFC-8456-49BD-95F8-1C353508EE29}" type="presParOf" srcId="{CA4918C3-BE5C-4871-AE8C-495B677715AB}" destId="{5385F00D-59B8-4FF7-A213-BB7D8EB81D95}" srcOrd="3" destOrd="0" presId="urn:microsoft.com/office/officeart/2005/8/layout/venn1"/>
    <dgm:cxn modelId="{65874059-1A89-46B8-9D79-C0BE82706263}" type="presParOf" srcId="{CA4918C3-BE5C-4871-AE8C-495B677715AB}" destId="{42705B72-22B5-4FFB-988E-6669903D4649}" srcOrd="4" destOrd="0" presId="urn:microsoft.com/office/officeart/2005/8/layout/venn1"/>
    <dgm:cxn modelId="{142AAB53-BE37-41D6-A46A-88E2F0A2D89B}" type="presParOf" srcId="{CA4918C3-BE5C-4871-AE8C-495B677715AB}" destId="{B27F9E71-1548-4AF9-95CA-173D90137AD2}"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FC1FD389-8AE1-40AA-BB16-8F4E1EF3F652}"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BF40BB84-0796-4069-A8AE-3563D8F47AA5}">
      <dgm:prSet phldrT="[Text]"/>
      <dgm:spPr>
        <a:solidFill>
          <a:schemeClr val="accent1">
            <a:lumMod val="60000"/>
            <a:lumOff val="40000"/>
          </a:schemeClr>
        </a:solidFill>
      </dgm:spPr>
      <dgm:t>
        <a:bodyPr/>
        <a:lstStyle/>
        <a:p>
          <a:r>
            <a:rPr lang="en-GB" dirty="0"/>
            <a:t>Sex</a:t>
          </a:r>
        </a:p>
      </dgm:t>
    </dgm:pt>
    <dgm:pt modelId="{7C072473-FDFE-4F89-978E-166B0F53E663}" type="parTrans" cxnId="{315012C4-D1CE-4AA3-95AE-DA08432C956B}">
      <dgm:prSet/>
      <dgm:spPr/>
      <dgm:t>
        <a:bodyPr/>
        <a:lstStyle/>
        <a:p>
          <a:endParaRPr lang="en-GB"/>
        </a:p>
      </dgm:t>
    </dgm:pt>
    <dgm:pt modelId="{38097ED3-DD4D-4053-BED8-168D3FBF6254}" type="sibTrans" cxnId="{315012C4-D1CE-4AA3-95AE-DA08432C956B}">
      <dgm:prSet/>
      <dgm:spPr/>
      <dgm:t>
        <a:bodyPr/>
        <a:lstStyle/>
        <a:p>
          <a:endParaRPr lang="en-GB"/>
        </a:p>
      </dgm:t>
    </dgm:pt>
    <dgm:pt modelId="{47453B9A-6611-48DA-B977-A31F4DEBC98D}">
      <dgm:prSet phldrT="[Text]"/>
      <dgm:spPr>
        <a:solidFill>
          <a:schemeClr val="tx1"/>
        </a:solidFill>
      </dgm:spPr>
      <dgm:t>
        <a:bodyPr/>
        <a:lstStyle/>
        <a:p>
          <a:r>
            <a:rPr lang="en-GB" dirty="0"/>
            <a:t>Male</a:t>
          </a:r>
        </a:p>
      </dgm:t>
    </dgm:pt>
    <dgm:pt modelId="{BB386E7D-843A-452F-BA7C-57BB20281D6D}" type="parTrans" cxnId="{9802EAAE-8CCD-4114-B802-1F9806E8F007}">
      <dgm:prSet/>
      <dgm:spPr/>
      <dgm:t>
        <a:bodyPr/>
        <a:lstStyle/>
        <a:p>
          <a:endParaRPr lang="en-GB"/>
        </a:p>
      </dgm:t>
    </dgm:pt>
    <dgm:pt modelId="{0F07F547-208F-4689-B42D-28A8BCAC0EB0}" type="sibTrans" cxnId="{9802EAAE-8CCD-4114-B802-1F9806E8F007}">
      <dgm:prSet/>
      <dgm:spPr/>
      <dgm:t>
        <a:bodyPr/>
        <a:lstStyle/>
        <a:p>
          <a:endParaRPr lang="en-GB"/>
        </a:p>
      </dgm:t>
    </dgm:pt>
    <dgm:pt modelId="{2CAB7AE7-6A10-4932-9C35-BAC8E1D85328}">
      <dgm:prSet phldrT="[Text]"/>
      <dgm:spPr>
        <a:solidFill>
          <a:schemeClr val="bg1"/>
        </a:solidFill>
      </dgm:spPr>
      <dgm:t>
        <a:bodyPr/>
        <a:lstStyle/>
        <a:p>
          <a:r>
            <a:rPr lang="en-GB" dirty="0">
              <a:solidFill>
                <a:schemeClr val="tx1"/>
              </a:solidFill>
            </a:rPr>
            <a:t>Female</a:t>
          </a:r>
        </a:p>
      </dgm:t>
    </dgm:pt>
    <dgm:pt modelId="{28EB6DC2-E5AB-4814-B8F6-589B4A94ED08}" type="parTrans" cxnId="{F638CC4D-C0F0-4A65-8F6F-2839F503A1D3}">
      <dgm:prSet/>
      <dgm:spPr/>
      <dgm:t>
        <a:bodyPr/>
        <a:lstStyle/>
        <a:p>
          <a:endParaRPr lang="en-GB"/>
        </a:p>
      </dgm:t>
    </dgm:pt>
    <dgm:pt modelId="{7B0EE201-CC27-4A95-AF09-AFE6C2C33AA0}" type="sibTrans" cxnId="{F638CC4D-C0F0-4A65-8F6F-2839F503A1D3}">
      <dgm:prSet/>
      <dgm:spPr/>
      <dgm:t>
        <a:bodyPr/>
        <a:lstStyle/>
        <a:p>
          <a:endParaRPr lang="en-GB"/>
        </a:p>
      </dgm:t>
    </dgm:pt>
    <dgm:pt modelId="{257E368C-1177-4E49-B16D-B1D37A31D367}">
      <dgm:prSet phldrT="[Text]"/>
      <dgm:spPr>
        <a:solidFill>
          <a:schemeClr val="accent5">
            <a:lumMod val="60000"/>
            <a:lumOff val="40000"/>
          </a:schemeClr>
        </a:solidFill>
      </dgm:spPr>
      <dgm:t>
        <a:bodyPr/>
        <a:lstStyle/>
        <a:p>
          <a:r>
            <a:rPr lang="en-GB" dirty="0"/>
            <a:t>Gender</a:t>
          </a:r>
        </a:p>
      </dgm:t>
    </dgm:pt>
    <dgm:pt modelId="{689B9573-E8DF-4FC9-B995-A4F83BA634EE}" type="parTrans" cxnId="{DDD9E2CC-A366-4CDD-9E55-FD0182AB43B3}">
      <dgm:prSet/>
      <dgm:spPr/>
      <dgm:t>
        <a:bodyPr/>
        <a:lstStyle/>
        <a:p>
          <a:endParaRPr lang="en-GB"/>
        </a:p>
      </dgm:t>
    </dgm:pt>
    <dgm:pt modelId="{E2A07850-9F71-4AB4-98DF-57C978637B60}" type="sibTrans" cxnId="{DDD9E2CC-A366-4CDD-9E55-FD0182AB43B3}">
      <dgm:prSet/>
      <dgm:spPr/>
      <dgm:t>
        <a:bodyPr/>
        <a:lstStyle/>
        <a:p>
          <a:endParaRPr lang="en-GB"/>
        </a:p>
      </dgm:t>
    </dgm:pt>
    <dgm:pt modelId="{0E0C8E87-2D23-46A4-A548-63980EB20951}">
      <dgm:prSet phldrT="[Text]"/>
      <dgm:spPr>
        <a:solidFill>
          <a:schemeClr val="tx1"/>
        </a:solidFill>
      </dgm:spPr>
      <dgm:t>
        <a:bodyPr/>
        <a:lstStyle/>
        <a:p>
          <a:r>
            <a:rPr lang="en-GB" dirty="0"/>
            <a:t>Man</a:t>
          </a:r>
        </a:p>
      </dgm:t>
    </dgm:pt>
    <dgm:pt modelId="{C9AE6C8D-2F6A-4BEC-8678-10AA369EF6A1}" type="parTrans" cxnId="{3936BC10-DE29-4D54-960F-315334F11107}">
      <dgm:prSet/>
      <dgm:spPr/>
      <dgm:t>
        <a:bodyPr/>
        <a:lstStyle/>
        <a:p>
          <a:endParaRPr lang="en-GB"/>
        </a:p>
      </dgm:t>
    </dgm:pt>
    <dgm:pt modelId="{C2CB1F03-7A42-463D-814C-FAF88FC45092}" type="sibTrans" cxnId="{3936BC10-DE29-4D54-960F-315334F11107}">
      <dgm:prSet/>
      <dgm:spPr/>
      <dgm:t>
        <a:bodyPr/>
        <a:lstStyle/>
        <a:p>
          <a:endParaRPr lang="en-GB"/>
        </a:p>
      </dgm:t>
    </dgm:pt>
    <dgm:pt modelId="{5909D5C3-77E6-4CF2-AC19-5303111A3311}">
      <dgm:prSet phldrT="[Text]"/>
      <dgm:spPr>
        <a:solidFill>
          <a:schemeClr val="bg1"/>
        </a:solidFill>
      </dgm:spPr>
      <dgm:t>
        <a:bodyPr/>
        <a:lstStyle/>
        <a:p>
          <a:r>
            <a:rPr lang="en-GB" dirty="0">
              <a:solidFill>
                <a:schemeClr val="tx1"/>
              </a:solidFill>
            </a:rPr>
            <a:t>Woman</a:t>
          </a:r>
        </a:p>
      </dgm:t>
    </dgm:pt>
    <dgm:pt modelId="{37700477-6D9D-4A26-8010-5FEDF6D190AA}" type="parTrans" cxnId="{B4EC7D1B-064F-45C2-B9FF-2469CDE051A5}">
      <dgm:prSet/>
      <dgm:spPr/>
      <dgm:t>
        <a:bodyPr/>
        <a:lstStyle/>
        <a:p>
          <a:endParaRPr lang="en-GB"/>
        </a:p>
      </dgm:t>
    </dgm:pt>
    <dgm:pt modelId="{57168733-1A4A-4BDC-A3AE-C4AAC04F9261}" type="sibTrans" cxnId="{B4EC7D1B-064F-45C2-B9FF-2469CDE051A5}">
      <dgm:prSet/>
      <dgm:spPr/>
      <dgm:t>
        <a:bodyPr/>
        <a:lstStyle/>
        <a:p>
          <a:endParaRPr lang="en-GB"/>
        </a:p>
      </dgm:t>
    </dgm:pt>
    <dgm:pt modelId="{CB527692-1350-413D-8F06-81FB7299B2A6}">
      <dgm:prSet phldrT="[Text]"/>
      <dgm:spPr>
        <a:solidFill>
          <a:srgbClr val="FFFF66"/>
        </a:solidFill>
      </dgm:spPr>
      <dgm:t>
        <a:bodyPr/>
        <a:lstStyle/>
        <a:p>
          <a:r>
            <a:rPr lang="en-GB" dirty="0"/>
            <a:t>Sexuality</a:t>
          </a:r>
        </a:p>
      </dgm:t>
    </dgm:pt>
    <dgm:pt modelId="{1E3D9CB6-6D19-4EB5-85B7-3D9D648D21E0}" type="parTrans" cxnId="{F21B8928-7452-4266-AF83-23DA9472A460}">
      <dgm:prSet/>
      <dgm:spPr/>
      <dgm:t>
        <a:bodyPr/>
        <a:lstStyle/>
        <a:p>
          <a:endParaRPr lang="en-GB"/>
        </a:p>
      </dgm:t>
    </dgm:pt>
    <dgm:pt modelId="{99CE5D14-4976-446C-91CF-D981AFEC4875}" type="sibTrans" cxnId="{F21B8928-7452-4266-AF83-23DA9472A460}">
      <dgm:prSet/>
      <dgm:spPr/>
      <dgm:t>
        <a:bodyPr/>
        <a:lstStyle/>
        <a:p>
          <a:endParaRPr lang="en-GB"/>
        </a:p>
      </dgm:t>
    </dgm:pt>
    <dgm:pt modelId="{46921BF5-378C-4A89-9DA9-0CB6E22A157E}">
      <dgm:prSet phldrT="[Text]"/>
      <dgm:spPr>
        <a:solidFill>
          <a:schemeClr val="tx1"/>
        </a:solidFill>
      </dgm:spPr>
      <dgm:t>
        <a:bodyPr/>
        <a:lstStyle/>
        <a:p>
          <a:r>
            <a:rPr lang="en-GB" dirty="0"/>
            <a:t>Man - Woman</a:t>
          </a:r>
        </a:p>
      </dgm:t>
    </dgm:pt>
    <dgm:pt modelId="{10F4CDBA-A497-45C2-B364-6B1751E70C8E}" type="parTrans" cxnId="{D95207B6-2A9A-403E-B97A-4A8CE651D850}">
      <dgm:prSet/>
      <dgm:spPr/>
      <dgm:t>
        <a:bodyPr/>
        <a:lstStyle/>
        <a:p>
          <a:endParaRPr lang="en-GB"/>
        </a:p>
      </dgm:t>
    </dgm:pt>
    <dgm:pt modelId="{CCC940A6-CDDA-4753-B8F6-9FA7E6301926}" type="sibTrans" cxnId="{D95207B6-2A9A-403E-B97A-4A8CE651D850}">
      <dgm:prSet/>
      <dgm:spPr/>
      <dgm:t>
        <a:bodyPr/>
        <a:lstStyle/>
        <a:p>
          <a:endParaRPr lang="en-GB"/>
        </a:p>
      </dgm:t>
    </dgm:pt>
    <dgm:pt modelId="{D429B9ED-5229-46B4-A866-5F69EBBD938E}">
      <dgm:prSet phldrT="[Text]"/>
      <dgm:spPr>
        <a:solidFill>
          <a:schemeClr val="bg1"/>
        </a:solidFill>
      </dgm:spPr>
      <dgm:t>
        <a:bodyPr/>
        <a:lstStyle/>
        <a:p>
          <a:r>
            <a:rPr lang="en-GB" dirty="0">
              <a:solidFill>
                <a:schemeClr val="tx1"/>
              </a:solidFill>
            </a:rPr>
            <a:t>Woman - Man</a:t>
          </a:r>
        </a:p>
      </dgm:t>
    </dgm:pt>
    <dgm:pt modelId="{29A9EF83-5C29-4C1C-9D14-4097265D1CB2}" type="parTrans" cxnId="{584C0194-8110-43B5-8436-7B001CB79C08}">
      <dgm:prSet/>
      <dgm:spPr/>
      <dgm:t>
        <a:bodyPr/>
        <a:lstStyle/>
        <a:p>
          <a:endParaRPr lang="en-GB"/>
        </a:p>
      </dgm:t>
    </dgm:pt>
    <dgm:pt modelId="{F36AF52B-65FA-4863-A623-74B0D19A282A}" type="sibTrans" cxnId="{584C0194-8110-43B5-8436-7B001CB79C08}">
      <dgm:prSet/>
      <dgm:spPr/>
      <dgm:t>
        <a:bodyPr/>
        <a:lstStyle/>
        <a:p>
          <a:endParaRPr lang="en-GB"/>
        </a:p>
      </dgm:t>
    </dgm:pt>
    <dgm:pt modelId="{CF320FA7-CE1D-4B9A-818F-E095B6D5A3D3}" type="pres">
      <dgm:prSet presAssocID="{FC1FD389-8AE1-40AA-BB16-8F4E1EF3F652}" presName="theList" presStyleCnt="0">
        <dgm:presLayoutVars>
          <dgm:dir/>
          <dgm:animLvl val="lvl"/>
          <dgm:resizeHandles val="exact"/>
        </dgm:presLayoutVars>
      </dgm:prSet>
      <dgm:spPr/>
    </dgm:pt>
    <dgm:pt modelId="{818C3428-C959-4B01-A448-F9AA83E90FCA}" type="pres">
      <dgm:prSet presAssocID="{BF40BB84-0796-4069-A8AE-3563D8F47AA5}" presName="compNode" presStyleCnt="0"/>
      <dgm:spPr/>
    </dgm:pt>
    <dgm:pt modelId="{2B29CE08-9590-4079-BFD9-5222E7570DC9}" type="pres">
      <dgm:prSet presAssocID="{BF40BB84-0796-4069-A8AE-3563D8F47AA5}" presName="aNode" presStyleLbl="bgShp" presStyleIdx="0" presStyleCnt="3"/>
      <dgm:spPr/>
    </dgm:pt>
    <dgm:pt modelId="{F479315B-157B-48D7-A49D-EBA50F39E4E8}" type="pres">
      <dgm:prSet presAssocID="{BF40BB84-0796-4069-A8AE-3563D8F47AA5}" presName="textNode" presStyleLbl="bgShp" presStyleIdx="0" presStyleCnt="3"/>
      <dgm:spPr/>
    </dgm:pt>
    <dgm:pt modelId="{A604CE44-303E-46BA-BDCC-BD089BEE6272}" type="pres">
      <dgm:prSet presAssocID="{BF40BB84-0796-4069-A8AE-3563D8F47AA5}" presName="compChildNode" presStyleCnt="0"/>
      <dgm:spPr/>
    </dgm:pt>
    <dgm:pt modelId="{74C9B203-6756-42EA-A4F9-8707DEBB6260}" type="pres">
      <dgm:prSet presAssocID="{BF40BB84-0796-4069-A8AE-3563D8F47AA5}" presName="theInnerList" presStyleCnt="0"/>
      <dgm:spPr/>
    </dgm:pt>
    <dgm:pt modelId="{AF06A750-E9FF-494C-B860-D4608C2FBCF8}" type="pres">
      <dgm:prSet presAssocID="{47453B9A-6611-48DA-B977-A31F4DEBC98D}" presName="childNode" presStyleLbl="node1" presStyleIdx="0" presStyleCnt="6">
        <dgm:presLayoutVars>
          <dgm:bulletEnabled val="1"/>
        </dgm:presLayoutVars>
      </dgm:prSet>
      <dgm:spPr/>
    </dgm:pt>
    <dgm:pt modelId="{FC6D13E5-09CC-4939-826F-93C1D4201E03}" type="pres">
      <dgm:prSet presAssocID="{47453B9A-6611-48DA-B977-A31F4DEBC98D}" presName="aSpace2" presStyleCnt="0"/>
      <dgm:spPr/>
    </dgm:pt>
    <dgm:pt modelId="{18020CA7-0F79-4695-A7FA-15323F454023}" type="pres">
      <dgm:prSet presAssocID="{2CAB7AE7-6A10-4932-9C35-BAC8E1D85328}" presName="childNode" presStyleLbl="node1" presStyleIdx="1" presStyleCnt="6">
        <dgm:presLayoutVars>
          <dgm:bulletEnabled val="1"/>
        </dgm:presLayoutVars>
      </dgm:prSet>
      <dgm:spPr/>
    </dgm:pt>
    <dgm:pt modelId="{9C1E23F4-A4D6-4128-9F4C-70A9F5EFD837}" type="pres">
      <dgm:prSet presAssocID="{BF40BB84-0796-4069-A8AE-3563D8F47AA5}" presName="aSpace" presStyleCnt="0"/>
      <dgm:spPr/>
    </dgm:pt>
    <dgm:pt modelId="{05B61A12-8AE2-464F-8220-3F95B305740B}" type="pres">
      <dgm:prSet presAssocID="{257E368C-1177-4E49-B16D-B1D37A31D367}" presName="compNode" presStyleCnt="0"/>
      <dgm:spPr/>
    </dgm:pt>
    <dgm:pt modelId="{F3BE1130-2891-40FC-BF36-E27F2F3AEEB3}" type="pres">
      <dgm:prSet presAssocID="{257E368C-1177-4E49-B16D-B1D37A31D367}" presName="aNode" presStyleLbl="bgShp" presStyleIdx="1" presStyleCnt="3"/>
      <dgm:spPr/>
    </dgm:pt>
    <dgm:pt modelId="{23418F62-38F4-4196-9272-D85D4E8FAA01}" type="pres">
      <dgm:prSet presAssocID="{257E368C-1177-4E49-B16D-B1D37A31D367}" presName="textNode" presStyleLbl="bgShp" presStyleIdx="1" presStyleCnt="3"/>
      <dgm:spPr/>
    </dgm:pt>
    <dgm:pt modelId="{D9234A9F-0F6C-49D4-8F32-025C97392D52}" type="pres">
      <dgm:prSet presAssocID="{257E368C-1177-4E49-B16D-B1D37A31D367}" presName="compChildNode" presStyleCnt="0"/>
      <dgm:spPr/>
    </dgm:pt>
    <dgm:pt modelId="{AEDD7C90-898D-4D19-B9D3-8CFF52905DE0}" type="pres">
      <dgm:prSet presAssocID="{257E368C-1177-4E49-B16D-B1D37A31D367}" presName="theInnerList" presStyleCnt="0"/>
      <dgm:spPr/>
    </dgm:pt>
    <dgm:pt modelId="{3105BBFA-696B-43FB-A212-B379A2913678}" type="pres">
      <dgm:prSet presAssocID="{0E0C8E87-2D23-46A4-A548-63980EB20951}" presName="childNode" presStyleLbl="node1" presStyleIdx="2" presStyleCnt="6">
        <dgm:presLayoutVars>
          <dgm:bulletEnabled val="1"/>
        </dgm:presLayoutVars>
      </dgm:prSet>
      <dgm:spPr/>
    </dgm:pt>
    <dgm:pt modelId="{FD34095B-C7DA-4F4C-A53F-960D832773B4}" type="pres">
      <dgm:prSet presAssocID="{0E0C8E87-2D23-46A4-A548-63980EB20951}" presName="aSpace2" presStyleCnt="0"/>
      <dgm:spPr/>
    </dgm:pt>
    <dgm:pt modelId="{4CE39FE6-D830-41AD-AE89-B3BA3F76EBAD}" type="pres">
      <dgm:prSet presAssocID="{5909D5C3-77E6-4CF2-AC19-5303111A3311}" presName="childNode" presStyleLbl="node1" presStyleIdx="3" presStyleCnt="6">
        <dgm:presLayoutVars>
          <dgm:bulletEnabled val="1"/>
        </dgm:presLayoutVars>
      </dgm:prSet>
      <dgm:spPr/>
    </dgm:pt>
    <dgm:pt modelId="{B4997879-F69F-459E-9A22-4D2CFB6018DB}" type="pres">
      <dgm:prSet presAssocID="{257E368C-1177-4E49-B16D-B1D37A31D367}" presName="aSpace" presStyleCnt="0"/>
      <dgm:spPr/>
    </dgm:pt>
    <dgm:pt modelId="{33969F2C-6A9A-4B10-AB56-A156C4D1340E}" type="pres">
      <dgm:prSet presAssocID="{CB527692-1350-413D-8F06-81FB7299B2A6}" presName="compNode" presStyleCnt="0"/>
      <dgm:spPr/>
    </dgm:pt>
    <dgm:pt modelId="{20993466-D91A-4AB4-94BD-4889696E6D91}" type="pres">
      <dgm:prSet presAssocID="{CB527692-1350-413D-8F06-81FB7299B2A6}" presName="aNode" presStyleLbl="bgShp" presStyleIdx="2" presStyleCnt="3"/>
      <dgm:spPr/>
    </dgm:pt>
    <dgm:pt modelId="{1A35EF25-9448-4E1E-89A6-7EA250BA5058}" type="pres">
      <dgm:prSet presAssocID="{CB527692-1350-413D-8F06-81FB7299B2A6}" presName="textNode" presStyleLbl="bgShp" presStyleIdx="2" presStyleCnt="3"/>
      <dgm:spPr/>
    </dgm:pt>
    <dgm:pt modelId="{94A73A44-B0CF-4D83-8B9E-35E0FE26CF9B}" type="pres">
      <dgm:prSet presAssocID="{CB527692-1350-413D-8F06-81FB7299B2A6}" presName="compChildNode" presStyleCnt="0"/>
      <dgm:spPr/>
    </dgm:pt>
    <dgm:pt modelId="{ED0F3970-6BD3-4E31-A612-B9740A7B557F}" type="pres">
      <dgm:prSet presAssocID="{CB527692-1350-413D-8F06-81FB7299B2A6}" presName="theInnerList" presStyleCnt="0"/>
      <dgm:spPr/>
    </dgm:pt>
    <dgm:pt modelId="{4CA759BD-757D-4B34-9ED1-C6CC7E9642E8}" type="pres">
      <dgm:prSet presAssocID="{46921BF5-378C-4A89-9DA9-0CB6E22A157E}" presName="childNode" presStyleLbl="node1" presStyleIdx="4" presStyleCnt="6">
        <dgm:presLayoutVars>
          <dgm:bulletEnabled val="1"/>
        </dgm:presLayoutVars>
      </dgm:prSet>
      <dgm:spPr/>
    </dgm:pt>
    <dgm:pt modelId="{117E68C3-8A89-4B26-9DCB-3E8813CF807F}" type="pres">
      <dgm:prSet presAssocID="{46921BF5-378C-4A89-9DA9-0CB6E22A157E}" presName="aSpace2" presStyleCnt="0"/>
      <dgm:spPr/>
    </dgm:pt>
    <dgm:pt modelId="{BBE0CC9B-2E56-4A2B-A6DC-3D2A726636A0}" type="pres">
      <dgm:prSet presAssocID="{D429B9ED-5229-46B4-A866-5F69EBBD938E}" presName="childNode" presStyleLbl="node1" presStyleIdx="5" presStyleCnt="6">
        <dgm:presLayoutVars>
          <dgm:bulletEnabled val="1"/>
        </dgm:presLayoutVars>
      </dgm:prSet>
      <dgm:spPr/>
    </dgm:pt>
  </dgm:ptLst>
  <dgm:cxnLst>
    <dgm:cxn modelId="{3936BC10-DE29-4D54-960F-315334F11107}" srcId="{257E368C-1177-4E49-B16D-B1D37A31D367}" destId="{0E0C8E87-2D23-46A4-A548-63980EB20951}" srcOrd="0" destOrd="0" parTransId="{C9AE6C8D-2F6A-4BEC-8678-10AA369EF6A1}" sibTransId="{C2CB1F03-7A42-463D-814C-FAF88FC45092}"/>
    <dgm:cxn modelId="{B4EC7D1B-064F-45C2-B9FF-2469CDE051A5}" srcId="{257E368C-1177-4E49-B16D-B1D37A31D367}" destId="{5909D5C3-77E6-4CF2-AC19-5303111A3311}" srcOrd="1" destOrd="0" parTransId="{37700477-6D9D-4A26-8010-5FEDF6D190AA}" sibTransId="{57168733-1A4A-4BDC-A3AE-C4AAC04F9261}"/>
    <dgm:cxn modelId="{0B7E3C28-0097-42D4-AE8A-00C415EAADC9}" type="presOf" srcId="{BF40BB84-0796-4069-A8AE-3563D8F47AA5}" destId="{2B29CE08-9590-4079-BFD9-5222E7570DC9}" srcOrd="0" destOrd="0" presId="urn:microsoft.com/office/officeart/2005/8/layout/lProcess2"/>
    <dgm:cxn modelId="{F21B8928-7452-4266-AF83-23DA9472A460}" srcId="{FC1FD389-8AE1-40AA-BB16-8F4E1EF3F652}" destId="{CB527692-1350-413D-8F06-81FB7299B2A6}" srcOrd="2" destOrd="0" parTransId="{1E3D9CB6-6D19-4EB5-85B7-3D9D648D21E0}" sibTransId="{99CE5D14-4976-446C-91CF-D981AFEC4875}"/>
    <dgm:cxn modelId="{B41D7442-3F5F-4E0C-8E21-335CF5D97E92}" type="presOf" srcId="{257E368C-1177-4E49-B16D-B1D37A31D367}" destId="{23418F62-38F4-4196-9272-D85D4E8FAA01}" srcOrd="1" destOrd="0" presId="urn:microsoft.com/office/officeart/2005/8/layout/lProcess2"/>
    <dgm:cxn modelId="{F638CC4D-C0F0-4A65-8F6F-2839F503A1D3}" srcId="{BF40BB84-0796-4069-A8AE-3563D8F47AA5}" destId="{2CAB7AE7-6A10-4932-9C35-BAC8E1D85328}" srcOrd="1" destOrd="0" parTransId="{28EB6DC2-E5AB-4814-B8F6-589B4A94ED08}" sibTransId="{7B0EE201-CC27-4A95-AF09-AFE6C2C33AA0}"/>
    <dgm:cxn modelId="{D621A785-92AC-4AF5-957F-691960729FAD}" type="presOf" srcId="{5909D5C3-77E6-4CF2-AC19-5303111A3311}" destId="{4CE39FE6-D830-41AD-AE89-B3BA3F76EBAD}" srcOrd="0" destOrd="0" presId="urn:microsoft.com/office/officeart/2005/8/layout/lProcess2"/>
    <dgm:cxn modelId="{0C61858B-2AB8-46DA-97B6-0ADD4C393CA8}" type="presOf" srcId="{46921BF5-378C-4A89-9DA9-0CB6E22A157E}" destId="{4CA759BD-757D-4B34-9ED1-C6CC7E9642E8}" srcOrd="0" destOrd="0" presId="urn:microsoft.com/office/officeart/2005/8/layout/lProcess2"/>
    <dgm:cxn modelId="{584C0194-8110-43B5-8436-7B001CB79C08}" srcId="{CB527692-1350-413D-8F06-81FB7299B2A6}" destId="{D429B9ED-5229-46B4-A866-5F69EBBD938E}" srcOrd="1" destOrd="0" parTransId="{29A9EF83-5C29-4C1C-9D14-4097265D1CB2}" sibTransId="{F36AF52B-65FA-4863-A623-74B0D19A282A}"/>
    <dgm:cxn modelId="{8609A195-DC02-438A-94FF-A1426F716B8B}" type="presOf" srcId="{FC1FD389-8AE1-40AA-BB16-8F4E1EF3F652}" destId="{CF320FA7-CE1D-4B9A-818F-E095B6D5A3D3}" srcOrd="0" destOrd="0" presId="urn:microsoft.com/office/officeart/2005/8/layout/lProcess2"/>
    <dgm:cxn modelId="{2CE0319B-68E1-47A5-84A6-19B9B0574ADC}" type="presOf" srcId="{CB527692-1350-413D-8F06-81FB7299B2A6}" destId="{1A35EF25-9448-4E1E-89A6-7EA250BA5058}" srcOrd="1" destOrd="0" presId="urn:microsoft.com/office/officeart/2005/8/layout/lProcess2"/>
    <dgm:cxn modelId="{23EB3DA0-1641-4AE6-9BB3-37BB0EEF9974}" type="presOf" srcId="{2CAB7AE7-6A10-4932-9C35-BAC8E1D85328}" destId="{18020CA7-0F79-4695-A7FA-15323F454023}" srcOrd="0" destOrd="0" presId="urn:microsoft.com/office/officeart/2005/8/layout/lProcess2"/>
    <dgm:cxn modelId="{9802EAAE-8CCD-4114-B802-1F9806E8F007}" srcId="{BF40BB84-0796-4069-A8AE-3563D8F47AA5}" destId="{47453B9A-6611-48DA-B977-A31F4DEBC98D}" srcOrd="0" destOrd="0" parTransId="{BB386E7D-843A-452F-BA7C-57BB20281D6D}" sibTransId="{0F07F547-208F-4689-B42D-28A8BCAC0EB0}"/>
    <dgm:cxn modelId="{D95207B6-2A9A-403E-B97A-4A8CE651D850}" srcId="{CB527692-1350-413D-8F06-81FB7299B2A6}" destId="{46921BF5-378C-4A89-9DA9-0CB6E22A157E}" srcOrd="0" destOrd="0" parTransId="{10F4CDBA-A497-45C2-B364-6B1751E70C8E}" sibTransId="{CCC940A6-CDDA-4753-B8F6-9FA7E6301926}"/>
    <dgm:cxn modelId="{59C78DB9-75BC-4A90-8171-EE496F5BC981}" type="presOf" srcId="{D429B9ED-5229-46B4-A866-5F69EBBD938E}" destId="{BBE0CC9B-2E56-4A2B-A6DC-3D2A726636A0}" srcOrd="0" destOrd="0" presId="urn:microsoft.com/office/officeart/2005/8/layout/lProcess2"/>
    <dgm:cxn modelId="{315012C4-D1CE-4AA3-95AE-DA08432C956B}" srcId="{FC1FD389-8AE1-40AA-BB16-8F4E1EF3F652}" destId="{BF40BB84-0796-4069-A8AE-3563D8F47AA5}" srcOrd="0" destOrd="0" parTransId="{7C072473-FDFE-4F89-978E-166B0F53E663}" sibTransId="{38097ED3-DD4D-4053-BED8-168D3FBF6254}"/>
    <dgm:cxn modelId="{823B4BC5-B498-4762-B56F-659F7A25CE90}" type="presOf" srcId="{0E0C8E87-2D23-46A4-A548-63980EB20951}" destId="{3105BBFA-696B-43FB-A212-B379A2913678}" srcOrd="0" destOrd="0" presId="urn:microsoft.com/office/officeart/2005/8/layout/lProcess2"/>
    <dgm:cxn modelId="{DDD9E2CC-A366-4CDD-9E55-FD0182AB43B3}" srcId="{FC1FD389-8AE1-40AA-BB16-8F4E1EF3F652}" destId="{257E368C-1177-4E49-B16D-B1D37A31D367}" srcOrd="1" destOrd="0" parTransId="{689B9573-E8DF-4FC9-B995-A4F83BA634EE}" sibTransId="{E2A07850-9F71-4AB4-98DF-57C978637B60}"/>
    <dgm:cxn modelId="{D1F9B6DA-0BD2-477B-BD9A-A4F665A68A13}" type="presOf" srcId="{BF40BB84-0796-4069-A8AE-3563D8F47AA5}" destId="{F479315B-157B-48D7-A49D-EBA50F39E4E8}" srcOrd="1" destOrd="0" presId="urn:microsoft.com/office/officeart/2005/8/layout/lProcess2"/>
    <dgm:cxn modelId="{DB3C8AEF-FE12-4847-AD25-D8CBBEC8D03A}" type="presOf" srcId="{CB527692-1350-413D-8F06-81FB7299B2A6}" destId="{20993466-D91A-4AB4-94BD-4889696E6D91}" srcOrd="0" destOrd="0" presId="urn:microsoft.com/office/officeart/2005/8/layout/lProcess2"/>
    <dgm:cxn modelId="{BC82D3EF-8515-4400-A789-337A50A2161B}" type="presOf" srcId="{257E368C-1177-4E49-B16D-B1D37A31D367}" destId="{F3BE1130-2891-40FC-BF36-E27F2F3AEEB3}" srcOrd="0" destOrd="0" presId="urn:microsoft.com/office/officeart/2005/8/layout/lProcess2"/>
    <dgm:cxn modelId="{B50449FE-19D6-4D01-A38C-FE32FB1EBD98}" type="presOf" srcId="{47453B9A-6611-48DA-B977-A31F4DEBC98D}" destId="{AF06A750-E9FF-494C-B860-D4608C2FBCF8}" srcOrd="0" destOrd="0" presId="urn:microsoft.com/office/officeart/2005/8/layout/lProcess2"/>
    <dgm:cxn modelId="{D53D567A-3112-41A2-B6C8-AD698D337F03}" type="presParOf" srcId="{CF320FA7-CE1D-4B9A-818F-E095B6D5A3D3}" destId="{818C3428-C959-4B01-A448-F9AA83E90FCA}" srcOrd="0" destOrd="0" presId="urn:microsoft.com/office/officeart/2005/8/layout/lProcess2"/>
    <dgm:cxn modelId="{B67A45D5-660A-413A-AF32-E386B11BDF90}" type="presParOf" srcId="{818C3428-C959-4B01-A448-F9AA83E90FCA}" destId="{2B29CE08-9590-4079-BFD9-5222E7570DC9}" srcOrd="0" destOrd="0" presId="urn:microsoft.com/office/officeart/2005/8/layout/lProcess2"/>
    <dgm:cxn modelId="{2798E54E-A384-446D-BD5D-F7488A52A7D2}" type="presParOf" srcId="{818C3428-C959-4B01-A448-F9AA83E90FCA}" destId="{F479315B-157B-48D7-A49D-EBA50F39E4E8}" srcOrd="1" destOrd="0" presId="urn:microsoft.com/office/officeart/2005/8/layout/lProcess2"/>
    <dgm:cxn modelId="{FA19FBFA-98CC-4E13-BFE5-4E1F7207AC57}" type="presParOf" srcId="{818C3428-C959-4B01-A448-F9AA83E90FCA}" destId="{A604CE44-303E-46BA-BDCC-BD089BEE6272}" srcOrd="2" destOrd="0" presId="urn:microsoft.com/office/officeart/2005/8/layout/lProcess2"/>
    <dgm:cxn modelId="{85A38C55-B9AA-42B2-9D4B-046430E0E834}" type="presParOf" srcId="{A604CE44-303E-46BA-BDCC-BD089BEE6272}" destId="{74C9B203-6756-42EA-A4F9-8707DEBB6260}" srcOrd="0" destOrd="0" presId="urn:microsoft.com/office/officeart/2005/8/layout/lProcess2"/>
    <dgm:cxn modelId="{B2884B4E-AD2F-475C-A989-EC32D0AD442C}" type="presParOf" srcId="{74C9B203-6756-42EA-A4F9-8707DEBB6260}" destId="{AF06A750-E9FF-494C-B860-D4608C2FBCF8}" srcOrd="0" destOrd="0" presId="urn:microsoft.com/office/officeart/2005/8/layout/lProcess2"/>
    <dgm:cxn modelId="{B10F1668-7F4D-422F-AC10-72CE7C595C02}" type="presParOf" srcId="{74C9B203-6756-42EA-A4F9-8707DEBB6260}" destId="{FC6D13E5-09CC-4939-826F-93C1D4201E03}" srcOrd="1" destOrd="0" presId="urn:microsoft.com/office/officeart/2005/8/layout/lProcess2"/>
    <dgm:cxn modelId="{25FD6D75-3003-4D1F-95EC-4B3FA6599510}" type="presParOf" srcId="{74C9B203-6756-42EA-A4F9-8707DEBB6260}" destId="{18020CA7-0F79-4695-A7FA-15323F454023}" srcOrd="2" destOrd="0" presId="urn:microsoft.com/office/officeart/2005/8/layout/lProcess2"/>
    <dgm:cxn modelId="{C1BE7244-60D0-4536-97D0-0D91D1E95C12}" type="presParOf" srcId="{CF320FA7-CE1D-4B9A-818F-E095B6D5A3D3}" destId="{9C1E23F4-A4D6-4128-9F4C-70A9F5EFD837}" srcOrd="1" destOrd="0" presId="urn:microsoft.com/office/officeart/2005/8/layout/lProcess2"/>
    <dgm:cxn modelId="{EBCE5FE8-C33A-48FD-8212-EAB6155E3879}" type="presParOf" srcId="{CF320FA7-CE1D-4B9A-818F-E095B6D5A3D3}" destId="{05B61A12-8AE2-464F-8220-3F95B305740B}" srcOrd="2" destOrd="0" presId="urn:microsoft.com/office/officeart/2005/8/layout/lProcess2"/>
    <dgm:cxn modelId="{B830EC25-FC65-4B0D-B9AA-ED264D919405}" type="presParOf" srcId="{05B61A12-8AE2-464F-8220-3F95B305740B}" destId="{F3BE1130-2891-40FC-BF36-E27F2F3AEEB3}" srcOrd="0" destOrd="0" presId="urn:microsoft.com/office/officeart/2005/8/layout/lProcess2"/>
    <dgm:cxn modelId="{F7914408-9F49-454A-B320-787AC43E0BB7}" type="presParOf" srcId="{05B61A12-8AE2-464F-8220-3F95B305740B}" destId="{23418F62-38F4-4196-9272-D85D4E8FAA01}" srcOrd="1" destOrd="0" presId="urn:microsoft.com/office/officeart/2005/8/layout/lProcess2"/>
    <dgm:cxn modelId="{001CD53F-1933-40D0-A055-E1AA31AA91ED}" type="presParOf" srcId="{05B61A12-8AE2-464F-8220-3F95B305740B}" destId="{D9234A9F-0F6C-49D4-8F32-025C97392D52}" srcOrd="2" destOrd="0" presId="urn:microsoft.com/office/officeart/2005/8/layout/lProcess2"/>
    <dgm:cxn modelId="{FC3F2AEA-436D-4624-B603-7DD8A77DCB92}" type="presParOf" srcId="{D9234A9F-0F6C-49D4-8F32-025C97392D52}" destId="{AEDD7C90-898D-4D19-B9D3-8CFF52905DE0}" srcOrd="0" destOrd="0" presId="urn:microsoft.com/office/officeart/2005/8/layout/lProcess2"/>
    <dgm:cxn modelId="{24470DD7-BF42-46EA-8217-6E5E14CAA12D}" type="presParOf" srcId="{AEDD7C90-898D-4D19-B9D3-8CFF52905DE0}" destId="{3105BBFA-696B-43FB-A212-B379A2913678}" srcOrd="0" destOrd="0" presId="urn:microsoft.com/office/officeart/2005/8/layout/lProcess2"/>
    <dgm:cxn modelId="{7019C21E-A84C-4C20-A8F5-14A4AF6F17DC}" type="presParOf" srcId="{AEDD7C90-898D-4D19-B9D3-8CFF52905DE0}" destId="{FD34095B-C7DA-4F4C-A53F-960D832773B4}" srcOrd="1" destOrd="0" presId="urn:microsoft.com/office/officeart/2005/8/layout/lProcess2"/>
    <dgm:cxn modelId="{B34C7042-8DEB-4E91-94AA-9E4491A52480}" type="presParOf" srcId="{AEDD7C90-898D-4D19-B9D3-8CFF52905DE0}" destId="{4CE39FE6-D830-41AD-AE89-B3BA3F76EBAD}" srcOrd="2" destOrd="0" presId="urn:microsoft.com/office/officeart/2005/8/layout/lProcess2"/>
    <dgm:cxn modelId="{86124C69-9A4C-42E2-983D-2669EC007922}" type="presParOf" srcId="{CF320FA7-CE1D-4B9A-818F-E095B6D5A3D3}" destId="{B4997879-F69F-459E-9A22-4D2CFB6018DB}" srcOrd="3" destOrd="0" presId="urn:microsoft.com/office/officeart/2005/8/layout/lProcess2"/>
    <dgm:cxn modelId="{E77A928A-6B13-4A25-B6CF-EE25BB03AB7B}" type="presParOf" srcId="{CF320FA7-CE1D-4B9A-818F-E095B6D5A3D3}" destId="{33969F2C-6A9A-4B10-AB56-A156C4D1340E}" srcOrd="4" destOrd="0" presId="urn:microsoft.com/office/officeart/2005/8/layout/lProcess2"/>
    <dgm:cxn modelId="{CDC8ECCA-B709-42EF-B5EC-B0C60B2C8DE5}" type="presParOf" srcId="{33969F2C-6A9A-4B10-AB56-A156C4D1340E}" destId="{20993466-D91A-4AB4-94BD-4889696E6D91}" srcOrd="0" destOrd="0" presId="urn:microsoft.com/office/officeart/2005/8/layout/lProcess2"/>
    <dgm:cxn modelId="{6057D4E2-A520-4579-ADDC-027CCB4F654D}" type="presParOf" srcId="{33969F2C-6A9A-4B10-AB56-A156C4D1340E}" destId="{1A35EF25-9448-4E1E-89A6-7EA250BA5058}" srcOrd="1" destOrd="0" presId="urn:microsoft.com/office/officeart/2005/8/layout/lProcess2"/>
    <dgm:cxn modelId="{6865075C-1F4F-4BFA-85B7-14AECB43DA07}" type="presParOf" srcId="{33969F2C-6A9A-4B10-AB56-A156C4D1340E}" destId="{94A73A44-B0CF-4D83-8B9E-35E0FE26CF9B}" srcOrd="2" destOrd="0" presId="urn:microsoft.com/office/officeart/2005/8/layout/lProcess2"/>
    <dgm:cxn modelId="{5AEC801A-B0CF-42B5-B83F-F02F0A831B33}" type="presParOf" srcId="{94A73A44-B0CF-4D83-8B9E-35E0FE26CF9B}" destId="{ED0F3970-6BD3-4E31-A612-B9740A7B557F}" srcOrd="0" destOrd="0" presId="urn:microsoft.com/office/officeart/2005/8/layout/lProcess2"/>
    <dgm:cxn modelId="{45461F69-C259-4013-93C9-3F645C8B368F}" type="presParOf" srcId="{ED0F3970-6BD3-4E31-A612-B9740A7B557F}" destId="{4CA759BD-757D-4B34-9ED1-C6CC7E9642E8}" srcOrd="0" destOrd="0" presId="urn:microsoft.com/office/officeart/2005/8/layout/lProcess2"/>
    <dgm:cxn modelId="{89F02C99-5DA7-48D7-9741-B47924F30F25}" type="presParOf" srcId="{ED0F3970-6BD3-4E31-A612-B9740A7B557F}" destId="{117E68C3-8A89-4B26-9DCB-3E8813CF807F}" srcOrd="1" destOrd="0" presId="urn:microsoft.com/office/officeart/2005/8/layout/lProcess2"/>
    <dgm:cxn modelId="{6DA7CB5B-5C2C-4228-892A-8DD23E7833BD}" type="presParOf" srcId="{ED0F3970-6BD3-4E31-A612-B9740A7B557F}" destId="{BBE0CC9B-2E56-4A2B-A6DC-3D2A726636A0}"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1FD389-8AE1-40AA-BB16-8F4E1EF3F652}"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BF40BB84-0796-4069-A8AE-3563D8F47AA5}">
      <dgm:prSet phldrT="[Text]"/>
      <dgm:spPr>
        <a:solidFill>
          <a:schemeClr val="accent1">
            <a:lumMod val="60000"/>
            <a:lumOff val="40000"/>
          </a:schemeClr>
        </a:solidFill>
      </dgm:spPr>
      <dgm:t>
        <a:bodyPr/>
        <a:lstStyle/>
        <a:p>
          <a:r>
            <a:rPr lang="en-GB" dirty="0"/>
            <a:t>Sex</a:t>
          </a:r>
        </a:p>
      </dgm:t>
    </dgm:pt>
    <dgm:pt modelId="{7C072473-FDFE-4F89-978E-166B0F53E663}" type="parTrans" cxnId="{315012C4-D1CE-4AA3-95AE-DA08432C956B}">
      <dgm:prSet/>
      <dgm:spPr/>
      <dgm:t>
        <a:bodyPr/>
        <a:lstStyle/>
        <a:p>
          <a:endParaRPr lang="en-GB"/>
        </a:p>
      </dgm:t>
    </dgm:pt>
    <dgm:pt modelId="{38097ED3-DD4D-4053-BED8-168D3FBF6254}" type="sibTrans" cxnId="{315012C4-D1CE-4AA3-95AE-DA08432C956B}">
      <dgm:prSet/>
      <dgm:spPr/>
      <dgm:t>
        <a:bodyPr/>
        <a:lstStyle/>
        <a:p>
          <a:endParaRPr lang="en-GB"/>
        </a:p>
      </dgm:t>
    </dgm:pt>
    <dgm:pt modelId="{47453B9A-6611-48DA-B977-A31F4DEBC98D}">
      <dgm:prSet phldrT="[Text]"/>
      <dgm:spPr>
        <a:solidFill>
          <a:schemeClr val="tx1"/>
        </a:solidFill>
      </dgm:spPr>
      <dgm:t>
        <a:bodyPr/>
        <a:lstStyle/>
        <a:p>
          <a:r>
            <a:rPr lang="en-GB" dirty="0"/>
            <a:t>Male</a:t>
          </a:r>
        </a:p>
      </dgm:t>
    </dgm:pt>
    <dgm:pt modelId="{BB386E7D-843A-452F-BA7C-57BB20281D6D}" type="parTrans" cxnId="{9802EAAE-8CCD-4114-B802-1F9806E8F007}">
      <dgm:prSet/>
      <dgm:spPr/>
      <dgm:t>
        <a:bodyPr/>
        <a:lstStyle/>
        <a:p>
          <a:endParaRPr lang="en-GB"/>
        </a:p>
      </dgm:t>
    </dgm:pt>
    <dgm:pt modelId="{0F07F547-208F-4689-B42D-28A8BCAC0EB0}" type="sibTrans" cxnId="{9802EAAE-8CCD-4114-B802-1F9806E8F007}">
      <dgm:prSet/>
      <dgm:spPr/>
      <dgm:t>
        <a:bodyPr/>
        <a:lstStyle/>
        <a:p>
          <a:endParaRPr lang="en-GB"/>
        </a:p>
      </dgm:t>
    </dgm:pt>
    <dgm:pt modelId="{2CAB7AE7-6A10-4932-9C35-BAC8E1D85328}">
      <dgm:prSet phldrT="[Text]"/>
      <dgm:spPr>
        <a:solidFill>
          <a:schemeClr val="bg1"/>
        </a:solidFill>
      </dgm:spPr>
      <dgm:t>
        <a:bodyPr/>
        <a:lstStyle/>
        <a:p>
          <a:r>
            <a:rPr lang="en-GB" dirty="0">
              <a:solidFill>
                <a:schemeClr val="tx1"/>
              </a:solidFill>
            </a:rPr>
            <a:t>Female</a:t>
          </a:r>
        </a:p>
      </dgm:t>
    </dgm:pt>
    <dgm:pt modelId="{28EB6DC2-E5AB-4814-B8F6-589B4A94ED08}" type="parTrans" cxnId="{F638CC4D-C0F0-4A65-8F6F-2839F503A1D3}">
      <dgm:prSet/>
      <dgm:spPr/>
      <dgm:t>
        <a:bodyPr/>
        <a:lstStyle/>
        <a:p>
          <a:endParaRPr lang="en-GB"/>
        </a:p>
      </dgm:t>
    </dgm:pt>
    <dgm:pt modelId="{7B0EE201-CC27-4A95-AF09-AFE6C2C33AA0}" type="sibTrans" cxnId="{F638CC4D-C0F0-4A65-8F6F-2839F503A1D3}">
      <dgm:prSet/>
      <dgm:spPr/>
      <dgm:t>
        <a:bodyPr/>
        <a:lstStyle/>
        <a:p>
          <a:endParaRPr lang="en-GB"/>
        </a:p>
      </dgm:t>
    </dgm:pt>
    <dgm:pt modelId="{257E368C-1177-4E49-B16D-B1D37A31D367}">
      <dgm:prSet phldrT="[Text]"/>
      <dgm:spPr>
        <a:solidFill>
          <a:schemeClr val="accent5">
            <a:lumMod val="60000"/>
            <a:lumOff val="40000"/>
          </a:schemeClr>
        </a:solidFill>
      </dgm:spPr>
      <dgm:t>
        <a:bodyPr/>
        <a:lstStyle/>
        <a:p>
          <a:r>
            <a:rPr lang="en-GB" dirty="0"/>
            <a:t>Gender</a:t>
          </a:r>
        </a:p>
      </dgm:t>
    </dgm:pt>
    <dgm:pt modelId="{689B9573-E8DF-4FC9-B995-A4F83BA634EE}" type="parTrans" cxnId="{DDD9E2CC-A366-4CDD-9E55-FD0182AB43B3}">
      <dgm:prSet/>
      <dgm:spPr/>
      <dgm:t>
        <a:bodyPr/>
        <a:lstStyle/>
        <a:p>
          <a:endParaRPr lang="en-GB"/>
        </a:p>
      </dgm:t>
    </dgm:pt>
    <dgm:pt modelId="{E2A07850-9F71-4AB4-98DF-57C978637B60}" type="sibTrans" cxnId="{DDD9E2CC-A366-4CDD-9E55-FD0182AB43B3}">
      <dgm:prSet/>
      <dgm:spPr/>
      <dgm:t>
        <a:bodyPr/>
        <a:lstStyle/>
        <a:p>
          <a:endParaRPr lang="en-GB"/>
        </a:p>
      </dgm:t>
    </dgm:pt>
    <dgm:pt modelId="{0E0C8E87-2D23-46A4-A548-63980EB20951}">
      <dgm:prSet phldrT="[Text]"/>
      <dgm:spPr>
        <a:solidFill>
          <a:schemeClr val="tx1"/>
        </a:solidFill>
      </dgm:spPr>
      <dgm:t>
        <a:bodyPr/>
        <a:lstStyle/>
        <a:p>
          <a:r>
            <a:rPr lang="en-GB" dirty="0"/>
            <a:t>Man</a:t>
          </a:r>
        </a:p>
      </dgm:t>
    </dgm:pt>
    <dgm:pt modelId="{C9AE6C8D-2F6A-4BEC-8678-10AA369EF6A1}" type="parTrans" cxnId="{3936BC10-DE29-4D54-960F-315334F11107}">
      <dgm:prSet/>
      <dgm:spPr/>
      <dgm:t>
        <a:bodyPr/>
        <a:lstStyle/>
        <a:p>
          <a:endParaRPr lang="en-GB"/>
        </a:p>
      </dgm:t>
    </dgm:pt>
    <dgm:pt modelId="{C2CB1F03-7A42-463D-814C-FAF88FC45092}" type="sibTrans" cxnId="{3936BC10-DE29-4D54-960F-315334F11107}">
      <dgm:prSet/>
      <dgm:spPr/>
      <dgm:t>
        <a:bodyPr/>
        <a:lstStyle/>
        <a:p>
          <a:endParaRPr lang="en-GB"/>
        </a:p>
      </dgm:t>
    </dgm:pt>
    <dgm:pt modelId="{5909D5C3-77E6-4CF2-AC19-5303111A3311}">
      <dgm:prSet phldrT="[Text]"/>
      <dgm:spPr>
        <a:solidFill>
          <a:schemeClr val="bg1"/>
        </a:solidFill>
      </dgm:spPr>
      <dgm:t>
        <a:bodyPr/>
        <a:lstStyle/>
        <a:p>
          <a:r>
            <a:rPr lang="en-GB" dirty="0">
              <a:solidFill>
                <a:schemeClr val="tx1"/>
              </a:solidFill>
            </a:rPr>
            <a:t>Woman</a:t>
          </a:r>
        </a:p>
      </dgm:t>
    </dgm:pt>
    <dgm:pt modelId="{37700477-6D9D-4A26-8010-5FEDF6D190AA}" type="parTrans" cxnId="{B4EC7D1B-064F-45C2-B9FF-2469CDE051A5}">
      <dgm:prSet/>
      <dgm:spPr/>
      <dgm:t>
        <a:bodyPr/>
        <a:lstStyle/>
        <a:p>
          <a:endParaRPr lang="en-GB"/>
        </a:p>
      </dgm:t>
    </dgm:pt>
    <dgm:pt modelId="{57168733-1A4A-4BDC-A3AE-C4AAC04F9261}" type="sibTrans" cxnId="{B4EC7D1B-064F-45C2-B9FF-2469CDE051A5}">
      <dgm:prSet/>
      <dgm:spPr/>
      <dgm:t>
        <a:bodyPr/>
        <a:lstStyle/>
        <a:p>
          <a:endParaRPr lang="en-GB"/>
        </a:p>
      </dgm:t>
    </dgm:pt>
    <dgm:pt modelId="{CB527692-1350-413D-8F06-81FB7299B2A6}">
      <dgm:prSet phldrT="[Text]"/>
      <dgm:spPr>
        <a:solidFill>
          <a:srgbClr val="FFFF66"/>
        </a:solidFill>
      </dgm:spPr>
      <dgm:t>
        <a:bodyPr/>
        <a:lstStyle/>
        <a:p>
          <a:r>
            <a:rPr lang="en-GB" dirty="0"/>
            <a:t>Sexuality</a:t>
          </a:r>
        </a:p>
      </dgm:t>
    </dgm:pt>
    <dgm:pt modelId="{1E3D9CB6-6D19-4EB5-85B7-3D9D648D21E0}" type="parTrans" cxnId="{F21B8928-7452-4266-AF83-23DA9472A460}">
      <dgm:prSet/>
      <dgm:spPr/>
      <dgm:t>
        <a:bodyPr/>
        <a:lstStyle/>
        <a:p>
          <a:endParaRPr lang="en-GB"/>
        </a:p>
      </dgm:t>
    </dgm:pt>
    <dgm:pt modelId="{99CE5D14-4976-446C-91CF-D981AFEC4875}" type="sibTrans" cxnId="{F21B8928-7452-4266-AF83-23DA9472A460}">
      <dgm:prSet/>
      <dgm:spPr/>
      <dgm:t>
        <a:bodyPr/>
        <a:lstStyle/>
        <a:p>
          <a:endParaRPr lang="en-GB"/>
        </a:p>
      </dgm:t>
    </dgm:pt>
    <dgm:pt modelId="{46921BF5-378C-4A89-9DA9-0CB6E22A157E}">
      <dgm:prSet phldrT="[Text]"/>
      <dgm:spPr>
        <a:solidFill>
          <a:schemeClr val="tx1"/>
        </a:solidFill>
      </dgm:spPr>
      <dgm:t>
        <a:bodyPr/>
        <a:lstStyle/>
        <a:p>
          <a:r>
            <a:rPr lang="en-GB" dirty="0"/>
            <a:t>Man - Woman</a:t>
          </a:r>
        </a:p>
      </dgm:t>
    </dgm:pt>
    <dgm:pt modelId="{10F4CDBA-A497-45C2-B364-6B1751E70C8E}" type="parTrans" cxnId="{D95207B6-2A9A-403E-B97A-4A8CE651D850}">
      <dgm:prSet/>
      <dgm:spPr/>
      <dgm:t>
        <a:bodyPr/>
        <a:lstStyle/>
        <a:p>
          <a:endParaRPr lang="en-GB"/>
        </a:p>
      </dgm:t>
    </dgm:pt>
    <dgm:pt modelId="{CCC940A6-CDDA-4753-B8F6-9FA7E6301926}" type="sibTrans" cxnId="{D95207B6-2A9A-403E-B97A-4A8CE651D850}">
      <dgm:prSet/>
      <dgm:spPr/>
      <dgm:t>
        <a:bodyPr/>
        <a:lstStyle/>
        <a:p>
          <a:endParaRPr lang="en-GB"/>
        </a:p>
      </dgm:t>
    </dgm:pt>
    <dgm:pt modelId="{D429B9ED-5229-46B4-A866-5F69EBBD938E}">
      <dgm:prSet phldrT="[Text]"/>
      <dgm:spPr>
        <a:solidFill>
          <a:schemeClr val="bg1"/>
        </a:solidFill>
      </dgm:spPr>
      <dgm:t>
        <a:bodyPr/>
        <a:lstStyle/>
        <a:p>
          <a:r>
            <a:rPr lang="en-GB" dirty="0">
              <a:solidFill>
                <a:schemeClr val="tx1"/>
              </a:solidFill>
            </a:rPr>
            <a:t>Woman - Man</a:t>
          </a:r>
        </a:p>
      </dgm:t>
    </dgm:pt>
    <dgm:pt modelId="{29A9EF83-5C29-4C1C-9D14-4097265D1CB2}" type="parTrans" cxnId="{584C0194-8110-43B5-8436-7B001CB79C08}">
      <dgm:prSet/>
      <dgm:spPr/>
      <dgm:t>
        <a:bodyPr/>
        <a:lstStyle/>
        <a:p>
          <a:endParaRPr lang="en-GB"/>
        </a:p>
      </dgm:t>
    </dgm:pt>
    <dgm:pt modelId="{F36AF52B-65FA-4863-A623-74B0D19A282A}" type="sibTrans" cxnId="{584C0194-8110-43B5-8436-7B001CB79C08}">
      <dgm:prSet/>
      <dgm:spPr/>
      <dgm:t>
        <a:bodyPr/>
        <a:lstStyle/>
        <a:p>
          <a:endParaRPr lang="en-GB"/>
        </a:p>
      </dgm:t>
    </dgm:pt>
    <dgm:pt modelId="{CF320FA7-CE1D-4B9A-818F-E095B6D5A3D3}" type="pres">
      <dgm:prSet presAssocID="{FC1FD389-8AE1-40AA-BB16-8F4E1EF3F652}" presName="theList" presStyleCnt="0">
        <dgm:presLayoutVars>
          <dgm:dir/>
          <dgm:animLvl val="lvl"/>
          <dgm:resizeHandles val="exact"/>
        </dgm:presLayoutVars>
      </dgm:prSet>
      <dgm:spPr/>
    </dgm:pt>
    <dgm:pt modelId="{818C3428-C959-4B01-A448-F9AA83E90FCA}" type="pres">
      <dgm:prSet presAssocID="{BF40BB84-0796-4069-A8AE-3563D8F47AA5}" presName="compNode" presStyleCnt="0"/>
      <dgm:spPr/>
    </dgm:pt>
    <dgm:pt modelId="{2B29CE08-9590-4079-BFD9-5222E7570DC9}" type="pres">
      <dgm:prSet presAssocID="{BF40BB84-0796-4069-A8AE-3563D8F47AA5}" presName="aNode" presStyleLbl="bgShp" presStyleIdx="0" presStyleCnt="3"/>
      <dgm:spPr/>
    </dgm:pt>
    <dgm:pt modelId="{F479315B-157B-48D7-A49D-EBA50F39E4E8}" type="pres">
      <dgm:prSet presAssocID="{BF40BB84-0796-4069-A8AE-3563D8F47AA5}" presName="textNode" presStyleLbl="bgShp" presStyleIdx="0" presStyleCnt="3"/>
      <dgm:spPr/>
    </dgm:pt>
    <dgm:pt modelId="{A604CE44-303E-46BA-BDCC-BD089BEE6272}" type="pres">
      <dgm:prSet presAssocID="{BF40BB84-0796-4069-A8AE-3563D8F47AA5}" presName="compChildNode" presStyleCnt="0"/>
      <dgm:spPr/>
    </dgm:pt>
    <dgm:pt modelId="{74C9B203-6756-42EA-A4F9-8707DEBB6260}" type="pres">
      <dgm:prSet presAssocID="{BF40BB84-0796-4069-A8AE-3563D8F47AA5}" presName="theInnerList" presStyleCnt="0"/>
      <dgm:spPr/>
    </dgm:pt>
    <dgm:pt modelId="{AF06A750-E9FF-494C-B860-D4608C2FBCF8}" type="pres">
      <dgm:prSet presAssocID="{47453B9A-6611-48DA-B977-A31F4DEBC98D}" presName="childNode" presStyleLbl="node1" presStyleIdx="0" presStyleCnt="6">
        <dgm:presLayoutVars>
          <dgm:bulletEnabled val="1"/>
        </dgm:presLayoutVars>
      </dgm:prSet>
      <dgm:spPr/>
    </dgm:pt>
    <dgm:pt modelId="{FC6D13E5-09CC-4939-826F-93C1D4201E03}" type="pres">
      <dgm:prSet presAssocID="{47453B9A-6611-48DA-B977-A31F4DEBC98D}" presName="aSpace2" presStyleCnt="0"/>
      <dgm:spPr/>
    </dgm:pt>
    <dgm:pt modelId="{18020CA7-0F79-4695-A7FA-15323F454023}" type="pres">
      <dgm:prSet presAssocID="{2CAB7AE7-6A10-4932-9C35-BAC8E1D85328}" presName="childNode" presStyleLbl="node1" presStyleIdx="1" presStyleCnt="6">
        <dgm:presLayoutVars>
          <dgm:bulletEnabled val="1"/>
        </dgm:presLayoutVars>
      </dgm:prSet>
      <dgm:spPr/>
    </dgm:pt>
    <dgm:pt modelId="{9C1E23F4-A4D6-4128-9F4C-70A9F5EFD837}" type="pres">
      <dgm:prSet presAssocID="{BF40BB84-0796-4069-A8AE-3563D8F47AA5}" presName="aSpace" presStyleCnt="0"/>
      <dgm:spPr/>
    </dgm:pt>
    <dgm:pt modelId="{05B61A12-8AE2-464F-8220-3F95B305740B}" type="pres">
      <dgm:prSet presAssocID="{257E368C-1177-4E49-B16D-B1D37A31D367}" presName="compNode" presStyleCnt="0"/>
      <dgm:spPr/>
    </dgm:pt>
    <dgm:pt modelId="{F3BE1130-2891-40FC-BF36-E27F2F3AEEB3}" type="pres">
      <dgm:prSet presAssocID="{257E368C-1177-4E49-B16D-B1D37A31D367}" presName="aNode" presStyleLbl="bgShp" presStyleIdx="1" presStyleCnt="3"/>
      <dgm:spPr/>
    </dgm:pt>
    <dgm:pt modelId="{23418F62-38F4-4196-9272-D85D4E8FAA01}" type="pres">
      <dgm:prSet presAssocID="{257E368C-1177-4E49-B16D-B1D37A31D367}" presName="textNode" presStyleLbl="bgShp" presStyleIdx="1" presStyleCnt="3"/>
      <dgm:spPr/>
    </dgm:pt>
    <dgm:pt modelId="{D9234A9F-0F6C-49D4-8F32-025C97392D52}" type="pres">
      <dgm:prSet presAssocID="{257E368C-1177-4E49-B16D-B1D37A31D367}" presName="compChildNode" presStyleCnt="0"/>
      <dgm:spPr/>
    </dgm:pt>
    <dgm:pt modelId="{AEDD7C90-898D-4D19-B9D3-8CFF52905DE0}" type="pres">
      <dgm:prSet presAssocID="{257E368C-1177-4E49-B16D-B1D37A31D367}" presName="theInnerList" presStyleCnt="0"/>
      <dgm:spPr/>
    </dgm:pt>
    <dgm:pt modelId="{3105BBFA-696B-43FB-A212-B379A2913678}" type="pres">
      <dgm:prSet presAssocID="{0E0C8E87-2D23-46A4-A548-63980EB20951}" presName="childNode" presStyleLbl="node1" presStyleIdx="2" presStyleCnt="6">
        <dgm:presLayoutVars>
          <dgm:bulletEnabled val="1"/>
        </dgm:presLayoutVars>
      </dgm:prSet>
      <dgm:spPr/>
    </dgm:pt>
    <dgm:pt modelId="{FD34095B-C7DA-4F4C-A53F-960D832773B4}" type="pres">
      <dgm:prSet presAssocID="{0E0C8E87-2D23-46A4-A548-63980EB20951}" presName="aSpace2" presStyleCnt="0"/>
      <dgm:spPr/>
    </dgm:pt>
    <dgm:pt modelId="{4CE39FE6-D830-41AD-AE89-B3BA3F76EBAD}" type="pres">
      <dgm:prSet presAssocID="{5909D5C3-77E6-4CF2-AC19-5303111A3311}" presName="childNode" presStyleLbl="node1" presStyleIdx="3" presStyleCnt="6">
        <dgm:presLayoutVars>
          <dgm:bulletEnabled val="1"/>
        </dgm:presLayoutVars>
      </dgm:prSet>
      <dgm:spPr/>
    </dgm:pt>
    <dgm:pt modelId="{B4997879-F69F-459E-9A22-4D2CFB6018DB}" type="pres">
      <dgm:prSet presAssocID="{257E368C-1177-4E49-B16D-B1D37A31D367}" presName="aSpace" presStyleCnt="0"/>
      <dgm:spPr/>
    </dgm:pt>
    <dgm:pt modelId="{33969F2C-6A9A-4B10-AB56-A156C4D1340E}" type="pres">
      <dgm:prSet presAssocID="{CB527692-1350-413D-8F06-81FB7299B2A6}" presName="compNode" presStyleCnt="0"/>
      <dgm:spPr/>
    </dgm:pt>
    <dgm:pt modelId="{20993466-D91A-4AB4-94BD-4889696E6D91}" type="pres">
      <dgm:prSet presAssocID="{CB527692-1350-413D-8F06-81FB7299B2A6}" presName="aNode" presStyleLbl="bgShp" presStyleIdx="2" presStyleCnt="3"/>
      <dgm:spPr/>
    </dgm:pt>
    <dgm:pt modelId="{1A35EF25-9448-4E1E-89A6-7EA250BA5058}" type="pres">
      <dgm:prSet presAssocID="{CB527692-1350-413D-8F06-81FB7299B2A6}" presName="textNode" presStyleLbl="bgShp" presStyleIdx="2" presStyleCnt="3"/>
      <dgm:spPr/>
    </dgm:pt>
    <dgm:pt modelId="{94A73A44-B0CF-4D83-8B9E-35E0FE26CF9B}" type="pres">
      <dgm:prSet presAssocID="{CB527692-1350-413D-8F06-81FB7299B2A6}" presName="compChildNode" presStyleCnt="0"/>
      <dgm:spPr/>
    </dgm:pt>
    <dgm:pt modelId="{ED0F3970-6BD3-4E31-A612-B9740A7B557F}" type="pres">
      <dgm:prSet presAssocID="{CB527692-1350-413D-8F06-81FB7299B2A6}" presName="theInnerList" presStyleCnt="0"/>
      <dgm:spPr/>
    </dgm:pt>
    <dgm:pt modelId="{4CA759BD-757D-4B34-9ED1-C6CC7E9642E8}" type="pres">
      <dgm:prSet presAssocID="{46921BF5-378C-4A89-9DA9-0CB6E22A157E}" presName="childNode" presStyleLbl="node1" presStyleIdx="4" presStyleCnt="6">
        <dgm:presLayoutVars>
          <dgm:bulletEnabled val="1"/>
        </dgm:presLayoutVars>
      </dgm:prSet>
      <dgm:spPr/>
    </dgm:pt>
    <dgm:pt modelId="{117E68C3-8A89-4B26-9DCB-3E8813CF807F}" type="pres">
      <dgm:prSet presAssocID="{46921BF5-378C-4A89-9DA9-0CB6E22A157E}" presName="aSpace2" presStyleCnt="0"/>
      <dgm:spPr/>
    </dgm:pt>
    <dgm:pt modelId="{BBE0CC9B-2E56-4A2B-A6DC-3D2A726636A0}" type="pres">
      <dgm:prSet presAssocID="{D429B9ED-5229-46B4-A866-5F69EBBD938E}" presName="childNode" presStyleLbl="node1" presStyleIdx="5" presStyleCnt="6">
        <dgm:presLayoutVars>
          <dgm:bulletEnabled val="1"/>
        </dgm:presLayoutVars>
      </dgm:prSet>
      <dgm:spPr/>
    </dgm:pt>
  </dgm:ptLst>
  <dgm:cxnLst>
    <dgm:cxn modelId="{3936BC10-DE29-4D54-960F-315334F11107}" srcId="{257E368C-1177-4E49-B16D-B1D37A31D367}" destId="{0E0C8E87-2D23-46A4-A548-63980EB20951}" srcOrd="0" destOrd="0" parTransId="{C9AE6C8D-2F6A-4BEC-8678-10AA369EF6A1}" sibTransId="{C2CB1F03-7A42-463D-814C-FAF88FC45092}"/>
    <dgm:cxn modelId="{B4EC7D1B-064F-45C2-B9FF-2469CDE051A5}" srcId="{257E368C-1177-4E49-B16D-B1D37A31D367}" destId="{5909D5C3-77E6-4CF2-AC19-5303111A3311}" srcOrd="1" destOrd="0" parTransId="{37700477-6D9D-4A26-8010-5FEDF6D190AA}" sibTransId="{57168733-1A4A-4BDC-A3AE-C4AAC04F9261}"/>
    <dgm:cxn modelId="{0B7E3C28-0097-42D4-AE8A-00C415EAADC9}" type="presOf" srcId="{BF40BB84-0796-4069-A8AE-3563D8F47AA5}" destId="{2B29CE08-9590-4079-BFD9-5222E7570DC9}" srcOrd="0" destOrd="0" presId="urn:microsoft.com/office/officeart/2005/8/layout/lProcess2"/>
    <dgm:cxn modelId="{F21B8928-7452-4266-AF83-23DA9472A460}" srcId="{FC1FD389-8AE1-40AA-BB16-8F4E1EF3F652}" destId="{CB527692-1350-413D-8F06-81FB7299B2A6}" srcOrd="2" destOrd="0" parTransId="{1E3D9CB6-6D19-4EB5-85B7-3D9D648D21E0}" sibTransId="{99CE5D14-4976-446C-91CF-D981AFEC4875}"/>
    <dgm:cxn modelId="{B41D7442-3F5F-4E0C-8E21-335CF5D97E92}" type="presOf" srcId="{257E368C-1177-4E49-B16D-B1D37A31D367}" destId="{23418F62-38F4-4196-9272-D85D4E8FAA01}" srcOrd="1" destOrd="0" presId="urn:microsoft.com/office/officeart/2005/8/layout/lProcess2"/>
    <dgm:cxn modelId="{F638CC4D-C0F0-4A65-8F6F-2839F503A1D3}" srcId="{BF40BB84-0796-4069-A8AE-3563D8F47AA5}" destId="{2CAB7AE7-6A10-4932-9C35-BAC8E1D85328}" srcOrd="1" destOrd="0" parTransId="{28EB6DC2-E5AB-4814-B8F6-589B4A94ED08}" sibTransId="{7B0EE201-CC27-4A95-AF09-AFE6C2C33AA0}"/>
    <dgm:cxn modelId="{D621A785-92AC-4AF5-957F-691960729FAD}" type="presOf" srcId="{5909D5C3-77E6-4CF2-AC19-5303111A3311}" destId="{4CE39FE6-D830-41AD-AE89-B3BA3F76EBAD}" srcOrd="0" destOrd="0" presId="urn:microsoft.com/office/officeart/2005/8/layout/lProcess2"/>
    <dgm:cxn modelId="{0C61858B-2AB8-46DA-97B6-0ADD4C393CA8}" type="presOf" srcId="{46921BF5-378C-4A89-9DA9-0CB6E22A157E}" destId="{4CA759BD-757D-4B34-9ED1-C6CC7E9642E8}" srcOrd="0" destOrd="0" presId="urn:microsoft.com/office/officeart/2005/8/layout/lProcess2"/>
    <dgm:cxn modelId="{584C0194-8110-43B5-8436-7B001CB79C08}" srcId="{CB527692-1350-413D-8F06-81FB7299B2A6}" destId="{D429B9ED-5229-46B4-A866-5F69EBBD938E}" srcOrd="1" destOrd="0" parTransId="{29A9EF83-5C29-4C1C-9D14-4097265D1CB2}" sibTransId="{F36AF52B-65FA-4863-A623-74B0D19A282A}"/>
    <dgm:cxn modelId="{8609A195-DC02-438A-94FF-A1426F716B8B}" type="presOf" srcId="{FC1FD389-8AE1-40AA-BB16-8F4E1EF3F652}" destId="{CF320FA7-CE1D-4B9A-818F-E095B6D5A3D3}" srcOrd="0" destOrd="0" presId="urn:microsoft.com/office/officeart/2005/8/layout/lProcess2"/>
    <dgm:cxn modelId="{2CE0319B-68E1-47A5-84A6-19B9B0574ADC}" type="presOf" srcId="{CB527692-1350-413D-8F06-81FB7299B2A6}" destId="{1A35EF25-9448-4E1E-89A6-7EA250BA5058}" srcOrd="1" destOrd="0" presId="urn:microsoft.com/office/officeart/2005/8/layout/lProcess2"/>
    <dgm:cxn modelId="{23EB3DA0-1641-4AE6-9BB3-37BB0EEF9974}" type="presOf" srcId="{2CAB7AE7-6A10-4932-9C35-BAC8E1D85328}" destId="{18020CA7-0F79-4695-A7FA-15323F454023}" srcOrd="0" destOrd="0" presId="urn:microsoft.com/office/officeart/2005/8/layout/lProcess2"/>
    <dgm:cxn modelId="{9802EAAE-8CCD-4114-B802-1F9806E8F007}" srcId="{BF40BB84-0796-4069-A8AE-3563D8F47AA5}" destId="{47453B9A-6611-48DA-B977-A31F4DEBC98D}" srcOrd="0" destOrd="0" parTransId="{BB386E7D-843A-452F-BA7C-57BB20281D6D}" sibTransId="{0F07F547-208F-4689-B42D-28A8BCAC0EB0}"/>
    <dgm:cxn modelId="{D95207B6-2A9A-403E-B97A-4A8CE651D850}" srcId="{CB527692-1350-413D-8F06-81FB7299B2A6}" destId="{46921BF5-378C-4A89-9DA9-0CB6E22A157E}" srcOrd="0" destOrd="0" parTransId="{10F4CDBA-A497-45C2-B364-6B1751E70C8E}" sibTransId="{CCC940A6-CDDA-4753-B8F6-9FA7E6301926}"/>
    <dgm:cxn modelId="{59C78DB9-75BC-4A90-8171-EE496F5BC981}" type="presOf" srcId="{D429B9ED-5229-46B4-A866-5F69EBBD938E}" destId="{BBE0CC9B-2E56-4A2B-A6DC-3D2A726636A0}" srcOrd="0" destOrd="0" presId="urn:microsoft.com/office/officeart/2005/8/layout/lProcess2"/>
    <dgm:cxn modelId="{315012C4-D1CE-4AA3-95AE-DA08432C956B}" srcId="{FC1FD389-8AE1-40AA-BB16-8F4E1EF3F652}" destId="{BF40BB84-0796-4069-A8AE-3563D8F47AA5}" srcOrd="0" destOrd="0" parTransId="{7C072473-FDFE-4F89-978E-166B0F53E663}" sibTransId="{38097ED3-DD4D-4053-BED8-168D3FBF6254}"/>
    <dgm:cxn modelId="{823B4BC5-B498-4762-B56F-659F7A25CE90}" type="presOf" srcId="{0E0C8E87-2D23-46A4-A548-63980EB20951}" destId="{3105BBFA-696B-43FB-A212-B379A2913678}" srcOrd="0" destOrd="0" presId="urn:microsoft.com/office/officeart/2005/8/layout/lProcess2"/>
    <dgm:cxn modelId="{DDD9E2CC-A366-4CDD-9E55-FD0182AB43B3}" srcId="{FC1FD389-8AE1-40AA-BB16-8F4E1EF3F652}" destId="{257E368C-1177-4E49-B16D-B1D37A31D367}" srcOrd="1" destOrd="0" parTransId="{689B9573-E8DF-4FC9-B995-A4F83BA634EE}" sibTransId="{E2A07850-9F71-4AB4-98DF-57C978637B60}"/>
    <dgm:cxn modelId="{D1F9B6DA-0BD2-477B-BD9A-A4F665A68A13}" type="presOf" srcId="{BF40BB84-0796-4069-A8AE-3563D8F47AA5}" destId="{F479315B-157B-48D7-A49D-EBA50F39E4E8}" srcOrd="1" destOrd="0" presId="urn:microsoft.com/office/officeart/2005/8/layout/lProcess2"/>
    <dgm:cxn modelId="{DB3C8AEF-FE12-4847-AD25-D8CBBEC8D03A}" type="presOf" srcId="{CB527692-1350-413D-8F06-81FB7299B2A6}" destId="{20993466-D91A-4AB4-94BD-4889696E6D91}" srcOrd="0" destOrd="0" presId="urn:microsoft.com/office/officeart/2005/8/layout/lProcess2"/>
    <dgm:cxn modelId="{BC82D3EF-8515-4400-A789-337A50A2161B}" type="presOf" srcId="{257E368C-1177-4E49-B16D-B1D37A31D367}" destId="{F3BE1130-2891-40FC-BF36-E27F2F3AEEB3}" srcOrd="0" destOrd="0" presId="urn:microsoft.com/office/officeart/2005/8/layout/lProcess2"/>
    <dgm:cxn modelId="{B50449FE-19D6-4D01-A38C-FE32FB1EBD98}" type="presOf" srcId="{47453B9A-6611-48DA-B977-A31F4DEBC98D}" destId="{AF06A750-E9FF-494C-B860-D4608C2FBCF8}" srcOrd="0" destOrd="0" presId="urn:microsoft.com/office/officeart/2005/8/layout/lProcess2"/>
    <dgm:cxn modelId="{D53D567A-3112-41A2-B6C8-AD698D337F03}" type="presParOf" srcId="{CF320FA7-CE1D-4B9A-818F-E095B6D5A3D3}" destId="{818C3428-C959-4B01-A448-F9AA83E90FCA}" srcOrd="0" destOrd="0" presId="urn:microsoft.com/office/officeart/2005/8/layout/lProcess2"/>
    <dgm:cxn modelId="{B67A45D5-660A-413A-AF32-E386B11BDF90}" type="presParOf" srcId="{818C3428-C959-4B01-A448-F9AA83E90FCA}" destId="{2B29CE08-9590-4079-BFD9-5222E7570DC9}" srcOrd="0" destOrd="0" presId="urn:microsoft.com/office/officeart/2005/8/layout/lProcess2"/>
    <dgm:cxn modelId="{2798E54E-A384-446D-BD5D-F7488A52A7D2}" type="presParOf" srcId="{818C3428-C959-4B01-A448-F9AA83E90FCA}" destId="{F479315B-157B-48D7-A49D-EBA50F39E4E8}" srcOrd="1" destOrd="0" presId="urn:microsoft.com/office/officeart/2005/8/layout/lProcess2"/>
    <dgm:cxn modelId="{FA19FBFA-98CC-4E13-BFE5-4E1F7207AC57}" type="presParOf" srcId="{818C3428-C959-4B01-A448-F9AA83E90FCA}" destId="{A604CE44-303E-46BA-BDCC-BD089BEE6272}" srcOrd="2" destOrd="0" presId="urn:microsoft.com/office/officeart/2005/8/layout/lProcess2"/>
    <dgm:cxn modelId="{85A38C55-B9AA-42B2-9D4B-046430E0E834}" type="presParOf" srcId="{A604CE44-303E-46BA-BDCC-BD089BEE6272}" destId="{74C9B203-6756-42EA-A4F9-8707DEBB6260}" srcOrd="0" destOrd="0" presId="urn:microsoft.com/office/officeart/2005/8/layout/lProcess2"/>
    <dgm:cxn modelId="{B2884B4E-AD2F-475C-A989-EC32D0AD442C}" type="presParOf" srcId="{74C9B203-6756-42EA-A4F9-8707DEBB6260}" destId="{AF06A750-E9FF-494C-B860-D4608C2FBCF8}" srcOrd="0" destOrd="0" presId="urn:microsoft.com/office/officeart/2005/8/layout/lProcess2"/>
    <dgm:cxn modelId="{B10F1668-7F4D-422F-AC10-72CE7C595C02}" type="presParOf" srcId="{74C9B203-6756-42EA-A4F9-8707DEBB6260}" destId="{FC6D13E5-09CC-4939-826F-93C1D4201E03}" srcOrd="1" destOrd="0" presId="urn:microsoft.com/office/officeart/2005/8/layout/lProcess2"/>
    <dgm:cxn modelId="{25FD6D75-3003-4D1F-95EC-4B3FA6599510}" type="presParOf" srcId="{74C9B203-6756-42EA-A4F9-8707DEBB6260}" destId="{18020CA7-0F79-4695-A7FA-15323F454023}" srcOrd="2" destOrd="0" presId="urn:microsoft.com/office/officeart/2005/8/layout/lProcess2"/>
    <dgm:cxn modelId="{C1BE7244-60D0-4536-97D0-0D91D1E95C12}" type="presParOf" srcId="{CF320FA7-CE1D-4B9A-818F-E095B6D5A3D3}" destId="{9C1E23F4-A4D6-4128-9F4C-70A9F5EFD837}" srcOrd="1" destOrd="0" presId="urn:microsoft.com/office/officeart/2005/8/layout/lProcess2"/>
    <dgm:cxn modelId="{EBCE5FE8-C33A-48FD-8212-EAB6155E3879}" type="presParOf" srcId="{CF320FA7-CE1D-4B9A-818F-E095B6D5A3D3}" destId="{05B61A12-8AE2-464F-8220-3F95B305740B}" srcOrd="2" destOrd="0" presId="urn:microsoft.com/office/officeart/2005/8/layout/lProcess2"/>
    <dgm:cxn modelId="{B830EC25-FC65-4B0D-B9AA-ED264D919405}" type="presParOf" srcId="{05B61A12-8AE2-464F-8220-3F95B305740B}" destId="{F3BE1130-2891-40FC-BF36-E27F2F3AEEB3}" srcOrd="0" destOrd="0" presId="urn:microsoft.com/office/officeart/2005/8/layout/lProcess2"/>
    <dgm:cxn modelId="{F7914408-9F49-454A-B320-787AC43E0BB7}" type="presParOf" srcId="{05B61A12-8AE2-464F-8220-3F95B305740B}" destId="{23418F62-38F4-4196-9272-D85D4E8FAA01}" srcOrd="1" destOrd="0" presId="urn:microsoft.com/office/officeart/2005/8/layout/lProcess2"/>
    <dgm:cxn modelId="{001CD53F-1933-40D0-A055-E1AA31AA91ED}" type="presParOf" srcId="{05B61A12-8AE2-464F-8220-3F95B305740B}" destId="{D9234A9F-0F6C-49D4-8F32-025C97392D52}" srcOrd="2" destOrd="0" presId="urn:microsoft.com/office/officeart/2005/8/layout/lProcess2"/>
    <dgm:cxn modelId="{FC3F2AEA-436D-4624-B603-7DD8A77DCB92}" type="presParOf" srcId="{D9234A9F-0F6C-49D4-8F32-025C97392D52}" destId="{AEDD7C90-898D-4D19-B9D3-8CFF52905DE0}" srcOrd="0" destOrd="0" presId="urn:microsoft.com/office/officeart/2005/8/layout/lProcess2"/>
    <dgm:cxn modelId="{24470DD7-BF42-46EA-8217-6E5E14CAA12D}" type="presParOf" srcId="{AEDD7C90-898D-4D19-B9D3-8CFF52905DE0}" destId="{3105BBFA-696B-43FB-A212-B379A2913678}" srcOrd="0" destOrd="0" presId="urn:microsoft.com/office/officeart/2005/8/layout/lProcess2"/>
    <dgm:cxn modelId="{7019C21E-A84C-4C20-A8F5-14A4AF6F17DC}" type="presParOf" srcId="{AEDD7C90-898D-4D19-B9D3-8CFF52905DE0}" destId="{FD34095B-C7DA-4F4C-A53F-960D832773B4}" srcOrd="1" destOrd="0" presId="urn:microsoft.com/office/officeart/2005/8/layout/lProcess2"/>
    <dgm:cxn modelId="{B34C7042-8DEB-4E91-94AA-9E4491A52480}" type="presParOf" srcId="{AEDD7C90-898D-4D19-B9D3-8CFF52905DE0}" destId="{4CE39FE6-D830-41AD-AE89-B3BA3F76EBAD}" srcOrd="2" destOrd="0" presId="urn:microsoft.com/office/officeart/2005/8/layout/lProcess2"/>
    <dgm:cxn modelId="{86124C69-9A4C-42E2-983D-2669EC007922}" type="presParOf" srcId="{CF320FA7-CE1D-4B9A-818F-E095B6D5A3D3}" destId="{B4997879-F69F-459E-9A22-4D2CFB6018DB}" srcOrd="3" destOrd="0" presId="urn:microsoft.com/office/officeart/2005/8/layout/lProcess2"/>
    <dgm:cxn modelId="{E77A928A-6B13-4A25-B6CF-EE25BB03AB7B}" type="presParOf" srcId="{CF320FA7-CE1D-4B9A-818F-E095B6D5A3D3}" destId="{33969F2C-6A9A-4B10-AB56-A156C4D1340E}" srcOrd="4" destOrd="0" presId="urn:microsoft.com/office/officeart/2005/8/layout/lProcess2"/>
    <dgm:cxn modelId="{CDC8ECCA-B709-42EF-B5EC-B0C60B2C8DE5}" type="presParOf" srcId="{33969F2C-6A9A-4B10-AB56-A156C4D1340E}" destId="{20993466-D91A-4AB4-94BD-4889696E6D91}" srcOrd="0" destOrd="0" presId="urn:microsoft.com/office/officeart/2005/8/layout/lProcess2"/>
    <dgm:cxn modelId="{6057D4E2-A520-4579-ADDC-027CCB4F654D}" type="presParOf" srcId="{33969F2C-6A9A-4B10-AB56-A156C4D1340E}" destId="{1A35EF25-9448-4E1E-89A6-7EA250BA5058}" srcOrd="1" destOrd="0" presId="urn:microsoft.com/office/officeart/2005/8/layout/lProcess2"/>
    <dgm:cxn modelId="{6865075C-1F4F-4BFA-85B7-14AECB43DA07}" type="presParOf" srcId="{33969F2C-6A9A-4B10-AB56-A156C4D1340E}" destId="{94A73A44-B0CF-4D83-8B9E-35E0FE26CF9B}" srcOrd="2" destOrd="0" presId="urn:microsoft.com/office/officeart/2005/8/layout/lProcess2"/>
    <dgm:cxn modelId="{5AEC801A-B0CF-42B5-B83F-F02F0A831B33}" type="presParOf" srcId="{94A73A44-B0CF-4D83-8B9E-35E0FE26CF9B}" destId="{ED0F3970-6BD3-4E31-A612-B9740A7B557F}" srcOrd="0" destOrd="0" presId="urn:microsoft.com/office/officeart/2005/8/layout/lProcess2"/>
    <dgm:cxn modelId="{45461F69-C259-4013-93C9-3F645C8B368F}" type="presParOf" srcId="{ED0F3970-6BD3-4E31-A612-B9740A7B557F}" destId="{4CA759BD-757D-4B34-9ED1-C6CC7E9642E8}" srcOrd="0" destOrd="0" presId="urn:microsoft.com/office/officeart/2005/8/layout/lProcess2"/>
    <dgm:cxn modelId="{89F02C99-5DA7-48D7-9741-B47924F30F25}" type="presParOf" srcId="{ED0F3970-6BD3-4E31-A612-B9740A7B557F}" destId="{117E68C3-8A89-4B26-9DCB-3E8813CF807F}" srcOrd="1" destOrd="0" presId="urn:microsoft.com/office/officeart/2005/8/layout/lProcess2"/>
    <dgm:cxn modelId="{6DA7CB5B-5C2C-4228-892A-8DD23E7833BD}" type="presParOf" srcId="{ED0F3970-6BD3-4E31-A612-B9740A7B557F}" destId="{BBE0CC9B-2E56-4A2B-A6DC-3D2A726636A0}"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485C5-956D-465F-812C-F1FC8F0A430A}">
      <dsp:nvSpPr>
        <dsp:cNvPr id="0" name=""/>
        <dsp:cNvSpPr/>
      </dsp:nvSpPr>
      <dsp:spPr>
        <a:xfrm>
          <a:off x="1310951" y="477088"/>
          <a:ext cx="3633121" cy="363312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44750">
            <a:lnSpc>
              <a:spcPct val="90000"/>
            </a:lnSpc>
            <a:spcBef>
              <a:spcPct val="0"/>
            </a:spcBef>
            <a:spcAft>
              <a:spcPct val="35000"/>
            </a:spcAft>
            <a:buNone/>
          </a:pPr>
          <a:r>
            <a:rPr lang="en-GB" sz="5500" kern="1200" dirty="0"/>
            <a:t>Gender Theory</a:t>
          </a:r>
        </a:p>
      </dsp:txBody>
      <dsp:txXfrm>
        <a:off x="1795367" y="1112884"/>
        <a:ext cx="2664289" cy="1634904"/>
      </dsp:txXfrm>
    </dsp:sp>
    <dsp:sp modelId="{24821BD7-3AED-4309-9BF8-175CC8865197}">
      <dsp:nvSpPr>
        <dsp:cNvPr id="0" name=""/>
        <dsp:cNvSpPr/>
      </dsp:nvSpPr>
      <dsp:spPr>
        <a:xfrm>
          <a:off x="2621903" y="2747789"/>
          <a:ext cx="3633121" cy="3633121"/>
        </a:xfrm>
        <a:prstGeom prst="ellipse">
          <a:avLst/>
        </a:prstGeom>
        <a:solidFill>
          <a:srgbClr val="7030A0">
            <a:alpha val="50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44750">
            <a:lnSpc>
              <a:spcPct val="90000"/>
            </a:lnSpc>
            <a:spcBef>
              <a:spcPct val="0"/>
            </a:spcBef>
            <a:spcAft>
              <a:spcPct val="35000"/>
            </a:spcAft>
            <a:buNone/>
          </a:pPr>
          <a:r>
            <a:rPr lang="en-GB" sz="5500" kern="1200" dirty="0"/>
            <a:t>Feminist Theory</a:t>
          </a:r>
        </a:p>
      </dsp:txBody>
      <dsp:txXfrm>
        <a:off x="3733032" y="3686346"/>
        <a:ext cx="2179873" cy="1998217"/>
      </dsp:txXfrm>
    </dsp:sp>
    <dsp:sp modelId="{42705B72-22B5-4FFB-988E-6669903D4649}">
      <dsp:nvSpPr>
        <dsp:cNvPr id="0" name=""/>
        <dsp:cNvSpPr/>
      </dsp:nvSpPr>
      <dsp:spPr>
        <a:xfrm>
          <a:off x="0" y="2747789"/>
          <a:ext cx="3633121" cy="3633121"/>
        </a:xfrm>
        <a:prstGeom prst="ellipse">
          <a:avLst/>
        </a:prstGeom>
        <a:solidFill>
          <a:srgbClr val="FF0000"/>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44750">
            <a:lnSpc>
              <a:spcPct val="90000"/>
            </a:lnSpc>
            <a:spcBef>
              <a:spcPct val="0"/>
            </a:spcBef>
            <a:spcAft>
              <a:spcPct val="35000"/>
            </a:spcAft>
            <a:buNone/>
          </a:pPr>
          <a:r>
            <a:rPr lang="en-GB" sz="5500" kern="1200" dirty="0"/>
            <a:t>Queer Theory</a:t>
          </a:r>
        </a:p>
      </dsp:txBody>
      <dsp:txXfrm>
        <a:off x="342118" y="3686346"/>
        <a:ext cx="2179873" cy="19982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29CE08-9590-4079-BFD9-5222E7570DC9}">
      <dsp:nvSpPr>
        <dsp:cNvPr id="0" name=""/>
        <dsp:cNvSpPr/>
      </dsp:nvSpPr>
      <dsp:spPr>
        <a:xfrm>
          <a:off x="660" y="0"/>
          <a:ext cx="1716162" cy="5394325"/>
        </a:xfrm>
        <a:prstGeom prst="roundRect">
          <a:avLst>
            <a:gd name="adj" fmla="val 10000"/>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Sex</a:t>
          </a:r>
        </a:p>
      </dsp:txBody>
      <dsp:txXfrm>
        <a:off x="660" y="0"/>
        <a:ext cx="1716162" cy="1618297"/>
      </dsp:txXfrm>
    </dsp:sp>
    <dsp:sp modelId="{AF06A750-E9FF-494C-B860-D4608C2FBCF8}">
      <dsp:nvSpPr>
        <dsp:cNvPr id="0" name=""/>
        <dsp:cNvSpPr/>
      </dsp:nvSpPr>
      <dsp:spPr>
        <a:xfrm>
          <a:off x="172276" y="1619877"/>
          <a:ext cx="1372930" cy="1626462"/>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Male</a:t>
          </a:r>
        </a:p>
      </dsp:txBody>
      <dsp:txXfrm>
        <a:off x="212488" y="1660089"/>
        <a:ext cx="1292506" cy="1546038"/>
      </dsp:txXfrm>
    </dsp:sp>
    <dsp:sp modelId="{18020CA7-0F79-4695-A7FA-15323F454023}">
      <dsp:nvSpPr>
        <dsp:cNvPr id="0" name=""/>
        <dsp:cNvSpPr/>
      </dsp:nvSpPr>
      <dsp:spPr>
        <a:xfrm>
          <a:off x="172276" y="3496565"/>
          <a:ext cx="1372930" cy="1626462"/>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chemeClr val="tx1"/>
              </a:solidFill>
            </a:rPr>
            <a:t>Female</a:t>
          </a:r>
        </a:p>
      </dsp:txBody>
      <dsp:txXfrm>
        <a:off x="212488" y="3536777"/>
        <a:ext cx="1292506" cy="1546038"/>
      </dsp:txXfrm>
    </dsp:sp>
    <dsp:sp modelId="{F3BE1130-2891-40FC-BF36-E27F2F3AEEB3}">
      <dsp:nvSpPr>
        <dsp:cNvPr id="0" name=""/>
        <dsp:cNvSpPr/>
      </dsp:nvSpPr>
      <dsp:spPr>
        <a:xfrm>
          <a:off x="1845534" y="0"/>
          <a:ext cx="1716162" cy="5394325"/>
        </a:xfrm>
        <a:prstGeom prst="roundRect">
          <a:avLst>
            <a:gd name="adj" fmla="val 10000"/>
          </a:avLst>
        </a:prstGeom>
        <a:solidFill>
          <a:schemeClr val="accent5">
            <a:lumMod val="60000"/>
            <a:lumOff val="4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Gender</a:t>
          </a:r>
        </a:p>
      </dsp:txBody>
      <dsp:txXfrm>
        <a:off x="1845534" y="0"/>
        <a:ext cx="1716162" cy="1618297"/>
      </dsp:txXfrm>
    </dsp:sp>
    <dsp:sp modelId="{3105BBFA-696B-43FB-A212-B379A2913678}">
      <dsp:nvSpPr>
        <dsp:cNvPr id="0" name=""/>
        <dsp:cNvSpPr/>
      </dsp:nvSpPr>
      <dsp:spPr>
        <a:xfrm>
          <a:off x="2017151" y="1619877"/>
          <a:ext cx="1372930" cy="1626462"/>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Man</a:t>
          </a:r>
        </a:p>
      </dsp:txBody>
      <dsp:txXfrm>
        <a:off x="2057363" y="1660089"/>
        <a:ext cx="1292506" cy="1546038"/>
      </dsp:txXfrm>
    </dsp:sp>
    <dsp:sp modelId="{4CE39FE6-D830-41AD-AE89-B3BA3F76EBAD}">
      <dsp:nvSpPr>
        <dsp:cNvPr id="0" name=""/>
        <dsp:cNvSpPr/>
      </dsp:nvSpPr>
      <dsp:spPr>
        <a:xfrm>
          <a:off x="2017151" y="3496565"/>
          <a:ext cx="1372930" cy="1626462"/>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chemeClr val="tx1"/>
              </a:solidFill>
            </a:rPr>
            <a:t>Woman</a:t>
          </a:r>
        </a:p>
      </dsp:txBody>
      <dsp:txXfrm>
        <a:off x="2057363" y="3536777"/>
        <a:ext cx="1292506" cy="1546038"/>
      </dsp:txXfrm>
    </dsp:sp>
    <dsp:sp modelId="{20993466-D91A-4AB4-94BD-4889696E6D91}">
      <dsp:nvSpPr>
        <dsp:cNvPr id="0" name=""/>
        <dsp:cNvSpPr/>
      </dsp:nvSpPr>
      <dsp:spPr>
        <a:xfrm>
          <a:off x="3690409" y="0"/>
          <a:ext cx="1716162" cy="5394325"/>
        </a:xfrm>
        <a:prstGeom prst="roundRect">
          <a:avLst>
            <a:gd name="adj" fmla="val 10000"/>
          </a:avLst>
        </a:prstGeom>
        <a:solidFill>
          <a:srgbClr val="FFFF66"/>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Sexuality</a:t>
          </a:r>
        </a:p>
      </dsp:txBody>
      <dsp:txXfrm>
        <a:off x="3690409" y="0"/>
        <a:ext cx="1716162" cy="1618297"/>
      </dsp:txXfrm>
    </dsp:sp>
    <dsp:sp modelId="{4CA759BD-757D-4B34-9ED1-C6CC7E9642E8}">
      <dsp:nvSpPr>
        <dsp:cNvPr id="0" name=""/>
        <dsp:cNvSpPr/>
      </dsp:nvSpPr>
      <dsp:spPr>
        <a:xfrm>
          <a:off x="3862025" y="1619877"/>
          <a:ext cx="1372930" cy="1626462"/>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Man - Woman</a:t>
          </a:r>
        </a:p>
      </dsp:txBody>
      <dsp:txXfrm>
        <a:off x="3902237" y="1660089"/>
        <a:ext cx="1292506" cy="1546038"/>
      </dsp:txXfrm>
    </dsp:sp>
    <dsp:sp modelId="{BBE0CC9B-2E56-4A2B-A6DC-3D2A726636A0}">
      <dsp:nvSpPr>
        <dsp:cNvPr id="0" name=""/>
        <dsp:cNvSpPr/>
      </dsp:nvSpPr>
      <dsp:spPr>
        <a:xfrm>
          <a:off x="3862025" y="3496565"/>
          <a:ext cx="1372930" cy="1626462"/>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chemeClr val="tx1"/>
              </a:solidFill>
            </a:rPr>
            <a:t>Woman - Man</a:t>
          </a:r>
        </a:p>
      </dsp:txBody>
      <dsp:txXfrm>
        <a:off x="3902237" y="3536777"/>
        <a:ext cx="1292506" cy="15460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29CE08-9590-4079-BFD9-5222E7570DC9}">
      <dsp:nvSpPr>
        <dsp:cNvPr id="0" name=""/>
        <dsp:cNvSpPr/>
      </dsp:nvSpPr>
      <dsp:spPr>
        <a:xfrm>
          <a:off x="718" y="0"/>
          <a:ext cx="1868853" cy="5723509"/>
        </a:xfrm>
        <a:prstGeom prst="roundRect">
          <a:avLst>
            <a:gd name="adj" fmla="val 10000"/>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Sex</a:t>
          </a:r>
        </a:p>
      </dsp:txBody>
      <dsp:txXfrm>
        <a:off x="718" y="0"/>
        <a:ext cx="1868853" cy="1717052"/>
      </dsp:txXfrm>
    </dsp:sp>
    <dsp:sp modelId="{AF06A750-E9FF-494C-B860-D4608C2FBCF8}">
      <dsp:nvSpPr>
        <dsp:cNvPr id="0" name=""/>
        <dsp:cNvSpPr/>
      </dsp:nvSpPr>
      <dsp:spPr>
        <a:xfrm>
          <a:off x="187604" y="1718729"/>
          <a:ext cx="1495082" cy="172571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Male</a:t>
          </a:r>
        </a:p>
      </dsp:txBody>
      <dsp:txXfrm>
        <a:off x="231393" y="1762518"/>
        <a:ext cx="1407504" cy="1638138"/>
      </dsp:txXfrm>
    </dsp:sp>
    <dsp:sp modelId="{18020CA7-0F79-4695-A7FA-15323F454023}">
      <dsp:nvSpPr>
        <dsp:cNvPr id="0" name=""/>
        <dsp:cNvSpPr/>
      </dsp:nvSpPr>
      <dsp:spPr>
        <a:xfrm>
          <a:off x="187604" y="3709940"/>
          <a:ext cx="1495082" cy="1725716"/>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rPr>
            <a:t>Female</a:t>
          </a:r>
        </a:p>
      </dsp:txBody>
      <dsp:txXfrm>
        <a:off x="231393" y="3753729"/>
        <a:ext cx="1407504" cy="1638138"/>
      </dsp:txXfrm>
    </dsp:sp>
    <dsp:sp modelId="{F3BE1130-2891-40FC-BF36-E27F2F3AEEB3}">
      <dsp:nvSpPr>
        <dsp:cNvPr id="0" name=""/>
        <dsp:cNvSpPr/>
      </dsp:nvSpPr>
      <dsp:spPr>
        <a:xfrm>
          <a:off x="2009736" y="0"/>
          <a:ext cx="1868853" cy="5723509"/>
        </a:xfrm>
        <a:prstGeom prst="roundRect">
          <a:avLst>
            <a:gd name="adj" fmla="val 10000"/>
          </a:avLst>
        </a:prstGeom>
        <a:solidFill>
          <a:schemeClr val="accent5">
            <a:lumMod val="60000"/>
            <a:lumOff val="4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Gender</a:t>
          </a:r>
        </a:p>
      </dsp:txBody>
      <dsp:txXfrm>
        <a:off x="2009736" y="0"/>
        <a:ext cx="1868853" cy="1717052"/>
      </dsp:txXfrm>
    </dsp:sp>
    <dsp:sp modelId="{3105BBFA-696B-43FB-A212-B379A2913678}">
      <dsp:nvSpPr>
        <dsp:cNvPr id="0" name=""/>
        <dsp:cNvSpPr/>
      </dsp:nvSpPr>
      <dsp:spPr>
        <a:xfrm>
          <a:off x="2196621" y="1718729"/>
          <a:ext cx="1495082" cy="172571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Man</a:t>
          </a:r>
        </a:p>
      </dsp:txBody>
      <dsp:txXfrm>
        <a:off x="2240410" y="1762518"/>
        <a:ext cx="1407504" cy="1638138"/>
      </dsp:txXfrm>
    </dsp:sp>
    <dsp:sp modelId="{4CE39FE6-D830-41AD-AE89-B3BA3F76EBAD}">
      <dsp:nvSpPr>
        <dsp:cNvPr id="0" name=""/>
        <dsp:cNvSpPr/>
      </dsp:nvSpPr>
      <dsp:spPr>
        <a:xfrm>
          <a:off x="2196621" y="3709940"/>
          <a:ext cx="1495082" cy="1725716"/>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rPr>
            <a:t>Woman</a:t>
          </a:r>
        </a:p>
      </dsp:txBody>
      <dsp:txXfrm>
        <a:off x="2240410" y="3753729"/>
        <a:ext cx="1407504" cy="1638138"/>
      </dsp:txXfrm>
    </dsp:sp>
    <dsp:sp modelId="{20993466-D91A-4AB4-94BD-4889696E6D91}">
      <dsp:nvSpPr>
        <dsp:cNvPr id="0" name=""/>
        <dsp:cNvSpPr/>
      </dsp:nvSpPr>
      <dsp:spPr>
        <a:xfrm>
          <a:off x="4018753" y="0"/>
          <a:ext cx="1868853" cy="5723509"/>
        </a:xfrm>
        <a:prstGeom prst="roundRect">
          <a:avLst>
            <a:gd name="adj" fmla="val 10000"/>
          </a:avLst>
        </a:prstGeom>
        <a:solidFill>
          <a:srgbClr val="FFFF66"/>
        </a:solidFill>
        <a:ln>
          <a:noFill/>
        </a:ln>
        <a:effectLst/>
      </dsp:spPr>
      <dsp:style>
        <a:lnRef idx="0">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Sexuality</a:t>
          </a:r>
        </a:p>
      </dsp:txBody>
      <dsp:txXfrm>
        <a:off x="4018753" y="0"/>
        <a:ext cx="1868853" cy="1717052"/>
      </dsp:txXfrm>
    </dsp:sp>
    <dsp:sp modelId="{4CA759BD-757D-4B34-9ED1-C6CC7E9642E8}">
      <dsp:nvSpPr>
        <dsp:cNvPr id="0" name=""/>
        <dsp:cNvSpPr/>
      </dsp:nvSpPr>
      <dsp:spPr>
        <a:xfrm>
          <a:off x="4205639" y="1718729"/>
          <a:ext cx="1495082" cy="172571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Man - Woman</a:t>
          </a:r>
        </a:p>
      </dsp:txBody>
      <dsp:txXfrm>
        <a:off x="4249428" y="1762518"/>
        <a:ext cx="1407504" cy="1638138"/>
      </dsp:txXfrm>
    </dsp:sp>
    <dsp:sp modelId="{BBE0CC9B-2E56-4A2B-A6DC-3D2A726636A0}">
      <dsp:nvSpPr>
        <dsp:cNvPr id="0" name=""/>
        <dsp:cNvSpPr/>
      </dsp:nvSpPr>
      <dsp:spPr>
        <a:xfrm>
          <a:off x="4205639" y="3709940"/>
          <a:ext cx="1495082" cy="1725716"/>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rPr>
            <a:t>Woman - Man</a:t>
          </a:r>
        </a:p>
      </dsp:txBody>
      <dsp:txXfrm>
        <a:off x="4249428" y="3753729"/>
        <a:ext cx="1407504" cy="163813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02/02/2022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4</a:t>
            </a:fld>
            <a:endParaRPr lang="en-GB"/>
          </a:p>
        </p:txBody>
      </p:sp>
    </p:spTree>
    <p:extLst>
      <p:ext uri="{BB962C8B-B14F-4D97-AF65-F5344CB8AC3E}">
        <p14:creationId xmlns:p14="http://schemas.microsoft.com/office/powerpoint/2010/main" val="209833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5</a:t>
            </a:fld>
            <a:endParaRPr lang="en-GB"/>
          </a:p>
        </p:txBody>
      </p:sp>
    </p:spTree>
    <p:extLst>
      <p:ext uri="{BB962C8B-B14F-4D97-AF65-F5344CB8AC3E}">
        <p14:creationId xmlns:p14="http://schemas.microsoft.com/office/powerpoint/2010/main" val="2589456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7</a:t>
            </a:fld>
            <a:endParaRPr lang="en-GB"/>
          </a:p>
        </p:txBody>
      </p:sp>
    </p:spTree>
    <p:extLst>
      <p:ext uri="{BB962C8B-B14F-4D97-AF65-F5344CB8AC3E}">
        <p14:creationId xmlns:p14="http://schemas.microsoft.com/office/powerpoint/2010/main" val="2880108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8</a:t>
            </a:fld>
            <a:endParaRPr lang="en-GB"/>
          </a:p>
        </p:txBody>
      </p:sp>
    </p:spTree>
    <p:extLst>
      <p:ext uri="{BB962C8B-B14F-4D97-AF65-F5344CB8AC3E}">
        <p14:creationId xmlns:p14="http://schemas.microsoft.com/office/powerpoint/2010/main" val="1731119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9</a:t>
            </a:fld>
            <a:endParaRPr lang="en-GB"/>
          </a:p>
        </p:txBody>
      </p:sp>
    </p:spTree>
    <p:extLst>
      <p:ext uri="{BB962C8B-B14F-4D97-AF65-F5344CB8AC3E}">
        <p14:creationId xmlns:p14="http://schemas.microsoft.com/office/powerpoint/2010/main" val="295434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10</a:t>
            </a:fld>
            <a:endParaRPr lang="en-GB"/>
          </a:p>
        </p:txBody>
      </p:sp>
    </p:spTree>
    <p:extLst>
      <p:ext uri="{BB962C8B-B14F-4D97-AF65-F5344CB8AC3E}">
        <p14:creationId xmlns:p14="http://schemas.microsoft.com/office/powerpoint/2010/main" val="4137731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11</a:t>
            </a:fld>
            <a:endParaRPr lang="en-GB"/>
          </a:p>
        </p:txBody>
      </p:sp>
    </p:spTree>
    <p:extLst>
      <p:ext uri="{BB962C8B-B14F-4D97-AF65-F5344CB8AC3E}">
        <p14:creationId xmlns:p14="http://schemas.microsoft.com/office/powerpoint/2010/main" val="2183784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12</a:t>
            </a:fld>
            <a:endParaRPr lang="en-GB"/>
          </a:p>
        </p:txBody>
      </p:sp>
    </p:spTree>
    <p:extLst>
      <p:ext uri="{BB962C8B-B14F-4D97-AF65-F5344CB8AC3E}">
        <p14:creationId xmlns:p14="http://schemas.microsoft.com/office/powerpoint/2010/main" val="33597105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14</a:t>
            </a:fld>
            <a:endParaRPr lang="en-GB"/>
          </a:p>
        </p:txBody>
      </p:sp>
    </p:spTree>
    <p:extLst>
      <p:ext uri="{BB962C8B-B14F-4D97-AF65-F5344CB8AC3E}">
        <p14:creationId xmlns:p14="http://schemas.microsoft.com/office/powerpoint/2010/main" val="2758805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15</a:t>
            </a:fld>
            <a:endParaRPr lang="en-GB"/>
          </a:p>
        </p:txBody>
      </p:sp>
    </p:spTree>
    <p:extLst>
      <p:ext uri="{BB962C8B-B14F-4D97-AF65-F5344CB8AC3E}">
        <p14:creationId xmlns:p14="http://schemas.microsoft.com/office/powerpoint/2010/main" val="38773303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16</a:t>
            </a:fld>
            <a:endParaRPr lang="en-GB"/>
          </a:p>
        </p:txBody>
      </p:sp>
    </p:spTree>
    <p:extLst>
      <p:ext uri="{BB962C8B-B14F-4D97-AF65-F5344CB8AC3E}">
        <p14:creationId xmlns:p14="http://schemas.microsoft.com/office/powerpoint/2010/main" val="3112690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17</a:t>
            </a:fld>
            <a:endParaRPr lang="en-GB"/>
          </a:p>
        </p:txBody>
      </p:sp>
    </p:spTree>
    <p:extLst>
      <p:ext uri="{BB962C8B-B14F-4D97-AF65-F5344CB8AC3E}">
        <p14:creationId xmlns:p14="http://schemas.microsoft.com/office/powerpoint/2010/main" val="34271605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19</a:t>
            </a:fld>
            <a:endParaRPr lang="en-GB"/>
          </a:p>
        </p:txBody>
      </p:sp>
    </p:spTree>
    <p:extLst>
      <p:ext uri="{BB962C8B-B14F-4D97-AF65-F5344CB8AC3E}">
        <p14:creationId xmlns:p14="http://schemas.microsoft.com/office/powerpoint/2010/main" val="1369014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20</a:t>
            </a:fld>
            <a:endParaRPr lang="en-GB"/>
          </a:p>
        </p:txBody>
      </p:sp>
    </p:spTree>
    <p:extLst>
      <p:ext uri="{BB962C8B-B14F-4D97-AF65-F5344CB8AC3E}">
        <p14:creationId xmlns:p14="http://schemas.microsoft.com/office/powerpoint/2010/main" val="16368567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21</a:t>
            </a:fld>
            <a:endParaRPr lang="en-GB"/>
          </a:p>
        </p:txBody>
      </p:sp>
    </p:spTree>
    <p:extLst>
      <p:ext uri="{BB962C8B-B14F-4D97-AF65-F5344CB8AC3E}">
        <p14:creationId xmlns:p14="http://schemas.microsoft.com/office/powerpoint/2010/main" val="19583928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22</a:t>
            </a:fld>
            <a:endParaRPr lang="en-GB"/>
          </a:p>
        </p:txBody>
      </p:sp>
    </p:spTree>
    <p:extLst>
      <p:ext uri="{BB962C8B-B14F-4D97-AF65-F5344CB8AC3E}">
        <p14:creationId xmlns:p14="http://schemas.microsoft.com/office/powerpoint/2010/main" val="6033120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23</a:t>
            </a:fld>
            <a:endParaRPr lang="en-GB"/>
          </a:p>
        </p:txBody>
      </p:sp>
    </p:spTree>
    <p:extLst>
      <p:ext uri="{BB962C8B-B14F-4D97-AF65-F5344CB8AC3E}">
        <p14:creationId xmlns:p14="http://schemas.microsoft.com/office/powerpoint/2010/main" val="5321219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26</a:t>
            </a:fld>
            <a:endParaRPr lang="en-GB"/>
          </a:p>
        </p:txBody>
      </p:sp>
    </p:spTree>
    <p:extLst>
      <p:ext uri="{BB962C8B-B14F-4D97-AF65-F5344CB8AC3E}">
        <p14:creationId xmlns:p14="http://schemas.microsoft.com/office/powerpoint/2010/main" val="7365109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27</a:t>
            </a:fld>
            <a:endParaRPr lang="en-GB"/>
          </a:p>
        </p:txBody>
      </p:sp>
    </p:spTree>
    <p:extLst>
      <p:ext uri="{BB962C8B-B14F-4D97-AF65-F5344CB8AC3E}">
        <p14:creationId xmlns:p14="http://schemas.microsoft.com/office/powerpoint/2010/main" val="19698338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16872451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29</a:t>
            </a:fld>
            <a:endParaRPr lang="en-GB"/>
          </a:p>
        </p:txBody>
      </p:sp>
    </p:spTree>
    <p:extLst>
      <p:ext uri="{BB962C8B-B14F-4D97-AF65-F5344CB8AC3E}">
        <p14:creationId xmlns:p14="http://schemas.microsoft.com/office/powerpoint/2010/main" val="3835663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30</a:t>
            </a:fld>
            <a:endParaRPr lang="en-GB"/>
          </a:p>
        </p:txBody>
      </p:sp>
    </p:spTree>
    <p:extLst>
      <p:ext uri="{BB962C8B-B14F-4D97-AF65-F5344CB8AC3E}">
        <p14:creationId xmlns:p14="http://schemas.microsoft.com/office/powerpoint/2010/main" val="1543823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1082574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D9B26E0-4ECD-495D-9175-EDDD896F0369}"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4A79C4-58C6-43E7-8C8C-DC2BE8BF3BD8}"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9FB3BD-B4A2-4CD4-8007-63DF7FB8A5C0}"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28DEB6-6DB1-46EE-BB75-59E240E9FD68}"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5A6014-6913-4A6D-8F64-1C42C8272638}" type="datetime1">
              <a:rPr lang="en-US" smtClean="0"/>
              <a:t>2/2/2022</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D15DC7-1B07-4B34-8545-E134122B6543}" type="datetime1">
              <a:rPr lang="en-US" smtClean="0"/>
              <a:t>2/2/2022</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171B56-0E96-410A-B0A1-F55F440E090A}" type="datetime1">
              <a:rPr lang="en-US" smtClean="0"/>
              <a:t>2/2/2022</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7BEB75-CFAF-49AC-B7FE-1F6FBDC2B558}"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775ADD-51EE-458B-9991-7347CB102464}"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1D298C-2D1C-4720-A27B-8E353C43A705}"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4E4338-0266-4ACB-97E7-48BFCBE3CEAF}"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D7B5057-F996-46B4-8678-E3544D0A5D32}" type="datetime1">
              <a:rPr lang="en-US" smtClean="0"/>
              <a:t>2/2/2022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HPRS5042/6042 Complex Bodies: Questioning Gender, Religion, &amp; Sexuality</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dirty="0"/>
              <a:t>Dr Angus M Slater</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E3394CF-47B9-41FF-AB26-4A7FDA0E6AA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0FA3617A-B8A8-4E37-ABA6-6C904D518620}"/>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16755" r="-1" b="10645"/>
          <a:stretch/>
        </p:blipFill>
        <p:spPr>
          <a:xfrm>
            <a:off x="20" y="-1"/>
            <a:ext cx="12188932" cy="6858000"/>
          </a:xfrm>
          <a:prstGeom prst="rect">
            <a:avLst/>
          </a:prstGeom>
        </p:spPr>
      </p:pic>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Queer Theory	</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In the last lecture we began by looking at the transition between feminist theory, Judith Butler’s work, and the inception of Queer theory in the work of those like Adrienne Rich, Gayle Rubin, and Judith Halberstam</a:t>
            </a:r>
          </a:p>
          <a:p>
            <a:endParaRPr lang="en-US" dirty="0"/>
          </a:p>
          <a:p>
            <a:endParaRPr lang="en-US" dirty="0"/>
          </a:p>
          <a:p>
            <a:r>
              <a:rPr lang="en-US" dirty="0"/>
              <a:t>In this lecture, we will extend the work of these thinkers into the body of what is called “Queer Theory” – a set of theories that aims to </a:t>
            </a:r>
            <a:r>
              <a:rPr lang="en-US" dirty="0" err="1"/>
              <a:t>systematise</a:t>
            </a:r>
            <a:r>
              <a:rPr lang="en-US" dirty="0"/>
              <a:t> and explore the nature of social construction in the context of sex, gender, and sexuality.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20818771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3B5FC-AA45-4AF9-94AD-2B090DC8300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Queer: </a:t>
            </a:r>
            <a:br>
              <a:rPr lang="en-GB" sz="6600" dirty="0">
                <a:solidFill>
                  <a:schemeClr val="tx1">
                    <a:alpha val="80000"/>
                  </a:schemeClr>
                </a:solidFill>
              </a:rPr>
            </a:br>
            <a:r>
              <a:rPr lang="en-GB" sz="6600" dirty="0">
                <a:solidFill>
                  <a:schemeClr val="tx1">
                    <a:alpha val="80000"/>
                  </a:schemeClr>
                </a:solidFill>
              </a:rPr>
              <a:t>Definitions </a:t>
            </a:r>
            <a:br>
              <a:rPr lang="en-GB" sz="6600" dirty="0">
                <a:solidFill>
                  <a:schemeClr val="tx1">
                    <a:alpha val="80000"/>
                  </a:schemeClr>
                </a:solidFill>
              </a:rPr>
            </a:br>
            <a:r>
              <a:rPr lang="en-GB" sz="6600" dirty="0">
                <a:solidFill>
                  <a:schemeClr val="tx1">
                    <a:alpha val="80000"/>
                  </a:schemeClr>
                </a:solidFill>
              </a:rPr>
              <a:t>&amp; Theory</a:t>
            </a:r>
          </a:p>
        </p:txBody>
      </p:sp>
      <p:sp>
        <p:nvSpPr>
          <p:cNvPr id="3" name="Subtitle 2">
            <a:extLst>
              <a:ext uri="{FF2B5EF4-FFF2-40B4-BE49-F238E27FC236}">
                <a16:creationId xmlns:a16="http://schemas.microsoft.com/office/drawing/2014/main" id="{1D50E35C-049F-4354-840E-0AF736F22BFA}"/>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50DF0B3-6969-4006-91AA-B5E73F532A5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1516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C48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69244-EFDC-4F2C-8FA1-4181A657D6F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Queer theory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F406AB-4059-4B9A-9F21-E769205A2263}"/>
              </a:ext>
            </a:extLst>
          </p:cNvPr>
          <p:cNvSpPr>
            <a:spLocks noGrp="1"/>
          </p:cNvSpPr>
          <p:nvPr>
            <p:ph sz="half" idx="1"/>
          </p:nvPr>
        </p:nvSpPr>
        <p:spPr>
          <a:xfrm>
            <a:off x="1024128" y="2286000"/>
            <a:ext cx="6007027" cy="4023360"/>
          </a:xfrm>
        </p:spPr>
        <p:txBody>
          <a:bodyPr vert="horz" lIns="45720" tIns="45720" rIns="45720" bIns="45720" rtlCol="0">
            <a:normAutofit fontScale="92500" lnSpcReduction="10000"/>
          </a:bodyPr>
          <a:lstStyle/>
          <a:p>
            <a:r>
              <a:rPr lang="en-US" dirty="0">
                <a:solidFill>
                  <a:srgbClr val="FFFFFF"/>
                </a:solidFill>
              </a:rPr>
              <a:t>Queer theory takes the insight of feminist scholarship on the nature of gender/sex, Foucault's work on power/knowledge, and Butler’s work on binaries, and combines them into an overarching analytic and critical position.</a:t>
            </a:r>
          </a:p>
          <a:p>
            <a:r>
              <a:rPr lang="en-US" dirty="0">
                <a:solidFill>
                  <a:srgbClr val="FFFFFF"/>
                </a:solidFill>
              </a:rPr>
              <a:t>As feminism highlighted the contrast between gender and sex – queer theory offers the view that all identities are social constructions (male/female, black/white, tall/short) and are forms of power dynamic. </a:t>
            </a:r>
          </a:p>
          <a:p>
            <a:r>
              <a:rPr lang="en-US" dirty="0">
                <a:solidFill>
                  <a:srgbClr val="FFFFFF"/>
                </a:solidFill>
              </a:rPr>
              <a:t>In doing so, it draws together insights about the nature of power in society, its formation and maintenance of social hierarchies, and the moral and ethical assumptions that uphold it. </a:t>
            </a:r>
          </a:p>
          <a:p>
            <a:endParaRPr lang="en-US" dirty="0">
              <a:solidFill>
                <a:srgbClr val="FFFFFF"/>
              </a:solidFill>
            </a:endParaRPr>
          </a:p>
        </p:txBody>
      </p:sp>
      <p:pic>
        <p:nvPicPr>
          <p:cNvPr id="6" name="Content Placeholder 5">
            <a:extLst>
              <a:ext uri="{FF2B5EF4-FFF2-40B4-BE49-F238E27FC236}">
                <a16:creationId xmlns:a16="http://schemas.microsoft.com/office/drawing/2014/main" id="{C89091C0-3AE0-4764-9F12-FBE19E754FAF}"/>
              </a:ext>
            </a:extLst>
          </p:cNvPr>
          <p:cNvPicPr>
            <a:picLocks noGrp="1" noChangeAspect="1"/>
          </p:cNvPicPr>
          <p:nvPr>
            <p:ph sz="half" idx="2"/>
          </p:nvPr>
        </p:nvPicPr>
        <p:blipFill rotWithShape="1">
          <a:blip r:embed="rId3"/>
          <a:srcRect l="15710" r="21709"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54A9B683-F639-40EB-851E-CF2537DCFB5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86834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B217FBC9-9FD7-4E7E-A360-DAA25EF92CEC}"/>
              </a:ext>
            </a:extLst>
          </p:cNvPr>
          <p:cNvGraphicFramePr/>
          <p:nvPr/>
        </p:nvGraphicFramePr>
        <p:xfrm>
          <a:off x="477079" y="0"/>
          <a:ext cx="6255025"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EEB4156-0D2F-4F23-907C-030CCBCCEF62}"/>
              </a:ext>
            </a:extLst>
          </p:cNvPr>
          <p:cNvSpPr txBox="1"/>
          <p:nvPr/>
        </p:nvSpPr>
        <p:spPr>
          <a:xfrm>
            <a:off x="7407965" y="551166"/>
            <a:ext cx="4306956" cy="6001643"/>
          </a:xfrm>
          <a:prstGeom prst="rect">
            <a:avLst/>
          </a:prstGeom>
          <a:noFill/>
        </p:spPr>
        <p:txBody>
          <a:bodyPr wrap="square" rtlCol="0">
            <a:spAutoFit/>
          </a:bodyPr>
          <a:lstStyle/>
          <a:p>
            <a:r>
              <a:rPr lang="en-GB" sz="3200" dirty="0">
                <a:solidFill>
                  <a:srgbClr val="7030A0"/>
                </a:solidFill>
              </a:rPr>
              <a:t>Focus: Power as a result of male domination</a:t>
            </a:r>
            <a:br>
              <a:rPr lang="en-GB" sz="3200" dirty="0"/>
            </a:br>
            <a:endParaRPr lang="en-GB" sz="3200" dirty="0"/>
          </a:p>
          <a:p>
            <a:r>
              <a:rPr lang="en-GB" sz="3200" dirty="0">
                <a:solidFill>
                  <a:schemeClr val="accent1">
                    <a:lumMod val="75000"/>
                  </a:schemeClr>
                </a:solidFill>
              </a:rPr>
              <a:t>Focus: Power as a result of adhering to / rejecting gender roles</a:t>
            </a:r>
          </a:p>
          <a:p>
            <a:br>
              <a:rPr lang="en-GB" sz="3200" dirty="0"/>
            </a:br>
            <a:r>
              <a:rPr lang="en-GB" sz="3200" dirty="0">
                <a:solidFill>
                  <a:srgbClr val="FF3300"/>
                </a:solidFill>
              </a:rPr>
              <a:t>Focus: Power as a result of binaries, including but beyond, gender</a:t>
            </a:r>
            <a:br>
              <a:rPr lang="en-GB" sz="3200" dirty="0"/>
            </a:br>
            <a:br>
              <a:rPr lang="en-GB" sz="3200" dirty="0"/>
            </a:br>
            <a:endParaRPr lang="en-GB" sz="3200" dirty="0"/>
          </a:p>
        </p:txBody>
      </p:sp>
      <p:sp>
        <p:nvSpPr>
          <p:cNvPr id="4" name="Footer Placeholder 3">
            <a:extLst>
              <a:ext uri="{FF2B5EF4-FFF2-40B4-BE49-F238E27FC236}">
                <a16:creationId xmlns:a16="http://schemas.microsoft.com/office/drawing/2014/main" id="{6BE2A114-6EAD-40E5-94E8-0FF3C019210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47349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45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362B1-EB9C-4DE0-B2D8-7EAEFB503C2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 theory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A606D1-0671-4E09-8D45-FA85EDC6506B}"/>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dirty="0">
                <a:solidFill>
                  <a:srgbClr val="FFFFFF"/>
                </a:solidFill>
              </a:rPr>
              <a:t>As the previous diagram sought to show, each of these three areas of work on sex, gender, and sexuality identify and seek to grapple with the social construction of society which arises from the location of power – whether this is located in sex, gender, or sexuality.</a:t>
            </a:r>
          </a:p>
          <a:p>
            <a:endParaRPr lang="en-US" dirty="0">
              <a:solidFill>
                <a:srgbClr val="FFFFFF"/>
              </a:solidFill>
            </a:endParaRPr>
          </a:p>
          <a:p>
            <a:r>
              <a:rPr lang="en-US" dirty="0">
                <a:solidFill>
                  <a:srgbClr val="FFFFFF"/>
                </a:solidFill>
              </a:rPr>
              <a:t>In doing so, these critiques are not to be seen as opposed to one another, or seeking to contradict each other – rather their foci are differently located and often operate in connected binary structures. </a:t>
            </a:r>
          </a:p>
        </p:txBody>
      </p:sp>
      <p:pic>
        <p:nvPicPr>
          <p:cNvPr id="6" name="Content Placeholder 5" descr="A picture containing text&#10;&#10;Description automatically generated">
            <a:extLst>
              <a:ext uri="{FF2B5EF4-FFF2-40B4-BE49-F238E27FC236}">
                <a16:creationId xmlns:a16="http://schemas.microsoft.com/office/drawing/2014/main" id="{BEE19420-9F4A-47FA-AA81-A073BAECA727}"/>
              </a:ext>
            </a:extLst>
          </p:cNvPr>
          <p:cNvPicPr>
            <a:picLocks noGrp="1" noChangeAspect="1"/>
          </p:cNvPicPr>
          <p:nvPr>
            <p:ph sz="half" idx="2"/>
          </p:nvPr>
        </p:nvPicPr>
        <p:blipFill rotWithShape="1">
          <a:blip r:embed="rId2"/>
          <a:srcRect r="1" b="2979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ADEE0B3D-D41C-4A96-8BA9-2EDF34F2A5E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78727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112E-3073-4579-8C60-A55A4DC1BCE3}"/>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F3C0BAD6-0A61-4AA5-A78B-10E6B4DDF0D0}"/>
              </a:ext>
            </a:extLst>
          </p:cNvPr>
          <p:cNvSpPr>
            <a:spLocks noGrp="1"/>
          </p:cNvSpPr>
          <p:nvPr>
            <p:ph sz="half" idx="1"/>
          </p:nvPr>
        </p:nvSpPr>
        <p:spPr>
          <a:xfrm>
            <a:off x="1024127" y="2084832"/>
            <a:ext cx="4754880" cy="4224528"/>
          </a:xfrm>
        </p:spPr>
        <p:txBody>
          <a:bodyPr>
            <a:normAutofit lnSpcReduction="10000"/>
          </a:bodyPr>
          <a:lstStyle/>
          <a:p>
            <a:pPr>
              <a:lnSpc>
                <a:spcPct val="100000"/>
              </a:lnSpc>
            </a:pPr>
            <a:r>
              <a:rPr lang="en-US" sz="3200" i="1" dirty="0">
                <a:solidFill>
                  <a:srgbClr val="000000"/>
                </a:solidFill>
              </a:rPr>
              <a:t>“Queer is by definition whatever is at odds with the normal, the legitimate, the dominant. There is nothing in particular to which it necessarily refers. It is an identity without an essence.”</a:t>
            </a:r>
            <a:br>
              <a:rPr lang="en-US" sz="2400" i="1" dirty="0">
                <a:solidFill>
                  <a:srgbClr val="000000"/>
                </a:solidFill>
              </a:rPr>
            </a:br>
            <a:br>
              <a:rPr lang="en-US" sz="2400" i="1" dirty="0">
                <a:solidFill>
                  <a:srgbClr val="000000"/>
                </a:solidFill>
              </a:rPr>
            </a:br>
            <a:r>
              <a:rPr lang="en-US" sz="2400" dirty="0">
                <a:solidFill>
                  <a:srgbClr val="000000"/>
                </a:solidFill>
              </a:rPr>
              <a:t>D Halperin, U. of Michigan</a:t>
            </a:r>
            <a:endParaRPr lang="en-GB" dirty="0"/>
          </a:p>
        </p:txBody>
      </p:sp>
      <p:sp>
        <p:nvSpPr>
          <p:cNvPr id="4" name="Content Placeholder 3">
            <a:extLst>
              <a:ext uri="{FF2B5EF4-FFF2-40B4-BE49-F238E27FC236}">
                <a16:creationId xmlns:a16="http://schemas.microsoft.com/office/drawing/2014/main" id="{703C84DA-EB57-4692-B856-259752E46E68}"/>
              </a:ext>
            </a:extLst>
          </p:cNvPr>
          <p:cNvSpPr>
            <a:spLocks noGrp="1"/>
          </p:cNvSpPr>
          <p:nvPr>
            <p:ph sz="half" idx="2"/>
          </p:nvPr>
        </p:nvSpPr>
        <p:spPr>
          <a:xfrm>
            <a:off x="5989320" y="585216"/>
            <a:ext cx="4996732" cy="5724144"/>
          </a:xfrm>
        </p:spPr>
        <p:txBody>
          <a:bodyPr>
            <a:normAutofit lnSpcReduction="10000"/>
          </a:bodyPr>
          <a:lstStyle/>
          <a:p>
            <a:r>
              <a:rPr lang="en-US" sz="2400" dirty="0">
                <a:solidFill>
                  <a:srgbClr val="000000"/>
                </a:solidFill>
              </a:rPr>
              <a:t>Identity is free-floating.</a:t>
            </a:r>
          </a:p>
          <a:p>
            <a:r>
              <a:rPr lang="en-US" sz="2400" dirty="0">
                <a:solidFill>
                  <a:srgbClr val="000000"/>
                </a:solidFill>
              </a:rPr>
              <a:t>Identity is a performance and, thus, not the “essence” of oneself.</a:t>
            </a:r>
          </a:p>
          <a:p>
            <a:r>
              <a:rPr lang="en-US" sz="2400" dirty="0">
                <a:solidFill>
                  <a:srgbClr val="000000"/>
                </a:solidFill>
              </a:rPr>
              <a:t>Queer Theory rejects sweeping assertions about groups of people, such as “All men think this way,” or “All women believe that”.</a:t>
            </a:r>
          </a:p>
          <a:p>
            <a:endParaRPr lang="en-US" sz="2400" dirty="0">
              <a:solidFill>
                <a:srgbClr val="000000"/>
              </a:solidFill>
            </a:endParaRPr>
          </a:p>
          <a:p>
            <a:endParaRPr lang="en-US" sz="2400" dirty="0">
              <a:solidFill>
                <a:srgbClr val="000000"/>
              </a:solidFill>
            </a:endParaRPr>
          </a:p>
          <a:p>
            <a:r>
              <a:rPr lang="en-US" sz="2400" dirty="0">
                <a:solidFill>
                  <a:srgbClr val="000000"/>
                </a:solidFill>
              </a:rPr>
              <a:t>It challenges </a:t>
            </a:r>
            <a:r>
              <a:rPr lang="en-US" sz="2400" i="1" dirty="0">
                <a:solidFill>
                  <a:srgbClr val="000000"/>
                </a:solidFill>
              </a:rPr>
              <a:t>all </a:t>
            </a:r>
            <a:r>
              <a:rPr lang="en-US" sz="2400" dirty="0">
                <a:solidFill>
                  <a:srgbClr val="000000"/>
                </a:solidFill>
              </a:rPr>
              <a:t>notions of fixed identity, and thus seeks to destabilize binary oppositions such as male/female, gay/straight, husband/wife, etc.</a:t>
            </a:r>
          </a:p>
          <a:p>
            <a:pPr marL="0" indent="0">
              <a:buNone/>
            </a:pPr>
            <a:endParaRPr lang="en-GB" dirty="0"/>
          </a:p>
        </p:txBody>
      </p:sp>
      <p:sp>
        <p:nvSpPr>
          <p:cNvPr id="5" name="Footer Placeholder 4">
            <a:extLst>
              <a:ext uri="{FF2B5EF4-FFF2-40B4-BE49-F238E27FC236}">
                <a16:creationId xmlns:a16="http://schemas.microsoft.com/office/drawing/2014/main" id="{90321577-256D-4735-AEAD-770AACCE177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189106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92CE2-1245-4EB4-BABF-65D33361E6D2}"/>
              </a:ext>
            </a:extLst>
          </p:cNvPr>
          <p:cNvSpPr>
            <a:spLocks noGrp="1"/>
          </p:cNvSpPr>
          <p:nvPr>
            <p:ph type="title"/>
          </p:nvPr>
        </p:nvSpPr>
        <p:spPr/>
        <p:txBody>
          <a:bodyPr/>
          <a:lstStyle/>
          <a:p>
            <a:r>
              <a:rPr lang="en-GB" dirty="0"/>
              <a:t>Queer Theory	</a:t>
            </a:r>
          </a:p>
        </p:txBody>
      </p:sp>
      <p:sp>
        <p:nvSpPr>
          <p:cNvPr id="3" name="Content Placeholder 2">
            <a:extLst>
              <a:ext uri="{FF2B5EF4-FFF2-40B4-BE49-F238E27FC236}">
                <a16:creationId xmlns:a16="http://schemas.microsoft.com/office/drawing/2014/main" id="{C9B9FDFD-4AA1-4433-A52B-9B137592AD2B}"/>
              </a:ext>
            </a:extLst>
          </p:cNvPr>
          <p:cNvSpPr>
            <a:spLocks noGrp="1"/>
          </p:cNvSpPr>
          <p:nvPr>
            <p:ph sz="half" idx="1"/>
          </p:nvPr>
        </p:nvSpPr>
        <p:spPr/>
        <p:txBody>
          <a:bodyPr>
            <a:noAutofit/>
          </a:bodyPr>
          <a:lstStyle/>
          <a:p>
            <a:pPr marL="0" indent="0">
              <a:buNone/>
            </a:pPr>
            <a:r>
              <a:rPr lang="en-GB" sz="7200" dirty="0"/>
              <a:t>Isn't queer theory just about gays though? </a:t>
            </a:r>
          </a:p>
        </p:txBody>
      </p:sp>
      <p:pic>
        <p:nvPicPr>
          <p:cNvPr id="6" name="Content Placeholder 5">
            <a:extLst>
              <a:ext uri="{FF2B5EF4-FFF2-40B4-BE49-F238E27FC236}">
                <a16:creationId xmlns:a16="http://schemas.microsoft.com/office/drawing/2014/main" id="{6CC82749-94F4-42C8-969C-9AACA568AA32}"/>
              </a:ext>
            </a:extLst>
          </p:cNvPr>
          <p:cNvPicPr>
            <a:picLocks noGrp="1" noChangeAspect="1"/>
          </p:cNvPicPr>
          <p:nvPr>
            <p:ph sz="half" idx="2"/>
          </p:nvPr>
        </p:nvPicPr>
        <p:blipFill>
          <a:blip r:embed="rId3"/>
          <a:stretch>
            <a:fillRect/>
          </a:stretch>
        </p:blipFill>
        <p:spPr>
          <a:xfrm>
            <a:off x="6412995" y="592196"/>
            <a:ext cx="4029718" cy="5717164"/>
          </a:xfrm>
        </p:spPr>
      </p:pic>
      <p:sp>
        <p:nvSpPr>
          <p:cNvPr id="4" name="Footer Placeholder 3">
            <a:extLst>
              <a:ext uri="{FF2B5EF4-FFF2-40B4-BE49-F238E27FC236}">
                <a16:creationId xmlns:a16="http://schemas.microsoft.com/office/drawing/2014/main" id="{0E74E7FE-FA59-4BA0-99B2-2136FBE4563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63973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EEB63-4658-4BCE-AE2A-FA4AE2B4C12E}"/>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0D10B87F-A5A2-420D-8EA5-CAED3DD63E24}"/>
              </a:ext>
            </a:extLst>
          </p:cNvPr>
          <p:cNvSpPr>
            <a:spLocks noGrp="1"/>
          </p:cNvSpPr>
          <p:nvPr>
            <p:ph sz="half" idx="1"/>
          </p:nvPr>
        </p:nvSpPr>
        <p:spPr/>
        <p:txBody>
          <a:bodyPr>
            <a:normAutofit fontScale="92500"/>
          </a:bodyPr>
          <a:lstStyle/>
          <a:p>
            <a:r>
              <a:rPr lang="en-GB" dirty="0"/>
              <a:t>Queer theory emerges out of Gender Theory like Judith Butler, because of a concern for the heteronormative character of assuming a gender binary. </a:t>
            </a:r>
            <a:br>
              <a:rPr lang="en-GB" dirty="0"/>
            </a:br>
            <a:br>
              <a:rPr lang="en-GB" dirty="0"/>
            </a:br>
            <a:r>
              <a:rPr lang="en-GB" dirty="0"/>
              <a:t>Lesbian and Gay scholars were uncomfortable with the idea that power was all about sex/gender and that sexuality or desire was ignored.</a:t>
            </a:r>
            <a:br>
              <a:rPr lang="en-GB" dirty="0"/>
            </a:br>
            <a:br>
              <a:rPr lang="en-GB" dirty="0"/>
            </a:br>
            <a:r>
              <a:rPr lang="en-GB" dirty="0"/>
              <a:t>The experience of being outside the binaries of male/female, masculine/feminine, and heterosexuality made these issues very prominent for LGBT+ scholars</a:t>
            </a:r>
          </a:p>
        </p:txBody>
      </p:sp>
      <p:pic>
        <p:nvPicPr>
          <p:cNvPr id="6" name="Content Placeholder 5">
            <a:extLst>
              <a:ext uri="{FF2B5EF4-FFF2-40B4-BE49-F238E27FC236}">
                <a16:creationId xmlns:a16="http://schemas.microsoft.com/office/drawing/2014/main" id="{4D8CEA19-9C25-4F1B-B869-0FB7746261FE}"/>
              </a:ext>
            </a:extLst>
          </p:cNvPr>
          <p:cNvPicPr>
            <a:picLocks noGrp="1" noChangeAspect="1"/>
          </p:cNvPicPr>
          <p:nvPr>
            <p:ph sz="half" idx="2"/>
          </p:nvPr>
        </p:nvPicPr>
        <p:blipFill>
          <a:blip r:embed="rId3"/>
          <a:stretch>
            <a:fillRect/>
          </a:stretch>
        </p:blipFill>
        <p:spPr>
          <a:xfrm>
            <a:off x="6412995" y="990071"/>
            <a:ext cx="4877857" cy="4877857"/>
          </a:xfrm>
        </p:spPr>
      </p:pic>
      <p:sp>
        <p:nvSpPr>
          <p:cNvPr id="4" name="Footer Placeholder 3">
            <a:extLst>
              <a:ext uri="{FF2B5EF4-FFF2-40B4-BE49-F238E27FC236}">
                <a16:creationId xmlns:a16="http://schemas.microsoft.com/office/drawing/2014/main" id="{DE25C1D5-6CF5-4D8E-9C18-7B99C0979C9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012322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B7DB-ED9E-4057-B5D1-068AFD303F54}"/>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D73DC3B5-228C-406B-8D07-C211FA54C6E0}"/>
              </a:ext>
            </a:extLst>
          </p:cNvPr>
          <p:cNvSpPr>
            <a:spLocks noGrp="1"/>
          </p:cNvSpPr>
          <p:nvPr>
            <p:ph sz="half" idx="1"/>
          </p:nvPr>
        </p:nvSpPr>
        <p:spPr/>
        <p:txBody>
          <a:bodyPr>
            <a:normAutofit/>
          </a:bodyPr>
          <a:lstStyle/>
          <a:p>
            <a:pPr marL="0" indent="0">
              <a:buNone/>
            </a:pPr>
            <a:r>
              <a:rPr lang="en-GB" sz="7200" dirty="0"/>
              <a:t>Isn’t queer a bad word?</a:t>
            </a:r>
          </a:p>
        </p:txBody>
      </p:sp>
      <p:pic>
        <p:nvPicPr>
          <p:cNvPr id="6" name="Content Placeholder 5">
            <a:extLst>
              <a:ext uri="{FF2B5EF4-FFF2-40B4-BE49-F238E27FC236}">
                <a16:creationId xmlns:a16="http://schemas.microsoft.com/office/drawing/2014/main" id="{241C6083-D7BA-4F4B-8EDA-2549625D3008}"/>
              </a:ext>
            </a:extLst>
          </p:cNvPr>
          <p:cNvPicPr>
            <a:picLocks noGrp="1" noChangeAspect="1"/>
          </p:cNvPicPr>
          <p:nvPr>
            <p:ph sz="half" idx="2"/>
          </p:nvPr>
        </p:nvPicPr>
        <p:blipFill>
          <a:blip r:embed="rId3"/>
          <a:stretch>
            <a:fillRect/>
          </a:stretch>
        </p:blipFill>
        <p:spPr>
          <a:xfrm>
            <a:off x="6868328" y="585216"/>
            <a:ext cx="3875872" cy="5776779"/>
          </a:xfrm>
        </p:spPr>
      </p:pic>
      <p:sp>
        <p:nvSpPr>
          <p:cNvPr id="4" name="Footer Placeholder 3">
            <a:extLst>
              <a:ext uri="{FF2B5EF4-FFF2-40B4-BE49-F238E27FC236}">
                <a16:creationId xmlns:a16="http://schemas.microsoft.com/office/drawing/2014/main" id="{4E578826-B77A-40F0-B8B5-38564171B6B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9506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608E3-A601-48F7-8452-DA83557916B4}"/>
              </a:ext>
            </a:extLst>
          </p:cNvPr>
          <p:cNvSpPr>
            <a:spLocks noGrp="1"/>
          </p:cNvSpPr>
          <p:nvPr>
            <p:ph type="title"/>
          </p:nvPr>
        </p:nvSpPr>
        <p:spPr>
          <a:xfrm>
            <a:off x="1024128" y="585216"/>
            <a:ext cx="9720072" cy="1499616"/>
          </a:xfrm>
        </p:spPr>
        <p:txBody>
          <a:bodyPr>
            <a:normAutofit/>
          </a:bodyPr>
          <a:lstStyle/>
          <a:p>
            <a:r>
              <a:rPr lang="de-DE" altLang="en-US"/>
              <a:t>B Beemyn &amp; M Eliason (eds) – </a:t>
            </a:r>
            <a:r>
              <a:rPr lang="de-DE" altLang="en-US" i="1"/>
              <a:t>Introduction to Queer Studies,</a:t>
            </a:r>
            <a:r>
              <a:rPr lang="de-DE" altLang="en-US"/>
              <a:t> p. 5</a:t>
            </a:r>
            <a:endParaRPr lang="en-GB" i="1" dirty="0"/>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3772D1-86AA-4F9A-8A10-A66D6E90C693}"/>
              </a:ext>
            </a:extLst>
          </p:cNvPr>
          <p:cNvSpPr>
            <a:spLocks noGrp="1"/>
          </p:cNvSpPr>
          <p:nvPr>
            <p:ph idx="1"/>
          </p:nvPr>
        </p:nvSpPr>
        <p:spPr>
          <a:xfrm>
            <a:off x="1024128" y="2286000"/>
            <a:ext cx="9720073" cy="4023360"/>
          </a:xfrm>
        </p:spPr>
        <p:txBody>
          <a:bodyPr>
            <a:normAutofit fontScale="77500" lnSpcReduction="20000"/>
          </a:bodyPr>
          <a:lstStyle/>
          <a:p>
            <a:pPr>
              <a:lnSpc>
                <a:spcPct val="160000"/>
              </a:lnSpc>
            </a:pPr>
            <a:r>
              <a:rPr lang="de-DE" altLang="en-US" sz="2800" i="1" dirty="0"/>
              <a:t>The process of ascribing new, positive meaning to the word “queer“ though, has to be seen within the context of the ever-changing terminology that same-sex sexual communities use to describe themselves. In general terms, we have moved from the “homosexuals“ of the first half of the twentieth century to a small number of “homophiles“ in the 1950s: from “gay liberation“ in the early seventies to the lesbian and gay movements of the mid-eighties and early nineties to contemporary lesbian, gay, bisexual, and transgender or “queer“ activism. These changes reflect the dynamic nature of both sexuality and the political organizing that has developed around it. </a:t>
            </a:r>
          </a:p>
          <a:p>
            <a:endParaRPr lang="en-GB" dirty="0"/>
          </a:p>
        </p:txBody>
      </p:sp>
      <p:sp>
        <p:nvSpPr>
          <p:cNvPr id="4" name="Footer Placeholder 3">
            <a:extLst>
              <a:ext uri="{FF2B5EF4-FFF2-40B4-BE49-F238E27FC236}">
                <a16:creationId xmlns:a16="http://schemas.microsoft.com/office/drawing/2014/main" id="{53A227D6-5472-43B9-9D5D-46F7DF26BC9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95449932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7B640-4B3E-499F-B7DC-BEE6ED9F6731}"/>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79D95116-E632-4029-8813-660446C6A136}"/>
              </a:ext>
            </a:extLst>
          </p:cNvPr>
          <p:cNvSpPr>
            <a:spLocks noGrp="1"/>
          </p:cNvSpPr>
          <p:nvPr>
            <p:ph sz="half" idx="1"/>
          </p:nvPr>
        </p:nvSpPr>
        <p:spPr/>
        <p:txBody>
          <a:bodyPr>
            <a:normAutofit lnSpcReduction="10000"/>
          </a:bodyPr>
          <a:lstStyle/>
          <a:p>
            <a:r>
              <a:rPr lang="en-GB" dirty="0"/>
              <a:t>Ok, so what does Queer theory do?</a:t>
            </a:r>
            <a:br>
              <a:rPr lang="en-GB" dirty="0"/>
            </a:br>
            <a:br>
              <a:rPr lang="en-GB" dirty="0"/>
            </a:br>
            <a:r>
              <a:rPr lang="en-GB" dirty="0"/>
              <a:t>Fundamentally Queer Theory aims to do two things:</a:t>
            </a:r>
            <a:br>
              <a:rPr lang="en-GB" dirty="0"/>
            </a:br>
            <a:br>
              <a:rPr lang="en-GB" dirty="0"/>
            </a:br>
            <a:r>
              <a:rPr lang="en-GB" dirty="0"/>
              <a:t>1) Challenge the normalisation of structured binaries between sex, gender, and sexuality, in order to build space for non-normative expressions</a:t>
            </a:r>
            <a:br>
              <a:rPr lang="en-GB" dirty="0"/>
            </a:br>
            <a:br>
              <a:rPr lang="en-GB" dirty="0"/>
            </a:br>
            <a:r>
              <a:rPr lang="en-GB" dirty="0"/>
              <a:t>2) To go further and challenge all assumptions of innate, necessary, or natural qualities posited by those in power in society</a:t>
            </a:r>
          </a:p>
        </p:txBody>
      </p:sp>
      <p:graphicFrame>
        <p:nvGraphicFramePr>
          <p:cNvPr id="5" name="Content Placeholder 4">
            <a:extLst>
              <a:ext uri="{FF2B5EF4-FFF2-40B4-BE49-F238E27FC236}">
                <a16:creationId xmlns:a16="http://schemas.microsoft.com/office/drawing/2014/main" id="{7314732C-129C-46C8-B513-4F12DAF55D41}"/>
              </a:ext>
            </a:extLst>
          </p:cNvPr>
          <p:cNvGraphicFramePr>
            <a:graphicFrameLocks noGrp="1"/>
          </p:cNvGraphicFramePr>
          <p:nvPr>
            <p:ph sz="half" idx="2"/>
          </p:nvPr>
        </p:nvGraphicFramePr>
        <p:xfrm>
          <a:off x="6096000" y="878459"/>
          <a:ext cx="5407232" cy="5394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D3A19EFC-2B48-4978-AD7C-740A37F5B75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46192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5C34-8527-44AD-970C-4CA61FCF549F}"/>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AAEFA274-07D9-42E9-A5FF-D5E33183774D}"/>
              </a:ext>
            </a:extLst>
          </p:cNvPr>
          <p:cNvSpPr>
            <a:spLocks noGrp="1"/>
          </p:cNvSpPr>
          <p:nvPr>
            <p:ph sz="half" idx="1"/>
          </p:nvPr>
        </p:nvSpPr>
        <p:spPr/>
        <p:txBody>
          <a:bodyPr>
            <a:normAutofit lnSpcReduction="10000"/>
          </a:bodyPr>
          <a:lstStyle/>
          <a:p>
            <a:r>
              <a:rPr lang="en-GB" dirty="0"/>
              <a:t>For queer theory, the connections posited </a:t>
            </a:r>
            <a:r>
              <a:rPr lang="en-GB" i="1" dirty="0"/>
              <a:t>between </a:t>
            </a:r>
            <a:r>
              <a:rPr lang="en-GB" dirty="0"/>
              <a:t>these binaries are just as important as those developed </a:t>
            </a:r>
            <a:r>
              <a:rPr lang="en-GB" i="1" dirty="0"/>
              <a:t>within</a:t>
            </a:r>
            <a:r>
              <a:rPr lang="en-GB" dirty="0"/>
              <a:t> them – there are social categorisations operating not just internally to the sex, gender, or sexuality binaries, but also operating externally, to connect the positions express within those binaries to positions on other binaries.</a:t>
            </a:r>
          </a:p>
          <a:p>
            <a:r>
              <a:rPr lang="en-GB" dirty="0"/>
              <a:t>We can see this from work, such as Rubin’s, where, for example, masculinity is associated with heterosexuality in a major way. </a:t>
            </a:r>
          </a:p>
        </p:txBody>
      </p:sp>
      <p:graphicFrame>
        <p:nvGraphicFramePr>
          <p:cNvPr id="5" name="Content Placeholder 4">
            <a:extLst>
              <a:ext uri="{FF2B5EF4-FFF2-40B4-BE49-F238E27FC236}">
                <a16:creationId xmlns:a16="http://schemas.microsoft.com/office/drawing/2014/main" id="{806C3C9F-BDBD-4FA2-AD24-505D55775B8C}"/>
              </a:ext>
            </a:extLst>
          </p:cNvPr>
          <p:cNvGraphicFramePr>
            <a:graphicFrameLocks noGrp="1"/>
          </p:cNvGraphicFramePr>
          <p:nvPr>
            <p:ph sz="half" idx="2"/>
            <p:extLst>
              <p:ext uri="{D42A27DB-BD31-4B8C-83A1-F6EECF244321}">
                <p14:modId xmlns:p14="http://schemas.microsoft.com/office/powerpoint/2010/main" val="3205852984"/>
              </p:ext>
            </p:extLst>
          </p:nvPr>
        </p:nvGraphicFramePr>
        <p:xfrm>
          <a:off x="5989638" y="585216"/>
          <a:ext cx="5888326" cy="5723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22C40125-8797-415B-8D73-7776C66E035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03896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7450A-C02D-41F1-AC30-7756AED9D817}"/>
              </a:ext>
            </a:extLst>
          </p:cNvPr>
          <p:cNvSpPr>
            <a:spLocks noGrp="1"/>
          </p:cNvSpPr>
          <p:nvPr>
            <p:ph type="title"/>
          </p:nvPr>
        </p:nvSpPr>
        <p:spPr>
          <a:xfrm>
            <a:off x="1024128" y="585216"/>
            <a:ext cx="9720072" cy="1499616"/>
          </a:xfrm>
        </p:spPr>
        <p:txBody>
          <a:bodyPr>
            <a:normAutofit/>
          </a:bodyPr>
          <a:lstStyle/>
          <a:p>
            <a:r>
              <a:rPr lang="de-DE" altLang="en-US"/>
              <a:t>T Laurentis (1991) – </a:t>
            </a:r>
            <a:r>
              <a:rPr lang="de-DE" altLang="en-US" i="1"/>
              <a:t>Differences</a:t>
            </a:r>
            <a:endParaRPr lang="en-GB" dirty="0"/>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4AEE00-90C5-4FE2-943D-11800365DF28}"/>
              </a:ext>
            </a:extLst>
          </p:cNvPr>
          <p:cNvSpPr>
            <a:spLocks noGrp="1"/>
          </p:cNvSpPr>
          <p:nvPr>
            <p:ph idx="1"/>
          </p:nvPr>
        </p:nvSpPr>
        <p:spPr>
          <a:xfrm>
            <a:off x="1024128" y="2286000"/>
            <a:ext cx="9720073" cy="4023360"/>
          </a:xfrm>
        </p:spPr>
        <p:txBody>
          <a:bodyPr>
            <a:normAutofit/>
          </a:bodyPr>
          <a:lstStyle/>
          <a:p>
            <a:pPr>
              <a:lnSpc>
                <a:spcPct val="150000"/>
              </a:lnSpc>
            </a:pPr>
            <a:r>
              <a:rPr lang="de-DE" altLang="en-US" sz="2800" i="1" dirty="0"/>
              <a:t>In a sense, the term Queer Theory was arrived at in the effort to avoid all of these fine distinctions in our discursive protocols, not to adhere to any one of the given terms, not to assume their ideological liabilities but instead to both transgress and transcend them—or at the very least to problematize them.</a:t>
            </a:r>
          </a:p>
          <a:p>
            <a:endParaRPr lang="en-GB" dirty="0"/>
          </a:p>
        </p:txBody>
      </p:sp>
      <p:sp>
        <p:nvSpPr>
          <p:cNvPr id="4" name="Footer Placeholder 3">
            <a:extLst>
              <a:ext uri="{FF2B5EF4-FFF2-40B4-BE49-F238E27FC236}">
                <a16:creationId xmlns:a16="http://schemas.microsoft.com/office/drawing/2014/main" id="{28310A40-DAC0-429C-935A-F431FB130A3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640188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484ED-04A0-4245-A318-6C067D75DB31}"/>
              </a:ext>
            </a:extLst>
          </p:cNvPr>
          <p:cNvSpPr>
            <a:spLocks noGrp="1"/>
          </p:cNvSpPr>
          <p:nvPr>
            <p:ph type="title"/>
          </p:nvPr>
        </p:nvSpPr>
        <p:spPr>
          <a:xfrm>
            <a:off x="1024128" y="585216"/>
            <a:ext cx="9720072" cy="1499616"/>
          </a:xfrm>
        </p:spPr>
        <p:txBody>
          <a:bodyPr>
            <a:normAutofit/>
          </a:bodyPr>
          <a:lstStyle/>
          <a:p>
            <a:r>
              <a:rPr lang="de-DE" altLang="en-US"/>
              <a:t>A Jagose, </a:t>
            </a:r>
            <a:r>
              <a:rPr lang="de-DE" altLang="en-US" i="1"/>
              <a:t>Queer Theory: An Introduction,</a:t>
            </a:r>
            <a:r>
              <a:rPr lang="de-DE" altLang="en-US"/>
              <a:t> p. 3</a:t>
            </a:r>
            <a:endParaRPr lang="en-GB"/>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3696C4-5518-4D8C-8F18-4D461F919D4B}"/>
              </a:ext>
            </a:extLst>
          </p:cNvPr>
          <p:cNvSpPr>
            <a:spLocks noGrp="1"/>
          </p:cNvSpPr>
          <p:nvPr>
            <p:ph idx="1"/>
          </p:nvPr>
        </p:nvSpPr>
        <p:spPr>
          <a:xfrm>
            <a:off x="1024128" y="2286000"/>
            <a:ext cx="9720073" cy="4023360"/>
          </a:xfrm>
        </p:spPr>
        <p:txBody>
          <a:bodyPr>
            <a:normAutofit/>
          </a:bodyPr>
          <a:lstStyle/>
          <a:p>
            <a:pPr>
              <a:lnSpc>
                <a:spcPct val="150000"/>
              </a:lnSpc>
            </a:pPr>
            <a:r>
              <a:rPr lang="de-DE" altLang="en-US" sz="2800" i="1" dirty="0"/>
              <a:t>Broadly speaking, queer describes those gestures or analytical models which dramatise incoherences in the allegedly stable relations between chromosomal sex, gender and sexual desire. Resisting that model of stability—which claims heterosexuality as its origin, when it is more properly its effects—queer focuses on mismatches between sex, gender and desire</a:t>
            </a:r>
            <a:endParaRPr lang="en-GB" sz="2800" i="1" dirty="0"/>
          </a:p>
        </p:txBody>
      </p:sp>
      <p:sp>
        <p:nvSpPr>
          <p:cNvPr id="4" name="Footer Placeholder 3">
            <a:extLst>
              <a:ext uri="{FF2B5EF4-FFF2-40B4-BE49-F238E27FC236}">
                <a16:creationId xmlns:a16="http://schemas.microsoft.com/office/drawing/2014/main" id="{B7132147-8982-4246-B4F7-03369B9F05B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0551264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1412F-282B-44E9-A1C8-D506BCE704CE}"/>
              </a:ext>
            </a:extLst>
          </p:cNvPr>
          <p:cNvSpPr>
            <a:spLocks noGrp="1"/>
          </p:cNvSpPr>
          <p:nvPr>
            <p:ph type="title"/>
          </p:nvPr>
        </p:nvSpPr>
        <p:spPr>
          <a:xfrm>
            <a:off x="1024128" y="585216"/>
            <a:ext cx="9720072" cy="1499616"/>
          </a:xfrm>
        </p:spPr>
        <p:txBody>
          <a:bodyPr>
            <a:normAutofit/>
          </a:bodyPr>
          <a:lstStyle/>
          <a:p>
            <a:r>
              <a:rPr lang="en-GB" dirty="0"/>
              <a:t>R Hennessy (1993) – Queer Theory, </a:t>
            </a:r>
            <a:r>
              <a:rPr lang="en-GB" i="1" dirty="0"/>
              <a:t>Signs</a:t>
            </a:r>
            <a:r>
              <a:rPr lang="en-GB" dirty="0"/>
              <a:t>, 18, p. 964   </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40691E-6F37-480C-994B-61F36B0A012D}"/>
              </a:ext>
            </a:extLst>
          </p:cNvPr>
          <p:cNvSpPr>
            <a:spLocks noGrp="1"/>
          </p:cNvSpPr>
          <p:nvPr>
            <p:ph idx="1"/>
          </p:nvPr>
        </p:nvSpPr>
        <p:spPr>
          <a:xfrm>
            <a:off x="1024128" y="2286000"/>
            <a:ext cx="9720073" cy="4023360"/>
          </a:xfrm>
        </p:spPr>
        <p:txBody>
          <a:bodyPr>
            <a:normAutofit/>
          </a:bodyPr>
          <a:lstStyle/>
          <a:p>
            <a:pPr>
              <a:lnSpc>
                <a:spcPct val="150000"/>
              </a:lnSpc>
            </a:pPr>
            <a:r>
              <a:rPr lang="de-DE" altLang="en-US" sz="2800" i="1" dirty="0"/>
              <a:t>Queer theory calls into question obvious categories (man, woman, latina, Jew, butch, femme), oppositions (man vs. woman, heterosexual vs. homosexual), or equations (gender = sex) upon which conventional notions of sexuality and identity rely...</a:t>
            </a:r>
            <a:endParaRPr lang="en-GB" sz="2800" i="1" dirty="0"/>
          </a:p>
        </p:txBody>
      </p:sp>
      <p:sp>
        <p:nvSpPr>
          <p:cNvPr id="4" name="Footer Placeholder 3">
            <a:extLst>
              <a:ext uri="{FF2B5EF4-FFF2-40B4-BE49-F238E27FC236}">
                <a16:creationId xmlns:a16="http://schemas.microsoft.com/office/drawing/2014/main" id="{B8F052BB-968D-4E90-8A89-FB57C8E36F7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8839754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012F1616-60DF-403E-9AA6-97D81638BE6A}"/>
              </a:ext>
            </a:extLst>
          </p:cNvPr>
          <p:cNvSpPr>
            <a:spLocks noGrp="1" noChangeArrowheads="1"/>
          </p:cNvSpPr>
          <p:nvPr>
            <p:ph type="title"/>
          </p:nvPr>
        </p:nvSpPr>
        <p:spPr>
          <a:xfrm>
            <a:off x="1024128" y="585216"/>
            <a:ext cx="9720072" cy="1499616"/>
          </a:xfrm>
        </p:spPr>
        <p:txBody>
          <a:bodyPr>
            <a:normAutofit/>
          </a:bodyPr>
          <a:lstStyle/>
          <a:p>
            <a:pPr eaLnBrk="1" hangingPunct="1"/>
            <a:r>
              <a:rPr lang="en-US" altLang="en-US" dirty="0"/>
              <a:t>K Ruby (2000) – Queer Theory and Feminism in </a:t>
            </a:r>
            <a:r>
              <a:rPr lang="en-US" altLang="en-US" i="1" dirty="0"/>
              <a:t>women Studies</a:t>
            </a:r>
            <a:r>
              <a:rPr lang="en-US" altLang="en-US" dirty="0"/>
              <a:t>, 29, p. 197</a:t>
            </a:r>
          </a:p>
        </p:txBody>
      </p:sp>
      <p:cxnSp>
        <p:nvCxnSpPr>
          <p:cNvPr id="74" name="Straight Connector 73">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243" name="Rectangle 3">
            <a:extLst>
              <a:ext uri="{FF2B5EF4-FFF2-40B4-BE49-F238E27FC236}">
                <a16:creationId xmlns:a16="http://schemas.microsoft.com/office/drawing/2014/main" id="{7304F1DB-1BCA-437A-8B68-D69C94109577}"/>
              </a:ext>
            </a:extLst>
          </p:cNvPr>
          <p:cNvSpPr>
            <a:spLocks noGrp="1" noChangeArrowheads="1"/>
          </p:cNvSpPr>
          <p:nvPr>
            <p:ph type="body" idx="1"/>
          </p:nvPr>
        </p:nvSpPr>
        <p:spPr>
          <a:xfrm>
            <a:off x="1024128" y="2286000"/>
            <a:ext cx="9720073" cy="4023360"/>
          </a:xfrm>
        </p:spPr>
        <p:txBody>
          <a:bodyPr>
            <a:normAutofit/>
          </a:bodyPr>
          <a:lstStyle/>
          <a:p>
            <a:pPr marL="0" indent="0">
              <a:lnSpc>
                <a:spcPct val="150000"/>
              </a:lnSpc>
              <a:buNone/>
            </a:pPr>
            <a:r>
              <a:rPr lang="en-US" altLang="en-US" sz="2800" i="1" dirty="0"/>
              <a:t>Being queer is not a matter of being gay, then, but rather of being committed to challenging that which is perceived as normal. There is no fool-proof membership criteria for queerness other than the willingness to seek out sites of resistance to normalcy in any possible location.</a:t>
            </a:r>
          </a:p>
        </p:txBody>
      </p:sp>
      <p:sp>
        <p:nvSpPr>
          <p:cNvPr id="2" name="Footer Placeholder 1">
            <a:extLst>
              <a:ext uri="{FF2B5EF4-FFF2-40B4-BE49-F238E27FC236}">
                <a16:creationId xmlns:a16="http://schemas.microsoft.com/office/drawing/2014/main" id="{8228D87F-553E-4ECD-A435-11898EED6BCE}"/>
              </a:ext>
            </a:extLst>
          </p:cNvPr>
          <p:cNvSpPr>
            <a:spLocks noGrp="1"/>
          </p:cNvSpPr>
          <p:nvPr>
            <p:ph type="ftr" sz="quarter" idx="11"/>
          </p:nvPr>
        </p:nvSpPr>
        <p:spPr/>
        <p:txBody>
          <a:bodyPr/>
          <a:lstStyle/>
          <a:p>
            <a:r>
              <a:rPr lang="en-US"/>
              <a:t>A. Slater - 2022</a:t>
            </a:r>
            <a:endParaRPr lang="en-US" dirty="0"/>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F2E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94E261-F3EC-4B77-955B-2C423EE5E7AC}"/>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 Theory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63D1E1-5863-4C8E-9D56-58B540863707}"/>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This location and definition makes queer theory’s target quite easy to identify – it is the ideal of the ‘normal’ to which queer theorists take exception.</a:t>
            </a:r>
          </a:p>
          <a:p>
            <a:endParaRPr lang="en-US" dirty="0">
              <a:solidFill>
                <a:srgbClr val="FFFFFF"/>
              </a:solidFill>
            </a:endParaRPr>
          </a:p>
          <a:p>
            <a:r>
              <a:rPr lang="en-US" dirty="0">
                <a:solidFill>
                  <a:srgbClr val="FFFFFF"/>
                </a:solidFill>
              </a:rPr>
              <a:t>This means that while queer theory does emerge from a position of counter-cultural sexuality, it is not limited to only critiquing aspects of the presentation of normative sexuality – because, as we have seen, notions of ‘normal’ sexuality are deeply bound up not just with notions of sex and gender, but also notions of politics, economics, history, or religion etc. </a:t>
            </a:r>
          </a:p>
        </p:txBody>
      </p:sp>
      <p:pic>
        <p:nvPicPr>
          <p:cNvPr id="6" name="Content Placeholder 5" descr="A picture containing text, painted&#10;&#10;Description automatically generated">
            <a:extLst>
              <a:ext uri="{FF2B5EF4-FFF2-40B4-BE49-F238E27FC236}">
                <a16:creationId xmlns:a16="http://schemas.microsoft.com/office/drawing/2014/main" id="{62AA439F-02F1-412F-A2DF-60D4F9A4365F}"/>
              </a:ext>
            </a:extLst>
          </p:cNvPr>
          <p:cNvPicPr>
            <a:picLocks noGrp="1" noChangeAspect="1"/>
          </p:cNvPicPr>
          <p:nvPr>
            <p:ph sz="half" idx="2"/>
          </p:nvPr>
        </p:nvPicPr>
        <p:blipFill rotWithShape="1">
          <a:blip r:embed="rId2"/>
          <a:srcRect t="153" r="2" b="1555"/>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A63EF0F8-8847-49FE-B9C6-DEA49E3D411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360274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05E94-06E5-4B39-8380-A582220169A1}"/>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dirty="0">
                <a:solidFill>
                  <a:schemeClr val="tx1">
                    <a:alpha val="80000"/>
                  </a:schemeClr>
                </a:solidFill>
              </a:rPr>
              <a:t>Queer:</a:t>
            </a:r>
            <a:br>
              <a:rPr lang="en-US" sz="6600" dirty="0">
                <a:solidFill>
                  <a:schemeClr val="tx1">
                    <a:alpha val="80000"/>
                  </a:schemeClr>
                </a:solidFill>
              </a:rPr>
            </a:br>
            <a:r>
              <a:rPr lang="en-US" sz="6600" dirty="0">
                <a:solidFill>
                  <a:schemeClr val="tx1">
                    <a:alpha val="80000"/>
                  </a:schemeClr>
                </a:solidFill>
              </a:rPr>
              <a:t>Practice</a:t>
            </a:r>
            <a:br>
              <a:rPr lang="en-US" sz="6600" dirty="0">
                <a:solidFill>
                  <a:schemeClr val="tx1">
                    <a:alpha val="80000"/>
                  </a:schemeClr>
                </a:solidFill>
              </a:rPr>
            </a:br>
            <a:r>
              <a:rPr lang="en-US" sz="6600" dirty="0">
                <a:solidFill>
                  <a:schemeClr val="tx1">
                    <a:alpha val="80000"/>
                  </a:schemeClr>
                </a:solidFill>
              </a:rPr>
              <a:t> &amp; Politics</a:t>
            </a:r>
          </a:p>
        </p:txBody>
      </p:sp>
      <p:sp>
        <p:nvSpPr>
          <p:cNvPr id="3" name="Text Placeholder 2">
            <a:extLst>
              <a:ext uri="{FF2B5EF4-FFF2-40B4-BE49-F238E27FC236}">
                <a16:creationId xmlns:a16="http://schemas.microsoft.com/office/drawing/2014/main" id="{FCE6C777-78ED-4F6F-B383-5D4DD85315A6}"/>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1A423B0-5ED3-466C-901B-BCC1AE1A51A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50691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D779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F0158-DBC7-47D8-A66D-25828B4B4DC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 Politics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35F95A-BD3F-4253-B33D-499589A61D1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If queer theory seeks to challenge the basis of assumed “normality” within society over matters  of sex, gender, and sexuality, then this is an innately political project.</a:t>
            </a:r>
            <a:br>
              <a:rPr lang="en-US" dirty="0">
                <a:solidFill>
                  <a:srgbClr val="FFFFFF"/>
                </a:solidFill>
              </a:rPr>
            </a:br>
            <a:endParaRPr lang="en-US" dirty="0">
              <a:solidFill>
                <a:srgbClr val="FFFFFF"/>
              </a:solidFill>
            </a:endParaRPr>
          </a:p>
          <a:p>
            <a:endParaRPr lang="en-US" dirty="0">
              <a:solidFill>
                <a:srgbClr val="FFFFFF"/>
              </a:solidFill>
            </a:endParaRPr>
          </a:p>
          <a:p>
            <a:r>
              <a:rPr lang="en-US" dirty="0">
                <a:solidFill>
                  <a:srgbClr val="FFFFFF"/>
                </a:solidFill>
              </a:rPr>
              <a:t>Queer theory uses political protests and activism to highlight the way in which our assumptions of binaries do damage to people by </a:t>
            </a:r>
            <a:r>
              <a:rPr lang="en-US" dirty="0" err="1">
                <a:solidFill>
                  <a:srgbClr val="FFFFFF"/>
                </a:solidFill>
              </a:rPr>
              <a:t>marginalising</a:t>
            </a:r>
            <a:r>
              <a:rPr lang="en-US" dirty="0">
                <a:solidFill>
                  <a:srgbClr val="FFFFFF"/>
                </a:solidFill>
              </a:rPr>
              <a:t> them and to reject the notion of “respectability”</a:t>
            </a:r>
          </a:p>
        </p:txBody>
      </p:sp>
      <p:pic>
        <p:nvPicPr>
          <p:cNvPr id="6" name="Content Placeholder 5">
            <a:extLst>
              <a:ext uri="{FF2B5EF4-FFF2-40B4-BE49-F238E27FC236}">
                <a16:creationId xmlns:a16="http://schemas.microsoft.com/office/drawing/2014/main" id="{ECF2BBAD-D5B4-4F8D-BABE-515AC6E5E8EC}"/>
              </a:ext>
            </a:extLst>
          </p:cNvPr>
          <p:cNvPicPr>
            <a:picLocks noGrp="1" noChangeAspect="1"/>
          </p:cNvPicPr>
          <p:nvPr>
            <p:ph sz="half" idx="2"/>
          </p:nvPr>
        </p:nvPicPr>
        <p:blipFill rotWithShape="1">
          <a:blip r:embed="rId3"/>
          <a:srcRect r="9493"/>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7CBAD72C-48A5-48C8-BDB4-AE5ACEE7BB7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95101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23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14BA8-47AA-46E5-A29D-52D22C07237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Queer Politics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64B59C-A7FD-4034-B02D-C64A4F25F0C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This has included fighting back against systems of physical power that oppress </a:t>
            </a:r>
            <a:r>
              <a:rPr lang="en-US" dirty="0" err="1">
                <a:solidFill>
                  <a:srgbClr val="FFFFFF"/>
                </a:solidFill>
              </a:rPr>
              <a:t>marginalised</a:t>
            </a:r>
            <a:r>
              <a:rPr lang="en-US" dirty="0">
                <a:solidFill>
                  <a:srgbClr val="FFFFFF"/>
                </a:solidFill>
              </a:rPr>
              <a:t> communities, like the police, but also against more diffuse expressions of power, like the assumption of heterosexuality.</a:t>
            </a:r>
          </a:p>
          <a:p>
            <a:endParaRPr lang="en-US" dirty="0">
              <a:solidFill>
                <a:srgbClr val="FFFFFF"/>
              </a:solidFill>
            </a:endParaRPr>
          </a:p>
          <a:p>
            <a:r>
              <a:rPr lang="en-US" dirty="0">
                <a:solidFill>
                  <a:srgbClr val="FFFFFF"/>
                </a:solidFill>
              </a:rPr>
              <a:t>This has lead queer politics to largely be focused on the idea of liberation, particularly liberation from sexual expectation, but also liberation from all forms of oppression</a:t>
            </a:r>
          </a:p>
        </p:txBody>
      </p:sp>
      <p:pic>
        <p:nvPicPr>
          <p:cNvPr id="6" name="Content Placeholder 5">
            <a:extLst>
              <a:ext uri="{FF2B5EF4-FFF2-40B4-BE49-F238E27FC236}">
                <a16:creationId xmlns:a16="http://schemas.microsoft.com/office/drawing/2014/main" id="{5FF60311-A8C0-4D5B-8DDD-C844B7A8A30C}"/>
              </a:ext>
            </a:extLst>
          </p:cNvPr>
          <p:cNvPicPr>
            <a:picLocks noGrp="1" noChangeAspect="1"/>
          </p:cNvPicPr>
          <p:nvPr>
            <p:ph sz="half" idx="2"/>
          </p:nvPr>
        </p:nvPicPr>
        <p:blipFill rotWithShape="1">
          <a:blip r:embed="rId3"/>
          <a:srcRect l="14880" r="17466"/>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E97CC312-4D2D-4C4E-B25B-AC85D77F3FC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930440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B14F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91B2C-463B-4313-9101-8122D8B2CAE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Gender-Fucking</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C6CE3E-E062-459E-A170-36999BBBB71D}"/>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dirty="0">
                <a:solidFill>
                  <a:srgbClr val="FFFFFF"/>
                </a:solidFill>
              </a:rPr>
              <a:t>One specific way in which queer identity is often performed is through the explicit rejection of gender expectations, in order to disrupt them, and highlight the unnaturalness of these expectations – remember Judith Butler’s notion of ‘genderfucking’?</a:t>
            </a:r>
          </a:p>
          <a:p>
            <a:endParaRPr lang="en-US" dirty="0">
              <a:solidFill>
                <a:srgbClr val="FFFFFF"/>
              </a:solidFill>
            </a:endParaRPr>
          </a:p>
          <a:p>
            <a:r>
              <a:rPr lang="en-US" dirty="0">
                <a:solidFill>
                  <a:srgbClr val="FFFFFF"/>
                </a:solidFill>
              </a:rPr>
              <a:t>While we may expect someone who we believe to be female to dress in a feminine way, there is no specific reason for this, no natural requirement, no necessity – and therefore we can undercut the association of naturalness through deliberate (non-) performance</a:t>
            </a:r>
          </a:p>
        </p:txBody>
      </p:sp>
      <p:pic>
        <p:nvPicPr>
          <p:cNvPr id="6" name="Content Placeholder 5">
            <a:extLst>
              <a:ext uri="{FF2B5EF4-FFF2-40B4-BE49-F238E27FC236}">
                <a16:creationId xmlns:a16="http://schemas.microsoft.com/office/drawing/2014/main" id="{BCC00204-B18E-407D-985E-F4558D53059E}"/>
              </a:ext>
            </a:extLst>
          </p:cNvPr>
          <p:cNvPicPr>
            <a:picLocks noGrp="1" noChangeAspect="1"/>
          </p:cNvPicPr>
          <p:nvPr>
            <p:ph sz="half" idx="2"/>
          </p:nvPr>
        </p:nvPicPr>
        <p:blipFill rotWithShape="1">
          <a:blip r:embed="rId3"/>
          <a:srcRect r="1" b="12793"/>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D3C4EFF3-EC83-4C1F-972C-E58CD26FEDE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831351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1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349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6629E-0800-4F36-B055-08A5FD55FEE9}"/>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Gender-Fucking</a:t>
            </a:r>
          </a:p>
        </p:txBody>
      </p:sp>
      <p:pic>
        <p:nvPicPr>
          <p:cNvPr id="10" name="Content Placeholder 9">
            <a:extLst>
              <a:ext uri="{FF2B5EF4-FFF2-40B4-BE49-F238E27FC236}">
                <a16:creationId xmlns:a16="http://schemas.microsoft.com/office/drawing/2014/main" id="{4637C180-0E92-4186-9ACF-1F2B316535F7}"/>
              </a:ext>
            </a:extLst>
          </p:cNvPr>
          <p:cNvPicPr>
            <a:picLocks noGrp="1" noChangeAspect="1"/>
          </p:cNvPicPr>
          <p:nvPr>
            <p:ph sz="half" idx="2"/>
          </p:nvPr>
        </p:nvPicPr>
        <p:blipFill rotWithShape="1">
          <a:blip r:embed="rId3"/>
          <a:srcRect r="1" b="6894"/>
          <a:stretch/>
        </p:blipFill>
        <p:spPr>
          <a:xfrm>
            <a:off x="327547" y="321733"/>
            <a:ext cx="7058306" cy="4107392"/>
          </a:xfrm>
          <a:prstGeom prst="rect">
            <a:avLst/>
          </a:prstGeom>
        </p:spPr>
      </p:pic>
      <p:sp>
        <p:nvSpPr>
          <p:cNvPr id="23"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DE7E2B-3CD3-46D9-A00C-C5CA9244F95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dirty="0">
                <a:solidFill>
                  <a:srgbClr val="FFFFFF"/>
                </a:solidFill>
              </a:rPr>
              <a:t>Gender-fucking is an example of the disruptive aim of queer politics, aiming to shock and provoke in order to cause a re-adjustment on the part of society towards more plural, diverse, understandings of things like gender / sex / sexuality. </a:t>
            </a:r>
          </a:p>
          <a:p>
            <a:endParaRPr lang="en-US" sz="2000" dirty="0">
              <a:solidFill>
                <a:srgbClr val="FFFFFF"/>
              </a:solidFill>
            </a:endParaRPr>
          </a:p>
          <a:p>
            <a:r>
              <a:rPr lang="en-US" sz="2000" dirty="0">
                <a:solidFill>
                  <a:srgbClr val="FFFFFF"/>
                </a:solidFill>
              </a:rPr>
              <a:t>Queer theory aims to challenge these unthinking assumptions that, while to the majority seem harmless, are deeply oppressive to those who cannot or will not conform. </a:t>
            </a:r>
          </a:p>
        </p:txBody>
      </p:sp>
      <p:sp>
        <p:nvSpPr>
          <p:cNvPr id="4" name="Footer Placeholder 3">
            <a:extLst>
              <a:ext uri="{FF2B5EF4-FFF2-40B4-BE49-F238E27FC236}">
                <a16:creationId xmlns:a16="http://schemas.microsoft.com/office/drawing/2014/main" id="{54497F77-727D-46C4-B4EA-9B6D86BDBF6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1661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1" name="Straight Connector 20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3" name="Rectangle 20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434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8" y="585216"/>
            <a:ext cx="6007027" cy="1499616"/>
          </a:xfrm>
        </p:spPr>
        <p:txBody>
          <a:bodyPr vert="horz" lIns="91440" tIns="45720" rIns="91440" bIns="45720" rtlCol="0" anchor="ctr">
            <a:normAutofit/>
          </a:bodyPr>
          <a:lstStyle/>
          <a:p>
            <a:r>
              <a:rPr lang="en-US" altLang="en-US">
                <a:solidFill>
                  <a:srgbClr val="FFFFFF"/>
                </a:solidFill>
              </a:rPr>
              <a:t>Discussion</a:t>
            </a:r>
          </a:p>
        </p:txBody>
      </p:sp>
      <p:cxnSp>
        <p:nvCxnSpPr>
          <p:cNvPr id="205" name="Straight Connector 20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6007027" cy="4023360"/>
          </a:xfrm>
        </p:spPr>
        <p:txBody>
          <a:bodyPr vert="horz" lIns="45720" tIns="45720" rIns="45720" bIns="45720" rtlCol="0">
            <a:normAutofit/>
          </a:bodyPr>
          <a:lstStyle/>
          <a:p>
            <a:pPr>
              <a:defRPr/>
            </a:pPr>
            <a:r>
              <a:rPr lang="en-US">
                <a:solidFill>
                  <a:srgbClr val="FFFFFF"/>
                </a:solidFill>
              </a:rPr>
              <a:t>1 – On the previous slide, the banner read “Queer Liberation not Rainbow Capitalism”. Why would Queer Theory likely take issue with forms of capitalism?</a:t>
            </a:r>
          </a:p>
          <a:p>
            <a:pPr>
              <a:defRPr/>
            </a:pPr>
            <a:r>
              <a:rPr lang="en-US" altLang="en-US">
                <a:solidFill>
                  <a:srgbClr val="FFFFFF"/>
                </a:solidFill>
              </a:rPr>
              <a:t>2 – Is this because of the nature of capitalism, its current social positioning, or both?</a:t>
            </a:r>
          </a:p>
          <a:p>
            <a:pPr>
              <a:defRPr/>
            </a:pPr>
            <a:r>
              <a:rPr lang="en-US" altLang="en-US">
                <a:solidFill>
                  <a:srgbClr val="FFFFFF"/>
                </a:solidFill>
              </a:rPr>
              <a:t>3 – What would be the dangers of a “rainbow” capitalism?</a:t>
            </a:r>
          </a:p>
          <a:p>
            <a:pPr>
              <a:defRPr/>
            </a:pPr>
            <a:r>
              <a:rPr lang="en-US" altLang="en-US">
                <a:solidFill>
                  <a:srgbClr val="FFFFFF"/>
                </a:solidFill>
              </a:rPr>
              <a:t>4 – What is at the core of difference between capitalist ideal forms and queer expressions of sexuality?</a:t>
            </a:r>
          </a:p>
        </p:txBody>
      </p:sp>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2" name="Graphic 71">
            <a:extLst>
              <a:ext uri="{FF2B5EF4-FFF2-40B4-BE49-F238E27FC236}">
                <a16:creationId xmlns:a16="http://schemas.microsoft.com/office/drawing/2014/main" id="{C14B932A-6C79-4E0D-8BB2-31A829678FEC}"/>
              </a:ext>
            </a:extLst>
          </p:cNvPr>
          <p:cNvPicPr>
            <a:picLocks noChangeAspect="1"/>
          </p:cNvPicPr>
          <p:nvPr/>
        </p:nvPicPr>
        <p:blipFill rotWithShape="1">
          <a:blip r:embed="rId3"/>
          <a:srcRect r="3695"/>
          <a:stretch/>
        </p:blipFill>
        <p:spPr>
          <a:xfrm>
            <a:off x="7552266" y="10"/>
            <a:ext cx="4639734" cy="685799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769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56E20-EA44-4F0C-85C8-AB232C442F4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Queer Politics</a:t>
            </a: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8ED946-4A62-4005-B84D-D1DC8731D87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This commitment to challenging normative accounts of social behaviour (and even the notion of ‘normal’) on the part of queer theory also lead to two further commitments that are often seen to be highly political in nature – because they challenge established power dynamics that preserve aspect of social privilege within society. </a:t>
            </a:r>
          </a:p>
          <a:p>
            <a:r>
              <a:rPr lang="en-US">
                <a:solidFill>
                  <a:srgbClr val="FFFFFF"/>
                </a:solidFill>
              </a:rPr>
              <a:t>The first of these is a commitment to the inclusion of those outside of the established sex and gender binaries, for example Trans-, Inter-, and non-Binary accounts of identity. </a:t>
            </a:r>
          </a:p>
        </p:txBody>
      </p:sp>
      <p:pic>
        <p:nvPicPr>
          <p:cNvPr id="6" name="Content Placeholder 5" descr="Background pattern&#10;&#10;Description automatically generated with medium confidence">
            <a:extLst>
              <a:ext uri="{FF2B5EF4-FFF2-40B4-BE49-F238E27FC236}">
                <a16:creationId xmlns:a16="http://schemas.microsoft.com/office/drawing/2014/main" id="{03B1525C-B4B2-4D2F-A012-A7D2CBFAA2F2}"/>
              </a:ext>
            </a:extLst>
          </p:cNvPr>
          <p:cNvPicPr>
            <a:picLocks noGrp="1" noChangeAspect="1"/>
          </p:cNvPicPr>
          <p:nvPr>
            <p:ph sz="half" idx="2"/>
          </p:nvPr>
        </p:nvPicPr>
        <p:blipFill rotWithShape="1">
          <a:blip r:embed="rId2"/>
          <a:srcRect l="13679" r="18667"/>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10B3E3EB-B372-48F5-99BE-E544DB54B38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464160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CFBD7434-450D-4670-8C6C-27DE78D6B988}"/>
              </a:ext>
            </a:extLst>
          </p:cNvPr>
          <p:cNvPicPr>
            <a:picLocks noGrp="1" noChangeAspect="1"/>
          </p:cNvPicPr>
          <p:nvPr>
            <p:ph sz="half" idx="2"/>
          </p:nvPr>
        </p:nvPicPr>
        <p:blipFill rotWithShape="1">
          <a:blip r:embed="rId3"/>
          <a:srcRect r="11110" b="-1"/>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2A5E444-F9A6-481F-8043-8549C0F7C794}"/>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Trans / Inter / Non-Binary / AGender </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3537BB-3B2C-4742-ACED-1CFD3D6B07ED}"/>
              </a:ext>
            </a:extLst>
          </p:cNvPr>
          <p:cNvSpPr>
            <a:spLocks noGrp="1"/>
          </p:cNvSpPr>
          <p:nvPr>
            <p:ph sz="half" idx="1"/>
          </p:nvPr>
        </p:nvSpPr>
        <p:spPr>
          <a:xfrm>
            <a:off x="1024128" y="2286000"/>
            <a:ext cx="6066816" cy="4023360"/>
          </a:xfrm>
        </p:spPr>
        <p:txBody>
          <a:bodyPr vert="horz" lIns="45720" tIns="45720" rIns="45720" bIns="45720" rtlCol="0">
            <a:normAutofit fontScale="92500"/>
          </a:bodyPr>
          <a:lstStyle/>
          <a:p>
            <a:r>
              <a:rPr lang="en-US" altLang="en-US" dirty="0">
                <a:solidFill>
                  <a:srgbClr val="000000"/>
                </a:solidFill>
              </a:rPr>
              <a:t>Transgender and gender variant bodies challenge the very notion of stable, concrete identities and sexualities, by queering the association between biological sex and socially expressed gender. </a:t>
            </a:r>
          </a:p>
          <a:p>
            <a:r>
              <a:rPr lang="en-US" altLang="en-US" dirty="0">
                <a:solidFill>
                  <a:srgbClr val="000000"/>
                </a:solidFill>
              </a:rPr>
              <a:t>This illustrates the problematic nature of assumed identities and binaries </a:t>
            </a:r>
            <a:r>
              <a:rPr lang="en-US" altLang="en-US" dirty="0" err="1">
                <a:solidFill>
                  <a:srgbClr val="000000"/>
                </a:solidFill>
              </a:rPr>
              <a:t>e.g</a:t>
            </a:r>
            <a:r>
              <a:rPr lang="en-US" altLang="en-US" dirty="0">
                <a:solidFill>
                  <a:srgbClr val="000000"/>
                </a:solidFill>
              </a:rPr>
              <a:t>:</a:t>
            </a:r>
          </a:p>
          <a:p>
            <a:r>
              <a:rPr lang="en-US" altLang="en-US" dirty="0">
                <a:solidFill>
                  <a:srgbClr val="000000"/>
                </a:solidFill>
              </a:rPr>
              <a:t>Intersexuality transcends the binaries of male/female.</a:t>
            </a:r>
          </a:p>
          <a:p>
            <a:r>
              <a:rPr lang="en-US" altLang="en-US" dirty="0">
                <a:solidFill>
                  <a:srgbClr val="000000"/>
                </a:solidFill>
              </a:rPr>
              <a:t>Bisexuals defy the categorization of the heterosexual/homosexual binary.</a:t>
            </a:r>
          </a:p>
          <a:p>
            <a:r>
              <a:rPr lang="en-US" dirty="0">
                <a:solidFill>
                  <a:srgbClr val="000000"/>
                </a:solidFill>
              </a:rPr>
              <a:t>Transgender individuals challenge social accounts of gender. </a:t>
            </a:r>
          </a:p>
        </p:txBody>
      </p:sp>
      <p:sp>
        <p:nvSpPr>
          <p:cNvPr id="4" name="Footer Placeholder 3">
            <a:extLst>
              <a:ext uri="{FF2B5EF4-FFF2-40B4-BE49-F238E27FC236}">
                <a16:creationId xmlns:a16="http://schemas.microsoft.com/office/drawing/2014/main" id="{5CFDF91F-F0E5-4864-B40F-F2C1879F7E4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4999911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FB38B0-31BA-43EC-B859-16A91DCA9C69}"/>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Trans / Inter / Non-Binary / AGender </a:t>
            </a:r>
          </a:p>
        </p:txBody>
      </p:sp>
      <p:sp>
        <p:nvSpPr>
          <p:cNvPr id="3" name="Content Placeholder 2">
            <a:extLst>
              <a:ext uri="{FF2B5EF4-FFF2-40B4-BE49-F238E27FC236}">
                <a16:creationId xmlns:a16="http://schemas.microsoft.com/office/drawing/2014/main" id="{122CCD00-AFE1-4A20-A756-34C1BB7BBC4A}"/>
              </a:ext>
            </a:extLst>
          </p:cNvPr>
          <p:cNvSpPr>
            <a:spLocks noGrp="1"/>
          </p:cNvSpPr>
          <p:nvPr>
            <p:ph sz="half" idx="1"/>
          </p:nvPr>
        </p:nvSpPr>
        <p:spPr>
          <a:xfrm>
            <a:off x="1024128" y="2286000"/>
            <a:ext cx="6066818" cy="4023360"/>
          </a:xfrm>
        </p:spPr>
        <p:txBody>
          <a:bodyPr vert="horz" lIns="45720" tIns="45720" rIns="45720" bIns="45720" rtlCol="0">
            <a:normAutofit fontScale="92500" lnSpcReduction="10000"/>
          </a:bodyPr>
          <a:lstStyle/>
          <a:p>
            <a:r>
              <a:rPr lang="en-US" altLang="en-US" dirty="0"/>
              <a:t>In adopting this position, queer theory does not seek to abolish identity categories that people use and feel comfortable with, but rather to free people from categories in which they may not feel comfortable – it is a </a:t>
            </a:r>
            <a:r>
              <a:rPr lang="en-US" altLang="en-US" dirty="0" err="1"/>
              <a:t>polydoxical</a:t>
            </a:r>
            <a:r>
              <a:rPr lang="en-US" altLang="en-US" dirty="0"/>
              <a:t> proliferation of identities, not a </a:t>
            </a:r>
            <a:r>
              <a:rPr lang="en-US" altLang="en-US" i="1" dirty="0"/>
              <a:t>tabula rasa </a:t>
            </a:r>
            <a:r>
              <a:rPr lang="en-US" altLang="en-US" dirty="0"/>
              <a:t>of dissonance. </a:t>
            </a:r>
          </a:p>
          <a:p>
            <a:r>
              <a:rPr lang="en-US" altLang="en-US" dirty="0"/>
              <a:t>Instead, Queer Theory argues for a denaturalization of established categories and the proliferation of sites for identification</a:t>
            </a:r>
          </a:p>
          <a:p>
            <a:r>
              <a:rPr lang="en-US" altLang="en-US" dirty="0"/>
              <a:t>In doing so, these categories become less oppressive for those who do not fit them, opening up space for individual expression and identity formation, while, perhaps, preserving them as loci for resistance and </a:t>
            </a:r>
            <a:r>
              <a:rPr lang="en-US" altLang="en-US" dirty="0" err="1"/>
              <a:t>organisation</a:t>
            </a:r>
            <a:r>
              <a:rPr lang="en-US" altLang="en-US" dirty="0"/>
              <a:t>. </a:t>
            </a:r>
          </a:p>
          <a:p>
            <a:endParaRPr lang="en-US" dirty="0"/>
          </a:p>
        </p:txBody>
      </p:sp>
      <p:pic>
        <p:nvPicPr>
          <p:cNvPr id="6" name="Content Placeholder 5">
            <a:extLst>
              <a:ext uri="{FF2B5EF4-FFF2-40B4-BE49-F238E27FC236}">
                <a16:creationId xmlns:a16="http://schemas.microsoft.com/office/drawing/2014/main" id="{20EDF0CB-A35F-4A98-8BF5-3AF023251C4F}"/>
              </a:ext>
            </a:extLst>
          </p:cNvPr>
          <p:cNvPicPr>
            <a:picLocks noGrp="1" noChangeAspect="1"/>
          </p:cNvPicPr>
          <p:nvPr>
            <p:ph sz="half" idx="2"/>
          </p:nvPr>
        </p:nvPicPr>
        <p:blipFill rotWithShape="1">
          <a:blip r:embed="rId3"/>
          <a:srcRect l="12831" r="11153"/>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B6F7E439-AB81-4E03-9A3D-B7A1CB15C34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14880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2" name="Graphic 71">
            <a:extLst>
              <a:ext uri="{FF2B5EF4-FFF2-40B4-BE49-F238E27FC236}">
                <a16:creationId xmlns:a16="http://schemas.microsoft.com/office/drawing/2014/main" id="{C14B932A-6C79-4E0D-8BB2-31A829678FEC}"/>
              </a:ext>
            </a:extLst>
          </p:cNvPr>
          <p:cNvPicPr>
            <a:picLocks noChangeAspect="1"/>
          </p:cNvPicPr>
          <p:nvPr/>
        </p:nvPicPr>
        <p:blipFill rotWithShape="1">
          <a:blip r:embed="rId3"/>
          <a:srcRect t="38929" b="32946"/>
          <a:stretch/>
        </p:blipFill>
        <p:spPr>
          <a:xfrm>
            <a:off x="20" y="10"/>
            <a:ext cx="12191980" cy="6857990"/>
          </a:xfrm>
          <a:prstGeom prst="rect">
            <a:avLst/>
          </a:prstGeom>
        </p:spPr>
      </p:pic>
      <p:sp>
        <p:nvSpPr>
          <p:cNvPr id="139" name="Rectangle 138">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8" y="585216"/>
            <a:ext cx="6066816" cy="1499616"/>
          </a:xfrm>
        </p:spPr>
        <p:txBody>
          <a:bodyPr vert="horz" lIns="91440" tIns="45720" rIns="91440" bIns="45720" rtlCol="0" anchor="ctr">
            <a:normAutofit/>
          </a:bodyPr>
          <a:lstStyle/>
          <a:p>
            <a:r>
              <a:rPr lang="en-US" altLang="en-US">
                <a:solidFill>
                  <a:srgbClr val="000000"/>
                </a:solidFill>
              </a:rPr>
              <a:t>Discussion</a:t>
            </a:r>
          </a:p>
        </p:txBody>
      </p:sp>
      <p:cxnSp>
        <p:nvCxnSpPr>
          <p:cNvPr id="141" name="Straight Connector 140">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6066816" cy="4023360"/>
          </a:xfrm>
        </p:spPr>
        <p:txBody>
          <a:bodyPr vert="horz" lIns="45720" tIns="45720" rIns="45720" bIns="45720" rtlCol="0">
            <a:normAutofit/>
          </a:bodyPr>
          <a:lstStyle/>
          <a:p>
            <a:pPr>
              <a:defRPr/>
            </a:pPr>
            <a:r>
              <a:rPr lang="en-US" sz="2000">
                <a:solidFill>
                  <a:srgbClr val="000000"/>
                </a:solidFill>
              </a:rPr>
              <a:t>1 – Is queer theory more or less positive about identity categories than Judith Butler?</a:t>
            </a:r>
          </a:p>
          <a:p>
            <a:pPr>
              <a:defRPr/>
            </a:pPr>
            <a:endParaRPr lang="en-US" sz="2000">
              <a:solidFill>
                <a:srgbClr val="000000"/>
              </a:solidFill>
            </a:endParaRPr>
          </a:p>
          <a:p>
            <a:pPr>
              <a:defRPr/>
            </a:pPr>
            <a:r>
              <a:rPr lang="en-US" altLang="en-US" sz="2000">
                <a:solidFill>
                  <a:srgbClr val="000000"/>
                </a:solidFill>
              </a:rPr>
              <a:t>2 – How does this formation of Queer Theory relate to things like intersectionality?</a:t>
            </a:r>
          </a:p>
          <a:p>
            <a:pPr>
              <a:defRPr/>
            </a:pPr>
            <a:endParaRPr lang="en-US" altLang="en-US" sz="2000">
              <a:solidFill>
                <a:srgbClr val="000000"/>
              </a:solidFill>
            </a:endParaRPr>
          </a:p>
          <a:p>
            <a:pPr>
              <a:defRPr/>
            </a:pPr>
            <a:r>
              <a:rPr lang="en-US" altLang="en-US" sz="2000">
                <a:solidFill>
                  <a:srgbClr val="000000"/>
                </a:solidFill>
              </a:rPr>
              <a:t>3 – What is important for Queer Theory about identities and our identification with them?</a:t>
            </a:r>
          </a:p>
          <a:p>
            <a:pPr>
              <a:defRPr/>
            </a:pPr>
            <a:endParaRPr lang="en-US" altLang="en-US" sz="2000">
              <a:solidFill>
                <a:srgbClr val="000000"/>
              </a:solidFill>
            </a:endParaRPr>
          </a:p>
          <a:p>
            <a:pPr>
              <a:defRPr/>
            </a:pPr>
            <a:r>
              <a:rPr lang="en-US" altLang="en-US" sz="2000">
                <a:solidFill>
                  <a:srgbClr val="000000"/>
                </a:solidFill>
              </a:rPr>
              <a:t>4 – What makes a category good for Queer Theory?</a:t>
            </a:r>
          </a:p>
        </p:txBody>
      </p:sp>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3118104" y="6470704"/>
            <a:ext cx="3972840" cy="274320"/>
          </a:xfrm>
        </p:spPr>
        <p:txBody>
          <a:bodyPr vert="horz" lIns="91440" tIns="45720" rIns="91440" bIns="45720" rtlCol="0" anchor="ctr">
            <a:normAutofit/>
          </a:bodyPr>
          <a:lstStyle/>
          <a:p>
            <a:pPr defTabSz="914400">
              <a:spcAft>
                <a:spcPts val="600"/>
              </a:spcAft>
            </a:pPr>
            <a:r>
              <a:rPr lang="en-US" kern="1200" cap="all" baseline="0">
                <a:solidFill>
                  <a:srgbClr val="000000"/>
                </a:solidFill>
                <a:latin typeface="+mj-lt"/>
                <a:ea typeface="+mn-ea"/>
                <a:cs typeface="+mn-cs"/>
              </a:rPr>
              <a:t>A. Slater - 2022</a:t>
            </a:r>
          </a:p>
        </p:txBody>
      </p:sp>
    </p:spTree>
    <p:extLst>
      <p:ext uri="{BB962C8B-B14F-4D97-AF65-F5344CB8AC3E}">
        <p14:creationId xmlns:p14="http://schemas.microsoft.com/office/powerpoint/2010/main" val="21963287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C01D316-AF38-444A-A197-391AAD5FC81F}"/>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Sex-Positivity</a:t>
            </a:r>
          </a:p>
        </p:txBody>
      </p:sp>
      <p:sp>
        <p:nvSpPr>
          <p:cNvPr id="3" name="Content Placeholder 2">
            <a:extLst>
              <a:ext uri="{FF2B5EF4-FFF2-40B4-BE49-F238E27FC236}">
                <a16:creationId xmlns:a16="http://schemas.microsoft.com/office/drawing/2014/main" id="{09D7D030-35D4-4BBD-A803-68441CB1CCBF}"/>
              </a:ext>
            </a:extLst>
          </p:cNvPr>
          <p:cNvSpPr>
            <a:spLocks noGrp="1"/>
          </p:cNvSpPr>
          <p:nvPr>
            <p:ph sz="half" idx="1"/>
          </p:nvPr>
        </p:nvSpPr>
        <p:spPr>
          <a:xfrm>
            <a:off x="1024128" y="2286000"/>
            <a:ext cx="6066818" cy="4023360"/>
          </a:xfrm>
        </p:spPr>
        <p:txBody>
          <a:bodyPr vert="horz" lIns="45720" tIns="45720" rIns="45720" bIns="45720" rtlCol="0">
            <a:normAutofit lnSpcReduction="10000"/>
          </a:bodyPr>
          <a:lstStyle/>
          <a:p>
            <a:r>
              <a:rPr lang="en-US" dirty="0"/>
              <a:t>Given Queer Theory’s focus on matters of sex, gender, and sexuality, it is no wonder that the role and purpose of sex has occupied a central location in Queer Theory.</a:t>
            </a:r>
          </a:p>
          <a:p>
            <a:r>
              <a:rPr lang="en-US" dirty="0"/>
              <a:t>Given the rejection of expectation, particularly that of heterosexuality, Queer Theory seeks to reimagine and live out sex without expectations of things like pro-creation, monogamy, and heterosexuality.</a:t>
            </a:r>
          </a:p>
          <a:p>
            <a:r>
              <a:rPr lang="en-US" dirty="0"/>
              <a:t>This mirrors and extends Rubin’s work on the charmed circle of sexual practice into the arena of activism, deploying sex as a tool by which social construction can be challenged and de-</a:t>
            </a:r>
            <a:r>
              <a:rPr lang="en-US" dirty="0" err="1"/>
              <a:t>normativised</a:t>
            </a:r>
            <a:r>
              <a:rPr lang="en-US" dirty="0"/>
              <a:t>.</a:t>
            </a:r>
          </a:p>
        </p:txBody>
      </p:sp>
      <p:pic>
        <p:nvPicPr>
          <p:cNvPr id="6" name="Content Placeholder 5">
            <a:extLst>
              <a:ext uri="{FF2B5EF4-FFF2-40B4-BE49-F238E27FC236}">
                <a16:creationId xmlns:a16="http://schemas.microsoft.com/office/drawing/2014/main" id="{2EE47388-3F9D-4F88-B92B-DF7AA289D2F9}"/>
              </a:ext>
            </a:extLst>
          </p:cNvPr>
          <p:cNvPicPr>
            <a:picLocks noGrp="1" noChangeAspect="1"/>
          </p:cNvPicPr>
          <p:nvPr>
            <p:ph sz="half" idx="2"/>
          </p:nvPr>
        </p:nvPicPr>
        <p:blipFill rotWithShape="1">
          <a:blip r:embed="rId3"/>
          <a:srcRect r="1321"/>
          <a:stretch/>
        </p:blipFill>
        <p:spPr>
          <a:xfrm rot="16200000">
            <a:off x="6443132" y="1109133"/>
            <a:ext cx="6858000" cy="4639733"/>
          </a:xfrm>
          <a:prstGeom prst="rect">
            <a:avLst/>
          </a:prstGeom>
        </p:spPr>
      </p:pic>
      <p:sp>
        <p:nvSpPr>
          <p:cNvPr id="4" name="Footer Placeholder 3">
            <a:extLst>
              <a:ext uri="{FF2B5EF4-FFF2-40B4-BE49-F238E27FC236}">
                <a16:creationId xmlns:a16="http://schemas.microsoft.com/office/drawing/2014/main" id="{37E978F4-11DF-4A29-888E-540E069F37E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343356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B8DD690-85B2-4EBF-A79B-F8A10737E111}"/>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Sex-positivity</a:t>
            </a:r>
          </a:p>
        </p:txBody>
      </p:sp>
      <p:sp>
        <p:nvSpPr>
          <p:cNvPr id="3" name="Content Placeholder 2">
            <a:extLst>
              <a:ext uri="{FF2B5EF4-FFF2-40B4-BE49-F238E27FC236}">
                <a16:creationId xmlns:a16="http://schemas.microsoft.com/office/drawing/2014/main" id="{614AAB55-ACCE-4B7F-A348-66E8AFC7EB5D}"/>
              </a:ext>
            </a:extLst>
          </p:cNvPr>
          <p:cNvSpPr>
            <a:spLocks noGrp="1"/>
          </p:cNvSpPr>
          <p:nvPr>
            <p:ph sz="half" idx="1"/>
          </p:nvPr>
        </p:nvSpPr>
        <p:spPr>
          <a:xfrm>
            <a:off x="1024128" y="2286000"/>
            <a:ext cx="6066818" cy="4023360"/>
          </a:xfrm>
        </p:spPr>
        <p:txBody>
          <a:bodyPr vert="horz" lIns="45720" tIns="45720" rIns="45720" bIns="45720" rtlCol="0">
            <a:normAutofit fontScale="92500"/>
          </a:bodyPr>
          <a:lstStyle/>
          <a:p>
            <a:r>
              <a:rPr lang="en-US" altLang="en-US" dirty="0"/>
              <a:t>The account of sex within queer theory, as we have alluded to so far, is one that is opposed to any ‘moral’ programme that passes judgement on sexual behaviors or practices that take place between consenting individuals. </a:t>
            </a:r>
          </a:p>
          <a:p>
            <a:r>
              <a:rPr lang="en-US" altLang="en-US" dirty="0"/>
              <a:t>We can see this in operation in the support for non-normative sexual sub-cultures within queer theory, celebrating their escape from the confines of hetero-patriarchal codes of assumed morality. </a:t>
            </a:r>
          </a:p>
          <a:p>
            <a:r>
              <a:rPr lang="en-US" altLang="en-US" dirty="0"/>
              <a:t>We will come back to this when we examine some examples of hyper-masculine and hyper-feminine gender performance later in the module, such as drag culture, gay Leathermen, and butch-femme lesbian dynamics. </a:t>
            </a:r>
          </a:p>
          <a:p>
            <a:endParaRPr lang="en-US" dirty="0"/>
          </a:p>
        </p:txBody>
      </p:sp>
      <p:pic>
        <p:nvPicPr>
          <p:cNvPr id="6" name="Content Placeholder 5">
            <a:extLst>
              <a:ext uri="{FF2B5EF4-FFF2-40B4-BE49-F238E27FC236}">
                <a16:creationId xmlns:a16="http://schemas.microsoft.com/office/drawing/2014/main" id="{DDD9EA3F-0030-4BA5-8B52-2DC018E1FD73}"/>
              </a:ext>
            </a:extLst>
          </p:cNvPr>
          <p:cNvPicPr>
            <a:picLocks noGrp="1" noChangeAspect="1"/>
          </p:cNvPicPr>
          <p:nvPr>
            <p:ph sz="half" idx="2"/>
          </p:nvPr>
        </p:nvPicPr>
        <p:blipFill rotWithShape="1">
          <a:blip r:embed="rId3"/>
          <a:srcRect l="7158" r="8275"/>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FB707A33-D90C-4A44-A016-2394673B0A6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39549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F489F-00AB-4D9F-9B35-F8D0D2B25DA3}"/>
              </a:ext>
            </a:extLst>
          </p:cNvPr>
          <p:cNvSpPr>
            <a:spLocks noGrp="1"/>
          </p:cNvSpPr>
          <p:nvPr>
            <p:ph type="title"/>
          </p:nvPr>
        </p:nvSpPr>
        <p:spPr/>
        <p:txBody>
          <a:bodyPr/>
          <a:lstStyle/>
          <a:p>
            <a:r>
              <a:rPr lang="en-GB" dirty="0"/>
              <a:t>Sex-Positivity</a:t>
            </a:r>
          </a:p>
        </p:txBody>
      </p:sp>
      <p:sp>
        <p:nvSpPr>
          <p:cNvPr id="3" name="Content Placeholder 2">
            <a:extLst>
              <a:ext uri="{FF2B5EF4-FFF2-40B4-BE49-F238E27FC236}">
                <a16:creationId xmlns:a16="http://schemas.microsoft.com/office/drawing/2014/main" id="{96934688-275D-43D5-8985-3674252CA55A}"/>
              </a:ext>
            </a:extLst>
          </p:cNvPr>
          <p:cNvSpPr>
            <a:spLocks noGrp="1"/>
          </p:cNvSpPr>
          <p:nvPr>
            <p:ph sz="half" idx="1"/>
          </p:nvPr>
        </p:nvSpPr>
        <p:spPr/>
        <p:txBody>
          <a:bodyPr>
            <a:normAutofit fontScale="92500"/>
          </a:bodyPr>
          <a:lstStyle/>
          <a:p>
            <a:r>
              <a:rPr lang="en-GB" altLang="en-US" dirty="0"/>
              <a:t>This account of sex, following from Rubin’s exploration of what a de-centred form of sex would look like, foregrounds and prioritises sexual pleasure as the key factor by which ‘good’ and ‘bad’ sex can be judged —what makes one feel good is good, so long as it does not make someone else feel pain. </a:t>
            </a:r>
          </a:p>
          <a:p>
            <a:r>
              <a:rPr lang="en-GB" altLang="en-US" dirty="0"/>
              <a:t>This deconstructs the binary given in Rubin of good/moral/healthy sex vs. bad / immoral/deviant sex – highlighting, in a politically powerful way, who gets to decide those distinctions and  for what purpose</a:t>
            </a:r>
          </a:p>
          <a:p>
            <a:endParaRPr lang="en-GB" dirty="0"/>
          </a:p>
        </p:txBody>
      </p:sp>
      <p:pic>
        <p:nvPicPr>
          <p:cNvPr id="5" name="Content Placeholder 5" descr="Chart&#10;&#10;Description automatically generated">
            <a:extLst>
              <a:ext uri="{FF2B5EF4-FFF2-40B4-BE49-F238E27FC236}">
                <a16:creationId xmlns:a16="http://schemas.microsoft.com/office/drawing/2014/main" id="{A53A5A76-D8F4-41C2-84F0-5FB8682506A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22766" y="753403"/>
            <a:ext cx="4653751" cy="5519381"/>
          </a:xfrm>
          <a:prstGeom prst="rect">
            <a:avLst/>
          </a:prstGeom>
        </p:spPr>
      </p:pic>
      <p:sp>
        <p:nvSpPr>
          <p:cNvPr id="4" name="Footer Placeholder 3">
            <a:extLst>
              <a:ext uri="{FF2B5EF4-FFF2-40B4-BE49-F238E27FC236}">
                <a16:creationId xmlns:a16="http://schemas.microsoft.com/office/drawing/2014/main" id="{7A859EC7-9E94-4A86-B02A-CC0F8030709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581822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9" name="Rectangle 13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767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8" y="585216"/>
            <a:ext cx="6007027" cy="1499616"/>
          </a:xfrm>
        </p:spPr>
        <p:txBody>
          <a:bodyPr vert="horz" lIns="91440" tIns="45720" rIns="91440" bIns="45720" rtlCol="0" anchor="ctr">
            <a:normAutofit/>
          </a:bodyPr>
          <a:lstStyle/>
          <a:p>
            <a:r>
              <a:rPr lang="en-US" altLang="en-US" dirty="0">
                <a:solidFill>
                  <a:srgbClr val="FFFFFF"/>
                </a:solidFill>
              </a:rPr>
              <a:t>Discussion</a:t>
            </a:r>
          </a:p>
        </p:txBody>
      </p:sp>
      <p:cxnSp>
        <p:nvCxnSpPr>
          <p:cNvPr id="141" name="Straight Connector 14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6007027" cy="4023360"/>
          </a:xfrm>
        </p:spPr>
        <p:txBody>
          <a:bodyPr vert="horz" lIns="45720" tIns="45720" rIns="45720" bIns="45720" rtlCol="0">
            <a:normAutofit/>
          </a:bodyPr>
          <a:lstStyle/>
          <a:p>
            <a:pPr>
              <a:defRPr/>
            </a:pPr>
            <a:r>
              <a:rPr lang="en-US" dirty="0">
                <a:solidFill>
                  <a:srgbClr val="FFFFFF"/>
                </a:solidFill>
              </a:rPr>
              <a:t>1 – Have a look at Rubin’s charmed circle of sexuality again. How would this differ if it represented a queer theory approach to sexuality?</a:t>
            </a:r>
          </a:p>
          <a:p>
            <a:pPr>
              <a:defRPr/>
            </a:pPr>
            <a:endParaRPr lang="en-US" dirty="0">
              <a:solidFill>
                <a:srgbClr val="FFFFFF"/>
              </a:solidFill>
            </a:endParaRPr>
          </a:p>
          <a:p>
            <a:pPr>
              <a:defRPr/>
            </a:pPr>
            <a:r>
              <a:rPr lang="en-US" altLang="en-US" dirty="0">
                <a:solidFill>
                  <a:srgbClr val="FFFFFF"/>
                </a:solidFill>
              </a:rPr>
              <a:t>2 – Why is </a:t>
            </a:r>
            <a:r>
              <a:rPr lang="en-US" altLang="en-US" dirty="0" err="1">
                <a:solidFill>
                  <a:srgbClr val="FFFFFF"/>
                </a:solidFill>
              </a:rPr>
              <a:t>consensuality</a:t>
            </a:r>
            <a:r>
              <a:rPr lang="en-US" altLang="en-US" dirty="0">
                <a:solidFill>
                  <a:srgbClr val="FFFFFF"/>
                </a:solidFill>
              </a:rPr>
              <a:t> a critical aspect of queer theory’s vision of ‘good’ sex?</a:t>
            </a:r>
          </a:p>
          <a:p>
            <a:pPr>
              <a:defRPr/>
            </a:pPr>
            <a:endParaRPr lang="en-US" altLang="en-US" dirty="0">
              <a:solidFill>
                <a:srgbClr val="FFFFFF"/>
              </a:solidFill>
            </a:endParaRPr>
          </a:p>
          <a:p>
            <a:pPr>
              <a:defRPr/>
            </a:pPr>
            <a:r>
              <a:rPr lang="en-US" altLang="en-US" dirty="0">
                <a:solidFill>
                  <a:srgbClr val="FFFFFF"/>
                </a:solidFill>
              </a:rPr>
              <a:t>3 – What is the connection between ‘morally good’ sex and ‘actually good’ sex in contemporary society and in queer theory’s understanding?</a:t>
            </a:r>
          </a:p>
        </p:txBody>
      </p:sp>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2" name="Graphic 71">
            <a:extLst>
              <a:ext uri="{FF2B5EF4-FFF2-40B4-BE49-F238E27FC236}">
                <a16:creationId xmlns:a16="http://schemas.microsoft.com/office/drawing/2014/main" id="{C14B932A-6C79-4E0D-8BB2-31A829678FEC}"/>
              </a:ext>
            </a:extLst>
          </p:cNvPr>
          <p:cNvPicPr>
            <a:picLocks noChangeAspect="1"/>
          </p:cNvPicPr>
          <p:nvPr/>
        </p:nvPicPr>
        <p:blipFill rotWithShape="1">
          <a:blip r:embed="rId3"/>
          <a:srcRect l="1563"/>
          <a:stretch/>
        </p:blipFill>
        <p:spPr>
          <a:xfrm>
            <a:off x="7552266" y="10"/>
            <a:ext cx="4639734" cy="6857990"/>
          </a:xfrm>
          <a:prstGeom prst="rect">
            <a:avLst/>
          </a:prstGeom>
        </p:spPr>
      </p:pic>
    </p:spTree>
    <p:extLst>
      <p:ext uri="{BB962C8B-B14F-4D97-AF65-F5344CB8AC3E}">
        <p14:creationId xmlns:p14="http://schemas.microsoft.com/office/powerpoint/2010/main" val="38607772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2" name="Rectangle 2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A4C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25" name="Straight Connector 2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Today, we have moved further into the theoretical and practical terrain of Queer Theory, looking at its definition, purpose, and political methods for pushing for change</a:t>
            </a:r>
            <a:r>
              <a:rPr lang="en-US">
                <a:solidFill>
                  <a:srgbClr val="FFFFFF"/>
                </a:solidFill>
              </a:rPr>
              <a:t>. </a:t>
            </a:r>
          </a:p>
          <a:p>
            <a:endParaRPr lang="en-US" dirty="0">
              <a:solidFill>
                <a:srgbClr val="FFFFFF"/>
              </a:solidFill>
            </a:endParaRPr>
          </a:p>
          <a:p>
            <a:r>
              <a:rPr lang="en-US" dirty="0">
                <a:solidFill>
                  <a:srgbClr val="FFFFFF"/>
                </a:solidFill>
              </a:rPr>
              <a:t>As we have finished the current section of the module, there are no readings following this session. Use this additional time to either catch up on the reading of theory up until this point, or to prepare for your assessments. </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a:extLst>
              <a:ext uri="{FF2B5EF4-FFF2-40B4-BE49-F238E27FC236}">
                <a16:creationId xmlns:a16="http://schemas.microsoft.com/office/drawing/2014/main" id="{473C6C66-7F0B-40BC-8E0A-13BBEABCA58D}"/>
              </a:ext>
            </a:extLst>
          </p:cNvPr>
          <p:cNvPicPr>
            <a:picLocks noGrp="1" noChangeAspect="1"/>
          </p:cNvPicPr>
          <p:nvPr>
            <p:ph sz="half" idx="2"/>
          </p:nvPr>
        </p:nvPicPr>
        <p:blipFill rotWithShape="1">
          <a:blip r:embed="rId2"/>
          <a:srcRect l="17809" r="15213" b="-1"/>
          <a:stretch/>
        </p:blipFill>
        <p:spPr>
          <a:xfrm>
            <a:off x="7552266" y="10"/>
            <a:ext cx="4639734"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574</TotalTime>
  <Words>2684</Words>
  <Application>Microsoft Office PowerPoint</Application>
  <PresentationFormat>Widescreen</PresentationFormat>
  <Paragraphs>192</Paragraphs>
  <Slides>33</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Calibri</vt:lpstr>
      <vt:lpstr>Tw Cen MT</vt:lpstr>
      <vt:lpstr>Tw Cen MT Condensed</vt:lpstr>
      <vt:lpstr>Wingdings 3</vt:lpstr>
      <vt:lpstr>Integral</vt:lpstr>
      <vt:lpstr>HPRS5042/6042 Complex Bodies: Questioning Gender, Religion, &amp; Sexuality</vt:lpstr>
      <vt:lpstr>Queer Theory </vt:lpstr>
      <vt:lpstr>Queer:  Definitions  &amp; Theory</vt:lpstr>
      <vt:lpstr>Queer theory </vt:lpstr>
      <vt:lpstr>PowerPoint Presentation</vt:lpstr>
      <vt:lpstr>Queer theory </vt:lpstr>
      <vt:lpstr>Queer Theory</vt:lpstr>
      <vt:lpstr>Queer Theory </vt:lpstr>
      <vt:lpstr>Queer Theory</vt:lpstr>
      <vt:lpstr>Queer theory</vt:lpstr>
      <vt:lpstr>B Beemyn &amp; M Eliason (eds) – Introduction to Queer Studies, p. 5</vt:lpstr>
      <vt:lpstr>Queer theory</vt:lpstr>
      <vt:lpstr>Queer Theory</vt:lpstr>
      <vt:lpstr>T Laurentis (1991) – Differences</vt:lpstr>
      <vt:lpstr>A Jagose, Queer Theory: An Introduction, p. 3</vt:lpstr>
      <vt:lpstr>R Hennessy (1993) – Queer Theory, Signs, 18, p. 964   </vt:lpstr>
      <vt:lpstr>K Ruby (2000) – Queer Theory and Feminism in women Studies, 29, p. 197</vt:lpstr>
      <vt:lpstr>Queer Theory</vt:lpstr>
      <vt:lpstr>Queer: Practice  &amp; Politics</vt:lpstr>
      <vt:lpstr>Queer Politics</vt:lpstr>
      <vt:lpstr>Queer Politics</vt:lpstr>
      <vt:lpstr>Gender-Fucking</vt:lpstr>
      <vt:lpstr>Gender-Fucking</vt:lpstr>
      <vt:lpstr>Discussion</vt:lpstr>
      <vt:lpstr>Queer Politics</vt:lpstr>
      <vt:lpstr>Trans / Inter / Non-Binary / AGender </vt:lpstr>
      <vt:lpstr>Trans / Inter / Non-Binary / AGender </vt:lpstr>
      <vt:lpstr>Discussion</vt:lpstr>
      <vt:lpstr>Sex-Positivity</vt:lpstr>
      <vt:lpstr>Sex-positivity</vt:lpstr>
      <vt:lpstr>Sex-Positivity</vt:lpstr>
      <vt:lpstr>Discussion</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John Smith</cp:lastModifiedBy>
  <cp:revision>68</cp:revision>
  <dcterms:created xsi:type="dcterms:W3CDTF">2019-12-18T11:03:36Z</dcterms:created>
  <dcterms:modified xsi:type="dcterms:W3CDTF">2022-02-02T13:57:55Z</dcterms:modified>
</cp:coreProperties>
</file>