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sldIdLst>
    <p:sldId id="257" r:id="rId2"/>
    <p:sldId id="256"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E65BAA1-83F4-7D4B-812B-E5E39AE058C1}">
          <p14:sldIdLst>
            <p14:sldId id="257"/>
            <p14:sldId id="256"/>
            <p14:sldId id="258"/>
            <p14:sldId id="259"/>
            <p14:sldId id="260"/>
            <p14:sldId id="261"/>
            <p14:sldId id="262"/>
            <p14:sldId id="263"/>
            <p14:sldId id="264"/>
            <p14:sldId id="265"/>
            <p14:sldId id="266"/>
            <p14:sldId id="267"/>
            <p14:sldId id="268"/>
            <p14:sldId id="269"/>
            <p14:sldId id="270"/>
            <p14:sldId id="271"/>
            <p14:sldId id="272"/>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87"/>
  </p:normalViewPr>
  <p:slideViewPr>
    <p:cSldViewPr snapToGrid="0" snapToObjects="1">
      <p:cViewPr varScale="1">
        <p:scale>
          <a:sx n="111" d="100"/>
          <a:sy n="111" d="100"/>
        </p:scale>
        <p:origin x="63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42CA95C-2CB0-403F-8D4B-0D40159244F2}"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EC407518-CFC9-409A-9D50-5C92952A81A0}">
      <dgm:prSet/>
      <dgm:spPr/>
      <dgm:t>
        <a:bodyPr/>
        <a:lstStyle/>
        <a:p>
          <a:pPr>
            <a:lnSpc>
              <a:spcPct val="100000"/>
            </a:lnSpc>
          </a:pPr>
          <a:r>
            <a:rPr lang="en-US" b="1" i="0" dirty="0"/>
            <a:t>Title:</a:t>
          </a:r>
          <a:r>
            <a:rPr lang="en-US" b="0" i="0" dirty="0"/>
            <a:t> </a:t>
          </a:r>
          <a:r>
            <a:rPr lang="en-GB" b="1" dirty="0"/>
            <a:t>Psychology in Health and Social Care </a:t>
          </a:r>
          <a:r>
            <a:rPr lang="en-US" b="0" i="0" dirty="0"/>
            <a:t>​</a:t>
          </a:r>
          <a:endParaRPr lang="en-US" dirty="0"/>
        </a:p>
      </dgm:t>
    </dgm:pt>
    <dgm:pt modelId="{1A3ADDC4-87DD-430D-B582-78C49728B7F2}" type="parTrans" cxnId="{919FA986-3630-455D-9118-936E036858B0}">
      <dgm:prSet/>
      <dgm:spPr/>
      <dgm:t>
        <a:bodyPr/>
        <a:lstStyle/>
        <a:p>
          <a:endParaRPr lang="en-US"/>
        </a:p>
      </dgm:t>
    </dgm:pt>
    <dgm:pt modelId="{2DAC992B-8D6A-49F6-9F5C-CEB83C453FCA}" type="sibTrans" cxnId="{919FA986-3630-455D-9118-936E036858B0}">
      <dgm:prSet/>
      <dgm:spPr/>
      <dgm:t>
        <a:bodyPr/>
        <a:lstStyle/>
        <a:p>
          <a:endParaRPr lang="en-US"/>
        </a:p>
      </dgm:t>
    </dgm:pt>
    <dgm:pt modelId="{E67511FE-A9DA-4BFC-9154-52B8A3D4AB05}">
      <dgm:prSet/>
      <dgm:spPr/>
      <dgm:t>
        <a:bodyPr/>
        <a:lstStyle/>
        <a:p>
          <a:pPr>
            <a:lnSpc>
              <a:spcPct val="100000"/>
            </a:lnSpc>
          </a:pPr>
          <a:r>
            <a:rPr lang="en-US" b="1" i="0" dirty="0"/>
            <a:t>Your Name : Aladdin Mohammed</a:t>
          </a:r>
          <a:r>
            <a:rPr lang="en-US" b="0" i="0" dirty="0"/>
            <a:t>​</a:t>
          </a:r>
          <a:endParaRPr lang="en-US" dirty="0"/>
        </a:p>
      </dgm:t>
    </dgm:pt>
    <dgm:pt modelId="{3EA6CDC8-2D8D-47DF-86C8-C386B9D1E1CF}" type="parTrans" cxnId="{5E5B8FE0-662F-4402-81AC-2ED447E2ED15}">
      <dgm:prSet/>
      <dgm:spPr/>
      <dgm:t>
        <a:bodyPr/>
        <a:lstStyle/>
        <a:p>
          <a:endParaRPr lang="en-US"/>
        </a:p>
      </dgm:t>
    </dgm:pt>
    <dgm:pt modelId="{431BE875-30B8-4CF2-91A4-96DF194FCBF4}" type="sibTrans" cxnId="{5E5B8FE0-662F-4402-81AC-2ED447E2ED15}">
      <dgm:prSet/>
      <dgm:spPr/>
      <dgm:t>
        <a:bodyPr/>
        <a:lstStyle/>
        <a:p>
          <a:endParaRPr lang="en-US"/>
        </a:p>
      </dgm:t>
    </dgm:pt>
    <dgm:pt modelId="{A575CD78-3E4D-4824-95AB-A6CB4D86FFF0}">
      <dgm:prSet/>
      <dgm:spPr/>
      <dgm:t>
        <a:bodyPr/>
        <a:lstStyle/>
        <a:p>
          <a:pPr>
            <a:lnSpc>
              <a:spcPct val="100000"/>
            </a:lnSpc>
          </a:pPr>
          <a:r>
            <a:rPr lang="en-US" b="1" i="0" dirty="0"/>
            <a:t>Module Name &amp; Code : </a:t>
          </a:r>
          <a:r>
            <a:rPr lang="en-GB" b="1" dirty="0"/>
            <a:t>LCHS4010 </a:t>
          </a:r>
          <a:r>
            <a:rPr lang="en-US" b="0" i="0" dirty="0"/>
            <a:t>​</a:t>
          </a:r>
          <a:endParaRPr lang="en-US" dirty="0"/>
        </a:p>
      </dgm:t>
    </dgm:pt>
    <dgm:pt modelId="{B3A533CE-02A2-401E-BD17-9B7458D99EF9}" type="parTrans" cxnId="{619A909A-3105-4910-A42A-E838623E12EA}">
      <dgm:prSet/>
      <dgm:spPr/>
      <dgm:t>
        <a:bodyPr/>
        <a:lstStyle/>
        <a:p>
          <a:endParaRPr lang="en-US"/>
        </a:p>
      </dgm:t>
    </dgm:pt>
    <dgm:pt modelId="{2959DE3C-2FCD-4617-830E-640DFAECB6A5}" type="sibTrans" cxnId="{619A909A-3105-4910-A42A-E838623E12EA}">
      <dgm:prSet/>
      <dgm:spPr/>
      <dgm:t>
        <a:bodyPr/>
        <a:lstStyle/>
        <a:p>
          <a:endParaRPr lang="en-US"/>
        </a:p>
      </dgm:t>
    </dgm:pt>
    <dgm:pt modelId="{0F94A9D6-D5EC-4EE4-921D-0C7FA060C4A1}">
      <dgm:prSet/>
      <dgm:spPr/>
      <dgm:t>
        <a:bodyPr/>
        <a:lstStyle/>
        <a:p>
          <a:pPr>
            <a:lnSpc>
              <a:spcPct val="100000"/>
            </a:lnSpc>
          </a:pPr>
          <a:r>
            <a:rPr lang="en-US" b="1" i="0" dirty="0"/>
            <a:t>Student ID :2410516</a:t>
          </a:r>
          <a:r>
            <a:rPr lang="en-US" b="0" i="0" dirty="0"/>
            <a:t>​</a:t>
          </a:r>
          <a:br>
            <a:rPr lang="en-US" b="0" i="0" dirty="0"/>
          </a:br>
          <a:br>
            <a:rPr lang="en-US" b="0" i="0" dirty="0"/>
          </a:br>
          <a:r>
            <a:rPr lang="en-US" b="1" i="0" dirty="0"/>
            <a:t>lecturer name : Farah Wiita</a:t>
          </a:r>
          <a:r>
            <a:rPr lang="en-US" b="0" i="0" dirty="0"/>
            <a:t>​</a:t>
          </a:r>
          <a:endParaRPr lang="en-US" dirty="0"/>
        </a:p>
      </dgm:t>
    </dgm:pt>
    <dgm:pt modelId="{2A7FB22C-9731-41B3-8475-A57429195DCA}" type="parTrans" cxnId="{7481FFE2-439B-4FCB-8D0E-9C7507949E9C}">
      <dgm:prSet/>
      <dgm:spPr/>
      <dgm:t>
        <a:bodyPr/>
        <a:lstStyle/>
        <a:p>
          <a:endParaRPr lang="en-US"/>
        </a:p>
      </dgm:t>
    </dgm:pt>
    <dgm:pt modelId="{7D22AA57-5698-4376-9CFF-6DC8324BEF04}" type="sibTrans" cxnId="{7481FFE2-439B-4FCB-8D0E-9C7507949E9C}">
      <dgm:prSet/>
      <dgm:spPr/>
      <dgm:t>
        <a:bodyPr/>
        <a:lstStyle/>
        <a:p>
          <a:endParaRPr lang="en-US"/>
        </a:p>
      </dgm:t>
    </dgm:pt>
    <dgm:pt modelId="{673F5D43-E3C9-4B2B-9343-7CF95962A360}">
      <dgm:prSet/>
      <dgm:spPr/>
      <dgm:t>
        <a:bodyPr/>
        <a:lstStyle/>
        <a:p>
          <a:pPr>
            <a:lnSpc>
              <a:spcPct val="100000"/>
            </a:lnSpc>
          </a:pPr>
          <a:r>
            <a:rPr lang="en-US" b="1" i="0" dirty="0"/>
            <a:t>Date : 17/11/2025</a:t>
          </a:r>
          <a:endParaRPr lang="en-US" dirty="0"/>
        </a:p>
      </dgm:t>
    </dgm:pt>
    <dgm:pt modelId="{0E2420F7-2082-4C4D-A502-45E379C6FC09}" type="parTrans" cxnId="{DB553029-C766-48EC-8F11-97FC8CB8BCC8}">
      <dgm:prSet/>
      <dgm:spPr/>
      <dgm:t>
        <a:bodyPr/>
        <a:lstStyle/>
        <a:p>
          <a:endParaRPr lang="en-US"/>
        </a:p>
      </dgm:t>
    </dgm:pt>
    <dgm:pt modelId="{017A17FA-6D40-4AB3-BB01-FDF486842334}" type="sibTrans" cxnId="{DB553029-C766-48EC-8F11-97FC8CB8BCC8}">
      <dgm:prSet/>
      <dgm:spPr/>
      <dgm:t>
        <a:bodyPr/>
        <a:lstStyle/>
        <a:p>
          <a:endParaRPr lang="en-US"/>
        </a:p>
      </dgm:t>
    </dgm:pt>
    <dgm:pt modelId="{353FD062-4189-4E8E-8DB2-FE03C6EEA750}" type="pres">
      <dgm:prSet presAssocID="{A42CA95C-2CB0-403F-8D4B-0D40159244F2}" presName="root" presStyleCnt="0">
        <dgm:presLayoutVars>
          <dgm:dir/>
          <dgm:resizeHandles val="exact"/>
        </dgm:presLayoutVars>
      </dgm:prSet>
      <dgm:spPr/>
    </dgm:pt>
    <dgm:pt modelId="{B67F24BB-AFA0-4C69-8CA2-DA7618D6B4C0}" type="pres">
      <dgm:prSet presAssocID="{EC407518-CFC9-409A-9D50-5C92952A81A0}" presName="compNode" presStyleCnt="0"/>
      <dgm:spPr/>
    </dgm:pt>
    <dgm:pt modelId="{C9914031-DDDA-4A51-BFFD-4CC8BADB8DBB}" type="pres">
      <dgm:prSet presAssocID="{EC407518-CFC9-409A-9D50-5C92952A81A0}" presName="bgRect" presStyleLbl="bgShp" presStyleIdx="0" presStyleCnt="5" custLinFactNeighborX="-3985" custLinFactNeighborY="-31408"/>
      <dgm:spPr/>
    </dgm:pt>
    <dgm:pt modelId="{9F9A2465-A389-4B91-B1C3-DA8902224367}" type="pres">
      <dgm:prSet presAssocID="{EC407518-CFC9-409A-9D50-5C92952A81A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active Sign"/>
        </a:ext>
      </dgm:extLst>
    </dgm:pt>
    <dgm:pt modelId="{F2CC01C6-3B2E-4D1C-B559-A5438E812C23}" type="pres">
      <dgm:prSet presAssocID="{EC407518-CFC9-409A-9D50-5C92952A81A0}" presName="spaceRect" presStyleCnt="0"/>
      <dgm:spPr/>
    </dgm:pt>
    <dgm:pt modelId="{0D4E4744-051F-4A15-A4C5-EBA9A6F0FB91}" type="pres">
      <dgm:prSet presAssocID="{EC407518-CFC9-409A-9D50-5C92952A81A0}" presName="parTx" presStyleLbl="revTx" presStyleIdx="0" presStyleCnt="5">
        <dgm:presLayoutVars>
          <dgm:chMax val="0"/>
          <dgm:chPref val="0"/>
        </dgm:presLayoutVars>
      </dgm:prSet>
      <dgm:spPr/>
    </dgm:pt>
    <dgm:pt modelId="{83E51650-BAAB-4720-A2BD-86A779786B10}" type="pres">
      <dgm:prSet presAssocID="{2DAC992B-8D6A-49F6-9F5C-CEB83C453FCA}" presName="sibTrans" presStyleCnt="0"/>
      <dgm:spPr/>
    </dgm:pt>
    <dgm:pt modelId="{E6C18240-00FF-4805-AAE1-62C38B708802}" type="pres">
      <dgm:prSet presAssocID="{E67511FE-A9DA-4BFC-9154-52B8A3D4AB05}" presName="compNode" presStyleCnt="0"/>
      <dgm:spPr/>
    </dgm:pt>
    <dgm:pt modelId="{79985E2D-4FBE-4D0D-BE93-20FE0A3C8E55}" type="pres">
      <dgm:prSet presAssocID="{E67511FE-A9DA-4BFC-9154-52B8A3D4AB05}" presName="bgRect" presStyleLbl="bgShp" presStyleIdx="1" presStyleCnt="5"/>
      <dgm:spPr/>
    </dgm:pt>
    <dgm:pt modelId="{88E455C8-59D9-4E43-92F2-6F1BED672C7E}" type="pres">
      <dgm:prSet presAssocID="{E67511FE-A9DA-4BFC-9154-52B8A3D4AB0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own"/>
        </a:ext>
      </dgm:extLst>
    </dgm:pt>
    <dgm:pt modelId="{24DFE511-DEDC-4A4D-86F3-9793D08A2478}" type="pres">
      <dgm:prSet presAssocID="{E67511FE-A9DA-4BFC-9154-52B8A3D4AB05}" presName="spaceRect" presStyleCnt="0"/>
      <dgm:spPr/>
    </dgm:pt>
    <dgm:pt modelId="{CDA5F135-A50B-4F51-A3E6-133418C793CF}" type="pres">
      <dgm:prSet presAssocID="{E67511FE-A9DA-4BFC-9154-52B8A3D4AB05}" presName="parTx" presStyleLbl="revTx" presStyleIdx="1" presStyleCnt="5">
        <dgm:presLayoutVars>
          <dgm:chMax val="0"/>
          <dgm:chPref val="0"/>
        </dgm:presLayoutVars>
      </dgm:prSet>
      <dgm:spPr/>
    </dgm:pt>
    <dgm:pt modelId="{E31CE264-16FF-4413-B0D5-851D78D7DCD9}" type="pres">
      <dgm:prSet presAssocID="{431BE875-30B8-4CF2-91A4-96DF194FCBF4}" presName="sibTrans" presStyleCnt="0"/>
      <dgm:spPr/>
    </dgm:pt>
    <dgm:pt modelId="{BF2F25B6-510E-4094-B13B-D327F7C39F3C}" type="pres">
      <dgm:prSet presAssocID="{A575CD78-3E4D-4824-95AB-A6CB4D86FFF0}" presName="compNode" presStyleCnt="0"/>
      <dgm:spPr/>
    </dgm:pt>
    <dgm:pt modelId="{D337A685-839F-47C2-8733-9292DEEB09E9}" type="pres">
      <dgm:prSet presAssocID="{A575CD78-3E4D-4824-95AB-A6CB4D86FFF0}" presName="bgRect" presStyleLbl="bgShp" presStyleIdx="2" presStyleCnt="5"/>
      <dgm:spPr/>
    </dgm:pt>
    <dgm:pt modelId="{C3BE7CF5-E2AF-48D3-903C-45DBE5E933B4}" type="pres">
      <dgm:prSet presAssocID="{A575CD78-3E4D-4824-95AB-A6CB4D86FF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F3E8086E-7339-43A7-BBE4-BA254182A0E2}" type="pres">
      <dgm:prSet presAssocID="{A575CD78-3E4D-4824-95AB-A6CB4D86FFF0}" presName="spaceRect" presStyleCnt="0"/>
      <dgm:spPr/>
    </dgm:pt>
    <dgm:pt modelId="{5A04B4ED-8546-448C-8F75-04E6C6A96131}" type="pres">
      <dgm:prSet presAssocID="{A575CD78-3E4D-4824-95AB-A6CB4D86FFF0}" presName="parTx" presStyleLbl="revTx" presStyleIdx="2" presStyleCnt="5">
        <dgm:presLayoutVars>
          <dgm:chMax val="0"/>
          <dgm:chPref val="0"/>
        </dgm:presLayoutVars>
      </dgm:prSet>
      <dgm:spPr/>
    </dgm:pt>
    <dgm:pt modelId="{645B69F0-37B6-46B4-85D0-0180D06D2082}" type="pres">
      <dgm:prSet presAssocID="{2959DE3C-2FCD-4617-830E-640DFAECB6A5}" presName="sibTrans" presStyleCnt="0"/>
      <dgm:spPr/>
    </dgm:pt>
    <dgm:pt modelId="{F24638D9-32E7-4B1E-8154-F825475A0258}" type="pres">
      <dgm:prSet presAssocID="{0F94A9D6-D5EC-4EE4-921D-0C7FA060C4A1}" presName="compNode" presStyleCnt="0"/>
      <dgm:spPr/>
    </dgm:pt>
    <dgm:pt modelId="{13B1AF1A-4725-40B3-B37E-3B19FDA1D484}" type="pres">
      <dgm:prSet presAssocID="{0F94A9D6-D5EC-4EE4-921D-0C7FA060C4A1}" presName="bgRect" presStyleLbl="bgShp" presStyleIdx="3" presStyleCnt="5"/>
      <dgm:spPr/>
    </dgm:pt>
    <dgm:pt modelId="{83B638A2-6FC4-4AD1-B42D-E41E820DA55E}" type="pres">
      <dgm:prSet presAssocID="{0F94A9D6-D5EC-4EE4-921D-0C7FA060C4A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ploma Roll"/>
        </a:ext>
      </dgm:extLst>
    </dgm:pt>
    <dgm:pt modelId="{4F69E0BA-466B-40F8-8A0D-B5CEA2065D28}" type="pres">
      <dgm:prSet presAssocID="{0F94A9D6-D5EC-4EE4-921D-0C7FA060C4A1}" presName="spaceRect" presStyleCnt="0"/>
      <dgm:spPr/>
    </dgm:pt>
    <dgm:pt modelId="{5449B880-7952-4C4D-86A1-268449253283}" type="pres">
      <dgm:prSet presAssocID="{0F94A9D6-D5EC-4EE4-921D-0C7FA060C4A1}" presName="parTx" presStyleLbl="revTx" presStyleIdx="3" presStyleCnt="5">
        <dgm:presLayoutVars>
          <dgm:chMax val="0"/>
          <dgm:chPref val="0"/>
        </dgm:presLayoutVars>
      </dgm:prSet>
      <dgm:spPr/>
    </dgm:pt>
    <dgm:pt modelId="{A26E9C00-68A4-43C0-B09A-8BCDA2696FDC}" type="pres">
      <dgm:prSet presAssocID="{7D22AA57-5698-4376-9CFF-6DC8324BEF04}" presName="sibTrans" presStyleCnt="0"/>
      <dgm:spPr/>
    </dgm:pt>
    <dgm:pt modelId="{65031766-B5E5-4471-99A6-550168924D4B}" type="pres">
      <dgm:prSet presAssocID="{673F5D43-E3C9-4B2B-9343-7CF95962A360}" presName="compNode" presStyleCnt="0"/>
      <dgm:spPr/>
    </dgm:pt>
    <dgm:pt modelId="{34F5C5B1-56E2-4179-91E4-1B3EC4D26DA1}" type="pres">
      <dgm:prSet presAssocID="{673F5D43-E3C9-4B2B-9343-7CF95962A360}" presName="bgRect" presStyleLbl="bgShp" presStyleIdx="4" presStyleCnt="5"/>
      <dgm:spPr/>
    </dgm:pt>
    <dgm:pt modelId="{8FCCC37C-B324-4275-A7B2-4AEDEDEF46D8}" type="pres">
      <dgm:prSet presAssocID="{673F5D43-E3C9-4B2B-9343-7CF95962A36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ily Calendar"/>
        </a:ext>
      </dgm:extLst>
    </dgm:pt>
    <dgm:pt modelId="{D7FB0FE7-4DB5-41FE-BF92-771B6F1675A4}" type="pres">
      <dgm:prSet presAssocID="{673F5D43-E3C9-4B2B-9343-7CF95962A360}" presName="spaceRect" presStyleCnt="0"/>
      <dgm:spPr/>
    </dgm:pt>
    <dgm:pt modelId="{5D62CF17-E74E-4976-B7BB-6D387B950B56}" type="pres">
      <dgm:prSet presAssocID="{673F5D43-E3C9-4B2B-9343-7CF95962A360}" presName="parTx" presStyleLbl="revTx" presStyleIdx="4" presStyleCnt="5">
        <dgm:presLayoutVars>
          <dgm:chMax val="0"/>
          <dgm:chPref val="0"/>
        </dgm:presLayoutVars>
      </dgm:prSet>
      <dgm:spPr/>
    </dgm:pt>
  </dgm:ptLst>
  <dgm:cxnLst>
    <dgm:cxn modelId="{DB553029-C766-48EC-8F11-97FC8CB8BCC8}" srcId="{A42CA95C-2CB0-403F-8D4B-0D40159244F2}" destId="{673F5D43-E3C9-4B2B-9343-7CF95962A360}" srcOrd="4" destOrd="0" parTransId="{0E2420F7-2082-4C4D-A502-45E379C6FC09}" sibTransId="{017A17FA-6D40-4AB3-BB01-FDF486842334}"/>
    <dgm:cxn modelId="{54E8EA69-EC6D-4187-8B8A-822D9961B8DC}" type="presOf" srcId="{A42CA95C-2CB0-403F-8D4B-0D40159244F2}" destId="{353FD062-4189-4E8E-8DB2-FE03C6EEA750}" srcOrd="0" destOrd="0" presId="urn:microsoft.com/office/officeart/2018/2/layout/IconVerticalSolidList"/>
    <dgm:cxn modelId="{2C4EED71-6528-41CC-96D8-2EB3399ECFEC}" type="presOf" srcId="{A575CD78-3E4D-4824-95AB-A6CB4D86FFF0}" destId="{5A04B4ED-8546-448C-8F75-04E6C6A96131}" srcOrd="0" destOrd="0" presId="urn:microsoft.com/office/officeart/2018/2/layout/IconVerticalSolidList"/>
    <dgm:cxn modelId="{A69B137A-E019-4751-A869-6A59FD7EE5AC}" type="presOf" srcId="{E67511FE-A9DA-4BFC-9154-52B8A3D4AB05}" destId="{CDA5F135-A50B-4F51-A3E6-133418C793CF}" srcOrd="0" destOrd="0" presId="urn:microsoft.com/office/officeart/2018/2/layout/IconVerticalSolidList"/>
    <dgm:cxn modelId="{919FA986-3630-455D-9118-936E036858B0}" srcId="{A42CA95C-2CB0-403F-8D4B-0D40159244F2}" destId="{EC407518-CFC9-409A-9D50-5C92952A81A0}" srcOrd="0" destOrd="0" parTransId="{1A3ADDC4-87DD-430D-B582-78C49728B7F2}" sibTransId="{2DAC992B-8D6A-49F6-9F5C-CEB83C453FCA}"/>
    <dgm:cxn modelId="{619A909A-3105-4910-A42A-E838623E12EA}" srcId="{A42CA95C-2CB0-403F-8D4B-0D40159244F2}" destId="{A575CD78-3E4D-4824-95AB-A6CB4D86FFF0}" srcOrd="2" destOrd="0" parTransId="{B3A533CE-02A2-401E-BD17-9B7458D99EF9}" sibTransId="{2959DE3C-2FCD-4617-830E-640DFAECB6A5}"/>
    <dgm:cxn modelId="{5E5B8FE0-662F-4402-81AC-2ED447E2ED15}" srcId="{A42CA95C-2CB0-403F-8D4B-0D40159244F2}" destId="{E67511FE-A9DA-4BFC-9154-52B8A3D4AB05}" srcOrd="1" destOrd="0" parTransId="{3EA6CDC8-2D8D-47DF-86C8-C386B9D1E1CF}" sibTransId="{431BE875-30B8-4CF2-91A4-96DF194FCBF4}"/>
    <dgm:cxn modelId="{7481FFE2-439B-4FCB-8D0E-9C7507949E9C}" srcId="{A42CA95C-2CB0-403F-8D4B-0D40159244F2}" destId="{0F94A9D6-D5EC-4EE4-921D-0C7FA060C4A1}" srcOrd="3" destOrd="0" parTransId="{2A7FB22C-9731-41B3-8475-A57429195DCA}" sibTransId="{7D22AA57-5698-4376-9CFF-6DC8324BEF04}"/>
    <dgm:cxn modelId="{9C8F9EE6-7F1D-41C5-BA22-BD4B75360EA6}" type="presOf" srcId="{0F94A9D6-D5EC-4EE4-921D-0C7FA060C4A1}" destId="{5449B880-7952-4C4D-86A1-268449253283}" srcOrd="0" destOrd="0" presId="urn:microsoft.com/office/officeart/2018/2/layout/IconVerticalSolidList"/>
    <dgm:cxn modelId="{DB8672E7-F919-4B77-B2E6-85DC4D569AC1}" type="presOf" srcId="{673F5D43-E3C9-4B2B-9343-7CF95962A360}" destId="{5D62CF17-E74E-4976-B7BB-6D387B950B56}" srcOrd="0" destOrd="0" presId="urn:microsoft.com/office/officeart/2018/2/layout/IconVerticalSolidList"/>
    <dgm:cxn modelId="{DD631EED-EB27-4062-A697-D7DB4B3C067D}" type="presOf" srcId="{EC407518-CFC9-409A-9D50-5C92952A81A0}" destId="{0D4E4744-051F-4A15-A4C5-EBA9A6F0FB91}" srcOrd="0" destOrd="0" presId="urn:microsoft.com/office/officeart/2018/2/layout/IconVerticalSolidList"/>
    <dgm:cxn modelId="{B869D1F7-51F1-4285-8250-CB3FDA75ABA1}" type="presParOf" srcId="{353FD062-4189-4E8E-8DB2-FE03C6EEA750}" destId="{B67F24BB-AFA0-4C69-8CA2-DA7618D6B4C0}" srcOrd="0" destOrd="0" presId="urn:microsoft.com/office/officeart/2018/2/layout/IconVerticalSolidList"/>
    <dgm:cxn modelId="{C9B6FFA3-7153-4637-AD68-564C9C34838B}" type="presParOf" srcId="{B67F24BB-AFA0-4C69-8CA2-DA7618D6B4C0}" destId="{C9914031-DDDA-4A51-BFFD-4CC8BADB8DBB}" srcOrd="0" destOrd="0" presId="urn:microsoft.com/office/officeart/2018/2/layout/IconVerticalSolidList"/>
    <dgm:cxn modelId="{57A87C00-F8C5-4EE6-8D32-EC7B7F5CD581}" type="presParOf" srcId="{B67F24BB-AFA0-4C69-8CA2-DA7618D6B4C0}" destId="{9F9A2465-A389-4B91-B1C3-DA8902224367}" srcOrd="1" destOrd="0" presId="urn:microsoft.com/office/officeart/2018/2/layout/IconVerticalSolidList"/>
    <dgm:cxn modelId="{B84BC4B4-FFA9-4F4D-A017-958BA3993984}" type="presParOf" srcId="{B67F24BB-AFA0-4C69-8CA2-DA7618D6B4C0}" destId="{F2CC01C6-3B2E-4D1C-B559-A5438E812C23}" srcOrd="2" destOrd="0" presId="urn:microsoft.com/office/officeart/2018/2/layout/IconVerticalSolidList"/>
    <dgm:cxn modelId="{778EBC7C-0862-40E5-9C9D-8010A86F6D81}" type="presParOf" srcId="{B67F24BB-AFA0-4C69-8CA2-DA7618D6B4C0}" destId="{0D4E4744-051F-4A15-A4C5-EBA9A6F0FB91}" srcOrd="3" destOrd="0" presId="urn:microsoft.com/office/officeart/2018/2/layout/IconVerticalSolidList"/>
    <dgm:cxn modelId="{6DBB48F8-CF33-446B-90DD-CABF25E15E76}" type="presParOf" srcId="{353FD062-4189-4E8E-8DB2-FE03C6EEA750}" destId="{83E51650-BAAB-4720-A2BD-86A779786B10}" srcOrd="1" destOrd="0" presId="urn:microsoft.com/office/officeart/2018/2/layout/IconVerticalSolidList"/>
    <dgm:cxn modelId="{B5B44CDA-13D8-4F32-BB89-0664E9F6B82B}" type="presParOf" srcId="{353FD062-4189-4E8E-8DB2-FE03C6EEA750}" destId="{E6C18240-00FF-4805-AAE1-62C38B708802}" srcOrd="2" destOrd="0" presId="urn:microsoft.com/office/officeart/2018/2/layout/IconVerticalSolidList"/>
    <dgm:cxn modelId="{8C3D4DC1-6278-4F65-B407-7FB4D1C23714}" type="presParOf" srcId="{E6C18240-00FF-4805-AAE1-62C38B708802}" destId="{79985E2D-4FBE-4D0D-BE93-20FE0A3C8E55}" srcOrd="0" destOrd="0" presId="urn:microsoft.com/office/officeart/2018/2/layout/IconVerticalSolidList"/>
    <dgm:cxn modelId="{75F35232-004C-4EC8-BE44-532145F62572}" type="presParOf" srcId="{E6C18240-00FF-4805-AAE1-62C38B708802}" destId="{88E455C8-59D9-4E43-92F2-6F1BED672C7E}" srcOrd="1" destOrd="0" presId="urn:microsoft.com/office/officeart/2018/2/layout/IconVerticalSolidList"/>
    <dgm:cxn modelId="{11C46C25-98E1-45CF-9D58-B4D3AF1AE857}" type="presParOf" srcId="{E6C18240-00FF-4805-AAE1-62C38B708802}" destId="{24DFE511-DEDC-4A4D-86F3-9793D08A2478}" srcOrd="2" destOrd="0" presId="urn:microsoft.com/office/officeart/2018/2/layout/IconVerticalSolidList"/>
    <dgm:cxn modelId="{1E535BD5-4EF9-40F0-B7EC-5B6694EC1870}" type="presParOf" srcId="{E6C18240-00FF-4805-AAE1-62C38B708802}" destId="{CDA5F135-A50B-4F51-A3E6-133418C793CF}" srcOrd="3" destOrd="0" presId="urn:microsoft.com/office/officeart/2018/2/layout/IconVerticalSolidList"/>
    <dgm:cxn modelId="{8C803960-1E7B-4838-BAEB-907B2BBCFEF2}" type="presParOf" srcId="{353FD062-4189-4E8E-8DB2-FE03C6EEA750}" destId="{E31CE264-16FF-4413-B0D5-851D78D7DCD9}" srcOrd="3" destOrd="0" presId="urn:microsoft.com/office/officeart/2018/2/layout/IconVerticalSolidList"/>
    <dgm:cxn modelId="{3D5B76DD-0483-48F2-A054-DA033B51D52E}" type="presParOf" srcId="{353FD062-4189-4E8E-8DB2-FE03C6EEA750}" destId="{BF2F25B6-510E-4094-B13B-D327F7C39F3C}" srcOrd="4" destOrd="0" presId="urn:microsoft.com/office/officeart/2018/2/layout/IconVerticalSolidList"/>
    <dgm:cxn modelId="{EBAC8586-0C69-45C5-94D0-83F7F097519C}" type="presParOf" srcId="{BF2F25B6-510E-4094-B13B-D327F7C39F3C}" destId="{D337A685-839F-47C2-8733-9292DEEB09E9}" srcOrd="0" destOrd="0" presId="urn:microsoft.com/office/officeart/2018/2/layout/IconVerticalSolidList"/>
    <dgm:cxn modelId="{6603527E-11EC-4C9E-9496-93EC4C0EE9C1}" type="presParOf" srcId="{BF2F25B6-510E-4094-B13B-D327F7C39F3C}" destId="{C3BE7CF5-E2AF-48D3-903C-45DBE5E933B4}" srcOrd="1" destOrd="0" presId="urn:microsoft.com/office/officeart/2018/2/layout/IconVerticalSolidList"/>
    <dgm:cxn modelId="{4C0DE92A-5E20-45C1-A602-A8F74EABE32A}" type="presParOf" srcId="{BF2F25B6-510E-4094-B13B-D327F7C39F3C}" destId="{F3E8086E-7339-43A7-BBE4-BA254182A0E2}" srcOrd="2" destOrd="0" presId="urn:microsoft.com/office/officeart/2018/2/layout/IconVerticalSolidList"/>
    <dgm:cxn modelId="{B5E10612-CA12-491E-8453-BB2B702310EC}" type="presParOf" srcId="{BF2F25B6-510E-4094-B13B-D327F7C39F3C}" destId="{5A04B4ED-8546-448C-8F75-04E6C6A96131}" srcOrd="3" destOrd="0" presId="urn:microsoft.com/office/officeart/2018/2/layout/IconVerticalSolidList"/>
    <dgm:cxn modelId="{4C241D26-9A41-478F-996F-8A6EA64213B8}" type="presParOf" srcId="{353FD062-4189-4E8E-8DB2-FE03C6EEA750}" destId="{645B69F0-37B6-46B4-85D0-0180D06D2082}" srcOrd="5" destOrd="0" presId="urn:microsoft.com/office/officeart/2018/2/layout/IconVerticalSolidList"/>
    <dgm:cxn modelId="{78B9D77E-D944-4DB6-AB6A-413B2E23063D}" type="presParOf" srcId="{353FD062-4189-4E8E-8DB2-FE03C6EEA750}" destId="{F24638D9-32E7-4B1E-8154-F825475A0258}" srcOrd="6" destOrd="0" presId="urn:microsoft.com/office/officeart/2018/2/layout/IconVerticalSolidList"/>
    <dgm:cxn modelId="{F2975349-6BCE-4085-A218-B390E81C9D7F}" type="presParOf" srcId="{F24638D9-32E7-4B1E-8154-F825475A0258}" destId="{13B1AF1A-4725-40B3-B37E-3B19FDA1D484}" srcOrd="0" destOrd="0" presId="urn:microsoft.com/office/officeart/2018/2/layout/IconVerticalSolidList"/>
    <dgm:cxn modelId="{A75F4498-6B16-48D6-B27A-ACDFE6E3DF6E}" type="presParOf" srcId="{F24638D9-32E7-4B1E-8154-F825475A0258}" destId="{83B638A2-6FC4-4AD1-B42D-E41E820DA55E}" srcOrd="1" destOrd="0" presId="urn:microsoft.com/office/officeart/2018/2/layout/IconVerticalSolidList"/>
    <dgm:cxn modelId="{9254DACE-8E13-4069-8CDC-B831501FFF0C}" type="presParOf" srcId="{F24638D9-32E7-4B1E-8154-F825475A0258}" destId="{4F69E0BA-466B-40F8-8A0D-B5CEA2065D28}" srcOrd="2" destOrd="0" presId="urn:microsoft.com/office/officeart/2018/2/layout/IconVerticalSolidList"/>
    <dgm:cxn modelId="{68F1D787-C1A0-4460-AEB3-CF84D58D523C}" type="presParOf" srcId="{F24638D9-32E7-4B1E-8154-F825475A0258}" destId="{5449B880-7952-4C4D-86A1-268449253283}" srcOrd="3" destOrd="0" presId="urn:microsoft.com/office/officeart/2018/2/layout/IconVerticalSolidList"/>
    <dgm:cxn modelId="{1C1F120D-2F4A-47DF-87B2-CD7C53C28B07}" type="presParOf" srcId="{353FD062-4189-4E8E-8DB2-FE03C6EEA750}" destId="{A26E9C00-68A4-43C0-B09A-8BCDA2696FDC}" srcOrd="7" destOrd="0" presId="urn:microsoft.com/office/officeart/2018/2/layout/IconVerticalSolidList"/>
    <dgm:cxn modelId="{BE6206A5-0393-4FF6-912A-1F3B75263A47}" type="presParOf" srcId="{353FD062-4189-4E8E-8DB2-FE03C6EEA750}" destId="{65031766-B5E5-4471-99A6-550168924D4B}" srcOrd="8" destOrd="0" presId="urn:microsoft.com/office/officeart/2018/2/layout/IconVerticalSolidList"/>
    <dgm:cxn modelId="{5CDD9F09-39E1-46F1-A7E1-F46580667322}" type="presParOf" srcId="{65031766-B5E5-4471-99A6-550168924D4B}" destId="{34F5C5B1-56E2-4179-91E4-1B3EC4D26DA1}" srcOrd="0" destOrd="0" presId="urn:microsoft.com/office/officeart/2018/2/layout/IconVerticalSolidList"/>
    <dgm:cxn modelId="{88322D43-2E1B-466B-AC6D-E1DE2ED1DB14}" type="presParOf" srcId="{65031766-B5E5-4471-99A6-550168924D4B}" destId="{8FCCC37C-B324-4275-A7B2-4AEDEDEF46D8}" srcOrd="1" destOrd="0" presId="urn:microsoft.com/office/officeart/2018/2/layout/IconVerticalSolidList"/>
    <dgm:cxn modelId="{A03C877A-ECB3-4E98-8491-5DCE733E789D}" type="presParOf" srcId="{65031766-B5E5-4471-99A6-550168924D4B}" destId="{D7FB0FE7-4DB5-41FE-BF92-771B6F1675A4}" srcOrd="2" destOrd="0" presId="urn:microsoft.com/office/officeart/2018/2/layout/IconVerticalSolidList"/>
    <dgm:cxn modelId="{6E8E22CA-B73E-4E77-8634-41FEF0F0C1A1}" type="presParOf" srcId="{65031766-B5E5-4471-99A6-550168924D4B}" destId="{5D62CF17-E74E-4976-B7BB-6D387B950B5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8CA8A8-5D2F-477D-8FF1-CC6C4D0C66CA}"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5DC8071A-B9E9-4BD1-91DD-D996164F1608}">
      <dgm:prSet/>
      <dgm:spPr/>
      <dgm:t>
        <a:bodyPr/>
        <a:lstStyle/>
        <a:p>
          <a:r>
            <a:rPr lang="en-GB" b="1" dirty="0"/>
            <a:t>Attachment as a Biological Drive:</a:t>
          </a:r>
          <a:br>
            <a:rPr lang="en-GB" dirty="0"/>
          </a:br>
          <a:r>
            <a:rPr lang="en-GB" dirty="0">
              <a:solidFill>
                <a:schemeClr val="bg1"/>
              </a:solidFill>
            </a:rPr>
            <a:t>Children are born with an innate need to stay close to a primary caregiver because proximity ensures safety, comfort, and survival.</a:t>
          </a:r>
          <a:endParaRPr lang="en-US" dirty="0">
            <a:solidFill>
              <a:schemeClr val="bg1"/>
            </a:solidFill>
          </a:endParaRPr>
        </a:p>
      </dgm:t>
    </dgm:pt>
    <dgm:pt modelId="{35A9304A-30F4-48E3-8B86-627FBB32DBDB}" type="parTrans" cxnId="{30DEB417-207C-4BC2-B84F-E83C7548B297}">
      <dgm:prSet/>
      <dgm:spPr/>
      <dgm:t>
        <a:bodyPr/>
        <a:lstStyle/>
        <a:p>
          <a:endParaRPr lang="en-US"/>
        </a:p>
      </dgm:t>
    </dgm:pt>
    <dgm:pt modelId="{4094961A-B55B-4DD2-8E63-451D40770819}" type="sibTrans" cxnId="{30DEB417-207C-4BC2-B84F-E83C7548B297}">
      <dgm:prSet/>
      <dgm:spPr/>
      <dgm:t>
        <a:bodyPr/>
        <a:lstStyle/>
        <a:p>
          <a:endParaRPr lang="en-US"/>
        </a:p>
      </dgm:t>
    </dgm:pt>
    <dgm:pt modelId="{114E94DE-3453-4B3B-ADC5-A25C0702BFB9}">
      <dgm:prSet/>
      <dgm:spPr/>
      <dgm:t>
        <a:bodyPr/>
        <a:lstStyle/>
        <a:p>
          <a:r>
            <a:rPr lang="en-GB" b="1" dirty="0"/>
            <a:t>The “Secure Base” Concept:</a:t>
          </a:r>
          <a:br>
            <a:rPr lang="en-GB" dirty="0"/>
          </a:br>
          <a:r>
            <a:rPr lang="en-GB" dirty="0">
              <a:solidFill>
                <a:schemeClr val="bg1"/>
              </a:solidFill>
            </a:rPr>
            <a:t>When the caregiver is reliably available, the child feels safe enough to explore their environment and return for reassurance when needed.</a:t>
          </a:r>
          <a:endParaRPr lang="en-US" dirty="0">
            <a:solidFill>
              <a:schemeClr val="bg1"/>
            </a:solidFill>
          </a:endParaRPr>
        </a:p>
      </dgm:t>
    </dgm:pt>
    <dgm:pt modelId="{E772D3C3-320C-4AF5-91AB-B5B9C3FD8F5D}" type="parTrans" cxnId="{7DC2ABF4-7CD0-418B-988B-4B862F35B9D2}">
      <dgm:prSet/>
      <dgm:spPr/>
      <dgm:t>
        <a:bodyPr/>
        <a:lstStyle/>
        <a:p>
          <a:endParaRPr lang="en-US"/>
        </a:p>
      </dgm:t>
    </dgm:pt>
    <dgm:pt modelId="{85B1768F-9EEB-4926-825E-3C44FDE2BFE2}" type="sibTrans" cxnId="{7DC2ABF4-7CD0-418B-988B-4B862F35B9D2}">
      <dgm:prSet/>
      <dgm:spPr/>
      <dgm:t>
        <a:bodyPr/>
        <a:lstStyle/>
        <a:p>
          <a:endParaRPr lang="en-US"/>
        </a:p>
      </dgm:t>
    </dgm:pt>
    <dgm:pt modelId="{C223751D-CA69-4387-BDB5-7D08773F3CA9}">
      <dgm:prSet/>
      <dgm:spPr/>
      <dgm:t>
        <a:bodyPr/>
        <a:lstStyle/>
        <a:p>
          <a:r>
            <a:rPr lang="en-GB" b="1" dirty="0">
              <a:solidFill>
                <a:schemeClr val="bg1"/>
              </a:solidFill>
            </a:rPr>
            <a:t>Internal Working Model:</a:t>
          </a:r>
          <a:br>
            <a:rPr lang="en-GB" dirty="0"/>
          </a:br>
          <a:r>
            <a:rPr lang="en-GB" dirty="0"/>
            <a:t>Early attachment experiences form a mental template that teaches the child what to expect from relationships  whether others are trustworthy, responsive, and emotionally safe.</a:t>
          </a:r>
          <a:endParaRPr lang="en-US" dirty="0"/>
        </a:p>
      </dgm:t>
    </dgm:pt>
    <dgm:pt modelId="{492A9DCC-ED4F-4F46-B953-B5B826DC4914}" type="parTrans" cxnId="{864844A2-C34F-4739-9960-5B35235DA357}">
      <dgm:prSet/>
      <dgm:spPr/>
      <dgm:t>
        <a:bodyPr/>
        <a:lstStyle/>
        <a:p>
          <a:endParaRPr lang="en-US"/>
        </a:p>
      </dgm:t>
    </dgm:pt>
    <dgm:pt modelId="{1446712F-E238-4C08-A826-B6B4E1F76766}" type="sibTrans" cxnId="{864844A2-C34F-4739-9960-5B35235DA357}">
      <dgm:prSet/>
      <dgm:spPr/>
      <dgm:t>
        <a:bodyPr/>
        <a:lstStyle/>
        <a:p>
          <a:endParaRPr lang="en-US"/>
        </a:p>
      </dgm:t>
    </dgm:pt>
    <dgm:pt modelId="{DE3C5EFB-83AB-49C6-8E66-E52863E84910}">
      <dgm:prSet/>
      <dgm:spPr/>
      <dgm:t>
        <a:bodyPr/>
        <a:lstStyle/>
        <a:p>
          <a:r>
            <a:rPr lang="en-GB" b="1" dirty="0"/>
            <a:t>Why This Matters for Amira:</a:t>
          </a:r>
          <a:br>
            <a:rPr lang="en-GB" dirty="0"/>
          </a:br>
          <a:r>
            <a:rPr lang="en-GB" dirty="0">
              <a:solidFill>
                <a:schemeClr val="bg1"/>
              </a:solidFill>
            </a:rPr>
            <a:t>These principles explain why she shows separation anxiety, hesitates with strangers, and struggles with social interactions. Her behaviour is not “naughty” or “delayed”  it is a protective response.</a:t>
          </a:r>
          <a:endParaRPr lang="en-US" dirty="0">
            <a:solidFill>
              <a:schemeClr val="bg1"/>
            </a:solidFill>
          </a:endParaRPr>
        </a:p>
      </dgm:t>
    </dgm:pt>
    <dgm:pt modelId="{42EA50BD-7686-440B-A8FC-0188543AD04C}" type="parTrans" cxnId="{ECF0052D-A40E-4AD3-9253-80605D09999E}">
      <dgm:prSet/>
      <dgm:spPr/>
      <dgm:t>
        <a:bodyPr/>
        <a:lstStyle/>
        <a:p>
          <a:endParaRPr lang="en-US"/>
        </a:p>
      </dgm:t>
    </dgm:pt>
    <dgm:pt modelId="{F4CDEBDE-A2FD-4308-9402-FDB5D4CC7E42}" type="sibTrans" cxnId="{ECF0052D-A40E-4AD3-9253-80605D09999E}">
      <dgm:prSet/>
      <dgm:spPr/>
      <dgm:t>
        <a:bodyPr/>
        <a:lstStyle/>
        <a:p>
          <a:endParaRPr lang="en-US"/>
        </a:p>
      </dgm:t>
    </dgm:pt>
    <dgm:pt modelId="{302785A5-2563-8446-B902-EC5514D5FF29}" type="pres">
      <dgm:prSet presAssocID="{BF8CA8A8-5D2F-477D-8FF1-CC6C4D0C66CA}" presName="outerComposite" presStyleCnt="0">
        <dgm:presLayoutVars>
          <dgm:chMax val="5"/>
          <dgm:dir/>
          <dgm:resizeHandles val="exact"/>
        </dgm:presLayoutVars>
      </dgm:prSet>
      <dgm:spPr/>
    </dgm:pt>
    <dgm:pt modelId="{8D93F2F7-BEBF-1342-BF6B-B9C327C783D2}" type="pres">
      <dgm:prSet presAssocID="{BF8CA8A8-5D2F-477D-8FF1-CC6C4D0C66CA}" presName="dummyMaxCanvas" presStyleCnt="0">
        <dgm:presLayoutVars/>
      </dgm:prSet>
      <dgm:spPr/>
    </dgm:pt>
    <dgm:pt modelId="{E7B1FF91-2081-D54C-B719-352ECF8084A7}" type="pres">
      <dgm:prSet presAssocID="{BF8CA8A8-5D2F-477D-8FF1-CC6C4D0C66CA}" presName="FourNodes_1" presStyleLbl="node1" presStyleIdx="0" presStyleCnt="4">
        <dgm:presLayoutVars>
          <dgm:bulletEnabled val="1"/>
        </dgm:presLayoutVars>
      </dgm:prSet>
      <dgm:spPr/>
    </dgm:pt>
    <dgm:pt modelId="{26F677DB-D534-EA40-91A2-C01FAE63189A}" type="pres">
      <dgm:prSet presAssocID="{BF8CA8A8-5D2F-477D-8FF1-CC6C4D0C66CA}" presName="FourNodes_2" presStyleLbl="node1" presStyleIdx="1" presStyleCnt="4">
        <dgm:presLayoutVars>
          <dgm:bulletEnabled val="1"/>
        </dgm:presLayoutVars>
      </dgm:prSet>
      <dgm:spPr/>
    </dgm:pt>
    <dgm:pt modelId="{18417022-322D-2742-8067-EB42CC8582CC}" type="pres">
      <dgm:prSet presAssocID="{BF8CA8A8-5D2F-477D-8FF1-CC6C4D0C66CA}" presName="FourNodes_3" presStyleLbl="node1" presStyleIdx="2" presStyleCnt="4">
        <dgm:presLayoutVars>
          <dgm:bulletEnabled val="1"/>
        </dgm:presLayoutVars>
      </dgm:prSet>
      <dgm:spPr/>
    </dgm:pt>
    <dgm:pt modelId="{A9D7529B-7863-064A-8DEB-9A05E66B84CC}" type="pres">
      <dgm:prSet presAssocID="{BF8CA8A8-5D2F-477D-8FF1-CC6C4D0C66CA}" presName="FourNodes_4" presStyleLbl="node1" presStyleIdx="3" presStyleCnt="4">
        <dgm:presLayoutVars>
          <dgm:bulletEnabled val="1"/>
        </dgm:presLayoutVars>
      </dgm:prSet>
      <dgm:spPr/>
    </dgm:pt>
    <dgm:pt modelId="{633CD009-AE2E-B444-B8DE-31D6A4E85B97}" type="pres">
      <dgm:prSet presAssocID="{BF8CA8A8-5D2F-477D-8FF1-CC6C4D0C66CA}" presName="FourConn_1-2" presStyleLbl="fgAccFollowNode1" presStyleIdx="0" presStyleCnt="3">
        <dgm:presLayoutVars>
          <dgm:bulletEnabled val="1"/>
        </dgm:presLayoutVars>
      </dgm:prSet>
      <dgm:spPr/>
    </dgm:pt>
    <dgm:pt modelId="{AB149E4E-E36C-7947-94FE-E50ACE12CEC5}" type="pres">
      <dgm:prSet presAssocID="{BF8CA8A8-5D2F-477D-8FF1-CC6C4D0C66CA}" presName="FourConn_2-3" presStyleLbl="fgAccFollowNode1" presStyleIdx="1" presStyleCnt="3">
        <dgm:presLayoutVars>
          <dgm:bulletEnabled val="1"/>
        </dgm:presLayoutVars>
      </dgm:prSet>
      <dgm:spPr/>
    </dgm:pt>
    <dgm:pt modelId="{D64D4363-DBED-B34B-98B3-F39E4662D235}" type="pres">
      <dgm:prSet presAssocID="{BF8CA8A8-5D2F-477D-8FF1-CC6C4D0C66CA}" presName="FourConn_3-4" presStyleLbl="fgAccFollowNode1" presStyleIdx="2" presStyleCnt="3">
        <dgm:presLayoutVars>
          <dgm:bulletEnabled val="1"/>
        </dgm:presLayoutVars>
      </dgm:prSet>
      <dgm:spPr/>
    </dgm:pt>
    <dgm:pt modelId="{3E1B361C-12F3-924A-9845-DC1C178A98F2}" type="pres">
      <dgm:prSet presAssocID="{BF8CA8A8-5D2F-477D-8FF1-CC6C4D0C66CA}" presName="FourNodes_1_text" presStyleLbl="node1" presStyleIdx="3" presStyleCnt="4">
        <dgm:presLayoutVars>
          <dgm:bulletEnabled val="1"/>
        </dgm:presLayoutVars>
      </dgm:prSet>
      <dgm:spPr/>
    </dgm:pt>
    <dgm:pt modelId="{3E127C0B-8327-D741-861E-0EE71094963D}" type="pres">
      <dgm:prSet presAssocID="{BF8CA8A8-5D2F-477D-8FF1-CC6C4D0C66CA}" presName="FourNodes_2_text" presStyleLbl="node1" presStyleIdx="3" presStyleCnt="4">
        <dgm:presLayoutVars>
          <dgm:bulletEnabled val="1"/>
        </dgm:presLayoutVars>
      </dgm:prSet>
      <dgm:spPr/>
    </dgm:pt>
    <dgm:pt modelId="{D261B33D-5FBB-7B4D-8F76-0F28E3E0FF3B}" type="pres">
      <dgm:prSet presAssocID="{BF8CA8A8-5D2F-477D-8FF1-CC6C4D0C66CA}" presName="FourNodes_3_text" presStyleLbl="node1" presStyleIdx="3" presStyleCnt="4">
        <dgm:presLayoutVars>
          <dgm:bulletEnabled val="1"/>
        </dgm:presLayoutVars>
      </dgm:prSet>
      <dgm:spPr/>
    </dgm:pt>
    <dgm:pt modelId="{161595E7-CD91-4040-9666-BE9003C3F5DD}" type="pres">
      <dgm:prSet presAssocID="{BF8CA8A8-5D2F-477D-8FF1-CC6C4D0C66CA}" presName="FourNodes_4_text" presStyleLbl="node1" presStyleIdx="3" presStyleCnt="4">
        <dgm:presLayoutVars>
          <dgm:bulletEnabled val="1"/>
        </dgm:presLayoutVars>
      </dgm:prSet>
      <dgm:spPr/>
    </dgm:pt>
  </dgm:ptLst>
  <dgm:cxnLst>
    <dgm:cxn modelId="{30DEB417-207C-4BC2-B84F-E83C7548B297}" srcId="{BF8CA8A8-5D2F-477D-8FF1-CC6C4D0C66CA}" destId="{5DC8071A-B9E9-4BD1-91DD-D996164F1608}" srcOrd="0" destOrd="0" parTransId="{35A9304A-30F4-48E3-8B86-627FBB32DBDB}" sibTransId="{4094961A-B55B-4DD2-8E63-451D40770819}"/>
    <dgm:cxn modelId="{31CC4926-E7CE-2646-9B0C-7C600EA8B769}" type="presOf" srcId="{BF8CA8A8-5D2F-477D-8FF1-CC6C4D0C66CA}" destId="{302785A5-2563-8446-B902-EC5514D5FF29}" srcOrd="0" destOrd="0" presId="urn:microsoft.com/office/officeart/2005/8/layout/vProcess5"/>
    <dgm:cxn modelId="{ECF0052D-A40E-4AD3-9253-80605D09999E}" srcId="{BF8CA8A8-5D2F-477D-8FF1-CC6C4D0C66CA}" destId="{DE3C5EFB-83AB-49C6-8E66-E52863E84910}" srcOrd="3" destOrd="0" parTransId="{42EA50BD-7686-440B-A8FC-0188543AD04C}" sibTransId="{F4CDEBDE-A2FD-4308-9402-FDB5D4CC7E42}"/>
    <dgm:cxn modelId="{34D98749-73B1-5C43-9532-B831D7C4E8DA}" type="presOf" srcId="{1446712F-E238-4C08-A826-B6B4E1F76766}" destId="{D64D4363-DBED-B34B-98B3-F39E4662D235}" srcOrd="0" destOrd="0" presId="urn:microsoft.com/office/officeart/2005/8/layout/vProcess5"/>
    <dgm:cxn modelId="{D64B2354-DAE2-AD4E-8807-0CA7425A08F1}" type="presOf" srcId="{5DC8071A-B9E9-4BD1-91DD-D996164F1608}" destId="{3E1B361C-12F3-924A-9845-DC1C178A98F2}" srcOrd="1" destOrd="0" presId="urn:microsoft.com/office/officeart/2005/8/layout/vProcess5"/>
    <dgm:cxn modelId="{975DE05A-8110-1B40-89CA-AB0975A531BE}" type="presOf" srcId="{DE3C5EFB-83AB-49C6-8E66-E52863E84910}" destId="{A9D7529B-7863-064A-8DEB-9A05E66B84CC}" srcOrd="0" destOrd="0" presId="urn:microsoft.com/office/officeart/2005/8/layout/vProcess5"/>
    <dgm:cxn modelId="{5103FB61-E719-0A47-96A1-203F3816A141}" type="presOf" srcId="{C223751D-CA69-4387-BDB5-7D08773F3CA9}" destId="{D261B33D-5FBB-7B4D-8F76-0F28E3E0FF3B}" srcOrd="1" destOrd="0" presId="urn:microsoft.com/office/officeart/2005/8/layout/vProcess5"/>
    <dgm:cxn modelId="{36DF8871-6410-5744-BA2B-A1C4EFB4095D}" type="presOf" srcId="{85B1768F-9EEB-4926-825E-3C44FDE2BFE2}" destId="{AB149E4E-E36C-7947-94FE-E50ACE12CEC5}" srcOrd="0" destOrd="0" presId="urn:microsoft.com/office/officeart/2005/8/layout/vProcess5"/>
    <dgm:cxn modelId="{3139A874-3FBB-D74A-BBE4-F495C8B5CBB1}" type="presOf" srcId="{C223751D-CA69-4387-BDB5-7D08773F3CA9}" destId="{18417022-322D-2742-8067-EB42CC8582CC}" srcOrd="0" destOrd="0" presId="urn:microsoft.com/office/officeart/2005/8/layout/vProcess5"/>
    <dgm:cxn modelId="{F367039F-9E40-4F42-8710-32D4A497F7E5}" type="presOf" srcId="{5DC8071A-B9E9-4BD1-91DD-D996164F1608}" destId="{E7B1FF91-2081-D54C-B719-352ECF8084A7}" srcOrd="0" destOrd="0" presId="urn:microsoft.com/office/officeart/2005/8/layout/vProcess5"/>
    <dgm:cxn modelId="{864844A2-C34F-4739-9960-5B35235DA357}" srcId="{BF8CA8A8-5D2F-477D-8FF1-CC6C4D0C66CA}" destId="{C223751D-CA69-4387-BDB5-7D08773F3CA9}" srcOrd="2" destOrd="0" parTransId="{492A9DCC-ED4F-4F46-B953-B5B826DC4914}" sibTransId="{1446712F-E238-4C08-A826-B6B4E1F76766}"/>
    <dgm:cxn modelId="{B7EDB5BC-F256-F341-A2BA-BBFBB4D7AFC9}" type="presOf" srcId="{4094961A-B55B-4DD2-8E63-451D40770819}" destId="{633CD009-AE2E-B444-B8DE-31D6A4E85B97}" srcOrd="0" destOrd="0" presId="urn:microsoft.com/office/officeart/2005/8/layout/vProcess5"/>
    <dgm:cxn modelId="{8942CDDC-5244-A641-BF83-B68B8225A676}" type="presOf" srcId="{114E94DE-3453-4B3B-ADC5-A25C0702BFB9}" destId="{3E127C0B-8327-D741-861E-0EE71094963D}" srcOrd="1" destOrd="0" presId="urn:microsoft.com/office/officeart/2005/8/layout/vProcess5"/>
    <dgm:cxn modelId="{AE5D81E6-8913-3C41-96F9-A42B7D4A283E}" type="presOf" srcId="{114E94DE-3453-4B3B-ADC5-A25C0702BFB9}" destId="{26F677DB-D534-EA40-91A2-C01FAE63189A}" srcOrd="0" destOrd="0" presId="urn:microsoft.com/office/officeart/2005/8/layout/vProcess5"/>
    <dgm:cxn modelId="{4F063DE7-5137-DB4B-84EA-10491FF4917A}" type="presOf" srcId="{DE3C5EFB-83AB-49C6-8E66-E52863E84910}" destId="{161595E7-CD91-4040-9666-BE9003C3F5DD}" srcOrd="1" destOrd="0" presId="urn:microsoft.com/office/officeart/2005/8/layout/vProcess5"/>
    <dgm:cxn modelId="{7DC2ABF4-7CD0-418B-988B-4B862F35B9D2}" srcId="{BF8CA8A8-5D2F-477D-8FF1-CC6C4D0C66CA}" destId="{114E94DE-3453-4B3B-ADC5-A25C0702BFB9}" srcOrd="1" destOrd="0" parTransId="{E772D3C3-320C-4AF5-91AB-B5B9C3FD8F5D}" sibTransId="{85B1768F-9EEB-4926-825E-3C44FDE2BFE2}"/>
    <dgm:cxn modelId="{20DCC55E-AC79-8345-AA39-7B35D4BF006A}" type="presParOf" srcId="{302785A5-2563-8446-B902-EC5514D5FF29}" destId="{8D93F2F7-BEBF-1342-BF6B-B9C327C783D2}" srcOrd="0" destOrd="0" presId="urn:microsoft.com/office/officeart/2005/8/layout/vProcess5"/>
    <dgm:cxn modelId="{258E575B-AFA0-F143-99C4-804ED1BAC79D}" type="presParOf" srcId="{302785A5-2563-8446-B902-EC5514D5FF29}" destId="{E7B1FF91-2081-D54C-B719-352ECF8084A7}" srcOrd="1" destOrd="0" presId="urn:microsoft.com/office/officeart/2005/8/layout/vProcess5"/>
    <dgm:cxn modelId="{B4E7318C-F6A8-AC4A-ADBA-C4FD42AD0B46}" type="presParOf" srcId="{302785A5-2563-8446-B902-EC5514D5FF29}" destId="{26F677DB-D534-EA40-91A2-C01FAE63189A}" srcOrd="2" destOrd="0" presId="urn:microsoft.com/office/officeart/2005/8/layout/vProcess5"/>
    <dgm:cxn modelId="{736B9BCC-E24C-A941-A2A5-705DC96708B4}" type="presParOf" srcId="{302785A5-2563-8446-B902-EC5514D5FF29}" destId="{18417022-322D-2742-8067-EB42CC8582CC}" srcOrd="3" destOrd="0" presId="urn:microsoft.com/office/officeart/2005/8/layout/vProcess5"/>
    <dgm:cxn modelId="{B63F5364-191D-CA48-934D-E28B5B5E4B5F}" type="presParOf" srcId="{302785A5-2563-8446-B902-EC5514D5FF29}" destId="{A9D7529B-7863-064A-8DEB-9A05E66B84CC}" srcOrd="4" destOrd="0" presId="urn:microsoft.com/office/officeart/2005/8/layout/vProcess5"/>
    <dgm:cxn modelId="{CF2CE705-2BBB-8448-8FD2-4A8904B21293}" type="presParOf" srcId="{302785A5-2563-8446-B902-EC5514D5FF29}" destId="{633CD009-AE2E-B444-B8DE-31D6A4E85B97}" srcOrd="5" destOrd="0" presId="urn:microsoft.com/office/officeart/2005/8/layout/vProcess5"/>
    <dgm:cxn modelId="{F8A03CA5-E15D-8243-8362-9B2E6F24E10D}" type="presParOf" srcId="{302785A5-2563-8446-B902-EC5514D5FF29}" destId="{AB149E4E-E36C-7947-94FE-E50ACE12CEC5}" srcOrd="6" destOrd="0" presId="urn:microsoft.com/office/officeart/2005/8/layout/vProcess5"/>
    <dgm:cxn modelId="{BE63A7E0-06AA-8443-9177-86A503666E75}" type="presParOf" srcId="{302785A5-2563-8446-B902-EC5514D5FF29}" destId="{D64D4363-DBED-B34B-98B3-F39E4662D235}" srcOrd="7" destOrd="0" presId="urn:microsoft.com/office/officeart/2005/8/layout/vProcess5"/>
    <dgm:cxn modelId="{7B71949D-5716-DE40-8918-9376CA28DB00}" type="presParOf" srcId="{302785A5-2563-8446-B902-EC5514D5FF29}" destId="{3E1B361C-12F3-924A-9845-DC1C178A98F2}" srcOrd="8" destOrd="0" presId="urn:microsoft.com/office/officeart/2005/8/layout/vProcess5"/>
    <dgm:cxn modelId="{EA167475-45A8-044A-8689-7DC59686E85C}" type="presParOf" srcId="{302785A5-2563-8446-B902-EC5514D5FF29}" destId="{3E127C0B-8327-D741-861E-0EE71094963D}" srcOrd="9" destOrd="0" presId="urn:microsoft.com/office/officeart/2005/8/layout/vProcess5"/>
    <dgm:cxn modelId="{1AD63A80-C6F9-D945-AD00-B8DC37CAED6C}" type="presParOf" srcId="{302785A5-2563-8446-B902-EC5514D5FF29}" destId="{D261B33D-5FBB-7B4D-8F76-0F28E3E0FF3B}" srcOrd="10" destOrd="0" presId="urn:microsoft.com/office/officeart/2005/8/layout/vProcess5"/>
    <dgm:cxn modelId="{4420B832-A286-EE41-8803-8AE06EEBE121}" type="presParOf" srcId="{302785A5-2563-8446-B902-EC5514D5FF29}" destId="{161595E7-CD91-4040-9666-BE9003C3F5D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8C909F-9B05-415F-AECD-F1322B8145E9}"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6BAC528C-728D-4603-9561-78CE94BDB2F0}">
      <dgm:prSet custT="1"/>
      <dgm:spPr/>
      <dgm:t>
        <a:bodyPr/>
        <a:lstStyle/>
        <a:p>
          <a:pPr>
            <a:lnSpc>
              <a:spcPct val="150000"/>
            </a:lnSpc>
          </a:pPr>
          <a:r>
            <a:rPr lang="en-GB" sz="1100" b="1" dirty="0"/>
            <a:t>Anxiety When Left at Nursery:</a:t>
          </a:r>
          <a:br>
            <a:rPr lang="en-GB" sz="1100" dirty="0"/>
          </a:br>
          <a:r>
            <a:rPr lang="en-GB" sz="1200" dirty="0">
              <a:solidFill>
                <a:schemeClr val="bg1"/>
              </a:solidFill>
            </a:rPr>
            <a:t>Amira’s distress reflects an activated attachment system. When her primary caregivers leave, her sense of safety disappears, triggering fear and clinginess.</a:t>
          </a:r>
          <a:endParaRPr lang="en-US" sz="1200" dirty="0">
            <a:solidFill>
              <a:schemeClr val="bg1"/>
            </a:solidFill>
          </a:endParaRPr>
        </a:p>
      </dgm:t>
    </dgm:pt>
    <dgm:pt modelId="{96AA6F75-82A9-4F32-9A7F-84E1D6EE09FA}" type="parTrans" cxnId="{7DE84788-AE4F-4365-BD53-FF9B3D564348}">
      <dgm:prSet/>
      <dgm:spPr/>
      <dgm:t>
        <a:bodyPr/>
        <a:lstStyle/>
        <a:p>
          <a:endParaRPr lang="en-US"/>
        </a:p>
      </dgm:t>
    </dgm:pt>
    <dgm:pt modelId="{FD0E4118-2A4D-4FD9-90EC-AE84D79558A1}" type="sibTrans" cxnId="{7DE84788-AE4F-4365-BD53-FF9B3D564348}">
      <dgm:prSet/>
      <dgm:spPr/>
      <dgm:t>
        <a:bodyPr/>
        <a:lstStyle/>
        <a:p>
          <a:endParaRPr lang="en-US"/>
        </a:p>
      </dgm:t>
    </dgm:pt>
    <dgm:pt modelId="{D14D7363-0E8A-41DE-A909-68FD4DD39EE0}">
      <dgm:prSet/>
      <dgm:spPr/>
      <dgm:t>
        <a:bodyPr/>
        <a:lstStyle/>
        <a:p>
          <a:pPr>
            <a:lnSpc>
              <a:spcPct val="150000"/>
            </a:lnSpc>
          </a:pPr>
          <a:r>
            <a:rPr lang="en-GB" b="1" dirty="0"/>
            <a:t>Limited Verbal Communication:</a:t>
          </a:r>
          <a:br>
            <a:rPr lang="en-GB" dirty="0"/>
          </a:br>
          <a:r>
            <a:rPr lang="en-GB" dirty="0">
              <a:solidFill>
                <a:schemeClr val="bg1"/>
              </a:solidFill>
            </a:rPr>
            <a:t>High levels of anxiety can overwhelm a young child’s emotional capacity, making spoken language harder to access. In this state, children often move into “fight, flight, or freeze.”</a:t>
          </a:r>
          <a:endParaRPr lang="en-US" dirty="0">
            <a:solidFill>
              <a:schemeClr val="bg1"/>
            </a:solidFill>
          </a:endParaRPr>
        </a:p>
      </dgm:t>
    </dgm:pt>
    <dgm:pt modelId="{90F8D4A9-BE04-4A5C-AA96-FC886F469D52}" type="parTrans" cxnId="{3EBAD358-DF53-401A-873D-7B4BA7D35F73}">
      <dgm:prSet/>
      <dgm:spPr/>
      <dgm:t>
        <a:bodyPr/>
        <a:lstStyle/>
        <a:p>
          <a:endParaRPr lang="en-US"/>
        </a:p>
      </dgm:t>
    </dgm:pt>
    <dgm:pt modelId="{6B17E89A-ADCE-45CB-8D8E-C5312C364939}" type="sibTrans" cxnId="{3EBAD358-DF53-401A-873D-7B4BA7D35F73}">
      <dgm:prSet/>
      <dgm:spPr/>
      <dgm:t>
        <a:bodyPr/>
        <a:lstStyle/>
        <a:p>
          <a:endParaRPr lang="en-US"/>
        </a:p>
      </dgm:t>
    </dgm:pt>
    <dgm:pt modelId="{241DADB1-8E3D-4918-8A5D-A2A982BD4349}">
      <dgm:prSet/>
      <dgm:spPr/>
      <dgm:t>
        <a:bodyPr/>
        <a:lstStyle/>
        <a:p>
          <a:pPr>
            <a:lnSpc>
              <a:spcPct val="150000"/>
            </a:lnSpc>
          </a:pPr>
          <a:r>
            <a:rPr lang="en-GB" b="1" dirty="0"/>
            <a:t>Difficulty Joining Group Play:</a:t>
          </a:r>
          <a:br>
            <a:rPr lang="en-GB" dirty="0"/>
          </a:br>
          <a:r>
            <a:rPr lang="en-GB" dirty="0">
              <a:solidFill>
                <a:schemeClr val="bg1"/>
              </a:solidFill>
            </a:rPr>
            <a:t>Without feeling secure, Amira is unable to confidently explore or interact. Group play requires social confidence, which is impaired when a child is emotionally unsettled.</a:t>
          </a:r>
          <a:endParaRPr lang="en-US" dirty="0">
            <a:solidFill>
              <a:schemeClr val="bg1"/>
            </a:solidFill>
          </a:endParaRPr>
        </a:p>
      </dgm:t>
    </dgm:pt>
    <dgm:pt modelId="{015EFC4D-4EE3-44D6-B319-058907505B7A}" type="parTrans" cxnId="{777949AA-C5C4-4B03-902F-F2C1A9B21884}">
      <dgm:prSet/>
      <dgm:spPr/>
      <dgm:t>
        <a:bodyPr/>
        <a:lstStyle/>
        <a:p>
          <a:endParaRPr lang="en-US"/>
        </a:p>
      </dgm:t>
    </dgm:pt>
    <dgm:pt modelId="{9705837E-C559-411E-9762-5E11EE8B832C}" type="sibTrans" cxnId="{777949AA-C5C4-4B03-902F-F2C1A9B21884}">
      <dgm:prSet/>
      <dgm:spPr/>
      <dgm:t>
        <a:bodyPr/>
        <a:lstStyle/>
        <a:p>
          <a:endParaRPr lang="en-US"/>
        </a:p>
      </dgm:t>
    </dgm:pt>
    <dgm:pt modelId="{EEC997F4-E732-AB48-A763-11C868C1A04C}" type="pres">
      <dgm:prSet presAssocID="{F98C909F-9B05-415F-AECD-F1322B8145E9}" presName="CompostProcess" presStyleCnt="0">
        <dgm:presLayoutVars>
          <dgm:dir/>
          <dgm:resizeHandles val="exact"/>
        </dgm:presLayoutVars>
      </dgm:prSet>
      <dgm:spPr/>
    </dgm:pt>
    <dgm:pt modelId="{25FDE40C-4046-EF43-A47C-BC9E8285E280}" type="pres">
      <dgm:prSet presAssocID="{F98C909F-9B05-415F-AECD-F1322B8145E9}" presName="arrow" presStyleLbl="bgShp" presStyleIdx="0" presStyleCnt="1"/>
      <dgm:spPr/>
    </dgm:pt>
    <dgm:pt modelId="{5806EFA1-0B40-6E4E-B26B-6A4CEE80CC4E}" type="pres">
      <dgm:prSet presAssocID="{F98C909F-9B05-415F-AECD-F1322B8145E9}" presName="linearProcess" presStyleCnt="0"/>
      <dgm:spPr/>
    </dgm:pt>
    <dgm:pt modelId="{E1FA79E8-4DB3-6A46-8D89-0EE01C8B53A4}" type="pres">
      <dgm:prSet presAssocID="{6BAC528C-728D-4603-9561-78CE94BDB2F0}" presName="textNode" presStyleLbl="node1" presStyleIdx="0" presStyleCnt="3">
        <dgm:presLayoutVars>
          <dgm:bulletEnabled val="1"/>
        </dgm:presLayoutVars>
      </dgm:prSet>
      <dgm:spPr/>
    </dgm:pt>
    <dgm:pt modelId="{6ED1AE2B-5C19-634C-A5C7-0B6468C8684F}" type="pres">
      <dgm:prSet presAssocID="{FD0E4118-2A4D-4FD9-90EC-AE84D79558A1}" presName="sibTrans" presStyleCnt="0"/>
      <dgm:spPr/>
    </dgm:pt>
    <dgm:pt modelId="{42685F01-3399-784C-9E55-C99FB4447358}" type="pres">
      <dgm:prSet presAssocID="{D14D7363-0E8A-41DE-A909-68FD4DD39EE0}" presName="textNode" presStyleLbl="node1" presStyleIdx="1" presStyleCnt="3">
        <dgm:presLayoutVars>
          <dgm:bulletEnabled val="1"/>
        </dgm:presLayoutVars>
      </dgm:prSet>
      <dgm:spPr/>
    </dgm:pt>
    <dgm:pt modelId="{6CA60DA1-CE59-8A41-9E29-17401E8C24C4}" type="pres">
      <dgm:prSet presAssocID="{6B17E89A-ADCE-45CB-8D8E-C5312C364939}" presName="sibTrans" presStyleCnt="0"/>
      <dgm:spPr/>
    </dgm:pt>
    <dgm:pt modelId="{99ABD469-D453-AC4B-A730-A5252B2F1864}" type="pres">
      <dgm:prSet presAssocID="{241DADB1-8E3D-4918-8A5D-A2A982BD4349}" presName="textNode" presStyleLbl="node1" presStyleIdx="2" presStyleCnt="3">
        <dgm:presLayoutVars>
          <dgm:bulletEnabled val="1"/>
        </dgm:presLayoutVars>
      </dgm:prSet>
      <dgm:spPr/>
    </dgm:pt>
  </dgm:ptLst>
  <dgm:cxnLst>
    <dgm:cxn modelId="{4C9E0C00-6C94-C744-B770-46DBF2378054}" type="presOf" srcId="{D14D7363-0E8A-41DE-A909-68FD4DD39EE0}" destId="{42685F01-3399-784C-9E55-C99FB4447358}" srcOrd="0" destOrd="0" presId="urn:microsoft.com/office/officeart/2005/8/layout/hProcess9"/>
    <dgm:cxn modelId="{3EBAD358-DF53-401A-873D-7B4BA7D35F73}" srcId="{F98C909F-9B05-415F-AECD-F1322B8145E9}" destId="{D14D7363-0E8A-41DE-A909-68FD4DD39EE0}" srcOrd="1" destOrd="0" parTransId="{90F8D4A9-BE04-4A5C-AA96-FC886F469D52}" sibTransId="{6B17E89A-ADCE-45CB-8D8E-C5312C364939}"/>
    <dgm:cxn modelId="{7DE84788-AE4F-4365-BD53-FF9B3D564348}" srcId="{F98C909F-9B05-415F-AECD-F1322B8145E9}" destId="{6BAC528C-728D-4603-9561-78CE94BDB2F0}" srcOrd="0" destOrd="0" parTransId="{96AA6F75-82A9-4F32-9A7F-84E1D6EE09FA}" sibTransId="{FD0E4118-2A4D-4FD9-90EC-AE84D79558A1}"/>
    <dgm:cxn modelId="{D4939AA6-A920-CA4A-8F91-B9B0A2C22BE3}" type="presOf" srcId="{F98C909F-9B05-415F-AECD-F1322B8145E9}" destId="{EEC997F4-E732-AB48-A763-11C868C1A04C}" srcOrd="0" destOrd="0" presId="urn:microsoft.com/office/officeart/2005/8/layout/hProcess9"/>
    <dgm:cxn modelId="{777949AA-C5C4-4B03-902F-F2C1A9B21884}" srcId="{F98C909F-9B05-415F-AECD-F1322B8145E9}" destId="{241DADB1-8E3D-4918-8A5D-A2A982BD4349}" srcOrd="2" destOrd="0" parTransId="{015EFC4D-4EE3-44D6-B319-058907505B7A}" sibTransId="{9705837E-C559-411E-9762-5E11EE8B832C}"/>
    <dgm:cxn modelId="{F2DC0EBC-8DAA-7C4B-A832-CB76857D52E9}" type="presOf" srcId="{6BAC528C-728D-4603-9561-78CE94BDB2F0}" destId="{E1FA79E8-4DB3-6A46-8D89-0EE01C8B53A4}" srcOrd="0" destOrd="0" presId="urn:microsoft.com/office/officeart/2005/8/layout/hProcess9"/>
    <dgm:cxn modelId="{70EE91E4-3304-2645-A077-CCDC6B08E690}" type="presOf" srcId="{241DADB1-8E3D-4918-8A5D-A2A982BD4349}" destId="{99ABD469-D453-AC4B-A730-A5252B2F1864}" srcOrd="0" destOrd="0" presId="urn:microsoft.com/office/officeart/2005/8/layout/hProcess9"/>
    <dgm:cxn modelId="{D696E4FE-D71A-C448-B232-F43DAA61AC0A}" type="presParOf" srcId="{EEC997F4-E732-AB48-A763-11C868C1A04C}" destId="{25FDE40C-4046-EF43-A47C-BC9E8285E280}" srcOrd="0" destOrd="0" presId="urn:microsoft.com/office/officeart/2005/8/layout/hProcess9"/>
    <dgm:cxn modelId="{A081922B-E27A-AA42-8578-2F3D5B4C0263}" type="presParOf" srcId="{EEC997F4-E732-AB48-A763-11C868C1A04C}" destId="{5806EFA1-0B40-6E4E-B26B-6A4CEE80CC4E}" srcOrd="1" destOrd="0" presId="urn:microsoft.com/office/officeart/2005/8/layout/hProcess9"/>
    <dgm:cxn modelId="{9D4BDDC4-89AF-084B-8AA8-E27B0042661A}" type="presParOf" srcId="{5806EFA1-0B40-6E4E-B26B-6A4CEE80CC4E}" destId="{E1FA79E8-4DB3-6A46-8D89-0EE01C8B53A4}" srcOrd="0" destOrd="0" presId="urn:microsoft.com/office/officeart/2005/8/layout/hProcess9"/>
    <dgm:cxn modelId="{82159709-CE3F-5D41-AFA1-7BE7CC3A4A5E}" type="presParOf" srcId="{5806EFA1-0B40-6E4E-B26B-6A4CEE80CC4E}" destId="{6ED1AE2B-5C19-634C-A5C7-0B6468C8684F}" srcOrd="1" destOrd="0" presId="urn:microsoft.com/office/officeart/2005/8/layout/hProcess9"/>
    <dgm:cxn modelId="{6FAB6E8E-5F06-A94F-8C7D-48B3B4D07C65}" type="presParOf" srcId="{5806EFA1-0B40-6E4E-B26B-6A4CEE80CC4E}" destId="{42685F01-3399-784C-9E55-C99FB4447358}" srcOrd="2" destOrd="0" presId="urn:microsoft.com/office/officeart/2005/8/layout/hProcess9"/>
    <dgm:cxn modelId="{2DCBE482-433B-6F48-A4ED-6719908C3D64}" type="presParOf" srcId="{5806EFA1-0B40-6E4E-B26B-6A4CEE80CC4E}" destId="{6CA60DA1-CE59-8A41-9E29-17401E8C24C4}" srcOrd="3" destOrd="0" presId="urn:microsoft.com/office/officeart/2005/8/layout/hProcess9"/>
    <dgm:cxn modelId="{AF37BF05-947F-5146-A9D8-42698C6E5866}" type="presParOf" srcId="{5806EFA1-0B40-6E4E-B26B-6A4CEE80CC4E}" destId="{99ABD469-D453-AC4B-A730-A5252B2F1864}"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258EB0-BC91-4E65-956A-3CCDB417C4A7}" type="doc">
      <dgm:prSet loTypeId="urn:microsoft.com/office/officeart/2005/8/layout/vList4" loCatId="icon" qsTypeId="urn:microsoft.com/office/officeart/2005/8/quickstyle/3d3" qsCatId="3D" csTypeId="urn:microsoft.com/office/officeart/2005/8/colors/colorful4" csCatId="colorful" phldr="1"/>
      <dgm:spPr/>
      <dgm:t>
        <a:bodyPr/>
        <a:lstStyle/>
        <a:p>
          <a:endParaRPr lang="en-US"/>
        </a:p>
      </dgm:t>
    </dgm:pt>
    <dgm:pt modelId="{48DE4A12-822F-433F-B781-14B581BFE1D3}">
      <dgm:prSet/>
      <dgm:spPr/>
      <dgm:t>
        <a:bodyPr/>
        <a:lstStyle/>
        <a:p>
          <a:br>
            <a:rPr lang="en-GB" b="1" dirty="0"/>
          </a:br>
          <a:br>
            <a:rPr lang="en-GB" b="1" dirty="0"/>
          </a:br>
          <a:br>
            <a:rPr lang="en-GB" b="1" dirty="0"/>
          </a:br>
          <a:r>
            <a:rPr lang="en-GB" b="1" dirty="0"/>
            <a:t>Nature – Biological Factors:</a:t>
          </a:r>
          <a:br>
            <a:rPr lang="en-GB" b="1" dirty="0"/>
          </a:br>
          <a:br>
            <a:rPr lang="en-GB" dirty="0"/>
          </a:br>
          <a:r>
            <a:rPr lang="en-GB" b="1" dirty="0"/>
            <a:t>Amira may naturally have a cautious or “slow-to-warm-up” temperament. This biological predisposition influences how strongly she reacts to separation and unfamiliar settings. Her stress response system  including cortisol release is activated more intensely in stressful transitions.</a:t>
          </a:r>
          <a:endParaRPr lang="en-US" b="1" dirty="0"/>
        </a:p>
      </dgm:t>
    </dgm:pt>
    <dgm:pt modelId="{832ECC31-068D-43D9-B586-0B5C50C74A94}" type="parTrans" cxnId="{11C012C8-FCD2-481C-BB73-BF3B7790F62F}">
      <dgm:prSet/>
      <dgm:spPr/>
      <dgm:t>
        <a:bodyPr/>
        <a:lstStyle/>
        <a:p>
          <a:endParaRPr lang="en-US"/>
        </a:p>
      </dgm:t>
    </dgm:pt>
    <dgm:pt modelId="{5D1ABC8C-E2AE-4CAB-83AA-594E2CEEC07C}" type="sibTrans" cxnId="{11C012C8-FCD2-481C-BB73-BF3B7790F62F}">
      <dgm:prSet/>
      <dgm:spPr/>
      <dgm:t>
        <a:bodyPr/>
        <a:lstStyle/>
        <a:p>
          <a:endParaRPr lang="en-US"/>
        </a:p>
      </dgm:t>
    </dgm:pt>
    <dgm:pt modelId="{7E3398EF-ABFD-4F9D-9664-5B13A38D1307}">
      <dgm:prSet/>
      <dgm:spPr/>
      <dgm:t>
        <a:bodyPr/>
        <a:lstStyle/>
        <a:p>
          <a:br>
            <a:rPr lang="en-GB" b="1" dirty="0"/>
          </a:br>
          <a:r>
            <a:rPr lang="en-GB" b="1" dirty="0"/>
            <a:t>Nurture – Environmental Factors:</a:t>
          </a:r>
          <a:br>
            <a:rPr lang="en-GB" b="1" dirty="0"/>
          </a:br>
          <a:br>
            <a:rPr lang="en-GB" dirty="0"/>
          </a:br>
          <a:r>
            <a:rPr lang="en-GB" b="1" dirty="0"/>
            <a:t>The quality of her home attachments, the sudden shift to a new nursery environment, and how responsive or predictable the nursery setting feels all shape her emotional responses</a:t>
          </a:r>
          <a:r>
            <a:rPr lang="en-GB" dirty="0"/>
            <a:t>.</a:t>
          </a:r>
          <a:endParaRPr lang="en-US" dirty="0"/>
        </a:p>
      </dgm:t>
    </dgm:pt>
    <dgm:pt modelId="{AAE67452-C84A-4C73-88BA-925F0A918B98}" type="parTrans" cxnId="{089073EE-DA38-4C39-B37C-9E238FA2E14B}">
      <dgm:prSet/>
      <dgm:spPr/>
      <dgm:t>
        <a:bodyPr/>
        <a:lstStyle/>
        <a:p>
          <a:endParaRPr lang="en-US"/>
        </a:p>
      </dgm:t>
    </dgm:pt>
    <dgm:pt modelId="{19EE1711-BE5A-4765-A8C5-B156FD90C240}" type="sibTrans" cxnId="{089073EE-DA38-4C39-B37C-9E238FA2E14B}">
      <dgm:prSet/>
      <dgm:spPr/>
      <dgm:t>
        <a:bodyPr/>
        <a:lstStyle/>
        <a:p>
          <a:endParaRPr lang="en-US"/>
        </a:p>
      </dgm:t>
    </dgm:pt>
    <dgm:pt modelId="{251CB9EF-249C-4CF2-8BFE-553E8229C50F}">
      <dgm:prSet custT="1"/>
      <dgm:spPr/>
      <dgm:t>
        <a:bodyPr/>
        <a:lstStyle/>
        <a:p>
          <a:r>
            <a:rPr lang="en-GB" sz="1100" b="1" dirty="0"/>
            <a:t>Interaction of Both:</a:t>
          </a:r>
          <a:br>
            <a:rPr lang="en-GB" sz="1100" b="1" dirty="0"/>
          </a:br>
          <a:br>
            <a:rPr lang="en-GB" sz="1100" dirty="0"/>
          </a:br>
          <a:r>
            <a:rPr lang="en-GB" sz="1200" b="1" dirty="0"/>
            <a:t>Amira’s behaviour is not caused by nature or nurture alone. It’s the combination of her biological sensitivity </a:t>
          </a:r>
          <a:r>
            <a:rPr lang="en-GB" sz="1200" b="1" i="1" dirty="0"/>
            <a:t>and</a:t>
          </a:r>
          <a:r>
            <a:rPr lang="en-GB" sz="1200" b="1" dirty="0"/>
            <a:t> the emotional challenge of separation that produces her current anxiety and withdrawal.</a:t>
          </a:r>
          <a:endParaRPr lang="en-US" sz="1200" b="1" dirty="0"/>
        </a:p>
      </dgm:t>
    </dgm:pt>
    <dgm:pt modelId="{53D59EDB-B8F7-4FC3-9694-ED4F42DB9FA6}" type="parTrans" cxnId="{88C1744C-7F22-43C6-AA6D-720887AE96D0}">
      <dgm:prSet/>
      <dgm:spPr/>
      <dgm:t>
        <a:bodyPr/>
        <a:lstStyle/>
        <a:p>
          <a:endParaRPr lang="en-US"/>
        </a:p>
      </dgm:t>
    </dgm:pt>
    <dgm:pt modelId="{4CB2202D-CB8E-47B9-A32E-D39FCF9C3491}" type="sibTrans" cxnId="{88C1744C-7F22-43C6-AA6D-720887AE96D0}">
      <dgm:prSet/>
      <dgm:spPr/>
      <dgm:t>
        <a:bodyPr/>
        <a:lstStyle/>
        <a:p>
          <a:endParaRPr lang="en-US"/>
        </a:p>
      </dgm:t>
    </dgm:pt>
    <dgm:pt modelId="{AA578111-7EF9-E04E-B757-68F5C96BA498}" type="pres">
      <dgm:prSet presAssocID="{54258EB0-BC91-4E65-956A-3CCDB417C4A7}" presName="linear" presStyleCnt="0">
        <dgm:presLayoutVars>
          <dgm:dir/>
          <dgm:resizeHandles val="exact"/>
        </dgm:presLayoutVars>
      </dgm:prSet>
      <dgm:spPr/>
    </dgm:pt>
    <dgm:pt modelId="{43A653B6-DE8E-4345-A4F5-7CB4A290AFC2}" type="pres">
      <dgm:prSet presAssocID="{48DE4A12-822F-433F-B781-14B581BFE1D3}" presName="comp" presStyleCnt="0"/>
      <dgm:spPr/>
    </dgm:pt>
    <dgm:pt modelId="{8C24C293-A373-6044-B834-BD797B767CFA}" type="pres">
      <dgm:prSet presAssocID="{48DE4A12-822F-433F-B781-14B581BFE1D3}" presName="box" presStyleLbl="node1" presStyleIdx="0" presStyleCnt="3"/>
      <dgm:spPr/>
    </dgm:pt>
    <dgm:pt modelId="{39611DD4-C3B2-C241-9CB4-B1B3F2227D5B}" type="pres">
      <dgm:prSet presAssocID="{48DE4A12-822F-433F-B781-14B581BFE1D3}" presName="img"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aw Prints"/>
        </a:ext>
      </dgm:extLst>
    </dgm:pt>
    <dgm:pt modelId="{5B85F7CE-5216-9542-93CE-2529DC78747C}" type="pres">
      <dgm:prSet presAssocID="{48DE4A12-822F-433F-B781-14B581BFE1D3}" presName="text" presStyleLbl="node1" presStyleIdx="0" presStyleCnt="3">
        <dgm:presLayoutVars>
          <dgm:bulletEnabled val="1"/>
        </dgm:presLayoutVars>
      </dgm:prSet>
      <dgm:spPr/>
    </dgm:pt>
    <dgm:pt modelId="{B3280AC0-3C0E-4643-9001-987435F28F29}" type="pres">
      <dgm:prSet presAssocID="{5D1ABC8C-E2AE-4CAB-83AA-594E2CEEC07C}" presName="spacer" presStyleCnt="0"/>
      <dgm:spPr/>
    </dgm:pt>
    <dgm:pt modelId="{F94A0779-0992-5545-B891-78E69ED4686E}" type="pres">
      <dgm:prSet presAssocID="{7E3398EF-ABFD-4F9D-9664-5B13A38D1307}" presName="comp" presStyleCnt="0"/>
      <dgm:spPr/>
    </dgm:pt>
    <dgm:pt modelId="{99B14837-6235-B941-A566-607325FDD51A}" type="pres">
      <dgm:prSet presAssocID="{7E3398EF-ABFD-4F9D-9664-5B13A38D1307}" presName="box" presStyleLbl="node1" presStyleIdx="1" presStyleCnt="3"/>
      <dgm:spPr/>
    </dgm:pt>
    <dgm:pt modelId="{CD19A5D6-7922-EB49-BC34-BDE3F6025D48}" type="pres">
      <dgm:prSet presAssocID="{7E3398EF-ABFD-4F9D-9664-5B13A38D1307}" presName="img"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arent and Child"/>
        </a:ext>
      </dgm:extLst>
    </dgm:pt>
    <dgm:pt modelId="{08C0E2B7-C3CF-7946-A746-8C7A5712B764}" type="pres">
      <dgm:prSet presAssocID="{7E3398EF-ABFD-4F9D-9664-5B13A38D1307}" presName="text" presStyleLbl="node1" presStyleIdx="1" presStyleCnt="3">
        <dgm:presLayoutVars>
          <dgm:bulletEnabled val="1"/>
        </dgm:presLayoutVars>
      </dgm:prSet>
      <dgm:spPr/>
    </dgm:pt>
    <dgm:pt modelId="{F3168FED-430B-6647-B071-BA6173FB3B3D}" type="pres">
      <dgm:prSet presAssocID="{19EE1711-BE5A-4765-A8C5-B156FD90C240}" presName="spacer" presStyleCnt="0"/>
      <dgm:spPr/>
    </dgm:pt>
    <dgm:pt modelId="{782C50E5-E4DF-8044-8F1A-423AB384D57C}" type="pres">
      <dgm:prSet presAssocID="{251CB9EF-249C-4CF2-8BFE-553E8229C50F}" presName="comp" presStyleCnt="0"/>
      <dgm:spPr/>
    </dgm:pt>
    <dgm:pt modelId="{C11A5D0A-95F5-4747-BD3F-E62C4A6E5423}" type="pres">
      <dgm:prSet presAssocID="{251CB9EF-249C-4CF2-8BFE-553E8229C50F}" presName="box" presStyleLbl="node1" presStyleIdx="2" presStyleCnt="3"/>
      <dgm:spPr/>
    </dgm:pt>
    <dgm:pt modelId="{125B2BF6-9AC8-B641-A024-84C3E92A8478}" type="pres">
      <dgm:prSet presAssocID="{251CB9EF-249C-4CF2-8BFE-553E8229C50F}" presName="img"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NA"/>
        </a:ext>
      </dgm:extLst>
    </dgm:pt>
    <dgm:pt modelId="{A013A063-7AAC-DA45-8EEC-DA2C4DAD3103}" type="pres">
      <dgm:prSet presAssocID="{251CB9EF-249C-4CF2-8BFE-553E8229C50F}" presName="text" presStyleLbl="node1" presStyleIdx="2" presStyleCnt="3">
        <dgm:presLayoutVars>
          <dgm:bulletEnabled val="1"/>
        </dgm:presLayoutVars>
      </dgm:prSet>
      <dgm:spPr/>
    </dgm:pt>
  </dgm:ptLst>
  <dgm:cxnLst>
    <dgm:cxn modelId="{E3CE9E49-6FB1-A443-8060-E04C0DE3879A}" type="presOf" srcId="{7E3398EF-ABFD-4F9D-9664-5B13A38D1307}" destId="{99B14837-6235-B941-A566-607325FDD51A}" srcOrd="0" destOrd="0" presId="urn:microsoft.com/office/officeart/2005/8/layout/vList4"/>
    <dgm:cxn modelId="{88C1744C-7F22-43C6-AA6D-720887AE96D0}" srcId="{54258EB0-BC91-4E65-956A-3CCDB417C4A7}" destId="{251CB9EF-249C-4CF2-8BFE-553E8229C50F}" srcOrd="2" destOrd="0" parTransId="{53D59EDB-B8F7-4FC3-9694-ED4F42DB9FA6}" sibTransId="{4CB2202D-CB8E-47B9-A32E-D39FCF9C3491}"/>
    <dgm:cxn modelId="{A06B57AE-7FEC-1642-9700-04FB89C26CA4}" type="presOf" srcId="{251CB9EF-249C-4CF2-8BFE-553E8229C50F}" destId="{C11A5D0A-95F5-4747-BD3F-E62C4A6E5423}" srcOrd="0" destOrd="0" presId="urn:microsoft.com/office/officeart/2005/8/layout/vList4"/>
    <dgm:cxn modelId="{DDCEE7BA-F56B-524D-9557-FC501D8E42CC}" type="presOf" srcId="{48DE4A12-822F-433F-B781-14B581BFE1D3}" destId="{8C24C293-A373-6044-B834-BD797B767CFA}" srcOrd="0" destOrd="0" presId="urn:microsoft.com/office/officeart/2005/8/layout/vList4"/>
    <dgm:cxn modelId="{EAFD95C4-1FC6-454A-862A-6AF0B74413C2}" type="presOf" srcId="{54258EB0-BC91-4E65-956A-3CCDB417C4A7}" destId="{AA578111-7EF9-E04E-B757-68F5C96BA498}" srcOrd="0" destOrd="0" presId="urn:microsoft.com/office/officeart/2005/8/layout/vList4"/>
    <dgm:cxn modelId="{11C012C8-FCD2-481C-BB73-BF3B7790F62F}" srcId="{54258EB0-BC91-4E65-956A-3CCDB417C4A7}" destId="{48DE4A12-822F-433F-B781-14B581BFE1D3}" srcOrd="0" destOrd="0" parTransId="{832ECC31-068D-43D9-B586-0B5C50C74A94}" sibTransId="{5D1ABC8C-E2AE-4CAB-83AA-594E2CEEC07C}"/>
    <dgm:cxn modelId="{F3A6CCD3-F14A-1349-9568-A908F2B6583A}" type="presOf" srcId="{48DE4A12-822F-433F-B781-14B581BFE1D3}" destId="{5B85F7CE-5216-9542-93CE-2529DC78747C}" srcOrd="1" destOrd="0" presId="urn:microsoft.com/office/officeart/2005/8/layout/vList4"/>
    <dgm:cxn modelId="{EBA4CDE5-80AA-1440-849C-E95213A57939}" type="presOf" srcId="{251CB9EF-249C-4CF2-8BFE-553E8229C50F}" destId="{A013A063-7AAC-DA45-8EEC-DA2C4DAD3103}" srcOrd="1" destOrd="0" presId="urn:microsoft.com/office/officeart/2005/8/layout/vList4"/>
    <dgm:cxn modelId="{D7F70CEE-340D-FB48-8717-5546F3891C72}" type="presOf" srcId="{7E3398EF-ABFD-4F9D-9664-5B13A38D1307}" destId="{08C0E2B7-C3CF-7946-A746-8C7A5712B764}" srcOrd="1" destOrd="0" presId="urn:microsoft.com/office/officeart/2005/8/layout/vList4"/>
    <dgm:cxn modelId="{089073EE-DA38-4C39-B37C-9E238FA2E14B}" srcId="{54258EB0-BC91-4E65-956A-3CCDB417C4A7}" destId="{7E3398EF-ABFD-4F9D-9664-5B13A38D1307}" srcOrd="1" destOrd="0" parTransId="{AAE67452-C84A-4C73-88BA-925F0A918B98}" sibTransId="{19EE1711-BE5A-4765-A8C5-B156FD90C240}"/>
    <dgm:cxn modelId="{15A21CFF-FBB0-D149-BF8F-0E144E03D9EA}" type="presParOf" srcId="{AA578111-7EF9-E04E-B757-68F5C96BA498}" destId="{43A653B6-DE8E-4345-A4F5-7CB4A290AFC2}" srcOrd="0" destOrd="0" presId="urn:microsoft.com/office/officeart/2005/8/layout/vList4"/>
    <dgm:cxn modelId="{B243E55A-9A77-3D43-A84A-45A832282985}" type="presParOf" srcId="{43A653B6-DE8E-4345-A4F5-7CB4A290AFC2}" destId="{8C24C293-A373-6044-B834-BD797B767CFA}" srcOrd="0" destOrd="0" presId="urn:microsoft.com/office/officeart/2005/8/layout/vList4"/>
    <dgm:cxn modelId="{E92019A5-02C2-9D4F-A681-EB82E5259DB4}" type="presParOf" srcId="{43A653B6-DE8E-4345-A4F5-7CB4A290AFC2}" destId="{39611DD4-C3B2-C241-9CB4-B1B3F2227D5B}" srcOrd="1" destOrd="0" presId="urn:microsoft.com/office/officeart/2005/8/layout/vList4"/>
    <dgm:cxn modelId="{7B435C94-CB58-3946-94DA-FC9886106AF7}" type="presParOf" srcId="{43A653B6-DE8E-4345-A4F5-7CB4A290AFC2}" destId="{5B85F7CE-5216-9542-93CE-2529DC78747C}" srcOrd="2" destOrd="0" presId="urn:microsoft.com/office/officeart/2005/8/layout/vList4"/>
    <dgm:cxn modelId="{7111020D-3D8D-3640-895C-75863E7F2CE3}" type="presParOf" srcId="{AA578111-7EF9-E04E-B757-68F5C96BA498}" destId="{B3280AC0-3C0E-4643-9001-987435F28F29}" srcOrd="1" destOrd="0" presId="urn:microsoft.com/office/officeart/2005/8/layout/vList4"/>
    <dgm:cxn modelId="{3CE7254D-3F7A-8B49-8101-881B48730B9F}" type="presParOf" srcId="{AA578111-7EF9-E04E-B757-68F5C96BA498}" destId="{F94A0779-0992-5545-B891-78E69ED4686E}" srcOrd="2" destOrd="0" presId="urn:microsoft.com/office/officeart/2005/8/layout/vList4"/>
    <dgm:cxn modelId="{E3BF87F4-A99C-8D43-A10C-4AE1561D3B4E}" type="presParOf" srcId="{F94A0779-0992-5545-B891-78E69ED4686E}" destId="{99B14837-6235-B941-A566-607325FDD51A}" srcOrd="0" destOrd="0" presId="urn:microsoft.com/office/officeart/2005/8/layout/vList4"/>
    <dgm:cxn modelId="{FEC947C8-1DA4-1440-A1E3-9CAB5F637182}" type="presParOf" srcId="{F94A0779-0992-5545-B891-78E69ED4686E}" destId="{CD19A5D6-7922-EB49-BC34-BDE3F6025D48}" srcOrd="1" destOrd="0" presId="urn:microsoft.com/office/officeart/2005/8/layout/vList4"/>
    <dgm:cxn modelId="{4AA71735-4838-614D-BD1C-1F53A3EF37BD}" type="presParOf" srcId="{F94A0779-0992-5545-B891-78E69ED4686E}" destId="{08C0E2B7-C3CF-7946-A746-8C7A5712B764}" srcOrd="2" destOrd="0" presId="urn:microsoft.com/office/officeart/2005/8/layout/vList4"/>
    <dgm:cxn modelId="{6AC34A86-5379-B44F-B0F6-662B09607CDC}" type="presParOf" srcId="{AA578111-7EF9-E04E-B757-68F5C96BA498}" destId="{F3168FED-430B-6647-B071-BA6173FB3B3D}" srcOrd="3" destOrd="0" presId="urn:microsoft.com/office/officeart/2005/8/layout/vList4"/>
    <dgm:cxn modelId="{1DEE55D6-C188-F24F-9B1B-490B576F3AC4}" type="presParOf" srcId="{AA578111-7EF9-E04E-B757-68F5C96BA498}" destId="{782C50E5-E4DF-8044-8F1A-423AB384D57C}" srcOrd="4" destOrd="0" presId="urn:microsoft.com/office/officeart/2005/8/layout/vList4"/>
    <dgm:cxn modelId="{B498628F-8C5C-E146-9F36-4E91F8B9D0F8}" type="presParOf" srcId="{782C50E5-E4DF-8044-8F1A-423AB384D57C}" destId="{C11A5D0A-95F5-4747-BD3F-E62C4A6E5423}" srcOrd="0" destOrd="0" presId="urn:microsoft.com/office/officeart/2005/8/layout/vList4"/>
    <dgm:cxn modelId="{992862FB-2DC6-5C4E-B32E-E91376CB827D}" type="presParOf" srcId="{782C50E5-E4DF-8044-8F1A-423AB384D57C}" destId="{125B2BF6-9AC8-B641-A024-84C3E92A8478}" srcOrd="1" destOrd="0" presId="urn:microsoft.com/office/officeart/2005/8/layout/vList4"/>
    <dgm:cxn modelId="{806D1012-78A0-014F-A056-71694CB7D04B}" type="presParOf" srcId="{782C50E5-E4DF-8044-8F1A-423AB384D57C}" destId="{A013A063-7AAC-DA45-8EEC-DA2C4DAD3103}"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7E9118-3E12-49AA-AE55-65B592B1F503}" type="doc">
      <dgm:prSet loTypeId="urn:microsoft.com/office/officeart/2016/7/layout/BasicLinearProcessNumbered" loCatId="process" qsTypeId="urn:microsoft.com/office/officeart/2005/8/quickstyle/simple4" qsCatId="simple" csTypeId="urn:microsoft.com/office/officeart/2005/8/colors/colorful1" csCatId="colorful" phldr="1"/>
      <dgm:spPr/>
      <dgm:t>
        <a:bodyPr/>
        <a:lstStyle/>
        <a:p>
          <a:endParaRPr lang="en-US"/>
        </a:p>
      </dgm:t>
    </dgm:pt>
    <dgm:pt modelId="{1FE4D8EC-4C8A-439F-9335-E01EA76FAC91}">
      <dgm:prSet/>
      <dgm:spPr/>
      <dgm:t>
        <a:bodyPr/>
        <a:lstStyle/>
        <a:p>
          <a:r>
            <a:rPr lang="en-GB" b="1" dirty="0"/>
            <a:t>Strategy 1: Key Person Approach:</a:t>
          </a:r>
          <a:br>
            <a:rPr lang="en-GB" b="1" dirty="0"/>
          </a:br>
          <a:br>
            <a:rPr lang="en-GB" dirty="0"/>
          </a:br>
          <a:r>
            <a:rPr lang="en-GB" dirty="0"/>
            <a:t>Assign a consistent practitioner who becomes Amira’s secondary secure base. This person greets her each morning, supports separations, and offers calm reassurance throughout the day.</a:t>
          </a:r>
          <a:endParaRPr lang="en-US" dirty="0"/>
        </a:p>
      </dgm:t>
    </dgm:pt>
    <dgm:pt modelId="{CD3BC997-40C9-4D9A-84AB-8B9B7DE25FE7}" type="parTrans" cxnId="{BB5001A1-83A8-4429-A0DF-18A7553E4195}">
      <dgm:prSet/>
      <dgm:spPr/>
      <dgm:t>
        <a:bodyPr/>
        <a:lstStyle/>
        <a:p>
          <a:endParaRPr lang="en-US"/>
        </a:p>
      </dgm:t>
    </dgm:pt>
    <dgm:pt modelId="{F9E4FC81-DBB6-411E-BFCD-0608C535E310}" type="sibTrans" cxnId="{BB5001A1-83A8-4429-A0DF-18A7553E4195}">
      <dgm:prSet phldrT="1" phldr="0"/>
      <dgm:spPr/>
      <dgm:t>
        <a:bodyPr/>
        <a:lstStyle/>
        <a:p>
          <a:r>
            <a:rPr lang="en-US"/>
            <a:t>1</a:t>
          </a:r>
        </a:p>
      </dgm:t>
    </dgm:pt>
    <dgm:pt modelId="{67121197-B882-451D-9F00-04F120F8DD45}">
      <dgm:prSet/>
      <dgm:spPr/>
      <dgm:t>
        <a:bodyPr/>
        <a:lstStyle/>
        <a:p>
          <a:r>
            <a:rPr lang="en-GB" b="1" dirty="0"/>
            <a:t>Strategy 2: Graduated Separation &amp; Predictable Transitions:</a:t>
          </a:r>
          <a:br>
            <a:rPr lang="en-GB" b="1" dirty="0"/>
          </a:br>
          <a:br>
            <a:rPr lang="en-GB" dirty="0"/>
          </a:br>
          <a:r>
            <a:rPr lang="en-GB" dirty="0"/>
            <a:t>Work closely with her parents on a gentle separation plan. Create a simple goodbye ritual, begin with shorter sessions, and gradually extend them as her trust increases.</a:t>
          </a:r>
          <a:endParaRPr lang="en-US" dirty="0"/>
        </a:p>
      </dgm:t>
    </dgm:pt>
    <dgm:pt modelId="{83207517-036D-43FA-8E0C-4A8D40082E6F}" type="parTrans" cxnId="{BB0A9A1D-AA16-4E09-8245-0D3EF7D298D5}">
      <dgm:prSet/>
      <dgm:spPr/>
      <dgm:t>
        <a:bodyPr/>
        <a:lstStyle/>
        <a:p>
          <a:endParaRPr lang="en-US"/>
        </a:p>
      </dgm:t>
    </dgm:pt>
    <dgm:pt modelId="{2FB51876-4871-46E9-A5AC-31DBE0C78179}" type="sibTrans" cxnId="{BB0A9A1D-AA16-4E09-8245-0D3EF7D298D5}">
      <dgm:prSet phldrT="2" phldr="0"/>
      <dgm:spPr/>
      <dgm:t>
        <a:bodyPr/>
        <a:lstStyle/>
        <a:p>
          <a:r>
            <a:rPr lang="en-US"/>
            <a:t>2</a:t>
          </a:r>
        </a:p>
      </dgm:t>
    </dgm:pt>
    <dgm:pt modelId="{2D0B485F-6C14-4DEE-BB78-D8CC85698A52}">
      <dgm:prSet/>
      <dgm:spPr/>
      <dgm:t>
        <a:bodyPr/>
        <a:lstStyle/>
        <a:p>
          <a:r>
            <a:rPr lang="en-GB" b="1" dirty="0"/>
            <a:t>Strategy 3: Attachment-Informed Communication:</a:t>
          </a:r>
          <a:br>
            <a:rPr lang="en-GB" b="1" dirty="0"/>
          </a:br>
          <a:br>
            <a:rPr lang="en-GB" dirty="0"/>
          </a:br>
          <a:r>
            <a:rPr lang="en-GB" dirty="0"/>
            <a:t>Use calm, validating language that acknowledges her feelings. For example:</a:t>
          </a:r>
          <a:br>
            <a:rPr lang="en-GB" dirty="0"/>
          </a:br>
          <a:r>
            <a:rPr lang="en-GB" i="1" dirty="0"/>
            <a:t>“I can see you’re feeling sad because Mummy has gone. She’ll be back after lunch. I’m here with you.”</a:t>
          </a:r>
          <a:endParaRPr lang="en-US" dirty="0"/>
        </a:p>
      </dgm:t>
    </dgm:pt>
    <dgm:pt modelId="{A6224594-2706-4B59-9594-0A94CFE91B29}" type="parTrans" cxnId="{77847903-7500-4F7B-9E04-DBFA4E4278E2}">
      <dgm:prSet/>
      <dgm:spPr/>
      <dgm:t>
        <a:bodyPr/>
        <a:lstStyle/>
        <a:p>
          <a:endParaRPr lang="en-US"/>
        </a:p>
      </dgm:t>
    </dgm:pt>
    <dgm:pt modelId="{20EDEB88-E1C2-4DCB-A8E5-CBF24D59AD96}" type="sibTrans" cxnId="{77847903-7500-4F7B-9E04-DBFA4E4278E2}">
      <dgm:prSet phldrT="3" phldr="0"/>
      <dgm:spPr/>
      <dgm:t>
        <a:bodyPr/>
        <a:lstStyle/>
        <a:p>
          <a:r>
            <a:rPr lang="en-US"/>
            <a:t>3</a:t>
          </a:r>
        </a:p>
      </dgm:t>
    </dgm:pt>
    <dgm:pt modelId="{EC2E23BE-7E8E-46FB-BBB7-598171284EB5}">
      <dgm:prSet/>
      <dgm:spPr/>
      <dgm:t>
        <a:bodyPr/>
        <a:lstStyle/>
        <a:p>
          <a:r>
            <a:rPr lang="en-GB" b="1" dirty="0"/>
            <a:t>Strategy 4: Scaffolded Social Play:</a:t>
          </a:r>
          <a:br>
            <a:rPr lang="en-GB" b="1" dirty="0"/>
          </a:br>
          <a:br>
            <a:rPr lang="en-GB" dirty="0"/>
          </a:br>
          <a:r>
            <a:rPr lang="en-GB" dirty="0"/>
            <a:t>Start with parallel play to help her feel safe. Then gently introduce one trusted peer before progressing to small groups as her confidence grows.</a:t>
          </a:r>
          <a:endParaRPr lang="en-US" dirty="0"/>
        </a:p>
      </dgm:t>
    </dgm:pt>
    <dgm:pt modelId="{1D7B168D-64B2-4FB2-8A4D-229A137AE2A3}" type="parTrans" cxnId="{CB4F45E2-DBC4-4542-84EB-34631A90A7B8}">
      <dgm:prSet/>
      <dgm:spPr/>
      <dgm:t>
        <a:bodyPr/>
        <a:lstStyle/>
        <a:p>
          <a:endParaRPr lang="en-US"/>
        </a:p>
      </dgm:t>
    </dgm:pt>
    <dgm:pt modelId="{E0A67AA1-1126-46DB-A255-32331C21CE6A}" type="sibTrans" cxnId="{CB4F45E2-DBC4-4542-84EB-34631A90A7B8}">
      <dgm:prSet phldrT="4" phldr="0"/>
      <dgm:spPr/>
      <dgm:t>
        <a:bodyPr/>
        <a:lstStyle/>
        <a:p>
          <a:r>
            <a:rPr lang="en-US"/>
            <a:t>4</a:t>
          </a:r>
        </a:p>
      </dgm:t>
    </dgm:pt>
    <dgm:pt modelId="{6BAC39C3-C040-6B4C-80AF-54ABCDE19238}" type="pres">
      <dgm:prSet presAssocID="{8E7E9118-3E12-49AA-AE55-65B592B1F503}" presName="Name0" presStyleCnt="0">
        <dgm:presLayoutVars>
          <dgm:animLvl val="lvl"/>
          <dgm:resizeHandles val="exact"/>
        </dgm:presLayoutVars>
      </dgm:prSet>
      <dgm:spPr/>
    </dgm:pt>
    <dgm:pt modelId="{7D69D1D3-9345-6845-AAA6-2F313953971D}" type="pres">
      <dgm:prSet presAssocID="{1FE4D8EC-4C8A-439F-9335-E01EA76FAC91}" presName="compositeNode" presStyleCnt="0">
        <dgm:presLayoutVars>
          <dgm:bulletEnabled val="1"/>
        </dgm:presLayoutVars>
      </dgm:prSet>
      <dgm:spPr/>
    </dgm:pt>
    <dgm:pt modelId="{7A8C2594-3EC3-D248-A316-1BC7C300FBE5}" type="pres">
      <dgm:prSet presAssocID="{1FE4D8EC-4C8A-439F-9335-E01EA76FAC91}" presName="bgRect" presStyleLbl="bgAccFollowNode1" presStyleIdx="0" presStyleCnt="4"/>
      <dgm:spPr/>
    </dgm:pt>
    <dgm:pt modelId="{73B7EC07-6929-F54A-B029-57A3A59DFB19}" type="pres">
      <dgm:prSet presAssocID="{F9E4FC81-DBB6-411E-BFCD-0608C535E310}" presName="sibTransNodeCircle" presStyleLbl="alignNode1" presStyleIdx="0" presStyleCnt="8">
        <dgm:presLayoutVars>
          <dgm:chMax val="0"/>
          <dgm:bulletEnabled/>
        </dgm:presLayoutVars>
      </dgm:prSet>
      <dgm:spPr/>
    </dgm:pt>
    <dgm:pt modelId="{65E1310A-EDB4-B14E-8BA6-470A9607A6E8}" type="pres">
      <dgm:prSet presAssocID="{1FE4D8EC-4C8A-439F-9335-E01EA76FAC91}" presName="bottomLine" presStyleLbl="alignNode1" presStyleIdx="1" presStyleCnt="8">
        <dgm:presLayoutVars/>
      </dgm:prSet>
      <dgm:spPr/>
    </dgm:pt>
    <dgm:pt modelId="{ABD8DADC-D8C9-FA47-86FA-A5FA45724295}" type="pres">
      <dgm:prSet presAssocID="{1FE4D8EC-4C8A-439F-9335-E01EA76FAC91}" presName="nodeText" presStyleLbl="bgAccFollowNode1" presStyleIdx="0" presStyleCnt="4">
        <dgm:presLayoutVars>
          <dgm:bulletEnabled val="1"/>
        </dgm:presLayoutVars>
      </dgm:prSet>
      <dgm:spPr/>
    </dgm:pt>
    <dgm:pt modelId="{5ABBE80B-1599-E049-B9A2-05F3099ABDEB}" type="pres">
      <dgm:prSet presAssocID="{F9E4FC81-DBB6-411E-BFCD-0608C535E310}" presName="sibTrans" presStyleCnt="0"/>
      <dgm:spPr/>
    </dgm:pt>
    <dgm:pt modelId="{2DD533D6-EAFB-9A4A-814F-3E7F650AFDDE}" type="pres">
      <dgm:prSet presAssocID="{67121197-B882-451D-9F00-04F120F8DD45}" presName="compositeNode" presStyleCnt="0">
        <dgm:presLayoutVars>
          <dgm:bulletEnabled val="1"/>
        </dgm:presLayoutVars>
      </dgm:prSet>
      <dgm:spPr/>
    </dgm:pt>
    <dgm:pt modelId="{715CEF05-BA09-154C-AEED-5D735CC67F93}" type="pres">
      <dgm:prSet presAssocID="{67121197-B882-451D-9F00-04F120F8DD45}" presName="bgRect" presStyleLbl="bgAccFollowNode1" presStyleIdx="1" presStyleCnt="4"/>
      <dgm:spPr/>
    </dgm:pt>
    <dgm:pt modelId="{BE673932-0E71-6946-831D-FC1312247407}" type="pres">
      <dgm:prSet presAssocID="{2FB51876-4871-46E9-A5AC-31DBE0C78179}" presName="sibTransNodeCircle" presStyleLbl="alignNode1" presStyleIdx="2" presStyleCnt="8">
        <dgm:presLayoutVars>
          <dgm:chMax val="0"/>
          <dgm:bulletEnabled/>
        </dgm:presLayoutVars>
      </dgm:prSet>
      <dgm:spPr/>
    </dgm:pt>
    <dgm:pt modelId="{70B397D0-B08C-AE4D-ABC7-6AABBFF2B28F}" type="pres">
      <dgm:prSet presAssocID="{67121197-B882-451D-9F00-04F120F8DD45}" presName="bottomLine" presStyleLbl="alignNode1" presStyleIdx="3" presStyleCnt="8">
        <dgm:presLayoutVars/>
      </dgm:prSet>
      <dgm:spPr/>
    </dgm:pt>
    <dgm:pt modelId="{8427083F-D1C9-2049-B55A-570B9B20AE8A}" type="pres">
      <dgm:prSet presAssocID="{67121197-B882-451D-9F00-04F120F8DD45}" presName="nodeText" presStyleLbl="bgAccFollowNode1" presStyleIdx="1" presStyleCnt="4">
        <dgm:presLayoutVars>
          <dgm:bulletEnabled val="1"/>
        </dgm:presLayoutVars>
      </dgm:prSet>
      <dgm:spPr/>
    </dgm:pt>
    <dgm:pt modelId="{B8AA70BA-C6CD-7D45-AF12-F1D3F1100DB0}" type="pres">
      <dgm:prSet presAssocID="{2FB51876-4871-46E9-A5AC-31DBE0C78179}" presName="sibTrans" presStyleCnt="0"/>
      <dgm:spPr/>
    </dgm:pt>
    <dgm:pt modelId="{7ECC1E87-0E08-9441-9B1D-B7334610E628}" type="pres">
      <dgm:prSet presAssocID="{2D0B485F-6C14-4DEE-BB78-D8CC85698A52}" presName="compositeNode" presStyleCnt="0">
        <dgm:presLayoutVars>
          <dgm:bulletEnabled val="1"/>
        </dgm:presLayoutVars>
      </dgm:prSet>
      <dgm:spPr/>
    </dgm:pt>
    <dgm:pt modelId="{87926102-5B95-F848-BDE2-5C8EBC4A1D18}" type="pres">
      <dgm:prSet presAssocID="{2D0B485F-6C14-4DEE-BB78-D8CC85698A52}" presName="bgRect" presStyleLbl="bgAccFollowNode1" presStyleIdx="2" presStyleCnt="4"/>
      <dgm:spPr/>
    </dgm:pt>
    <dgm:pt modelId="{FCEBA40F-4761-694A-AC2B-8BDCEE8EF66A}" type="pres">
      <dgm:prSet presAssocID="{20EDEB88-E1C2-4DCB-A8E5-CBF24D59AD96}" presName="sibTransNodeCircle" presStyleLbl="alignNode1" presStyleIdx="4" presStyleCnt="8">
        <dgm:presLayoutVars>
          <dgm:chMax val="0"/>
          <dgm:bulletEnabled/>
        </dgm:presLayoutVars>
      </dgm:prSet>
      <dgm:spPr/>
    </dgm:pt>
    <dgm:pt modelId="{76F33EA9-4F0A-AA41-BC6A-549F2DAFC942}" type="pres">
      <dgm:prSet presAssocID="{2D0B485F-6C14-4DEE-BB78-D8CC85698A52}" presName="bottomLine" presStyleLbl="alignNode1" presStyleIdx="5" presStyleCnt="8">
        <dgm:presLayoutVars/>
      </dgm:prSet>
      <dgm:spPr/>
    </dgm:pt>
    <dgm:pt modelId="{97BBDA64-F02E-5F44-B2D3-17EDA08A6655}" type="pres">
      <dgm:prSet presAssocID="{2D0B485F-6C14-4DEE-BB78-D8CC85698A52}" presName="nodeText" presStyleLbl="bgAccFollowNode1" presStyleIdx="2" presStyleCnt="4">
        <dgm:presLayoutVars>
          <dgm:bulletEnabled val="1"/>
        </dgm:presLayoutVars>
      </dgm:prSet>
      <dgm:spPr/>
    </dgm:pt>
    <dgm:pt modelId="{3B955CF0-04AC-FC48-A6B4-221977F70032}" type="pres">
      <dgm:prSet presAssocID="{20EDEB88-E1C2-4DCB-A8E5-CBF24D59AD96}" presName="sibTrans" presStyleCnt="0"/>
      <dgm:spPr/>
    </dgm:pt>
    <dgm:pt modelId="{CC0BD1FE-97B3-0848-A4F5-03DA2DD32BE7}" type="pres">
      <dgm:prSet presAssocID="{EC2E23BE-7E8E-46FB-BBB7-598171284EB5}" presName="compositeNode" presStyleCnt="0">
        <dgm:presLayoutVars>
          <dgm:bulletEnabled val="1"/>
        </dgm:presLayoutVars>
      </dgm:prSet>
      <dgm:spPr/>
    </dgm:pt>
    <dgm:pt modelId="{7C613EEF-D16A-EC43-8359-3BB9DDE577DF}" type="pres">
      <dgm:prSet presAssocID="{EC2E23BE-7E8E-46FB-BBB7-598171284EB5}" presName="bgRect" presStyleLbl="bgAccFollowNode1" presStyleIdx="3" presStyleCnt="4"/>
      <dgm:spPr/>
    </dgm:pt>
    <dgm:pt modelId="{3C3F8BAA-4E4A-B44F-AC76-B8D3E4FD01FE}" type="pres">
      <dgm:prSet presAssocID="{E0A67AA1-1126-46DB-A255-32331C21CE6A}" presName="sibTransNodeCircle" presStyleLbl="alignNode1" presStyleIdx="6" presStyleCnt="8">
        <dgm:presLayoutVars>
          <dgm:chMax val="0"/>
          <dgm:bulletEnabled/>
        </dgm:presLayoutVars>
      </dgm:prSet>
      <dgm:spPr/>
    </dgm:pt>
    <dgm:pt modelId="{2C237391-0A7A-C441-82B5-EEFAEAF8BB01}" type="pres">
      <dgm:prSet presAssocID="{EC2E23BE-7E8E-46FB-BBB7-598171284EB5}" presName="bottomLine" presStyleLbl="alignNode1" presStyleIdx="7" presStyleCnt="8">
        <dgm:presLayoutVars/>
      </dgm:prSet>
      <dgm:spPr/>
    </dgm:pt>
    <dgm:pt modelId="{E3DBE749-8511-364E-8EAA-32728A26C076}" type="pres">
      <dgm:prSet presAssocID="{EC2E23BE-7E8E-46FB-BBB7-598171284EB5}" presName="nodeText" presStyleLbl="bgAccFollowNode1" presStyleIdx="3" presStyleCnt="4">
        <dgm:presLayoutVars>
          <dgm:bulletEnabled val="1"/>
        </dgm:presLayoutVars>
      </dgm:prSet>
      <dgm:spPr/>
    </dgm:pt>
  </dgm:ptLst>
  <dgm:cxnLst>
    <dgm:cxn modelId="{77847903-7500-4F7B-9E04-DBFA4E4278E2}" srcId="{8E7E9118-3E12-49AA-AE55-65B592B1F503}" destId="{2D0B485F-6C14-4DEE-BB78-D8CC85698A52}" srcOrd="2" destOrd="0" parTransId="{A6224594-2706-4B59-9594-0A94CFE91B29}" sibTransId="{20EDEB88-E1C2-4DCB-A8E5-CBF24D59AD96}"/>
    <dgm:cxn modelId="{2BED3F06-C28B-0C49-9B72-5717AB4F9729}" type="presOf" srcId="{67121197-B882-451D-9F00-04F120F8DD45}" destId="{715CEF05-BA09-154C-AEED-5D735CC67F93}" srcOrd="0" destOrd="0" presId="urn:microsoft.com/office/officeart/2016/7/layout/BasicLinearProcessNumbered"/>
    <dgm:cxn modelId="{906B8A09-BB90-E547-BB03-9981E8222237}" type="presOf" srcId="{EC2E23BE-7E8E-46FB-BBB7-598171284EB5}" destId="{7C613EEF-D16A-EC43-8359-3BB9DDE577DF}" srcOrd="0" destOrd="0" presId="urn:microsoft.com/office/officeart/2016/7/layout/BasicLinearProcessNumbered"/>
    <dgm:cxn modelId="{495FD815-044E-0849-9B08-4F4DB718B851}" type="presOf" srcId="{20EDEB88-E1C2-4DCB-A8E5-CBF24D59AD96}" destId="{FCEBA40F-4761-694A-AC2B-8BDCEE8EF66A}" srcOrd="0" destOrd="0" presId="urn:microsoft.com/office/officeart/2016/7/layout/BasicLinearProcessNumbered"/>
    <dgm:cxn modelId="{BB0A9A1D-AA16-4E09-8245-0D3EF7D298D5}" srcId="{8E7E9118-3E12-49AA-AE55-65B592B1F503}" destId="{67121197-B882-451D-9F00-04F120F8DD45}" srcOrd="1" destOrd="0" parTransId="{83207517-036D-43FA-8E0C-4A8D40082E6F}" sibTransId="{2FB51876-4871-46E9-A5AC-31DBE0C78179}"/>
    <dgm:cxn modelId="{7740972C-BE4D-4949-9541-B976E5B671DC}" type="presOf" srcId="{2FB51876-4871-46E9-A5AC-31DBE0C78179}" destId="{BE673932-0E71-6946-831D-FC1312247407}" srcOrd="0" destOrd="0" presId="urn:microsoft.com/office/officeart/2016/7/layout/BasicLinearProcessNumbered"/>
    <dgm:cxn modelId="{1E7EA434-AED9-C848-8EAA-AC5E0A3B95CD}" type="presOf" srcId="{F9E4FC81-DBB6-411E-BFCD-0608C535E310}" destId="{73B7EC07-6929-F54A-B029-57A3A59DFB19}" srcOrd="0" destOrd="0" presId="urn:microsoft.com/office/officeart/2016/7/layout/BasicLinearProcessNumbered"/>
    <dgm:cxn modelId="{D5145749-8736-D640-B21E-21B427A5859A}" type="presOf" srcId="{2D0B485F-6C14-4DEE-BB78-D8CC85698A52}" destId="{87926102-5B95-F848-BDE2-5C8EBC4A1D18}" srcOrd="0" destOrd="0" presId="urn:microsoft.com/office/officeart/2016/7/layout/BasicLinearProcessNumbered"/>
    <dgm:cxn modelId="{556E1E50-5595-BB41-8484-9134000772AD}" type="presOf" srcId="{2D0B485F-6C14-4DEE-BB78-D8CC85698A52}" destId="{97BBDA64-F02E-5F44-B2D3-17EDA08A6655}" srcOrd="1" destOrd="0" presId="urn:microsoft.com/office/officeart/2016/7/layout/BasicLinearProcessNumbered"/>
    <dgm:cxn modelId="{CA3FE98C-88AB-0942-AF18-F339260589C8}" type="presOf" srcId="{EC2E23BE-7E8E-46FB-BBB7-598171284EB5}" destId="{E3DBE749-8511-364E-8EAA-32728A26C076}" srcOrd="1" destOrd="0" presId="urn:microsoft.com/office/officeart/2016/7/layout/BasicLinearProcessNumbered"/>
    <dgm:cxn modelId="{31E3918D-7349-4847-8CCE-AD4015DDB3AF}" type="presOf" srcId="{1FE4D8EC-4C8A-439F-9335-E01EA76FAC91}" destId="{7A8C2594-3EC3-D248-A316-1BC7C300FBE5}" srcOrd="0" destOrd="0" presId="urn:microsoft.com/office/officeart/2016/7/layout/BasicLinearProcessNumbered"/>
    <dgm:cxn modelId="{BB5001A1-83A8-4429-A0DF-18A7553E4195}" srcId="{8E7E9118-3E12-49AA-AE55-65B592B1F503}" destId="{1FE4D8EC-4C8A-439F-9335-E01EA76FAC91}" srcOrd="0" destOrd="0" parTransId="{CD3BC997-40C9-4D9A-84AB-8B9B7DE25FE7}" sibTransId="{F9E4FC81-DBB6-411E-BFCD-0608C535E310}"/>
    <dgm:cxn modelId="{4460B5A6-2D9A-F944-B257-6C3F2BD2CE0E}" type="presOf" srcId="{E0A67AA1-1126-46DB-A255-32331C21CE6A}" destId="{3C3F8BAA-4E4A-B44F-AC76-B8D3E4FD01FE}" srcOrd="0" destOrd="0" presId="urn:microsoft.com/office/officeart/2016/7/layout/BasicLinearProcessNumbered"/>
    <dgm:cxn modelId="{7B0112B1-7064-D041-9D20-BFC6F94889AD}" type="presOf" srcId="{8E7E9118-3E12-49AA-AE55-65B592B1F503}" destId="{6BAC39C3-C040-6B4C-80AF-54ABCDE19238}" srcOrd="0" destOrd="0" presId="urn:microsoft.com/office/officeart/2016/7/layout/BasicLinearProcessNumbered"/>
    <dgm:cxn modelId="{33825ECB-D508-C94C-A51B-279057B7D036}" type="presOf" srcId="{1FE4D8EC-4C8A-439F-9335-E01EA76FAC91}" destId="{ABD8DADC-D8C9-FA47-86FA-A5FA45724295}" srcOrd="1" destOrd="0" presId="urn:microsoft.com/office/officeart/2016/7/layout/BasicLinearProcessNumbered"/>
    <dgm:cxn modelId="{CB4F45E2-DBC4-4542-84EB-34631A90A7B8}" srcId="{8E7E9118-3E12-49AA-AE55-65B592B1F503}" destId="{EC2E23BE-7E8E-46FB-BBB7-598171284EB5}" srcOrd="3" destOrd="0" parTransId="{1D7B168D-64B2-4FB2-8A4D-229A137AE2A3}" sibTransId="{E0A67AA1-1126-46DB-A255-32331C21CE6A}"/>
    <dgm:cxn modelId="{A7C001E7-1882-194C-A4B6-157A839F975A}" type="presOf" srcId="{67121197-B882-451D-9F00-04F120F8DD45}" destId="{8427083F-D1C9-2049-B55A-570B9B20AE8A}" srcOrd="1" destOrd="0" presId="urn:microsoft.com/office/officeart/2016/7/layout/BasicLinearProcessNumbered"/>
    <dgm:cxn modelId="{EB48D725-8D00-344A-8A1B-EC0EA1FC615F}" type="presParOf" srcId="{6BAC39C3-C040-6B4C-80AF-54ABCDE19238}" destId="{7D69D1D3-9345-6845-AAA6-2F313953971D}" srcOrd="0" destOrd="0" presId="urn:microsoft.com/office/officeart/2016/7/layout/BasicLinearProcessNumbered"/>
    <dgm:cxn modelId="{2697DBD1-631E-FB41-BB30-0146DC0C8540}" type="presParOf" srcId="{7D69D1D3-9345-6845-AAA6-2F313953971D}" destId="{7A8C2594-3EC3-D248-A316-1BC7C300FBE5}" srcOrd="0" destOrd="0" presId="urn:microsoft.com/office/officeart/2016/7/layout/BasicLinearProcessNumbered"/>
    <dgm:cxn modelId="{C9A852FE-69D6-8547-BBB1-5DD77D4AE205}" type="presParOf" srcId="{7D69D1D3-9345-6845-AAA6-2F313953971D}" destId="{73B7EC07-6929-F54A-B029-57A3A59DFB19}" srcOrd="1" destOrd="0" presId="urn:microsoft.com/office/officeart/2016/7/layout/BasicLinearProcessNumbered"/>
    <dgm:cxn modelId="{ED75BB3F-2267-EE4E-9BC2-73933A1F87FD}" type="presParOf" srcId="{7D69D1D3-9345-6845-AAA6-2F313953971D}" destId="{65E1310A-EDB4-B14E-8BA6-470A9607A6E8}" srcOrd="2" destOrd="0" presId="urn:microsoft.com/office/officeart/2016/7/layout/BasicLinearProcessNumbered"/>
    <dgm:cxn modelId="{DF9A894A-7568-CB40-AF98-20EDD1A351D7}" type="presParOf" srcId="{7D69D1D3-9345-6845-AAA6-2F313953971D}" destId="{ABD8DADC-D8C9-FA47-86FA-A5FA45724295}" srcOrd="3" destOrd="0" presId="urn:microsoft.com/office/officeart/2016/7/layout/BasicLinearProcessNumbered"/>
    <dgm:cxn modelId="{224BA6E5-A0F9-634E-B3CF-C4D197DDBDB2}" type="presParOf" srcId="{6BAC39C3-C040-6B4C-80AF-54ABCDE19238}" destId="{5ABBE80B-1599-E049-B9A2-05F3099ABDEB}" srcOrd="1" destOrd="0" presId="urn:microsoft.com/office/officeart/2016/7/layout/BasicLinearProcessNumbered"/>
    <dgm:cxn modelId="{37CA778A-78BE-1940-BE25-1DAA4A3580E2}" type="presParOf" srcId="{6BAC39C3-C040-6B4C-80AF-54ABCDE19238}" destId="{2DD533D6-EAFB-9A4A-814F-3E7F650AFDDE}" srcOrd="2" destOrd="0" presId="urn:microsoft.com/office/officeart/2016/7/layout/BasicLinearProcessNumbered"/>
    <dgm:cxn modelId="{CBD72691-B3DA-E640-9203-566E209E5A60}" type="presParOf" srcId="{2DD533D6-EAFB-9A4A-814F-3E7F650AFDDE}" destId="{715CEF05-BA09-154C-AEED-5D735CC67F93}" srcOrd="0" destOrd="0" presId="urn:microsoft.com/office/officeart/2016/7/layout/BasicLinearProcessNumbered"/>
    <dgm:cxn modelId="{4135932E-4FBA-D140-B773-3ADE13AE8937}" type="presParOf" srcId="{2DD533D6-EAFB-9A4A-814F-3E7F650AFDDE}" destId="{BE673932-0E71-6946-831D-FC1312247407}" srcOrd="1" destOrd="0" presId="urn:microsoft.com/office/officeart/2016/7/layout/BasicLinearProcessNumbered"/>
    <dgm:cxn modelId="{C49DA8A4-9AFF-9C42-9A61-FA6920BDFAE1}" type="presParOf" srcId="{2DD533D6-EAFB-9A4A-814F-3E7F650AFDDE}" destId="{70B397D0-B08C-AE4D-ABC7-6AABBFF2B28F}" srcOrd="2" destOrd="0" presId="urn:microsoft.com/office/officeart/2016/7/layout/BasicLinearProcessNumbered"/>
    <dgm:cxn modelId="{1203D1D2-1C2C-7F46-9EB8-1627B2C92AC9}" type="presParOf" srcId="{2DD533D6-EAFB-9A4A-814F-3E7F650AFDDE}" destId="{8427083F-D1C9-2049-B55A-570B9B20AE8A}" srcOrd="3" destOrd="0" presId="urn:microsoft.com/office/officeart/2016/7/layout/BasicLinearProcessNumbered"/>
    <dgm:cxn modelId="{C8223227-FC26-114E-B81A-9D97E71DE2D1}" type="presParOf" srcId="{6BAC39C3-C040-6B4C-80AF-54ABCDE19238}" destId="{B8AA70BA-C6CD-7D45-AF12-F1D3F1100DB0}" srcOrd="3" destOrd="0" presId="urn:microsoft.com/office/officeart/2016/7/layout/BasicLinearProcessNumbered"/>
    <dgm:cxn modelId="{A743CDEE-C7D8-DD46-BDFF-B4F41883BA44}" type="presParOf" srcId="{6BAC39C3-C040-6B4C-80AF-54ABCDE19238}" destId="{7ECC1E87-0E08-9441-9B1D-B7334610E628}" srcOrd="4" destOrd="0" presId="urn:microsoft.com/office/officeart/2016/7/layout/BasicLinearProcessNumbered"/>
    <dgm:cxn modelId="{F4471CC4-A87B-B947-AE3A-99CD5FD440A1}" type="presParOf" srcId="{7ECC1E87-0E08-9441-9B1D-B7334610E628}" destId="{87926102-5B95-F848-BDE2-5C8EBC4A1D18}" srcOrd="0" destOrd="0" presId="urn:microsoft.com/office/officeart/2016/7/layout/BasicLinearProcessNumbered"/>
    <dgm:cxn modelId="{0E9B07EB-9C3C-4042-9D4C-F11B329C7FF5}" type="presParOf" srcId="{7ECC1E87-0E08-9441-9B1D-B7334610E628}" destId="{FCEBA40F-4761-694A-AC2B-8BDCEE8EF66A}" srcOrd="1" destOrd="0" presId="urn:microsoft.com/office/officeart/2016/7/layout/BasicLinearProcessNumbered"/>
    <dgm:cxn modelId="{4AEF636C-67E0-4149-BF6D-CA6558D4CE90}" type="presParOf" srcId="{7ECC1E87-0E08-9441-9B1D-B7334610E628}" destId="{76F33EA9-4F0A-AA41-BC6A-549F2DAFC942}" srcOrd="2" destOrd="0" presId="urn:microsoft.com/office/officeart/2016/7/layout/BasicLinearProcessNumbered"/>
    <dgm:cxn modelId="{E294620E-03A1-224E-A15E-69A53E6B51EE}" type="presParOf" srcId="{7ECC1E87-0E08-9441-9B1D-B7334610E628}" destId="{97BBDA64-F02E-5F44-B2D3-17EDA08A6655}" srcOrd="3" destOrd="0" presId="urn:microsoft.com/office/officeart/2016/7/layout/BasicLinearProcessNumbered"/>
    <dgm:cxn modelId="{04CE6248-1A9D-8041-B594-851E17548F0B}" type="presParOf" srcId="{6BAC39C3-C040-6B4C-80AF-54ABCDE19238}" destId="{3B955CF0-04AC-FC48-A6B4-221977F70032}" srcOrd="5" destOrd="0" presId="urn:microsoft.com/office/officeart/2016/7/layout/BasicLinearProcessNumbered"/>
    <dgm:cxn modelId="{52F79483-BB73-DE47-998A-911E6249B29B}" type="presParOf" srcId="{6BAC39C3-C040-6B4C-80AF-54ABCDE19238}" destId="{CC0BD1FE-97B3-0848-A4F5-03DA2DD32BE7}" srcOrd="6" destOrd="0" presId="urn:microsoft.com/office/officeart/2016/7/layout/BasicLinearProcessNumbered"/>
    <dgm:cxn modelId="{2657E7B5-EFAC-3F40-BCC0-06C4848429B6}" type="presParOf" srcId="{CC0BD1FE-97B3-0848-A4F5-03DA2DD32BE7}" destId="{7C613EEF-D16A-EC43-8359-3BB9DDE577DF}" srcOrd="0" destOrd="0" presId="urn:microsoft.com/office/officeart/2016/7/layout/BasicLinearProcessNumbered"/>
    <dgm:cxn modelId="{4DC23C83-64FA-DA4D-92B7-651FC89A002A}" type="presParOf" srcId="{CC0BD1FE-97B3-0848-A4F5-03DA2DD32BE7}" destId="{3C3F8BAA-4E4A-B44F-AC76-B8D3E4FD01FE}" srcOrd="1" destOrd="0" presId="urn:microsoft.com/office/officeart/2016/7/layout/BasicLinearProcessNumbered"/>
    <dgm:cxn modelId="{A7483A99-ED4B-1142-9181-F191ECD22843}" type="presParOf" srcId="{CC0BD1FE-97B3-0848-A4F5-03DA2DD32BE7}" destId="{2C237391-0A7A-C441-82B5-EEFAEAF8BB01}" srcOrd="2" destOrd="0" presId="urn:microsoft.com/office/officeart/2016/7/layout/BasicLinearProcessNumbered"/>
    <dgm:cxn modelId="{0B1596FF-DDDB-DB41-8713-B51ACB006CCD}" type="presParOf" srcId="{CC0BD1FE-97B3-0848-A4F5-03DA2DD32BE7}" destId="{E3DBE749-8511-364E-8EAA-32728A26C076}"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6137708-EB91-4D60-A88A-00ADF459457B}" type="doc">
      <dgm:prSet loTypeId="urn:microsoft.com/office/officeart/2008/layout/LinedList" loCatId="process" qsTypeId="urn:microsoft.com/office/officeart/2005/8/quickstyle/simple1" qsCatId="simple" csTypeId="urn:microsoft.com/office/officeart/2005/8/colors/colorful4" csCatId="colorful" phldr="1"/>
      <dgm:spPr/>
      <dgm:t>
        <a:bodyPr/>
        <a:lstStyle/>
        <a:p>
          <a:endParaRPr lang="en-US"/>
        </a:p>
      </dgm:t>
    </dgm:pt>
    <dgm:pt modelId="{3008F739-4D70-490A-8C3D-A91F5EEE0449}">
      <dgm:prSet/>
      <dgm:spPr/>
      <dgm:t>
        <a:bodyPr/>
        <a:lstStyle/>
        <a:p>
          <a:r>
            <a:rPr lang="en-GB" b="1" dirty="0"/>
            <a:t>Usefulness of Bowlby’s Attachment Theory:</a:t>
          </a:r>
          <a:endParaRPr lang="en-US" dirty="0"/>
        </a:p>
      </dgm:t>
    </dgm:pt>
    <dgm:pt modelId="{BA686D38-353D-4915-8A5A-B8109E555ED9}" type="parTrans" cxnId="{A2318AB7-7E34-4215-9657-8CE9E05406D2}">
      <dgm:prSet/>
      <dgm:spPr/>
      <dgm:t>
        <a:bodyPr/>
        <a:lstStyle/>
        <a:p>
          <a:endParaRPr lang="en-US"/>
        </a:p>
      </dgm:t>
    </dgm:pt>
    <dgm:pt modelId="{26C30DCD-0A86-4309-B621-F31C8935DBBD}" type="sibTrans" cxnId="{A2318AB7-7E34-4215-9657-8CE9E05406D2}">
      <dgm:prSet/>
      <dgm:spPr/>
      <dgm:t>
        <a:bodyPr/>
        <a:lstStyle/>
        <a:p>
          <a:endParaRPr lang="en-US"/>
        </a:p>
      </dgm:t>
    </dgm:pt>
    <dgm:pt modelId="{C64C77EC-B53F-408D-986A-4925B8DE6C16}">
      <dgm:prSet/>
      <dgm:spPr/>
      <dgm:t>
        <a:bodyPr/>
        <a:lstStyle/>
        <a:p>
          <a:r>
            <a:rPr lang="en-GB" b="1"/>
            <a:t>Reframes Distress:</a:t>
          </a:r>
          <a:br>
            <a:rPr lang="en-GB"/>
          </a:br>
          <a:r>
            <a:rPr lang="en-GB"/>
            <a:t>Helps practitioners understand behaviours like crying, withdrawal, or clinginess as signs of emotional distress  not “naughtiness” or defiance.</a:t>
          </a:r>
          <a:endParaRPr lang="en-US"/>
        </a:p>
      </dgm:t>
    </dgm:pt>
    <dgm:pt modelId="{242D2D28-C5AE-422E-A19D-D421538C2F48}" type="parTrans" cxnId="{DE7D04BB-D5F9-414B-AD70-9DDDA6C55FF3}">
      <dgm:prSet/>
      <dgm:spPr/>
      <dgm:t>
        <a:bodyPr/>
        <a:lstStyle/>
        <a:p>
          <a:endParaRPr lang="en-US"/>
        </a:p>
      </dgm:t>
    </dgm:pt>
    <dgm:pt modelId="{6523E6EB-435A-49E7-A8FE-7578868AA230}" type="sibTrans" cxnId="{DE7D04BB-D5F9-414B-AD70-9DDDA6C55FF3}">
      <dgm:prSet/>
      <dgm:spPr/>
      <dgm:t>
        <a:bodyPr/>
        <a:lstStyle/>
        <a:p>
          <a:endParaRPr lang="en-US"/>
        </a:p>
      </dgm:t>
    </dgm:pt>
    <dgm:pt modelId="{BFFBCE43-82CC-4ED4-A561-84E6597E4EB3}">
      <dgm:prSet/>
      <dgm:spPr/>
      <dgm:t>
        <a:bodyPr/>
        <a:lstStyle/>
        <a:p>
          <a:r>
            <a:rPr lang="en-GB" b="1"/>
            <a:t>Evidence-Based:</a:t>
          </a:r>
          <a:br>
            <a:rPr lang="en-GB"/>
          </a:br>
          <a:r>
            <a:rPr lang="en-GB"/>
            <a:t>Strong empirical links between early attachment quality and later emotional, social, and mental health outcomes.</a:t>
          </a:r>
          <a:endParaRPr lang="en-US"/>
        </a:p>
      </dgm:t>
    </dgm:pt>
    <dgm:pt modelId="{B6D5D674-4F80-48ED-8DF0-50D49F3F575E}" type="parTrans" cxnId="{D37BD08D-EF07-4E50-818F-978452782A0A}">
      <dgm:prSet/>
      <dgm:spPr/>
      <dgm:t>
        <a:bodyPr/>
        <a:lstStyle/>
        <a:p>
          <a:endParaRPr lang="en-US"/>
        </a:p>
      </dgm:t>
    </dgm:pt>
    <dgm:pt modelId="{FCACFE0C-76D6-4ED5-846A-4ED46C55F34A}" type="sibTrans" cxnId="{D37BD08D-EF07-4E50-818F-978452782A0A}">
      <dgm:prSet/>
      <dgm:spPr/>
      <dgm:t>
        <a:bodyPr/>
        <a:lstStyle/>
        <a:p>
          <a:endParaRPr lang="en-US"/>
        </a:p>
      </dgm:t>
    </dgm:pt>
    <dgm:pt modelId="{BEA69ED8-B122-4D88-BF0F-FD1435F97039}">
      <dgm:prSet/>
      <dgm:spPr/>
      <dgm:t>
        <a:bodyPr/>
        <a:lstStyle/>
        <a:p>
          <a:r>
            <a:rPr lang="en-GB" b="1"/>
            <a:t>Practical Application:</a:t>
          </a:r>
          <a:br>
            <a:rPr lang="en-GB"/>
          </a:br>
          <a:r>
            <a:rPr lang="en-GB"/>
            <a:t>Directly informs relational, child-centred interventions such as key person support, sensitive transitions, and emotional atonement.</a:t>
          </a:r>
          <a:endParaRPr lang="en-US"/>
        </a:p>
      </dgm:t>
    </dgm:pt>
    <dgm:pt modelId="{43A7B24C-18AF-4579-A9BD-9D801FF16B41}" type="parTrans" cxnId="{9064A1CF-B325-4BEF-AABD-83CB15BDBCC0}">
      <dgm:prSet/>
      <dgm:spPr/>
      <dgm:t>
        <a:bodyPr/>
        <a:lstStyle/>
        <a:p>
          <a:endParaRPr lang="en-US"/>
        </a:p>
      </dgm:t>
    </dgm:pt>
    <dgm:pt modelId="{697EBA65-4E7F-41AC-B68E-E692638BF971}" type="sibTrans" cxnId="{9064A1CF-B325-4BEF-AABD-83CB15BDBCC0}">
      <dgm:prSet/>
      <dgm:spPr/>
      <dgm:t>
        <a:bodyPr/>
        <a:lstStyle/>
        <a:p>
          <a:endParaRPr lang="en-US"/>
        </a:p>
      </dgm:t>
    </dgm:pt>
    <dgm:pt modelId="{93640CE9-0332-BE41-A41A-7B781A9D10AA}" type="pres">
      <dgm:prSet presAssocID="{86137708-EB91-4D60-A88A-00ADF459457B}" presName="vert0" presStyleCnt="0">
        <dgm:presLayoutVars>
          <dgm:dir/>
          <dgm:animOne val="branch"/>
          <dgm:animLvl val="lvl"/>
        </dgm:presLayoutVars>
      </dgm:prSet>
      <dgm:spPr/>
    </dgm:pt>
    <dgm:pt modelId="{48A9BFCA-E3A7-E34A-B02C-BBB1C5F1C4A8}" type="pres">
      <dgm:prSet presAssocID="{3008F739-4D70-490A-8C3D-A91F5EEE0449}" presName="thickLine" presStyleLbl="alignNode1" presStyleIdx="0" presStyleCnt="4"/>
      <dgm:spPr/>
    </dgm:pt>
    <dgm:pt modelId="{63316684-66D7-4846-AD37-FD198DE59BE3}" type="pres">
      <dgm:prSet presAssocID="{3008F739-4D70-490A-8C3D-A91F5EEE0449}" presName="horz1" presStyleCnt="0"/>
      <dgm:spPr/>
    </dgm:pt>
    <dgm:pt modelId="{DDFDA474-AF0A-FF45-957C-BD2761999FCF}" type="pres">
      <dgm:prSet presAssocID="{3008F739-4D70-490A-8C3D-A91F5EEE0449}" presName="tx1" presStyleLbl="revTx" presStyleIdx="0" presStyleCnt="4"/>
      <dgm:spPr/>
    </dgm:pt>
    <dgm:pt modelId="{3DFDFF59-8DA0-6145-99AF-51060BED8012}" type="pres">
      <dgm:prSet presAssocID="{3008F739-4D70-490A-8C3D-A91F5EEE0449}" presName="vert1" presStyleCnt="0"/>
      <dgm:spPr/>
    </dgm:pt>
    <dgm:pt modelId="{8C37B0FD-B550-7E42-A6B5-4713757CF42D}" type="pres">
      <dgm:prSet presAssocID="{C64C77EC-B53F-408D-986A-4925B8DE6C16}" presName="thickLine" presStyleLbl="alignNode1" presStyleIdx="1" presStyleCnt="4"/>
      <dgm:spPr/>
    </dgm:pt>
    <dgm:pt modelId="{707818EA-14F7-964D-BF03-93E6D1152CB8}" type="pres">
      <dgm:prSet presAssocID="{C64C77EC-B53F-408D-986A-4925B8DE6C16}" presName="horz1" presStyleCnt="0"/>
      <dgm:spPr/>
    </dgm:pt>
    <dgm:pt modelId="{7E53862A-4DEF-FD4E-829B-2282F74545B3}" type="pres">
      <dgm:prSet presAssocID="{C64C77EC-B53F-408D-986A-4925B8DE6C16}" presName="tx1" presStyleLbl="revTx" presStyleIdx="1" presStyleCnt="4"/>
      <dgm:spPr/>
    </dgm:pt>
    <dgm:pt modelId="{BB3ED099-2DEC-C44D-8C0B-459F397F819C}" type="pres">
      <dgm:prSet presAssocID="{C64C77EC-B53F-408D-986A-4925B8DE6C16}" presName="vert1" presStyleCnt="0"/>
      <dgm:spPr/>
    </dgm:pt>
    <dgm:pt modelId="{DA78A6CB-D941-E24C-BA27-A1C672C0189F}" type="pres">
      <dgm:prSet presAssocID="{BFFBCE43-82CC-4ED4-A561-84E6597E4EB3}" presName="thickLine" presStyleLbl="alignNode1" presStyleIdx="2" presStyleCnt="4"/>
      <dgm:spPr/>
    </dgm:pt>
    <dgm:pt modelId="{B3062107-7B1A-0944-AC91-3156F106F241}" type="pres">
      <dgm:prSet presAssocID="{BFFBCE43-82CC-4ED4-A561-84E6597E4EB3}" presName="horz1" presStyleCnt="0"/>
      <dgm:spPr/>
    </dgm:pt>
    <dgm:pt modelId="{DEDB5B7D-4CC5-7D4A-B00E-47D3B8EDAD30}" type="pres">
      <dgm:prSet presAssocID="{BFFBCE43-82CC-4ED4-A561-84E6597E4EB3}" presName="tx1" presStyleLbl="revTx" presStyleIdx="2" presStyleCnt="4"/>
      <dgm:spPr/>
    </dgm:pt>
    <dgm:pt modelId="{6D0BAA54-E7D4-BF48-B32A-31361CED0879}" type="pres">
      <dgm:prSet presAssocID="{BFFBCE43-82CC-4ED4-A561-84E6597E4EB3}" presName="vert1" presStyleCnt="0"/>
      <dgm:spPr/>
    </dgm:pt>
    <dgm:pt modelId="{64CE02A3-71F2-A94B-AA38-9F744C02BDF6}" type="pres">
      <dgm:prSet presAssocID="{BEA69ED8-B122-4D88-BF0F-FD1435F97039}" presName="thickLine" presStyleLbl="alignNode1" presStyleIdx="3" presStyleCnt="4"/>
      <dgm:spPr/>
    </dgm:pt>
    <dgm:pt modelId="{A3C6CA7F-3E91-1C42-AB58-5F2615E6C3A1}" type="pres">
      <dgm:prSet presAssocID="{BEA69ED8-B122-4D88-BF0F-FD1435F97039}" presName="horz1" presStyleCnt="0"/>
      <dgm:spPr/>
    </dgm:pt>
    <dgm:pt modelId="{A8B5CAC9-2DAE-B448-9706-AE4F0538EBFE}" type="pres">
      <dgm:prSet presAssocID="{BEA69ED8-B122-4D88-BF0F-FD1435F97039}" presName="tx1" presStyleLbl="revTx" presStyleIdx="3" presStyleCnt="4"/>
      <dgm:spPr/>
    </dgm:pt>
    <dgm:pt modelId="{D4DB33EA-9078-B144-A92E-6263E73D8532}" type="pres">
      <dgm:prSet presAssocID="{BEA69ED8-B122-4D88-BF0F-FD1435F97039}" presName="vert1" presStyleCnt="0"/>
      <dgm:spPr/>
    </dgm:pt>
  </dgm:ptLst>
  <dgm:cxnLst>
    <dgm:cxn modelId="{76ABCD46-4EE7-3248-BFE2-5373B52A7518}" type="presOf" srcId="{3008F739-4D70-490A-8C3D-A91F5EEE0449}" destId="{DDFDA474-AF0A-FF45-957C-BD2761999FCF}" srcOrd="0" destOrd="0" presId="urn:microsoft.com/office/officeart/2008/layout/LinedList"/>
    <dgm:cxn modelId="{D93AC457-891E-B141-8A14-AD075EB7E7DC}" type="presOf" srcId="{86137708-EB91-4D60-A88A-00ADF459457B}" destId="{93640CE9-0332-BE41-A41A-7B781A9D10AA}" srcOrd="0" destOrd="0" presId="urn:microsoft.com/office/officeart/2008/layout/LinedList"/>
    <dgm:cxn modelId="{743A4674-AE4D-984A-97A3-70E33D8DA5ED}" type="presOf" srcId="{BFFBCE43-82CC-4ED4-A561-84E6597E4EB3}" destId="{DEDB5B7D-4CC5-7D4A-B00E-47D3B8EDAD30}" srcOrd="0" destOrd="0" presId="urn:microsoft.com/office/officeart/2008/layout/LinedList"/>
    <dgm:cxn modelId="{D37BD08D-EF07-4E50-818F-978452782A0A}" srcId="{86137708-EB91-4D60-A88A-00ADF459457B}" destId="{BFFBCE43-82CC-4ED4-A561-84E6597E4EB3}" srcOrd="2" destOrd="0" parTransId="{B6D5D674-4F80-48ED-8DF0-50D49F3F575E}" sibTransId="{FCACFE0C-76D6-4ED5-846A-4ED46C55F34A}"/>
    <dgm:cxn modelId="{A2318AB7-7E34-4215-9657-8CE9E05406D2}" srcId="{86137708-EB91-4D60-A88A-00ADF459457B}" destId="{3008F739-4D70-490A-8C3D-A91F5EEE0449}" srcOrd="0" destOrd="0" parTransId="{BA686D38-353D-4915-8A5A-B8109E555ED9}" sibTransId="{26C30DCD-0A86-4309-B621-F31C8935DBBD}"/>
    <dgm:cxn modelId="{DE7D04BB-D5F9-414B-AD70-9DDDA6C55FF3}" srcId="{86137708-EB91-4D60-A88A-00ADF459457B}" destId="{C64C77EC-B53F-408D-986A-4925B8DE6C16}" srcOrd="1" destOrd="0" parTransId="{242D2D28-C5AE-422E-A19D-D421538C2F48}" sibTransId="{6523E6EB-435A-49E7-A8FE-7578868AA230}"/>
    <dgm:cxn modelId="{9D9E8BCC-493F-AD43-AE65-7772CB6CBF43}" type="presOf" srcId="{C64C77EC-B53F-408D-986A-4925B8DE6C16}" destId="{7E53862A-4DEF-FD4E-829B-2282F74545B3}" srcOrd="0" destOrd="0" presId="urn:microsoft.com/office/officeart/2008/layout/LinedList"/>
    <dgm:cxn modelId="{9064A1CF-B325-4BEF-AABD-83CB15BDBCC0}" srcId="{86137708-EB91-4D60-A88A-00ADF459457B}" destId="{BEA69ED8-B122-4D88-BF0F-FD1435F97039}" srcOrd="3" destOrd="0" parTransId="{43A7B24C-18AF-4579-A9BD-9D801FF16B41}" sibTransId="{697EBA65-4E7F-41AC-B68E-E692638BF971}"/>
    <dgm:cxn modelId="{22703ADD-7374-704C-886C-4895F00A6227}" type="presOf" srcId="{BEA69ED8-B122-4D88-BF0F-FD1435F97039}" destId="{A8B5CAC9-2DAE-B448-9706-AE4F0538EBFE}" srcOrd="0" destOrd="0" presId="urn:microsoft.com/office/officeart/2008/layout/LinedList"/>
    <dgm:cxn modelId="{21CD808C-B59F-B147-865F-340CF3465CF3}" type="presParOf" srcId="{93640CE9-0332-BE41-A41A-7B781A9D10AA}" destId="{48A9BFCA-E3A7-E34A-B02C-BBB1C5F1C4A8}" srcOrd="0" destOrd="0" presId="urn:microsoft.com/office/officeart/2008/layout/LinedList"/>
    <dgm:cxn modelId="{27E02938-84B0-E34A-B909-7E29951430A1}" type="presParOf" srcId="{93640CE9-0332-BE41-A41A-7B781A9D10AA}" destId="{63316684-66D7-4846-AD37-FD198DE59BE3}" srcOrd="1" destOrd="0" presId="urn:microsoft.com/office/officeart/2008/layout/LinedList"/>
    <dgm:cxn modelId="{1ADA22AD-93C4-3048-9BBC-3CEF4C79507C}" type="presParOf" srcId="{63316684-66D7-4846-AD37-FD198DE59BE3}" destId="{DDFDA474-AF0A-FF45-957C-BD2761999FCF}" srcOrd="0" destOrd="0" presId="urn:microsoft.com/office/officeart/2008/layout/LinedList"/>
    <dgm:cxn modelId="{4D199D1A-81F1-CA4A-BEB9-A7DAA38773C0}" type="presParOf" srcId="{63316684-66D7-4846-AD37-FD198DE59BE3}" destId="{3DFDFF59-8DA0-6145-99AF-51060BED8012}" srcOrd="1" destOrd="0" presId="urn:microsoft.com/office/officeart/2008/layout/LinedList"/>
    <dgm:cxn modelId="{083D93FC-BEFF-D44A-BB4A-BCB4D2007447}" type="presParOf" srcId="{93640CE9-0332-BE41-A41A-7B781A9D10AA}" destId="{8C37B0FD-B550-7E42-A6B5-4713757CF42D}" srcOrd="2" destOrd="0" presId="urn:microsoft.com/office/officeart/2008/layout/LinedList"/>
    <dgm:cxn modelId="{2E401B1C-0F0F-564C-9B53-A3A3F89345D2}" type="presParOf" srcId="{93640CE9-0332-BE41-A41A-7B781A9D10AA}" destId="{707818EA-14F7-964D-BF03-93E6D1152CB8}" srcOrd="3" destOrd="0" presId="urn:microsoft.com/office/officeart/2008/layout/LinedList"/>
    <dgm:cxn modelId="{CF1B328C-1B65-9545-97B1-C8EC9BF96FB7}" type="presParOf" srcId="{707818EA-14F7-964D-BF03-93E6D1152CB8}" destId="{7E53862A-4DEF-FD4E-829B-2282F74545B3}" srcOrd="0" destOrd="0" presId="urn:microsoft.com/office/officeart/2008/layout/LinedList"/>
    <dgm:cxn modelId="{75A926FD-39AD-024E-8271-C293FFA2F436}" type="presParOf" srcId="{707818EA-14F7-964D-BF03-93E6D1152CB8}" destId="{BB3ED099-2DEC-C44D-8C0B-459F397F819C}" srcOrd="1" destOrd="0" presId="urn:microsoft.com/office/officeart/2008/layout/LinedList"/>
    <dgm:cxn modelId="{2A69E291-9FFC-0844-BFFE-0DA69CD2F2C8}" type="presParOf" srcId="{93640CE9-0332-BE41-A41A-7B781A9D10AA}" destId="{DA78A6CB-D941-E24C-BA27-A1C672C0189F}" srcOrd="4" destOrd="0" presId="urn:microsoft.com/office/officeart/2008/layout/LinedList"/>
    <dgm:cxn modelId="{FBE0E6B3-79A4-1A42-8BF7-1A9951C5CA62}" type="presParOf" srcId="{93640CE9-0332-BE41-A41A-7B781A9D10AA}" destId="{B3062107-7B1A-0944-AC91-3156F106F241}" srcOrd="5" destOrd="0" presId="urn:microsoft.com/office/officeart/2008/layout/LinedList"/>
    <dgm:cxn modelId="{65519332-E716-224B-A03D-072CAAC3FF23}" type="presParOf" srcId="{B3062107-7B1A-0944-AC91-3156F106F241}" destId="{DEDB5B7D-4CC5-7D4A-B00E-47D3B8EDAD30}" srcOrd="0" destOrd="0" presId="urn:microsoft.com/office/officeart/2008/layout/LinedList"/>
    <dgm:cxn modelId="{36DF6CA3-2A3E-4C4F-A886-8A70B2DED67C}" type="presParOf" srcId="{B3062107-7B1A-0944-AC91-3156F106F241}" destId="{6D0BAA54-E7D4-BF48-B32A-31361CED0879}" srcOrd="1" destOrd="0" presId="urn:microsoft.com/office/officeart/2008/layout/LinedList"/>
    <dgm:cxn modelId="{12B59806-2C2F-2D4D-A0F7-33B033777285}" type="presParOf" srcId="{93640CE9-0332-BE41-A41A-7B781A9D10AA}" destId="{64CE02A3-71F2-A94B-AA38-9F744C02BDF6}" srcOrd="6" destOrd="0" presId="urn:microsoft.com/office/officeart/2008/layout/LinedList"/>
    <dgm:cxn modelId="{045DA53B-07D7-F249-A8C7-D70D3263AE58}" type="presParOf" srcId="{93640CE9-0332-BE41-A41A-7B781A9D10AA}" destId="{A3C6CA7F-3E91-1C42-AB58-5F2615E6C3A1}" srcOrd="7" destOrd="0" presId="urn:microsoft.com/office/officeart/2008/layout/LinedList"/>
    <dgm:cxn modelId="{AA1781B3-7567-1E44-BE1E-E79A2F22E229}" type="presParOf" srcId="{A3C6CA7F-3E91-1C42-AB58-5F2615E6C3A1}" destId="{A8B5CAC9-2DAE-B448-9706-AE4F0538EBFE}" srcOrd="0" destOrd="0" presId="urn:microsoft.com/office/officeart/2008/layout/LinedList"/>
    <dgm:cxn modelId="{84ABF847-897B-3647-80B2-7EBBD2448727}" type="presParOf" srcId="{A3C6CA7F-3E91-1C42-AB58-5F2615E6C3A1}" destId="{D4DB33EA-9078-B144-A92E-6263E73D853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D9219FE-5AF6-4D2B-9A90-1A9444AA83D0}" type="doc">
      <dgm:prSet loTypeId="urn:microsoft.com/office/officeart/2005/8/layout/hierarchy1" loCatId="hierarchy" qsTypeId="urn:microsoft.com/office/officeart/2005/8/quickstyle/simple4" qsCatId="simple" csTypeId="urn:microsoft.com/office/officeart/2005/8/colors/accent3_2" csCatId="accent3" phldr="1"/>
      <dgm:spPr/>
      <dgm:t>
        <a:bodyPr/>
        <a:lstStyle/>
        <a:p>
          <a:endParaRPr lang="en-US"/>
        </a:p>
      </dgm:t>
    </dgm:pt>
    <dgm:pt modelId="{F3D1A9E3-41E2-42EE-AD66-4F653363AAD8}">
      <dgm:prSet/>
      <dgm:spPr/>
      <dgm:t>
        <a:bodyPr/>
        <a:lstStyle/>
        <a:p>
          <a:r>
            <a:rPr lang="en-GB" b="1" dirty="0"/>
            <a:t>Overemphasis on the Mother–Child Dyad:</a:t>
          </a:r>
          <a:br>
            <a:rPr lang="en-GB" dirty="0"/>
          </a:br>
          <a:r>
            <a:rPr lang="en-GB" dirty="0"/>
            <a:t>Earlier work privileges the mother as the primary attachment figure, which does not reflect diverse caregiving systems (e.g., fathers, grandparents, key workers).</a:t>
          </a:r>
          <a:endParaRPr lang="en-US" dirty="0"/>
        </a:p>
      </dgm:t>
    </dgm:pt>
    <dgm:pt modelId="{6B447DED-7B29-4D32-9994-790067BD4117}" type="parTrans" cxnId="{13C41F7E-5D49-4840-BA0A-4C8FC7DA8204}">
      <dgm:prSet/>
      <dgm:spPr/>
      <dgm:t>
        <a:bodyPr/>
        <a:lstStyle/>
        <a:p>
          <a:endParaRPr lang="en-US"/>
        </a:p>
      </dgm:t>
    </dgm:pt>
    <dgm:pt modelId="{691A3CB3-CA29-4661-B094-D1A7C5437522}" type="sibTrans" cxnId="{13C41F7E-5D49-4840-BA0A-4C8FC7DA8204}">
      <dgm:prSet/>
      <dgm:spPr/>
      <dgm:t>
        <a:bodyPr/>
        <a:lstStyle/>
        <a:p>
          <a:endParaRPr lang="en-US"/>
        </a:p>
      </dgm:t>
    </dgm:pt>
    <dgm:pt modelId="{5C7BB893-55EF-4803-BE42-ADA7339519F8}">
      <dgm:prSet/>
      <dgm:spPr/>
      <dgm:t>
        <a:bodyPr/>
        <a:lstStyle/>
        <a:p>
          <a:r>
            <a:rPr lang="en-GB" b="1" dirty="0"/>
            <a:t>Underestimates Temperament:</a:t>
          </a:r>
          <a:br>
            <a:rPr lang="en-GB" dirty="0"/>
          </a:br>
          <a:r>
            <a:rPr lang="en-GB" dirty="0"/>
            <a:t>Does not fully acknowledge how innate differences (e.g., sensitivity, sociability) influence the attachment relationship.</a:t>
          </a:r>
          <a:endParaRPr lang="en-US" dirty="0"/>
        </a:p>
      </dgm:t>
    </dgm:pt>
    <dgm:pt modelId="{D56C149D-1D9C-456B-857D-CF930D1EC50D}" type="parTrans" cxnId="{E47A0374-54F7-4AE8-BE73-086EE8AB070F}">
      <dgm:prSet/>
      <dgm:spPr/>
      <dgm:t>
        <a:bodyPr/>
        <a:lstStyle/>
        <a:p>
          <a:endParaRPr lang="en-US"/>
        </a:p>
      </dgm:t>
    </dgm:pt>
    <dgm:pt modelId="{13B6D4B4-F5F1-4929-87F6-C1A0981D5832}" type="sibTrans" cxnId="{E47A0374-54F7-4AE8-BE73-086EE8AB070F}">
      <dgm:prSet/>
      <dgm:spPr/>
      <dgm:t>
        <a:bodyPr/>
        <a:lstStyle/>
        <a:p>
          <a:endParaRPr lang="en-US"/>
        </a:p>
      </dgm:t>
    </dgm:pt>
    <dgm:pt modelId="{CA20E867-38C8-40D1-AAC7-B769DE0AD6B5}">
      <dgm:prSet/>
      <dgm:spPr/>
      <dgm:t>
        <a:bodyPr/>
        <a:lstStyle/>
        <a:p>
          <a:r>
            <a:rPr lang="en-GB" b="1" dirty="0"/>
            <a:t>Risk of Determinism:</a:t>
          </a:r>
          <a:br>
            <a:rPr lang="en-GB" dirty="0"/>
          </a:br>
          <a:r>
            <a:rPr lang="en-GB" dirty="0"/>
            <a:t>If applied rigidly, it may suggest early attachment problems permanently shape development. Supportive later relationships can reshape internal working models.</a:t>
          </a:r>
          <a:endParaRPr lang="en-US" dirty="0"/>
        </a:p>
      </dgm:t>
    </dgm:pt>
    <dgm:pt modelId="{1B317E14-14AB-4287-AA01-7C1CFB159A94}" type="parTrans" cxnId="{4D011098-C8B8-4D85-B886-45598558C101}">
      <dgm:prSet/>
      <dgm:spPr/>
      <dgm:t>
        <a:bodyPr/>
        <a:lstStyle/>
        <a:p>
          <a:endParaRPr lang="en-US"/>
        </a:p>
      </dgm:t>
    </dgm:pt>
    <dgm:pt modelId="{741CDF05-8D86-49D4-851E-07031AAC7949}" type="sibTrans" cxnId="{4D011098-C8B8-4D85-B886-45598558C101}">
      <dgm:prSet/>
      <dgm:spPr/>
      <dgm:t>
        <a:bodyPr/>
        <a:lstStyle/>
        <a:p>
          <a:endParaRPr lang="en-US"/>
        </a:p>
      </dgm:t>
    </dgm:pt>
    <dgm:pt modelId="{9EAD183F-A965-A44F-B6EC-FE7C96DE76F4}" type="pres">
      <dgm:prSet presAssocID="{8D9219FE-5AF6-4D2B-9A90-1A9444AA83D0}" presName="hierChild1" presStyleCnt="0">
        <dgm:presLayoutVars>
          <dgm:chPref val="1"/>
          <dgm:dir/>
          <dgm:animOne val="branch"/>
          <dgm:animLvl val="lvl"/>
          <dgm:resizeHandles/>
        </dgm:presLayoutVars>
      </dgm:prSet>
      <dgm:spPr/>
    </dgm:pt>
    <dgm:pt modelId="{85D5FFD1-B4B5-AE4C-879C-6243D2B1085E}" type="pres">
      <dgm:prSet presAssocID="{F3D1A9E3-41E2-42EE-AD66-4F653363AAD8}" presName="hierRoot1" presStyleCnt="0"/>
      <dgm:spPr/>
    </dgm:pt>
    <dgm:pt modelId="{07433E72-3D7A-7A45-96AE-D1167D01127A}" type="pres">
      <dgm:prSet presAssocID="{F3D1A9E3-41E2-42EE-AD66-4F653363AAD8}" presName="composite" presStyleCnt="0"/>
      <dgm:spPr/>
    </dgm:pt>
    <dgm:pt modelId="{A701E733-580F-9E43-A14F-8CB0E8CE7AF5}" type="pres">
      <dgm:prSet presAssocID="{F3D1A9E3-41E2-42EE-AD66-4F653363AAD8}" presName="background" presStyleLbl="node0" presStyleIdx="0" presStyleCnt="3"/>
      <dgm:spPr/>
    </dgm:pt>
    <dgm:pt modelId="{B8EC35DA-0EF2-8B45-B807-D3B01A6326F4}" type="pres">
      <dgm:prSet presAssocID="{F3D1A9E3-41E2-42EE-AD66-4F653363AAD8}" presName="text" presStyleLbl="fgAcc0" presStyleIdx="0" presStyleCnt="3" custScaleX="110337" custScaleY="122905">
        <dgm:presLayoutVars>
          <dgm:chPref val="3"/>
        </dgm:presLayoutVars>
      </dgm:prSet>
      <dgm:spPr/>
    </dgm:pt>
    <dgm:pt modelId="{B5ACFD12-09F0-7247-8597-661D29750263}" type="pres">
      <dgm:prSet presAssocID="{F3D1A9E3-41E2-42EE-AD66-4F653363AAD8}" presName="hierChild2" presStyleCnt="0"/>
      <dgm:spPr/>
    </dgm:pt>
    <dgm:pt modelId="{7F3CA302-75A7-E449-B857-BF77E487CBA2}" type="pres">
      <dgm:prSet presAssocID="{5C7BB893-55EF-4803-BE42-ADA7339519F8}" presName="hierRoot1" presStyleCnt="0"/>
      <dgm:spPr/>
    </dgm:pt>
    <dgm:pt modelId="{89AD3A1F-976A-1A45-9542-63E49835C62B}" type="pres">
      <dgm:prSet presAssocID="{5C7BB893-55EF-4803-BE42-ADA7339519F8}" presName="composite" presStyleCnt="0"/>
      <dgm:spPr/>
    </dgm:pt>
    <dgm:pt modelId="{699CB920-E105-E24C-A9E5-CEE0C5AC69D8}" type="pres">
      <dgm:prSet presAssocID="{5C7BB893-55EF-4803-BE42-ADA7339519F8}" presName="background" presStyleLbl="node0" presStyleIdx="1" presStyleCnt="3"/>
      <dgm:spPr/>
    </dgm:pt>
    <dgm:pt modelId="{170FB882-A701-974D-AD74-1236FA70FCCC}" type="pres">
      <dgm:prSet presAssocID="{5C7BB893-55EF-4803-BE42-ADA7339519F8}" presName="text" presStyleLbl="fgAcc0" presStyleIdx="1" presStyleCnt="3" custScaleX="110628" custScaleY="138937">
        <dgm:presLayoutVars>
          <dgm:chPref val="3"/>
        </dgm:presLayoutVars>
      </dgm:prSet>
      <dgm:spPr/>
    </dgm:pt>
    <dgm:pt modelId="{602F7038-F36B-CC46-957F-7114E119AEA8}" type="pres">
      <dgm:prSet presAssocID="{5C7BB893-55EF-4803-BE42-ADA7339519F8}" presName="hierChild2" presStyleCnt="0"/>
      <dgm:spPr/>
    </dgm:pt>
    <dgm:pt modelId="{CBB9D2C6-AA46-2F40-AB0A-AF915DAD5869}" type="pres">
      <dgm:prSet presAssocID="{CA20E867-38C8-40D1-AAC7-B769DE0AD6B5}" presName="hierRoot1" presStyleCnt="0"/>
      <dgm:spPr/>
    </dgm:pt>
    <dgm:pt modelId="{C5091B4D-FAB2-9C46-A756-46E50D73B84E}" type="pres">
      <dgm:prSet presAssocID="{CA20E867-38C8-40D1-AAC7-B769DE0AD6B5}" presName="composite" presStyleCnt="0"/>
      <dgm:spPr/>
    </dgm:pt>
    <dgm:pt modelId="{E7B97EE1-0451-CF44-BA0B-B34CC70BB20D}" type="pres">
      <dgm:prSet presAssocID="{CA20E867-38C8-40D1-AAC7-B769DE0AD6B5}" presName="background" presStyleLbl="node0" presStyleIdx="2" presStyleCnt="3"/>
      <dgm:spPr/>
    </dgm:pt>
    <dgm:pt modelId="{1CD2D4AF-429E-B840-8F1B-3939410A75A9}" type="pres">
      <dgm:prSet presAssocID="{CA20E867-38C8-40D1-AAC7-B769DE0AD6B5}" presName="text" presStyleLbl="fgAcc0" presStyleIdx="2" presStyleCnt="3" custScaleX="112594" custScaleY="141104">
        <dgm:presLayoutVars>
          <dgm:chPref val="3"/>
        </dgm:presLayoutVars>
      </dgm:prSet>
      <dgm:spPr/>
    </dgm:pt>
    <dgm:pt modelId="{415CF1D4-0DBB-9148-8E06-06C933E401FC}" type="pres">
      <dgm:prSet presAssocID="{CA20E867-38C8-40D1-AAC7-B769DE0AD6B5}" presName="hierChild2" presStyleCnt="0"/>
      <dgm:spPr/>
    </dgm:pt>
  </dgm:ptLst>
  <dgm:cxnLst>
    <dgm:cxn modelId="{E47A0374-54F7-4AE8-BE73-086EE8AB070F}" srcId="{8D9219FE-5AF6-4D2B-9A90-1A9444AA83D0}" destId="{5C7BB893-55EF-4803-BE42-ADA7339519F8}" srcOrd="1" destOrd="0" parTransId="{D56C149D-1D9C-456B-857D-CF930D1EC50D}" sibTransId="{13B6D4B4-F5F1-4929-87F6-C1A0981D5832}"/>
    <dgm:cxn modelId="{13C41F7E-5D49-4840-BA0A-4C8FC7DA8204}" srcId="{8D9219FE-5AF6-4D2B-9A90-1A9444AA83D0}" destId="{F3D1A9E3-41E2-42EE-AD66-4F653363AAD8}" srcOrd="0" destOrd="0" parTransId="{6B447DED-7B29-4D32-9994-790067BD4117}" sibTransId="{691A3CB3-CA29-4661-B094-D1A7C5437522}"/>
    <dgm:cxn modelId="{4D011098-C8B8-4D85-B886-45598558C101}" srcId="{8D9219FE-5AF6-4D2B-9A90-1A9444AA83D0}" destId="{CA20E867-38C8-40D1-AAC7-B769DE0AD6B5}" srcOrd="2" destOrd="0" parTransId="{1B317E14-14AB-4287-AA01-7C1CFB159A94}" sibTransId="{741CDF05-8D86-49D4-851E-07031AAC7949}"/>
    <dgm:cxn modelId="{D1CE6DB2-E1D3-4547-AB0D-CCAE39BC82A2}" type="presOf" srcId="{F3D1A9E3-41E2-42EE-AD66-4F653363AAD8}" destId="{B8EC35DA-0EF2-8B45-B807-D3B01A6326F4}" srcOrd="0" destOrd="0" presId="urn:microsoft.com/office/officeart/2005/8/layout/hierarchy1"/>
    <dgm:cxn modelId="{37B430B6-65C7-5742-9669-0F0CB4966764}" type="presOf" srcId="{CA20E867-38C8-40D1-AAC7-B769DE0AD6B5}" destId="{1CD2D4AF-429E-B840-8F1B-3939410A75A9}" srcOrd="0" destOrd="0" presId="urn:microsoft.com/office/officeart/2005/8/layout/hierarchy1"/>
    <dgm:cxn modelId="{DE8678F0-7F34-C240-B64E-4950B6C78A7D}" type="presOf" srcId="{5C7BB893-55EF-4803-BE42-ADA7339519F8}" destId="{170FB882-A701-974D-AD74-1236FA70FCCC}" srcOrd="0" destOrd="0" presId="urn:microsoft.com/office/officeart/2005/8/layout/hierarchy1"/>
    <dgm:cxn modelId="{ACB393F0-4D75-3E43-AD6C-344E37CB7854}" type="presOf" srcId="{8D9219FE-5AF6-4D2B-9A90-1A9444AA83D0}" destId="{9EAD183F-A965-A44F-B6EC-FE7C96DE76F4}" srcOrd="0" destOrd="0" presId="urn:microsoft.com/office/officeart/2005/8/layout/hierarchy1"/>
    <dgm:cxn modelId="{C1073303-5340-A945-97D0-72DA4C0268D8}" type="presParOf" srcId="{9EAD183F-A965-A44F-B6EC-FE7C96DE76F4}" destId="{85D5FFD1-B4B5-AE4C-879C-6243D2B1085E}" srcOrd="0" destOrd="0" presId="urn:microsoft.com/office/officeart/2005/8/layout/hierarchy1"/>
    <dgm:cxn modelId="{B21C3259-97E9-274E-B850-4E5C0C19487D}" type="presParOf" srcId="{85D5FFD1-B4B5-AE4C-879C-6243D2B1085E}" destId="{07433E72-3D7A-7A45-96AE-D1167D01127A}" srcOrd="0" destOrd="0" presId="urn:microsoft.com/office/officeart/2005/8/layout/hierarchy1"/>
    <dgm:cxn modelId="{1D86BEC9-1CDB-4840-9813-F2E36E0DAE58}" type="presParOf" srcId="{07433E72-3D7A-7A45-96AE-D1167D01127A}" destId="{A701E733-580F-9E43-A14F-8CB0E8CE7AF5}" srcOrd="0" destOrd="0" presId="urn:microsoft.com/office/officeart/2005/8/layout/hierarchy1"/>
    <dgm:cxn modelId="{F6D8DBE6-2BBE-F644-B7F2-D11515A9E1FC}" type="presParOf" srcId="{07433E72-3D7A-7A45-96AE-D1167D01127A}" destId="{B8EC35DA-0EF2-8B45-B807-D3B01A6326F4}" srcOrd="1" destOrd="0" presId="urn:microsoft.com/office/officeart/2005/8/layout/hierarchy1"/>
    <dgm:cxn modelId="{2047CBB1-AE1A-704F-8BFC-268E6382C07B}" type="presParOf" srcId="{85D5FFD1-B4B5-AE4C-879C-6243D2B1085E}" destId="{B5ACFD12-09F0-7247-8597-661D29750263}" srcOrd="1" destOrd="0" presId="urn:microsoft.com/office/officeart/2005/8/layout/hierarchy1"/>
    <dgm:cxn modelId="{D8779F62-5F5E-DA49-85A5-EB9A4B939DA7}" type="presParOf" srcId="{9EAD183F-A965-A44F-B6EC-FE7C96DE76F4}" destId="{7F3CA302-75A7-E449-B857-BF77E487CBA2}" srcOrd="1" destOrd="0" presId="urn:microsoft.com/office/officeart/2005/8/layout/hierarchy1"/>
    <dgm:cxn modelId="{C22BEEFD-3C7E-404B-8ABA-D4871128F393}" type="presParOf" srcId="{7F3CA302-75A7-E449-B857-BF77E487CBA2}" destId="{89AD3A1F-976A-1A45-9542-63E49835C62B}" srcOrd="0" destOrd="0" presId="urn:microsoft.com/office/officeart/2005/8/layout/hierarchy1"/>
    <dgm:cxn modelId="{C6835AB4-FE0B-E14F-BBD8-FFE9F090CBB1}" type="presParOf" srcId="{89AD3A1F-976A-1A45-9542-63E49835C62B}" destId="{699CB920-E105-E24C-A9E5-CEE0C5AC69D8}" srcOrd="0" destOrd="0" presId="urn:microsoft.com/office/officeart/2005/8/layout/hierarchy1"/>
    <dgm:cxn modelId="{3743F895-D5E0-1742-BE3F-A11C41BCEB5B}" type="presParOf" srcId="{89AD3A1F-976A-1A45-9542-63E49835C62B}" destId="{170FB882-A701-974D-AD74-1236FA70FCCC}" srcOrd="1" destOrd="0" presId="urn:microsoft.com/office/officeart/2005/8/layout/hierarchy1"/>
    <dgm:cxn modelId="{56A194A2-15F0-A44D-82C0-015E17CA296D}" type="presParOf" srcId="{7F3CA302-75A7-E449-B857-BF77E487CBA2}" destId="{602F7038-F36B-CC46-957F-7114E119AEA8}" srcOrd="1" destOrd="0" presId="urn:microsoft.com/office/officeart/2005/8/layout/hierarchy1"/>
    <dgm:cxn modelId="{D8447C45-636A-BF44-B2C5-EE93C7EDEA57}" type="presParOf" srcId="{9EAD183F-A965-A44F-B6EC-FE7C96DE76F4}" destId="{CBB9D2C6-AA46-2F40-AB0A-AF915DAD5869}" srcOrd="2" destOrd="0" presId="urn:microsoft.com/office/officeart/2005/8/layout/hierarchy1"/>
    <dgm:cxn modelId="{B11D7BD9-5663-DF42-A28F-A6FC946882BE}" type="presParOf" srcId="{CBB9D2C6-AA46-2F40-AB0A-AF915DAD5869}" destId="{C5091B4D-FAB2-9C46-A756-46E50D73B84E}" srcOrd="0" destOrd="0" presId="urn:microsoft.com/office/officeart/2005/8/layout/hierarchy1"/>
    <dgm:cxn modelId="{993C6A5D-89AC-414E-B1DB-63754753154E}" type="presParOf" srcId="{C5091B4D-FAB2-9C46-A756-46E50D73B84E}" destId="{E7B97EE1-0451-CF44-BA0B-B34CC70BB20D}" srcOrd="0" destOrd="0" presId="urn:microsoft.com/office/officeart/2005/8/layout/hierarchy1"/>
    <dgm:cxn modelId="{770D7529-2181-DB40-87D7-00A5C783F0C2}" type="presParOf" srcId="{C5091B4D-FAB2-9C46-A756-46E50D73B84E}" destId="{1CD2D4AF-429E-B840-8F1B-3939410A75A9}" srcOrd="1" destOrd="0" presId="urn:microsoft.com/office/officeart/2005/8/layout/hierarchy1"/>
    <dgm:cxn modelId="{152B9E57-331E-2444-B73B-EB0FD6FA33FD}" type="presParOf" srcId="{CBB9D2C6-AA46-2F40-AB0A-AF915DAD5869}" destId="{415CF1D4-0DBB-9148-8E06-06C933E401F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9C22759-6842-4D5D-BE3B-A49E442912E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1B668E0-44A9-40B9-99B4-C7033840FACA}">
      <dgm:prSet/>
      <dgm:spPr/>
      <dgm:t>
        <a:bodyPr/>
        <a:lstStyle/>
        <a:p>
          <a:r>
            <a:rPr lang="en-GB" b="1" dirty="0"/>
            <a:t>Key Takeaway:</a:t>
          </a:r>
          <a:br>
            <a:rPr lang="en-GB" dirty="0"/>
          </a:br>
          <a:r>
            <a:rPr lang="en-GB" dirty="0"/>
            <a:t>Amira’s behaviours are not signs of delay or defiance  they are genuine signals of unmet attachment needs in a new and unfamiliar environment.</a:t>
          </a:r>
          <a:endParaRPr lang="en-US" dirty="0"/>
        </a:p>
      </dgm:t>
    </dgm:pt>
    <dgm:pt modelId="{B723D04E-5692-42FA-82DC-6DF7DB0CA976}" type="parTrans" cxnId="{92BD954C-7361-4F4A-B583-E730D40481BD}">
      <dgm:prSet/>
      <dgm:spPr/>
      <dgm:t>
        <a:bodyPr/>
        <a:lstStyle/>
        <a:p>
          <a:endParaRPr lang="en-US"/>
        </a:p>
      </dgm:t>
    </dgm:pt>
    <dgm:pt modelId="{AEE914C6-AD4F-4516-A0C0-2F201B918D3B}" type="sibTrans" cxnId="{92BD954C-7361-4F4A-B583-E730D40481BD}">
      <dgm:prSet/>
      <dgm:spPr/>
      <dgm:t>
        <a:bodyPr/>
        <a:lstStyle/>
        <a:p>
          <a:endParaRPr lang="en-US"/>
        </a:p>
      </dgm:t>
    </dgm:pt>
    <dgm:pt modelId="{A02B9262-07B0-447B-BFD0-881539C9FDBC}">
      <dgm:prSet/>
      <dgm:spPr/>
      <dgm:t>
        <a:bodyPr/>
        <a:lstStyle/>
        <a:p>
          <a:r>
            <a:rPr lang="en-GB" b="1" dirty="0"/>
            <a:t>Value of Bowlby’s Theory:</a:t>
          </a:r>
          <a:br>
            <a:rPr lang="en-GB" dirty="0"/>
          </a:br>
          <a:r>
            <a:rPr lang="en-GB" dirty="0"/>
            <a:t>Attachment theory provides a clear, evidence-based framework for understanding her anxieties and designing a nurturing, effective support plan.</a:t>
          </a:r>
          <a:endParaRPr lang="en-US" dirty="0"/>
        </a:p>
      </dgm:t>
    </dgm:pt>
    <dgm:pt modelId="{77D15098-9DF2-49D3-A980-76FCBBFA737F}" type="parTrans" cxnId="{4C2C1C85-E7B8-47EF-9A3F-777EE1B4FA5A}">
      <dgm:prSet/>
      <dgm:spPr/>
      <dgm:t>
        <a:bodyPr/>
        <a:lstStyle/>
        <a:p>
          <a:endParaRPr lang="en-US"/>
        </a:p>
      </dgm:t>
    </dgm:pt>
    <dgm:pt modelId="{40939156-D5A9-4E10-88FF-05ABBF7566AE}" type="sibTrans" cxnId="{4C2C1C85-E7B8-47EF-9A3F-777EE1B4FA5A}">
      <dgm:prSet/>
      <dgm:spPr/>
      <dgm:t>
        <a:bodyPr/>
        <a:lstStyle/>
        <a:p>
          <a:endParaRPr lang="en-US"/>
        </a:p>
      </dgm:t>
    </dgm:pt>
    <dgm:pt modelId="{73FBA290-FB9F-4A49-AE4A-1F2A3D457F13}">
      <dgm:prSet/>
      <dgm:spPr/>
      <dgm:t>
        <a:bodyPr/>
        <a:lstStyle/>
        <a:p>
          <a:r>
            <a:rPr lang="en-GB" b="1" dirty="0"/>
            <a:t>Link to Module Goals:</a:t>
          </a:r>
          <a:br>
            <a:rPr lang="en-GB" dirty="0"/>
          </a:br>
          <a:r>
            <a:rPr lang="en-GB" dirty="0">
              <a:solidFill>
                <a:srgbClr val="FF0000"/>
              </a:solidFill>
            </a:rPr>
            <a:t>This case demonstrates how psychological theory can be applied meaningfully in real early-years settings, allowing practitioners to support children’s emotional wellbeing and development.</a:t>
          </a:r>
          <a:endParaRPr lang="en-US" dirty="0">
            <a:solidFill>
              <a:srgbClr val="FF0000"/>
            </a:solidFill>
          </a:endParaRPr>
        </a:p>
      </dgm:t>
    </dgm:pt>
    <dgm:pt modelId="{5CCF8166-A4B7-487F-A244-D681C70456DF}" type="parTrans" cxnId="{72D14276-3F02-4549-89D9-19C8072A037C}">
      <dgm:prSet/>
      <dgm:spPr/>
      <dgm:t>
        <a:bodyPr/>
        <a:lstStyle/>
        <a:p>
          <a:endParaRPr lang="en-US"/>
        </a:p>
      </dgm:t>
    </dgm:pt>
    <dgm:pt modelId="{F4AECFEF-FF9C-4A81-A086-39B0F579DC4D}" type="sibTrans" cxnId="{72D14276-3F02-4549-89D9-19C8072A037C}">
      <dgm:prSet/>
      <dgm:spPr/>
      <dgm:t>
        <a:bodyPr/>
        <a:lstStyle/>
        <a:p>
          <a:endParaRPr lang="en-US"/>
        </a:p>
      </dgm:t>
    </dgm:pt>
    <dgm:pt modelId="{246A8B02-F5AA-4FB3-9929-52F4B85F720A}" type="pres">
      <dgm:prSet presAssocID="{C9C22759-6842-4D5D-BE3B-A49E442912E0}" presName="root" presStyleCnt="0">
        <dgm:presLayoutVars>
          <dgm:dir/>
          <dgm:resizeHandles val="exact"/>
        </dgm:presLayoutVars>
      </dgm:prSet>
      <dgm:spPr/>
    </dgm:pt>
    <dgm:pt modelId="{A53DF866-D899-48C8-85E7-83B62A9339C2}" type="pres">
      <dgm:prSet presAssocID="{D1B668E0-44A9-40B9-99B4-C7033840FACA}" presName="compNode" presStyleCnt="0"/>
      <dgm:spPr/>
    </dgm:pt>
    <dgm:pt modelId="{EDB1632E-5A7A-4AC4-A887-4CCB6C7C44B4}" type="pres">
      <dgm:prSet presAssocID="{D1B668E0-44A9-40B9-99B4-C7033840FACA}" presName="bgRect" presStyleLbl="bgShp" presStyleIdx="0" presStyleCnt="3"/>
      <dgm:spPr/>
    </dgm:pt>
    <dgm:pt modelId="{23C29F7F-8DCB-4273-AE9B-2415E8A6E84F}" type="pres">
      <dgm:prSet presAssocID="{D1B668E0-44A9-40B9-99B4-C7033840FAC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EFB901D1-CD01-4B2D-98F9-50571C0C7BBB}" type="pres">
      <dgm:prSet presAssocID="{D1B668E0-44A9-40B9-99B4-C7033840FACA}" presName="spaceRect" presStyleCnt="0"/>
      <dgm:spPr/>
    </dgm:pt>
    <dgm:pt modelId="{7E8B0444-68F8-4404-985D-9E1942127BB6}" type="pres">
      <dgm:prSet presAssocID="{D1B668E0-44A9-40B9-99B4-C7033840FACA}" presName="parTx" presStyleLbl="revTx" presStyleIdx="0" presStyleCnt="3">
        <dgm:presLayoutVars>
          <dgm:chMax val="0"/>
          <dgm:chPref val="0"/>
        </dgm:presLayoutVars>
      </dgm:prSet>
      <dgm:spPr/>
    </dgm:pt>
    <dgm:pt modelId="{D3BD8715-6D29-46E8-8358-BD93AC4F7BB4}" type="pres">
      <dgm:prSet presAssocID="{AEE914C6-AD4F-4516-A0C0-2F201B918D3B}" presName="sibTrans" presStyleCnt="0"/>
      <dgm:spPr/>
    </dgm:pt>
    <dgm:pt modelId="{7F0254F2-6D53-4065-991D-5B06989C1569}" type="pres">
      <dgm:prSet presAssocID="{A02B9262-07B0-447B-BFD0-881539C9FDBC}" presName="compNode" presStyleCnt="0"/>
      <dgm:spPr/>
    </dgm:pt>
    <dgm:pt modelId="{9037C7FE-7D66-497A-B543-2C78C2433A50}" type="pres">
      <dgm:prSet presAssocID="{A02B9262-07B0-447B-BFD0-881539C9FDBC}" presName="bgRect" presStyleLbl="bgShp" presStyleIdx="1" presStyleCnt="3"/>
      <dgm:spPr/>
    </dgm:pt>
    <dgm:pt modelId="{A0844D42-B659-4DA4-B0C1-56FA53E37D3B}" type="pres">
      <dgm:prSet presAssocID="{A02B9262-07B0-447B-BFD0-881539C9FDB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wl"/>
        </a:ext>
      </dgm:extLst>
    </dgm:pt>
    <dgm:pt modelId="{29724C92-EC89-4FA5-B7FF-D3F9F1F41C13}" type="pres">
      <dgm:prSet presAssocID="{A02B9262-07B0-447B-BFD0-881539C9FDBC}" presName="spaceRect" presStyleCnt="0"/>
      <dgm:spPr/>
    </dgm:pt>
    <dgm:pt modelId="{37DA62B6-A87E-4AA5-98D7-F805D7BA1DF2}" type="pres">
      <dgm:prSet presAssocID="{A02B9262-07B0-447B-BFD0-881539C9FDBC}" presName="parTx" presStyleLbl="revTx" presStyleIdx="1" presStyleCnt="3">
        <dgm:presLayoutVars>
          <dgm:chMax val="0"/>
          <dgm:chPref val="0"/>
        </dgm:presLayoutVars>
      </dgm:prSet>
      <dgm:spPr/>
    </dgm:pt>
    <dgm:pt modelId="{C646568B-8459-4189-9E65-B3AEF28680A1}" type="pres">
      <dgm:prSet presAssocID="{40939156-D5A9-4E10-88FF-05ABBF7566AE}" presName="sibTrans" presStyleCnt="0"/>
      <dgm:spPr/>
    </dgm:pt>
    <dgm:pt modelId="{6FD52468-C01A-4031-A929-37E9E1E315EE}" type="pres">
      <dgm:prSet presAssocID="{73FBA290-FB9F-4A49-AE4A-1F2A3D457F13}" presName="compNode" presStyleCnt="0"/>
      <dgm:spPr/>
    </dgm:pt>
    <dgm:pt modelId="{C1B890CC-0ABD-4575-8C21-15E65D6B3AF3}" type="pres">
      <dgm:prSet presAssocID="{73FBA290-FB9F-4A49-AE4A-1F2A3D457F13}" presName="bgRect" presStyleLbl="bgShp" presStyleIdx="2" presStyleCnt="3"/>
      <dgm:spPr/>
    </dgm:pt>
    <dgm:pt modelId="{3C759674-D1D5-4DEA-9896-C01AE064322C}" type="pres">
      <dgm:prSet presAssocID="{73FBA290-FB9F-4A49-AE4A-1F2A3D457F1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B1B635F3-0A80-4820-89E8-CB9FFC8F13AB}" type="pres">
      <dgm:prSet presAssocID="{73FBA290-FB9F-4A49-AE4A-1F2A3D457F13}" presName="spaceRect" presStyleCnt="0"/>
      <dgm:spPr/>
    </dgm:pt>
    <dgm:pt modelId="{5F53CF56-1172-4537-896B-B26448839F7B}" type="pres">
      <dgm:prSet presAssocID="{73FBA290-FB9F-4A49-AE4A-1F2A3D457F13}" presName="parTx" presStyleLbl="revTx" presStyleIdx="2" presStyleCnt="3">
        <dgm:presLayoutVars>
          <dgm:chMax val="0"/>
          <dgm:chPref val="0"/>
        </dgm:presLayoutVars>
      </dgm:prSet>
      <dgm:spPr/>
    </dgm:pt>
  </dgm:ptLst>
  <dgm:cxnLst>
    <dgm:cxn modelId="{72FE1B32-B3EB-45C1-BEF0-236DD6217E26}" type="presOf" srcId="{D1B668E0-44A9-40B9-99B4-C7033840FACA}" destId="{7E8B0444-68F8-4404-985D-9E1942127BB6}" srcOrd="0" destOrd="0" presId="urn:microsoft.com/office/officeart/2018/2/layout/IconVerticalSolidList"/>
    <dgm:cxn modelId="{92BD954C-7361-4F4A-B583-E730D40481BD}" srcId="{C9C22759-6842-4D5D-BE3B-A49E442912E0}" destId="{D1B668E0-44A9-40B9-99B4-C7033840FACA}" srcOrd="0" destOrd="0" parTransId="{B723D04E-5692-42FA-82DC-6DF7DB0CA976}" sibTransId="{AEE914C6-AD4F-4516-A0C0-2F201B918D3B}"/>
    <dgm:cxn modelId="{72D14276-3F02-4549-89D9-19C8072A037C}" srcId="{C9C22759-6842-4D5D-BE3B-A49E442912E0}" destId="{73FBA290-FB9F-4A49-AE4A-1F2A3D457F13}" srcOrd="2" destOrd="0" parTransId="{5CCF8166-A4B7-487F-A244-D681C70456DF}" sibTransId="{F4AECFEF-FF9C-4A81-A086-39B0F579DC4D}"/>
    <dgm:cxn modelId="{4C2C1C85-E7B8-47EF-9A3F-777EE1B4FA5A}" srcId="{C9C22759-6842-4D5D-BE3B-A49E442912E0}" destId="{A02B9262-07B0-447B-BFD0-881539C9FDBC}" srcOrd="1" destOrd="0" parTransId="{77D15098-9DF2-49D3-A980-76FCBBFA737F}" sibTransId="{40939156-D5A9-4E10-88FF-05ABBF7566AE}"/>
    <dgm:cxn modelId="{6C787FA7-858C-409E-8BAA-EED76031C98C}" type="presOf" srcId="{73FBA290-FB9F-4A49-AE4A-1F2A3D457F13}" destId="{5F53CF56-1172-4537-896B-B26448839F7B}" srcOrd="0" destOrd="0" presId="urn:microsoft.com/office/officeart/2018/2/layout/IconVerticalSolidList"/>
    <dgm:cxn modelId="{24E2CCC6-15CF-4D72-B8D0-762319E1BB6A}" type="presOf" srcId="{A02B9262-07B0-447B-BFD0-881539C9FDBC}" destId="{37DA62B6-A87E-4AA5-98D7-F805D7BA1DF2}" srcOrd="0" destOrd="0" presId="urn:microsoft.com/office/officeart/2018/2/layout/IconVerticalSolidList"/>
    <dgm:cxn modelId="{EFCDC4FA-AE5D-48CB-900B-52BD5EA3AF95}" type="presOf" srcId="{C9C22759-6842-4D5D-BE3B-A49E442912E0}" destId="{246A8B02-F5AA-4FB3-9929-52F4B85F720A}" srcOrd="0" destOrd="0" presId="urn:microsoft.com/office/officeart/2018/2/layout/IconVerticalSolidList"/>
    <dgm:cxn modelId="{E2F58B38-1272-47E7-B691-CC2651DAB24D}" type="presParOf" srcId="{246A8B02-F5AA-4FB3-9929-52F4B85F720A}" destId="{A53DF866-D899-48C8-85E7-83B62A9339C2}" srcOrd="0" destOrd="0" presId="urn:microsoft.com/office/officeart/2018/2/layout/IconVerticalSolidList"/>
    <dgm:cxn modelId="{169F96F4-5FFE-4611-A706-E7F539E22346}" type="presParOf" srcId="{A53DF866-D899-48C8-85E7-83B62A9339C2}" destId="{EDB1632E-5A7A-4AC4-A887-4CCB6C7C44B4}" srcOrd="0" destOrd="0" presId="urn:microsoft.com/office/officeart/2018/2/layout/IconVerticalSolidList"/>
    <dgm:cxn modelId="{EBAB3109-8468-46E3-82BF-943637699F8B}" type="presParOf" srcId="{A53DF866-D899-48C8-85E7-83B62A9339C2}" destId="{23C29F7F-8DCB-4273-AE9B-2415E8A6E84F}" srcOrd="1" destOrd="0" presId="urn:microsoft.com/office/officeart/2018/2/layout/IconVerticalSolidList"/>
    <dgm:cxn modelId="{4DBFFA59-5AFE-4BD1-A789-DF5F53AFF30E}" type="presParOf" srcId="{A53DF866-D899-48C8-85E7-83B62A9339C2}" destId="{EFB901D1-CD01-4B2D-98F9-50571C0C7BBB}" srcOrd="2" destOrd="0" presId="urn:microsoft.com/office/officeart/2018/2/layout/IconVerticalSolidList"/>
    <dgm:cxn modelId="{412B49FB-3A52-459C-8FC8-79730A571672}" type="presParOf" srcId="{A53DF866-D899-48C8-85E7-83B62A9339C2}" destId="{7E8B0444-68F8-4404-985D-9E1942127BB6}" srcOrd="3" destOrd="0" presId="urn:microsoft.com/office/officeart/2018/2/layout/IconVerticalSolidList"/>
    <dgm:cxn modelId="{5FF09682-7AFC-4818-B742-67794EC3F574}" type="presParOf" srcId="{246A8B02-F5AA-4FB3-9929-52F4B85F720A}" destId="{D3BD8715-6D29-46E8-8358-BD93AC4F7BB4}" srcOrd="1" destOrd="0" presId="urn:microsoft.com/office/officeart/2018/2/layout/IconVerticalSolidList"/>
    <dgm:cxn modelId="{DCACBD15-36A4-4B78-9FB3-5BC22672AE88}" type="presParOf" srcId="{246A8B02-F5AA-4FB3-9929-52F4B85F720A}" destId="{7F0254F2-6D53-4065-991D-5B06989C1569}" srcOrd="2" destOrd="0" presId="urn:microsoft.com/office/officeart/2018/2/layout/IconVerticalSolidList"/>
    <dgm:cxn modelId="{9FF685FC-C678-4AE9-B893-8CD6931741BE}" type="presParOf" srcId="{7F0254F2-6D53-4065-991D-5B06989C1569}" destId="{9037C7FE-7D66-497A-B543-2C78C2433A50}" srcOrd="0" destOrd="0" presId="urn:microsoft.com/office/officeart/2018/2/layout/IconVerticalSolidList"/>
    <dgm:cxn modelId="{333DBF0F-B5CC-4FF7-A142-1961B7DFED35}" type="presParOf" srcId="{7F0254F2-6D53-4065-991D-5B06989C1569}" destId="{A0844D42-B659-4DA4-B0C1-56FA53E37D3B}" srcOrd="1" destOrd="0" presId="urn:microsoft.com/office/officeart/2018/2/layout/IconVerticalSolidList"/>
    <dgm:cxn modelId="{41E2F8D1-B64F-48F7-985B-57A56C85BA51}" type="presParOf" srcId="{7F0254F2-6D53-4065-991D-5B06989C1569}" destId="{29724C92-EC89-4FA5-B7FF-D3F9F1F41C13}" srcOrd="2" destOrd="0" presId="urn:microsoft.com/office/officeart/2018/2/layout/IconVerticalSolidList"/>
    <dgm:cxn modelId="{210DD575-5987-4C55-81F9-A455229A3C91}" type="presParOf" srcId="{7F0254F2-6D53-4065-991D-5B06989C1569}" destId="{37DA62B6-A87E-4AA5-98D7-F805D7BA1DF2}" srcOrd="3" destOrd="0" presId="urn:microsoft.com/office/officeart/2018/2/layout/IconVerticalSolidList"/>
    <dgm:cxn modelId="{33D7263E-A434-4AC1-B6D4-59671AC8F4BD}" type="presParOf" srcId="{246A8B02-F5AA-4FB3-9929-52F4B85F720A}" destId="{C646568B-8459-4189-9E65-B3AEF28680A1}" srcOrd="3" destOrd="0" presId="urn:microsoft.com/office/officeart/2018/2/layout/IconVerticalSolidList"/>
    <dgm:cxn modelId="{DBDF1874-7DF4-406B-BC3D-6B64194664A4}" type="presParOf" srcId="{246A8B02-F5AA-4FB3-9929-52F4B85F720A}" destId="{6FD52468-C01A-4031-A929-37E9E1E315EE}" srcOrd="4" destOrd="0" presId="urn:microsoft.com/office/officeart/2018/2/layout/IconVerticalSolidList"/>
    <dgm:cxn modelId="{930752EF-0FC1-400E-BC4D-358B536A1E9D}" type="presParOf" srcId="{6FD52468-C01A-4031-A929-37E9E1E315EE}" destId="{C1B890CC-0ABD-4575-8C21-15E65D6B3AF3}" srcOrd="0" destOrd="0" presId="urn:microsoft.com/office/officeart/2018/2/layout/IconVerticalSolidList"/>
    <dgm:cxn modelId="{B473E894-ECDC-4ECF-9405-8371A05B388C}" type="presParOf" srcId="{6FD52468-C01A-4031-A929-37E9E1E315EE}" destId="{3C759674-D1D5-4DEA-9896-C01AE064322C}" srcOrd="1" destOrd="0" presId="urn:microsoft.com/office/officeart/2018/2/layout/IconVerticalSolidList"/>
    <dgm:cxn modelId="{E80EF550-EF78-4579-B51B-2FDAB5172581}" type="presParOf" srcId="{6FD52468-C01A-4031-A929-37E9E1E315EE}" destId="{B1B635F3-0A80-4820-89E8-CB9FFC8F13AB}" srcOrd="2" destOrd="0" presId="urn:microsoft.com/office/officeart/2018/2/layout/IconVerticalSolidList"/>
    <dgm:cxn modelId="{6AC9E86D-2358-45DF-B037-613498F56C80}" type="presParOf" srcId="{6FD52468-C01A-4031-A929-37E9E1E315EE}" destId="{5F53CF56-1172-4537-896B-B26448839F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14031-DDDA-4A51-BFFD-4CC8BADB8DBB}">
      <dsp:nvSpPr>
        <dsp:cNvPr id="0" name=""/>
        <dsp:cNvSpPr/>
      </dsp:nvSpPr>
      <dsp:spPr>
        <a:xfrm>
          <a:off x="0" y="0"/>
          <a:ext cx="11293475" cy="4680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A2465-A389-4B91-B1C3-DA8902224367}">
      <dsp:nvSpPr>
        <dsp:cNvPr id="0" name=""/>
        <dsp:cNvSpPr/>
      </dsp:nvSpPr>
      <dsp:spPr>
        <a:xfrm>
          <a:off x="141576" y="110104"/>
          <a:ext cx="257662" cy="2574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4E4744-051F-4A15-A4C5-EBA9A6F0FB91}">
      <dsp:nvSpPr>
        <dsp:cNvPr id="0" name=""/>
        <dsp:cNvSpPr/>
      </dsp:nvSpPr>
      <dsp:spPr>
        <a:xfrm>
          <a:off x="540814" y="4799"/>
          <a:ext cx="10663811" cy="628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59" tIns="66559" rIns="66559" bIns="66559" numCol="1" spcCol="1270" anchor="ctr" anchorCtr="0">
          <a:noAutofit/>
        </a:bodyPr>
        <a:lstStyle/>
        <a:p>
          <a:pPr marL="0" lvl="0" indent="0" algn="l" defTabSz="622300">
            <a:lnSpc>
              <a:spcPct val="100000"/>
            </a:lnSpc>
            <a:spcBef>
              <a:spcPct val="0"/>
            </a:spcBef>
            <a:spcAft>
              <a:spcPct val="35000"/>
            </a:spcAft>
            <a:buNone/>
          </a:pPr>
          <a:r>
            <a:rPr lang="en-US" sz="1400" b="1" i="0" kern="1200" dirty="0"/>
            <a:t>Title:</a:t>
          </a:r>
          <a:r>
            <a:rPr lang="en-US" sz="1400" b="0" i="0" kern="1200" dirty="0"/>
            <a:t> </a:t>
          </a:r>
          <a:r>
            <a:rPr lang="en-GB" sz="1400" b="1" kern="1200" dirty="0"/>
            <a:t>Psychology in Health and Social Care </a:t>
          </a:r>
          <a:r>
            <a:rPr lang="en-US" sz="1400" b="0" i="0" kern="1200" dirty="0"/>
            <a:t>​</a:t>
          </a:r>
          <a:endParaRPr lang="en-US" sz="1400" kern="1200" dirty="0"/>
        </a:p>
      </dsp:txBody>
      <dsp:txXfrm>
        <a:off x="540814" y="4799"/>
        <a:ext cx="10663811" cy="628902"/>
      </dsp:txXfrm>
    </dsp:sp>
    <dsp:sp modelId="{79985E2D-4FBE-4D0D-BE93-20FE0A3C8E55}">
      <dsp:nvSpPr>
        <dsp:cNvPr id="0" name=""/>
        <dsp:cNvSpPr/>
      </dsp:nvSpPr>
      <dsp:spPr>
        <a:xfrm>
          <a:off x="0" y="790927"/>
          <a:ext cx="11293475" cy="4680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E455C8-59D9-4E43-92F2-6F1BED672C7E}">
      <dsp:nvSpPr>
        <dsp:cNvPr id="0" name=""/>
        <dsp:cNvSpPr/>
      </dsp:nvSpPr>
      <dsp:spPr>
        <a:xfrm>
          <a:off x="141576" y="896231"/>
          <a:ext cx="257662" cy="2574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A5F135-A50B-4F51-A3E6-133418C793CF}">
      <dsp:nvSpPr>
        <dsp:cNvPr id="0" name=""/>
        <dsp:cNvSpPr/>
      </dsp:nvSpPr>
      <dsp:spPr>
        <a:xfrm>
          <a:off x="540814" y="790927"/>
          <a:ext cx="10663811" cy="628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59" tIns="66559" rIns="66559" bIns="66559" numCol="1" spcCol="1270" anchor="ctr" anchorCtr="0">
          <a:noAutofit/>
        </a:bodyPr>
        <a:lstStyle/>
        <a:p>
          <a:pPr marL="0" lvl="0" indent="0" algn="l" defTabSz="622300">
            <a:lnSpc>
              <a:spcPct val="100000"/>
            </a:lnSpc>
            <a:spcBef>
              <a:spcPct val="0"/>
            </a:spcBef>
            <a:spcAft>
              <a:spcPct val="35000"/>
            </a:spcAft>
            <a:buNone/>
          </a:pPr>
          <a:r>
            <a:rPr lang="en-US" sz="1400" b="1" i="0" kern="1200" dirty="0"/>
            <a:t>Your Name : Aladdin Mohammed</a:t>
          </a:r>
          <a:r>
            <a:rPr lang="en-US" sz="1400" b="0" i="0" kern="1200" dirty="0"/>
            <a:t>​</a:t>
          </a:r>
          <a:endParaRPr lang="en-US" sz="1400" kern="1200" dirty="0"/>
        </a:p>
      </dsp:txBody>
      <dsp:txXfrm>
        <a:off x="540814" y="790927"/>
        <a:ext cx="10663811" cy="628902"/>
      </dsp:txXfrm>
    </dsp:sp>
    <dsp:sp modelId="{D337A685-839F-47C2-8733-9292DEEB09E9}">
      <dsp:nvSpPr>
        <dsp:cNvPr id="0" name=""/>
        <dsp:cNvSpPr/>
      </dsp:nvSpPr>
      <dsp:spPr>
        <a:xfrm>
          <a:off x="0" y="1577054"/>
          <a:ext cx="11293475" cy="4680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BE7CF5-E2AF-48D3-903C-45DBE5E933B4}">
      <dsp:nvSpPr>
        <dsp:cNvPr id="0" name=""/>
        <dsp:cNvSpPr/>
      </dsp:nvSpPr>
      <dsp:spPr>
        <a:xfrm>
          <a:off x="141576" y="1682359"/>
          <a:ext cx="257662" cy="2574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04B4ED-8546-448C-8F75-04E6C6A96131}">
      <dsp:nvSpPr>
        <dsp:cNvPr id="0" name=""/>
        <dsp:cNvSpPr/>
      </dsp:nvSpPr>
      <dsp:spPr>
        <a:xfrm>
          <a:off x="540814" y="1577054"/>
          <a:ext cx="10663811" cy="628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59" tIns="66559" rIns="66559" bIns="66559" numCol="1" spcCol="1270" anchor="ctr" anchorCtr="0">
          <a:noAutofit/>
        </a:bodyPr>
        <a:lstStyle/>
        <a:p>
          <a:pPr marL="0" lvl="0" indent="0" algn="l" defTabSz="622300">
            <a:lnSpc>
              <a:spcPct val="100000"/>
            </a:lnSpc>
            <a:spcBef>
              <a:spcPct val="0"/>
            </a:spcBef>
            <a:spcAft>
              <a:spcPct val="35000"/>
            </a:spcAft>
            <a:buNone/>
          </a:pPr>
          <a:r>
            <a:rPr lang="en-US" sz="1400" b="1" i="0" kern="1200" dirty="0"/>
            <a:t>Module Name &amp; Code : </a:t>
          </a:r>
          <a:r>
            <a:rPr lang="en-GB" sz="1400" b="1" kern="1200" dirty="0"/>
            <a:t>LCHS4010 </a:t>
          </a:r>
          <a:r>
            <a:rPr lang="en-US" sz="1400" b="0" i="0" kern="1200" dirty="0"/>
            <a:t>​</a:t>
          </a:r>
          <a:endParaRPr lang="en-US" sz="1400" kern="1200" dirty="0"/>
        </a:p>
      </dsp:txBody>
      <dsp:txXfrm>
        <a:off x="540814" y="1577054"/>
        <a:ext cx="10663811" cy="628902"/>
      </dsp:txXfrm>
    </dsp:sp>
    <dsp:sp modelId="{13B1AF1A-4725-40B3-B37E-3B19FDA1D484}">
      <dsp:nvSpPr>
        <dsp:cNvPr id="0" name=""/>
        <dsp:cNvSpPr/>
      </dsp:nvSpPr>
      <dsp:spPr>
        <a:xfrm>
          <a:off x="0" y="2363182"/>
          <a:ext cx="11293475" cy="4680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B638A2-6FC4-4AD1-B42D-E41E820DA55E}">
      <dsp:nvSpPr>
        <dsp:cNvPr id="0" name=""/>
        <dsp:cNvSpPr/>
      </dsp:nvSpPr>
      <dsp:spPr>
        <a:xfrm>
          <a:off x="141576" y="2468487"/>
          <a:ext cx="257662" cy="2574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49B880-7952-4C4D-86A1-268449253283}">
      <dsp:nvSpPr>
        <dsp:cNvPr id="0" name=""/>
        <dsp:cNvSpPr/>
      </dsp:nvSpPr>
      <dsp:spPr>
        <a:xfrm>
          <a:off x="540814" y="2363182"/>
          <a:ext cx="10663811" cy="628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59" tIns="66559" rIns="66559" bIns="66559" numCol="1" spcCol="1270" anchor="ctr" anchorCtr="0">
          <a:noAutofit/>
        </a:bodyPr>
        <a:lstStyle/>
        <a:p>
          <a:pPr marL="0" lvl="0" indent="0" algn="l" defTabSz="622300">
            <a:lnSpc>
              <a:spcPct val="100000"/>
            </a:lnSpc>
            <a:spcBef>
              <a:spcPct val="0"/>
            </a:spcBef>
            <a:spcAft>
              <a:spcPct val="35000"/>
            </a:spcAft>
            <a:buNone/>
          </a:pPr>
          <a:r>
            <a:rPr lang="en-US" sz="1400" b="1" i="0" kern="1200" dirty="0"/>
            <a:t>Student ID :2410516</a:t>
          </a:r>
          <a:r>
            <a:rPr lang="en-US" sz="1400" b="0" i="0" kern="1200" dirty="0"/>
            <a:t>​</a:t>
          </a:r>
          <a:br>
            <a:rPr lang="en-US" sz="1400" b="0" i="0" kern="1200" dirty="0"/>
          </a:br>
          <a:br>
            <a:rPr lang="en-US" sz="1400" b="0" i="0" kern="1200" dirty="0"/>
          </a:br>
          <a:r>
            <a:rPr lang="en-US" sz="1400" b="1" i="0" kern="1200" dirty="0"/>
            <a:t>lecturer name : Farah Wiita</a:t>
          </a:r>
          <a:r>
            <a:rPr lang="en-US" sz="1400" b="0" i="0" kern="1200" dirty="0"/>
            <a:t>​</a:t>
          </a:r>
          <a:endParaRPr lang="en-US" sz="1400" kern="1200" dirty="0"/>
        </a:p>
      </dsp:txBody>
      <dsp:txXfrm>
        <a:off x="540814" y="2363182"/>
        <a:ext cx="10663811" cy="628902"/>
      </dsp:txXfrm>
    </dsp:sp>
    <dsp:sp modelId="{34F5C5B1-56E2-4179-91E4-1B3EC4D26DA1}">
      <dsp:nvSpPr>
        <dsp:cNvPr id="0" name=""/>
        <dsp:cNvSpPr/>
      </dsp:nvSpPr>
      <dsp:spPr>
        <a:xfrm>
          <a:off x="0" y="3149310"/>
          <a:ext cx="11293475" cy="4680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CC37C-B324-4275-A7B2-4AEDEDEF46D8}">
      <dsp:nvSpPr>
        <dsp:cNvPr id="0" name=""/>
        <dsp:cNvSpPr/>
      </dsp:nvSpPr>
      <dsp:spPr>
        <a:xfrm>
          <a:off x="141576" y="3254614"/>
          <a:ext cx="257662" cy="2574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62CF17-E74E-4976-B7BB-6D387B950B56}">
      <dsp:nvSpPr>
        <dsp:cNvPr id="0" name=""/>
        <dsp:cNvSpPr/>
      </dsp:nvSpPr>
      <dsp:spPr>
        <a:xfrm>
          <a:off x="540814" y="3149310"/>
          <a:ext cx="10663811" cy="628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59" tIns="66559" rIns="66559" bIns="66559" numCol="1" spcCol="1270" anchor="ctr" anchorCtr="0">
          <a:noAutofit/>
        </a:bodyPr>
        <a:lstStyle/>
        <a:p>
          <a:pPr marL="0" lvl="0" indent="0" algn="l" defTabSz="622300">
            <a:lnSpc>
              <a:spcPct val="100000"/>
            </a:lnSpc>
            <a:spcBef>
              <a:spcPct val="0"/>
            </a:spcBef>
            <a:spcAft>
              <a:spcPct val="35000"/>
            </a:spcAft>
            <a:buNone/>
          </a:pPr>
          <a:r>
            <a:rPr lang="en-US" sz="1400" b="1" i="0" kern="1200" dirty="0"/>
            <a:t>Date : 17/11/2025</a:t>
          </a:r>
          <a:endParaRPr lang="en-US" sz="1400" kern="1200" dirty="0"/>
        </a:p>
      </dsp:txBody>
      <dsp:txXfrm>
        <a:off x="540814" y="3149310"/>
        <a:ext cx="10663811" cy="6289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1FF91-2081-D54C-B719-352ECF8084A7}">
      <dsp:nvSpPr>
        <dsp:cNvPr id="0" name=""/>
        <dsp:cNvSpPr/>
      </dsp:nvSpPr>
      <dsp:spPr>
        <a:xfrm>
          <a:off x="0" y="0"/>
          <a:ext cx="9372600" cy="10372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Attachment as a Biological Drive:</a:t>
          </a:r>
          <a:br>
            <a:rPr lang="en-GB" sz="1500" kern="1200" dirty="0"/>
          </a:br>
          <a:r>
            <a:rPr lang="en-GB" sz="1500" kern="1200" dirty="0">
              <a:solidFill>
                <a:schemeClr val="bg1"/>
              </a:solidFill>
            </a:rPr>
            <a:t>Children are born with an innate need to stay close to a primary caregiver because proximity ensures safety, comfort, and survival.</a:t>
          </a:r>
          <a:endParaRPr lang="en-US" sz="1500" kern="1200" dirty="0">
            <a:solidFill>
              <a:schemeClr val="bg1"/>
            </a:solidFill>
          </a:endParaRPr>
        </a:p>
      </dsp:txBody>
      <dsp:txXfrm>
        <a:off x="30381" y="30381"/>
        <a:ext cx="8165655" cy="976507"/>
      </dsp:txXfrm>
    </dsp:sp>
    <dsp:sp modelId="{26F677DB-D534-EA40-91A2-C01FAE63189A}">
      <dsp:nvSpPr>
        <dsp:cNvPr id="0" name=""/>
        <dsp:cNvSpPr/>
      </dsp:nvSpPr>
      <dsp:spPr>
        <a:xfrm>
          <a:off x="784955" y="1225864"/>
          <a:ext cx="9372600" cy="103726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The “Secure Base” Concept:</a:t>
          </a:r>
          <a:br>
            <a:rPr lang="en-GB" sz="1500" kern="1200" dirty="0"/>
          </a:br>
          <a:r>
            <a:rPr lang="en-GB" sz="1500" kern="1200" dirty="0">
              <a:solidFill>
                <a:schemeClr val="bg1"/>
              </a:solidFill>
            </a:rPr>
            <a:t>When the caregiver is reliably available, the child feels safe enough to explore their environment and return for reassurance when needed.</a:t>
          </a:r>
          <a:endParaRPr lang="en-US" sz="1500" kern="1200" dirty="0">
            <a:solidFill>
              <a:schemeClr val="bg1"/>
            </a:solidFill>
          </a:endParaRPr>
        </a:p>
      </dsp:txBody>
      <dsp:txXfrm>
        <a:off x="815336" y="1256245"/>
        <a:ext cx="7852657" cy="976507"/>
      </dsp:txXfrm>
    </dsp:sp>
    <dsp:sp modelId="{18417022-322D-2742-8067-EB42CC8582CC}">
      <dsp:nvSpPr>
        <dsp:cNvPr id="0" name=""/>
        <dsp:cNvSpPr/>
      </dsp:nvSpPr>
      <dsp:spPr>
        <a:xfrm>
          <a:off x="1558194" y="2451728"/>
          <a:ext cx="9372600" cy="103726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bg1"/>
              </a:solidFill>
            </a:rPr>
            <a:t>Internal Working Model:</a:t>
          </a:r>
          <a:br>
            <a:rPr lang="en-GB" sz="1500" kern="1200" dirty="0"/>
          </a:br>
          <a:r>
            <a:rPr lang="en-GB" sz="1500" kern="1200" dirty="0"/>
            <a:t>Early attachment experiences form a mental template that teaches the child what to expect from relationships  whether others are trustworthy, responsive, and emotionally safe.</a:t>
          </a:r>
          <a:endParaRPr lang="en-US" sz="1500" kern="1200" dirty="0"/>
        </a:p>
      </dsp:txBody>
      <dsp:txXfrm>
        <a:off x="1588575" y="2482109"/>
        <a:ext cx="7864373" cy="976507"/>
      </dsp:txXfrm>
    </dsp:sp>
    <dsp:sp modelId="{A9D7529B-7863-064A-8DEB-9A05E66B84CC}">
      <dsp:nvSpPr>
        <dsp:cNvPr id="0" name=""/>
        <dsp:cNvSpPr/>
      </dsp:nvSpPr>
      <dsp:spPr>
        <a:xfrm>
          <a:off x="2343149" y="3677592"/>
          <a:ext cx="9372600" cy="103726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Why This Matters for Amira:</a:t>
          </a:r>
          <a:br>
            <a:rPr lang="en-GB" sz="1500" kern="1200" dirty="0"/>
          </a:br>
          <a:r>
            <a:rPr lang="en-GB" sz="1500" kern="1200" dirty="0">
              <a:solidFill>
                <a:schemeClr val="bg1"/>
              </a:solidFill>
            </a:rPr>
            <a:t>These principles explain why she shows separation anxiety, hesitates with strangers, and struggles with social interactions. Her behaviour is not “naughty” or “delayed”  it is a protective response.</a:t>
          </a:r>
          <a:endParaRPr lang="en-US" sz="1500" kern="1200" dirty="0">
            <a:solidFill>
              <a:schemeClr val="bg1"/>
            </a:solidFill>
          </a:endParaRPr>
        </a:p>
      </dsp:txBody>
      <dsp:txXfrm>
        <a:off x="2373530" y="3707973"/>
        <a:ext cx="7852657" cy="976507"/>
      </dsp:txXfrm>
    </dsp:sp>
    <dsp:sp modelId="{633CD009-AE2E-B444-B8DE-31D6A4E85B97}">
      <dsp:nvSpPr>
        <dsp:cNvPr id="0" name=""/>
        <dsp:cNvSpPr/>
      </dsp:nvSpPr>
      <dsp:spPr>
        <a:xfrm>
          <a:off x="8698374" y="794454"/>
          <a:ext cx="674225" cy="674225"/>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850075" y="794454"/>
        <a:ext cx="370823" cy="507354"/>
      </dsp:txXfrm>
    </dsp:sp>
    <dsp:sp modelId="{AB149E4E-E36C-7947-94FE-E50ACE12CEC5}">
      <dsp:nvSpPr>
        <dsp:cNvPr id="0" name=""/>
        <dsp:cNvSpPr/>
      </dsp:nvSpPr>
      <dsp:spPr>
        <a:xfrm>
          <a:off x="9483329" y="2020318"/>
          <a:ext cx="674225" cy="674225"/>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635030" y="2020318"/>
        <a:ext cx="370823" cy="507354"/>
      </dsp:txXfrm>
    </dsp:sp>
    <dsp:sp modelId="{D64D4363-DBED-B34B-98B3-F39E4662D235}">
      <dsp:nvSpPr>
        <dsp:cNvPr id="0" name=""/>
        <dsp:cNvSpPr/>
      </dsp:nvSpPr>
      <dsp:spPr>
        <a:xfrm>
          <a:off x="10256569" y="3246182"/>
          <a:ext cx="674225" cy="674225"/>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10408270" y="3246182"/>
        <a:ext cx="370823" cy="5073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FDE40C-4046-EF43-A47C-BC9E8285E280}">
      <dsp:nvSpPr>
        <dsp:cNvPr id="0" name=""/>
        <dsp:cNvSpPr/>
      </dsp:nvSpPr>
      <dsp:spPr>
        <a:xfrm>
          <a:off x="673627" y="0"/>
          <a:ext cx="7634439" cy="4726111"/>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A79E8-4DB3-6A46-8D89-0EE01C8B53A4}">
      <dsp:nvSpPr>
        <dsp:cNvPr id="0" name=""/>
        <dsp:cNvSpPr/>
      </dsp:nvSpPr>
      <dsp:spPr>
        <a:xfrm>
          <a:off x="4385" y="1417833"/>
          <a:ext cx="2894491" cy="1890444"/>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50000"/>
            </a:lnSpc>
            <a:spcBef>
              <a:spcPct val="0"/>
            </a:spcBef>
            <a:spcAft>
              <a:spcPct val="35000"/>
            </a:spcAft>
            <a:buNone/>
          </a:pPr>
          <a:r>
            <a:rPr lang="en-GB" sz="1100" b="1" kern="1200" dirty="0"/>
            <a:t>Anxiety When Left at Nursery:</a:t>
          </a:r>
          <a:br>
            <a:rPr lang="en-GB" sz="1100" kern="1200" dirty="0"/>
          </a:br>
          <a:r>
            <a:rPr lang="en-GB" sz="1200" kern="1200" dirty="0">
              <a:solidFill>
                <a:schemeClr val="bg1"/>
              </a:solidFill>
            </a:rPr>
            <a:t>Amira’s distress reflects an activated attachment system. When her primary caregivers leave, her sense of safety disappears, triggering fear and clinginess.</a:t>
          </a:r>
          <a:endParaRPr lang="en-US" sz="1200" kern="1200" dirty="0">
            <a:solidFill>
              <a:schemeClr val="bg1"/>
            </a:solidFill>
          </a:endParaRPr>
        </a:p>
      </dsp:txBody>
      <dsp:txXfrm>
        <a:off x="96669" y="1510117"/>
        <a:ext cx="2709923" cy="1705876"/>
      </dsp:txXfrm>
    </dsp:sp>
    <dsp:sp modelId="{42685F01-3399-784C-9E55-C99FB4447358}">
      <dsp:nvSpPr>
        <dsp:cNvPr id="0" name=""/>
        <dsp:cNvSpPr/>
      </dsp:nvSpPr>
      <dsp:spPr>
        <a:xfrm>
          <a:off x="3043601" y="1417833"/>
          <a:ext cx="2894491" cy="1890444"/>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50000"/>
            </a:lnSpc>
            <a:spcBef>
              <a:spcPct val="0"/>
            </a:spcBef>
            <a:spcAft>
              <a:spcPct val="35000"/>
            </a:spcAft>
            <a:buNone/>
          </a:pPr>
          <a:r>
            <a:rPr lang="en-GB" sz="1100" b="1" kern="1200" dirty="0"/>
            <a:t>Limited Verbal Communication:</a:t>
          </a:r>
          <a:br>
            <a:rPr lang="en-GB" sz="1100" kern="1200" dirty="0"/>
          </a:br>
          <a:r>
            <a:rPr lang="en-GB" sz="1100" kern="1200" dirty="0">
              <a:solidFill>
                <a:schemeClr val="bg1"/>
              </a:solidFill>
            </a:rPr>
            <a:t>High levels of anxiety can overwhelm a young child’s emotional capacity, making spoken language harder to access. In this state, children often move into “fight, flight, or freeze.”</a:t>
          </a:r>
          <a:endParaRPr lang="en-US" sz="1100" kern="1200" dirty="0">
            <a:solidFill>
              <a:schemeClr val="bg1"/>
            </a:solidFill>
          </a:endParaRPr>
        </a:p>
      </dsp:txBody>
      <dsp:txXfrm>
        <a:off x="3135885" y="1510117"/>
        <a:ext cx="2709923" cy="1705876"/>
      </dsp:txXfrm>
    </dsp:sp>
    <dsp:sp modelId="{99ABD469-D453-AC4B-A730-A5252B2F1864}">
      <dsp:nvSpPr>
        <dsp:cNvPr id="0" name=""/>
        <dsp:cNvSpPr/>
      </dsp:nvSpPr>
      <dsp:spPr>
        <a:xfrm>
          <a:off x="6082817" y="1417833"/>
          <a:ext cx="2894491" cy="1890444"/>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50000"/>
            </a:lnSpc>
            <a:spcBef>
              <a:spcPct val="0"/>
            </a:spcBef>
            <a:spcAft>
              <a:spcPct val="35000"/>
            </a:spcAft>
            <a:buNone/>
          </a:pPr>
          <a:r>
            <a:rPr lang="en-GB" sz="1100" b="1" kern="1200" dirty="0"/>
            <a:t>Difficulty Joining Group Play:</a:t>
          </a:r>
          <a:br>
            <a:rPr lang="en-GB" sz="1100" kern="1200" dirty="0"/>
          </a:br>
          <a:r>
            <a:rPr lang="en-GB" sz="1100" kern="1200" dirty="0">
              <a:solidFill>
                <a:schemeClr val="bg1"/>
              </a:solidFill>
            </a:rPr>
            <a:t>Without feeling secure, Amira is unable to confidently explore or interact. Group play requires social confidence, which is impaired when a child is emotionally unsettled.</a:t>
          </a:r>
          <a:endParaRPr lang="en-US" sz="1100" kern="1200" dirty="0">
            <a:solidFill>
              <a:schemeClr val="bg1"/>
            </a:solidFill>
          </a:endParaRPr>
        </a:p>
      </dsp:txBody>
      <dsp:txXfrm>
        <a:off x="6175101" y="1510117"/>
        <a:ext cx="2709923" cy="17058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4C293-A373-6044-B834-BD797B767CFA}">
      <dsp:nvSpPr>
        <dsp:cNvPr id="0" name=""/>
        <dsp:cNvSpPr/>
      </dsp:nvSpPr>
      <dsp:spPr>
        <a:xfrm>
          <a:off x="0" y="0"/>
          <a:ext cx="11610594" cy="1762935"/>
        </a:xfrm>
        <a:prstGeom prst="roundRect">
          <a:avLst>
            <a:gd name="adj" fmla="val 1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br>
            <a:rPr lang="en-GB" sz="1400" b="1" kern="1200" dirty="0"/>
          </a:br>
          <a:br>
            <a:rPr lang="en-GB" sz="1400" b="1" kern="1200" dirty="0"/>
          </a:br>
          <a:br>
            <a:rPr lang="en-GB" sz="1400" b="1" kern="1200" dirty="0"/>
          </a:br>
          <a:r>
            <a:rPr lang="en-GB" sz="1400" b="1" kern="1200" dirty="0"/>
            <a:t>Nature – Biological Factors:</a:t>
          </a:r>
          <a:br>
            <a:rPr lang="en-GB" sz="1400" b="1" kern="1200" dirty="0"/>
          </a:br>
          <a:br>
            <a:rPr lang="en-GB" sz="1400" kern="1200" dirty="0"/>
          </a:br>
          <a:r>
            <a:rPr lang="en-GB" sz="1400" b="1" kern="1200" dirty="0"/>
            <a:t>Amira may naturally have a cautious or “slow-to-warm-up” temperament. This biological predisposition influences how strongly she reacts to separation and unfamiliar settings. Her stress response system  including cortisol release is activated more intensely in stressful transitions.</a:t>
          </a:r>
          <a:endParaRPr lang="en-US" sz="1400" b="1" kern="1200" dirty="0"/>
        </a:p>
      </dsp:txBody>
      <dsp:txXfrm>
        <a:off x="2498412" y="0"/>
        <a:ext cx="9112181" cy="1762935"/>
      </dsp:txXfrm>
    </dsp:sp>
    <dsp:sp modelId="{39611DD4-C3B2-C241-9CB4-B1B3F2227D5B}">
      <dsp:nvSpPr>
        <dsp:cNvPr id="0" name=""/>
        <dsp:cNvSpPr/>
      </dsp:nvSpPr>
      <dsp:spPr>
        <a:xfrm>
          <a:off x="176293" y="176293"/>
          <a:ext cx="2322118" cy="1410348"/>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99B14837-6235-B941-A566-607325FDD51A}">
      <dsp:nvSpPr>
        <dsp:cNvPr id="0" name=""/>
        <dsp:cNvSpPr/>
      </dsp:nvSpPr>
      <dsp:spPr>
        <a:xfrm>
          <a:off x="0" y="1939228"/>
          <a:ext cx="11610594" cy="1762935"/>
        </a:xfrm>
        <a:prstGeom prst="roundRect">
          <a:avLst>
            <a:gd name="adj" fmla="val 10000"/>
          </a:avLst>
        </a:prstGeom>
        <a:solidFill>
          <a:schemeClr val="accent4">
            <a:hueOff val="488671"/>
            <a:satOff val="49551"/>
            <a:lumOff val="1558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br>
            <a:rPr lang="en-GB" sz="1400" b="1" kern="1200" dirty="0"/>
          </a:br>
          <a:r>
            <a:rPr lang="en-GB" sz="1400" b="1" kern="1200" dirty="0"/>
            <a:t>Nurture – Environmental Factors:</a:t>
          </a:r>
          <a:br>
            <a:rPr lang="en-GB" sz="1400" b="1" kern="1200" dirty="0"/>
          </a:br>
          <a:br>
            <a:rPr lang="en-GB" sz="1400" kern="1200" dirty="0"/>
          </a:br>
          <a:r>
            <a:rPr lang="en-GB" sz="1400" b="1" kern="1200" dirty="0"/>
            <a:t>The quality of her home attachments, the sudden shift to a new nursery environment, and how responsive or predictable the nursery setting feels all shape her emotional responses</a:t>
          </a:r>
          <a:r>
            <a:rPr lang="en-GB" sz="1400" kern="1200" dirty="0"/>
            <a:t>.</a:t>
          </a:r>
          <a:endParaRPr lang="en-US" sz="1400" kern="1200" dirty="0"/>
        </a:p>
      </dsp:txBody>
      <dsp:txXfrm>
        <a:off x="2498412" y="1939228"/>
        <a:ext cx="9112181" cy="1762935"/>
      </dsp:txXfrm>
    </dsp:sp>
    <dsp:sp modelId="{CD19A5D6-7922-EB49-BC34-BDE3F6025D48}">
      <dsp:nvSpPr>
        <dsp:cNvPr id="0" name=""/>
        <dsp:cNvSpPr/>
      </dsp:nvSpPr>
      <dsp:spPr>
        <a:xfrm>
          <a:off x="176293" y="2115522"/>
          <a:ext cx="2322118" cy="1410348"/>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C11A5D0A-95F5-4747-BD3F-E62C4A6E5423}">
      <dsp:nvSpPr>
        <dsp:cNvPr id="0" name=""/>
        <dsp:cNvSpPr/>
      </dsp:nvSpPr>
      <dsp:spPr>
        <a:xfrm>
          <a:off x="0" y="3878457"/>
          <a:ext cx="11610594" cy="1762935"/>
        </a:xfrm>
        <a:prstGeom prst="roundRect">
          <a:avLst>
            <a:gd name="adj" fmla="val 10000"/>
          </a:avLst>
        </a:prstGeom>
        <a:solidFill>
          <a:schemeClr val="accent4">
            <a:hueOff val="977343"/>
            <a:satOff val="99103"/>
            <a:lumOff val="3117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t>Interaction of Both:</a:t>
          </a:r>
          <a:br>
            <a:rPr lang="en-GB" sz="1100" b="1" kern="1200" dirty="0"/>
          </a:br>
          <a:br>
            <a:rPr lang="en-GB" sz="1100" kern="1200" dirty="0"/>
          </a:br>
          <a:r>
            <a:rPr lang="en-GB" sz="1200" b="1" kern="1200" dirty="0"/>
            <a:t>Amira’s behaviour is not caused by nature or nurture alone. It’s the combination of her biological sensitivity </a:t>
          </a:r>
          <a:r>
            <a:rPr lang="en-GB" sz="1200" b="1" i="1" kern="1200" dirty="0"/>
            <a:t>and</a:t>
          </a:r>
          <a:r>
            <a:rPr lang="en-GB" sz="1200" b="1" kern="1200" dirty="0"/>
            <a:t> the emotional challenge of separation that produces her current anxiety and withdrawal.</a:t>
          </a:r>
          <a:endParaRPr lang="en-US" sz="1200" b="1" kern="1200" dirty="0"/>
        </a:p>
      </dsp:txBody>
      <dsp:txXfrm>
        <a:off x="2498412" y="3878457"/>
        <a:ext cx="9112181" cy="1762935"/>
      </dsp:txXfrm>
    </dsp:sp>
    <dsp:sp modelId="{125B2BF6-9AC8-B641-A024-84C3E92A8478}">
      <dsp:nvSpPr>
        <dsp:cNvPr id="0" name=""/>
        <dsp:cNvSpPr/>
      </dsp:nvSpPr>
      <dsp:spPr>
        <a:xfrm>
          <a:off x="176293" y="4054751"/>
          <a:ext cx="2322118" cy="1410348"/>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C2594-3EC3-D248-A316-1BC7C300FBE5}">
      <dsp:nvSpPr>
        <dsp:cNvPr id="0" name=""/>
        <dsp:cNvSpPr/>
      </dsp:nvSpPr>
      <dsp:spPr>
        <a:xfrm>
          <a:off x="3308" y="221395"/>
          <a:ext cx="2624850" cy="3674790"/>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04644" tIns="330200" rIns="204644" bIns="330200" numCol="1" spcCol="1270" anchor="t" anchorCtr="0">
          <a:noAutofit/>
        </a:bodyPr>
        <a:lstStyle/>
        <a:p>
          <a:pPr marL="0" lvl="0" indent="0" algn="l" defTabSz="488950">
            <a:lnSpc>
              <a:spcPct val="90000"/>
            </a:lnSpc>
            <a:spcBef>
              <a:spcPct val="0"/>
            </a:spcBef>
            <a:spcAft>
              <a:spcPct val="35000"/>
            </a:spcAft>
            <a:buNone/>
          </a:pPr>
          <a:r>
            <a:rPr lang="en-GB" sz="1100" b="1" kern="1200" dirty="0"/>
            <a:t>Strategy 1: Key Person Approach:</a:t>
          </a:r>
          <a:br>
            <a:rPr lang="en-GB" sz="1100" b="1" kern="1200" dirty="0"/>
          </a:br>
          <a:br>
            <a:rPr lang="en-GB" sz="1100" kern="1200" dirty="0"/>
          </a:br>
          <a:r>
            <a:rPr lang="en-GB" sz="1100" kern="1200" dirty="0"/>
            <a:t>Assign a consistent practitioner who becomes Amira’s secondary secure base. This person greets her each morning, supports separations, and offers calm reassurance throughout the day.</a:t>
          </a:r>
          <a:endParaRPr lang="en-US" sz="1100" kern="1200" dirty="0"/>
        </a:p>
      </dsp:txBody>
      <dsp:txXfrm>
        <a:off x="3308" y="1617816"/>
        <a:ext cx="2624850" cy="2204874"/>
      </dsp:txXfrm>
    </dsp:sp>
    <dsp:sp modelId="{73B7EC07-6929-F54A-B029-57A3A59DFB19}">
      <dsp:nvSpPr>
        <dsp:cNvPr id="0" name=""/>
        <dsp:cNvSpPr/>
      </dsp:nvSpPr>
      <dsp:spPr>
        <a:xfrm>
          <a:off x="764515" y="588874"/>
          <a:ext cx="1102437" cy="1102437"/>
        </a:xfrm>
        <a:prstGeom prst="ellips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85950" tIns="12700" rIns="8595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25963" y="750322"/>
        <a:ext cx="779541" cy="779541"/>
      </dsp:txXfrm>
    </dsp:sp>
    <dsp:sp modelId="{65E1310A-EDB4-B14E-8BA6-470A9607A6E8}">
      <dsp:nvSpPr>
        <dsp:cNvPr id="0" name=""/>
        <dsp:cNvSpPr/>
      </dsp:nvSpPr>
      <dsp:spPr>
        <a:xfrm>
          <a:off x="3308" y="3896114"/>
          <a:ext cx="2624850" cy="72"/>
        </a:xfrm>
        <a:prstGeom prst="rect">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15CEF05-BA09-154C-AEED-5D735CC67F93}">
      <dsp:nvSpPr>
        <dsp:cNvPr id="0" name=""/>
        <dsp:cNvSpPr/>
      </dsp:nvSpPr>
      <dsp:spPr>
        <a:xfrm>
          <a:off x="2890644" y="221395"/>
          <a:ext cx="2624850" cy="3674790"/>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04644" tIns="330200" rIns="204644" bIns="330200" numCol="1" spcCol="1270" anchor="t" anchorCtr="0">
          <a:noAutofit/>
        </a:bodyPr>
        <a:lstStyle/>
        <a:p>
          <a:pPr marL="0" lvl="0" indent="0" algn="l" defTabSz="488950">
            <a:lnSpc>
              <a:spcPct val="90000"/>
            </a:lnSpc>
            <a:spcBef>
              <a:spcPct val="0"/>
            </a:spcBef>
            <a:spcAft>
              <a:spcPct val="35000"/>
            </a:spcAft>
            <a:buNone/>
          </a:pPr>
          <a:r>
            <a:rPr lang="en-GB" sz="1100" b="1" kern="1200" dirty="0"/>
            <a:t>Strategy 2: Graduated Separation &amp; Predictable Transitions:</a:t>
          </a:r>
          <a:br>
            <a:rPr lang="en-GB" sz="1100" b="1" kern="1200" dirty="0"/>
          </a:br>
          <a:br>
            <a:rPr lang="en-GB" sz="1100" kern="1200" dirty="0"/>
          </a:br>
          <a:r>
            <a:rPr lang="en-GB" sz="1100" kern="1200" dirty="0"/>
            <a:t>Work closely with her parents on a gentle separation plan. Create a simple goodbye ritual, begin with shorter sessions, and gradually extend them as her trust increases.</a:t>
          </a:r>
          <a:endParaRPr lang="en-US" sz="1100" kern="1200" dirty="0"/>
        </a:p>
      </dsp:txBody>
      <dsp:txXfrm>
        <a:off x="2890644" y="1617816"/>
        <a:ext cx="2624850" cy="2204874"/>
      </dsp:txXfrm>
    </dsp:sp>
    <dsp:sp modelId="{BE673932-0E71-6946-831D-FC1312247407}">
      <dsp:nvSpPr>
        <dsp:cNvPr id="0" name=""/>
        <dsp:cNvSpPr/>
      </dsp:nvSpPr>
      <dsp:spPr>
        <a:xfrm>
          <a:off x="3651851" y="588874"/>
          <a:ext cx="1102437" cy="1102437"/>
        </a:xfrm>
        <a:prstGeom prst="ellips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85950" tIns="12700" rIns="8595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813299" y="750322"/>
        <a:ext cx="779541" cy="779541"/>
      </dsp:txXfrm>
    </dsp:sp>
    <dsp:sp modelId="{70B397D0-B08C-AE4D-ABC7-6AABBFF2B28F}">
      <dsp:nvSpPr>
        <dsp:cNvPr id="0" name=""/>
        <dsp:cNvSpPr/>
      </dsp:nvSpPr>
      <dsp:spPr>
        <a:xfrm>
          <a:off x="2890644" y="3896114"/>
          <a:ext cx="2624850" cy="72"/>
        </a:xfrm>
        <a:prstGeom prst="rect">
          <a:avLst/>
        </a:prstGeom>
        <a:solidFill>
          <a:schemeClr val="accent5">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7926102-5B95-F848-BDE2-5C8EBC4A1D18}">
      <dsp:nvSpPr>
        <dsp:cNvPr id="0" name=""/>
        <dsp:cNvSpPr/>
      </dsp:nvSpPr>
      <dsp:spPr>
        <a:xfrm>
          <a:off x="5777980" y="221395"/>
          <a:ext cx="2624850" cy="3674790"/>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04644" tIns="330200" rIns="204644" bIns="330200" numCol="1" spcCol="1270" anchor="t" anchorCtr="0">
          <a:noAutofit/>
        </a:bodyPr>
        <a:lstStyle/>
        <a:p>
          <a:pPr marL="0" lvl="0" indent="0" algn="l" defTabSz="488950">
            <a:lnSpc>
              <a:spcPct val="90000"/>
            </a:lnSpc>
            <a:spcBef>
              <a:spcPct val="0"/>
            </a:spcBef>
            <a:spcAft>
              <a:spcPct val="35000"/>
            </a:spcAft>
            <a:buNone/>
          </a:pPr>
          <a:r>
            <a:rPr lang="en-GB" sz="1100" b="1" kern="1200" dirty="0"/>
            <a:t>Strategy 3: Attachment-Informed Communication:</a:t>
          </a:r>
          <a:br>
            <a:rPr lang="en-GB" sz="1100" b="1" kern="1200" dirty="0"/>
          </a:br>
          <a:br>
            <a:rPr lang="en-GB" sz="1100" kern="1200" dirty="0"/>
          </a:br>
          <a:r>
            <a:rPr lang="en-GB" sz="1100" kern="1200" dirty="0"/>
            <a:t>Use calm, validating language that acknowledges her feelings. For example:</a:t>
          </a:r>
          <a:br>
            <a:rPr lang="en-GB" sz="1100" kern="1200" dirty="0"/>
          </a:br>
          <a:r>
            <a:rPr lang="en-GB" sz="1100" i="1" kern="1200" dirty="0"/>
            <a:t>“I can see you’re feeling sad because Mummy has gone. She’ll be back after lunch. I’m here with you.”</a:t>
          </a:r>
          <a:endParaRPr lang="en-US" sz="1100" kern="1200" dirty="0"/>
        </a:p>
      </dsp:txBody>
      <dsp:txXfrm>
        <a:off x="5777980" y="1617816"/>
        <a:ext cx="2624850" cy="2204874"/>
      </dsp:txXfrm>
    </dsp:sp>
    <dsp:sp modelId="{FCEBA40F-4761-694A-AC2B-8BDCEE8EF66A}">
      <dsp:nvSpPr>
        <dsp:cNvPr id="0" name=""/>
        <dsp:cNvSpPr/>
      </dsp:nvSpPr>
      <dsp:spPr>
        <a:xfrm>
          <a:off x="6539186" y="588874"/>
          <a:ext cx="1102437" cy="1102437"/>
        </a:xfrm>
        <a:prstGeom prst="ellips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85950" tIns="12700" rIns="8595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700634" y="750322"/>
        <a:ext cx="779541" cy="779541"/>
      </dsp:txXfrm>
    </dsp:sp>
    <dsp:sp modelId="{76F33EA9-4F0A-AA41-BC6A-549F2DAFC942}">
      <dsp:nvSpPr>
        <dsp:cNvPr id="0" name=""/>
        <dsp:cNvSpPr/>
      </dsp:nvSpPr>
      <dsp:spPr>
        <a:xfrm>
          <a:off x="5777980" y="3896114"/>
          <a:ext cx="2624850" cy="72"/>
        </a:xfrm>
        <a:prstGeom prst="rect">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C613EEF-D16A-EC43-8359-3BB9DDE577DF}">
      <dsp:nvSpPr>
        <dsp:cNvPr id="0" name=""/>
        <dsp:cNvSpPr/>
      </dsp:nvSpPr>
      <dsp:spPr>
        <a:xfrm>
          <a:off x="8665315" y="221395"/>
          <a:ext cx="2624850" cy="3674790"/>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04644" tIns="330200" rIns="204644" bIns="330200" numCol="1" spcCol="1270" anchor="t" anchorCtr="0">
          <a:noAutofit/>
        </a:bodyPr>
        <a:lstStyle/>
        <a:p>
          <a:pPr marL="0" lvl="0" indent="0" algn="l" defTabSz="488950">
            <a:lnSpc>
              <a:spcPct val="90000"/>
            </a:lnSpc>
            <a:spcBef>
              <a:spcPct val="0"/>
            </a:spcBef>
            <a:spcAft>
              <a:spcPct val="35000"/>
            </a:spcAft>
            <a:buNone/>
          </a:pPr>
          <a:r>
            <a:rPr lang="en-GB" sz="1100" b="1" kern="1200" dirty="0"/>
            <a:t>Strategy 4: Scaffolded Social Play:</a:t>
          </a:r>
          <a:br>
            <a:rPr lang="en-GB" sz="1100" b="1" kern="1200" dirty="0"/>
          </a:br>
          <a:br>
            <a:rPr lang="en-GB" sz="1100" kern="1200" dirty="0"/>
          </a:br>
          <a:r>
            <a:rPr lang="en-GB" sz="1100" kern="1200" dirty="0"/>
            <a:t>Start with parallel play to help her feel safe. Then gently introduce one trusted peer before progressing to small groups as her confidence grows.</a:t>
          </a:r>
          <a:endParaRPr lang="en-US" sz="1100" kern="1200" dirty="0"/>
        </a:p>
      </dsp:txBody>
      <dsp:txXfrm>
        <a:off x="8665315" y="1617816"/>
        <a:ext cx="2624850" cy="2204874"/>
      </dsp:txXfrm>
    </dsp:sp>
    <dsp:sp modelId="{3C3F8BAA-4E4A-B44F-AC76-B8D3E4FD01FE}">
      <dsp:nvSpPr>
        <dsp:cNvPr id="0" name=""/>
        <dsp:cNvSpPr/>
      </dsp:nvSpPr>
      <dsp:spPr>
        <a:xfrm>
          <a:off x="9426522" y="588874"/>
          <a:ext cx="1102437" cy="1102437"/>
        </a:xfrm>
        <a:prstGeom prst="ellips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85950" tIns="12700" rIns="8595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587970" y="750322"/>
        <a:ext cx="779541" cy="779541"/>
      </dsp:txXfrm>
    </dsp:sp>
    <dsp:sp modelId="{2C237391-0A7A-C441-82B5-EEFAEAF8BB01}">
      <dsp:nvSpPr>
        <dsp:cNvPr id="0" name=""/>
        <dsp:cNvSpPr/>
      </dsp:nvSpPr>
      <dsp:spPr>
        <a:xfrm>
          <a:off x="8665315" y="3896114"/>
          <a:ext cx="2624850" cy="72"/>
        </a:xfrm>
        <a:prstGeom prst="rect">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9BFCA-E3A7-E34A-B02C-BBB1C5F1C4A8}">
      <dsp:nvSpPr>
        <dsp:cNvPr id="0" name=""/>
        <dsp:cNvSpPr/>
      </dsp:nvSpPr>
      <dsp:spPr>
        <a:xfrm>
          <a:off x="0" y="0"/>
          <a:ext cx="11293475" cy="0"/>
        </a:xfrm>
        <a:prstGeom prst="line">
          <a:avLst/>
        </a:prstGeom>
        <a:solidFill>
          <a:schemeClr val="accent4">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FDA474-AF0A-FF45-957C-BD2761999FCF}">
      <dsp:nvSpPr>
        <dsp:cNvPr id="0" name=""/>
        <dsp:cNvSpPr/>
      </dsp:nvSpPr>
      <dsp:spPr>
        <a:xfrm>
          <a:off x="0" y="0"/>
          <a:ext cx="11293475" cy="945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Usefulness of Bowlby’s Attachment Theory:</a:t>
          </a:r>
          <a:endParaRPr lang="en-US" sz="1800" kern="1200" dirty="0"/>
        </a:p>
      </dsp:txBody>
      <dsp:txXfrm>
        <a:off x="0" y="0"/>
        <a:ext cx="11293475" cy="945753"/>
      </dsp:txXfrm>
    </dsp:sp>
    <dsp:sp modelId="{8C37B0FD-B550-7E42-A6B5-4713757CF42D}">
      <dsp:nvSpPr>
        <dsp:cNvPr id="0" name=""/>
        <dsp:cNvSpPr/>
      </dsp:nvSpPr>
      <dsp:spPr>
        <a:xfrm>
          <a:off x="0" y="945753"/>
          <a:ext cx="11293475" cy="0"/>
        </a:xfrm>
        <a:prstGeom prst="line">
          <a:avLst/>
        </a:prstGeom>
        <a:solidFill>
          <a:schemeClr val="accent4">
            <a:hueOff val="325781"/>
            <a:satOff val="33034"/>
            <a:lumOff val="10392"/>
            <a:alphaOff val="0"/>
          </a:schemeClr>
        </a:solidFill>
        <a:ln w="10795" cap="flat" cmpd="sng" algn="ctr">
          <a:solidFill>
            <a:schemeClr val="accent4">
              <a:hueOff val="325781"/>
              <a:satOff val="33034"/>
              <a:lumOff val="10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53862A-4DEF-FD4E-829B-2282F74545B3}">
      <dsp:nvSpPr>
        <dsp:cNvPr id="0" name=""/>
        <dsp:cNvSpPr/>
      </dsp:nvSpPr>
      <dsp:spPr>
        <a:xfrm>
          <a:off x="0" y="945753"/>
          <a:ext cx="11293475" cy="945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Reframes Distress:</a:t>
          </a:r>
          <a:br>
            <a:rPr lang="en-GB" sz="1800" kern="1200"/>
          </a:br>
          <a:r>
            <a:rPr lang="en-GB" sz="1800" kern="1200"/>
            <a:t>Helps practitioners understand behaviours like crying, withdrawal, or clinginess as signs of emotional distress  not “naughtiness” or defiance.</a:t>
          </a:r>
          <a:endParaRPr lang="en-US" sz="1800" kern="1200"/>
        </a:p>
      </dsp:txBody>
      <dsp:txXfrm>
        <a:off x="0" y="945753"/>
        <a:ext cx="11293475" cy="945753"/>
      </dsp:txXfrm>
    </dsp:sp>
    <dsp:sp modelId="{DA78A6CB-D941-E24C-BA27-A1C672C0189F}">
      <dsp:nvSpPr>
        <dsp:cNvPr id="0" name=""/>
        <dsp:cNvSpPr/>
      </dsp:nvSpPr>
      <dsp:spPr>
        <a:xfrm>
          <a:off x="0" y="1891506"/>
          <a:ext cx="11293475" cy="0"/>
        </a:xfrm>
        <a:prstGeom prst="line">
          <a:avLst/>
        </a:prstGeom>
        <a:solidFill>
          <a:schemeClr val="accent4">
            <a:hueOff val="651562"/>
            <a:satOff val="66069"/>
            <a:lumOff val="20785"/>
            <a:alphaOff val="0"/>
          </a:schemeClr>
        </a:solidFill>
        <a:ln w="10795" cap="flat" cmpd="sng" algn="ctr">
          <a:solidFill>
            <a:schemeClr val="accent4">
              <a:hueOff val="651562"/>
              <a:satOff val="66069"/>
              <a:lumOff val="207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DB5B7D-4CC5-7D4A-B00E-47D3B8EDAD30}">
      <dsp:nvSpPr>
        <dsp:cNvPr id="0" name=""/>
        <dsp:cNvSpPr/>
      </dsp:nvSpPr>
      <dsp:spPr>
        <a:xfrm>
          <a:off x="0" y="1891506"/>
          <a:ext cx="11293475" cy="945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Evidence-Based:</a:t>
          </a:r>
          <a:br>
            <a:rPr lang="en-GB" sz="1800" kern="1200"/>
          </a:br>
          <a:r>
            <a:rPr lang="en-GB" sz="1800" kern="1200"/>
            <a:t>Strong empirical links between early attachment quality and later emotional, social, and mental health outcomes.</a:t>
          </a:r>
          <a:endParaRPr lang="en-US" sz="1800" kern="1200"/>
        </a:p>
      </dsp:txBody>
      <dsp:txXfrm>
        <a:off x="0" y="1891506"/>
        <a:ext cx="11293475" cy="945753"/>
      </dsp:txXfrm>
    </dsp:sp>
    <dsp:sp modelId="{64CE02A3-71F2-A94B-AA38-9F744C02BDF6}">
      <dsp:nvSpPr>
        <dsp:cNvPr id="0" name=""/>
        <dsp:cNvSpPr/>
      </dsp:nvSpPr>
      <dsp:spPr>
        <a:xfrm>
          <a:off x="0" y="2837258"/>
          <a:ext cx="11293475" cy="0"/>
        </a:xfrm>
        <a:prstGeom prst="line">
          <a:avLst/>
        </a:prstGeom>
        <a:solidFill>
          <a:schemeClr val="accent4">
            <a:hueOff val="977343"/>
            <a:satOff val="99103"/>
            <a:lumOff val="31177"/>
            <a:alphaOff val="0"/>
          </a:schemeClr>
        </a:solidFill>
        <a:ln w="10795" cap="flat" cmpd="sng" algn="ctr">
          <a:solidFill>
            <a:schemeClr val="accent4">
              <a:hueOff val="977343"/>
              <a:satOff val="99103"/>
              <a:lumOff val="3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B5CAC9-2DAE-B448-9706-AE4F0538EBFE}">
      <dsp:nvSpPr>
        <dsp:cNvPr id="0" name=""/>
        <dsp:cNvSpPr/>
      </dsp:nvSpPr>
      <dsp:spPr>
        <a:xfrm>
          <a:off x="0" y="2837259"/>
          <a:ext cx="11293475" cy="945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Practical Application:</a:t>
          </a:r>
          <a:br>
            <a:rPr lang="en-GB" sz="1800" kern="1200"/>
          </a:br>
          <a:r>
            <a:rPr lang="en-GB" sz="1800" kern="1200"/>
            <a:t>Directly informs relational, child-centred interventions such as key person support, sensitive transitions, and emotional atonement.</a:t>
          </a:r>
          <a:endParaRPr lang="en-US" sz="1800" kern="1200"/>
        </a:p>
      </dsp:txBody>
      <dsp:txXfrm>
        <a:off x="0" y="2837259"/>
        <a:ext cx="11293475" cy="9457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01E733-580F-9E43-A14F-8CB0E8CE7AF5}">
      <dsp:nvSpPr>
        <dsp:cNvPr id="0" name=""/>
        <dsp:cNvSpPr/>
      </dsp:nvSpPr>
      <dsp:spPr>
        <a:xfrm>
          <a:off x="7758" y="644106"/>
          <a:ext cx="3197968" cy="22620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B8EC35DA-0EF2-8B45-B807-D3B01A6326F4}">
      <dsp:nvSpPr>
        <dsp:cNvPr id="0" name=""/>
        <dsp:cNvSpPr/>
      </dsp:nvSpPr>
      <dsp:spPr>
        <a:xfrm>
          <a:off x="329798" y="950045"/>
          <a:ext cx="3197968" cy="2262019"/>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Overemphasis on the Mother–Child Dyad:</a:t>
          </a:r>
          <a:br>
            <a:rPr lang="en-GB" sz="1600" kern="1200" dirty="0"/>
          </a:br>
          <a:r>
            <a:rPr lang="en-GB" sz="1600" kern="1200" dirty="0"/>
            <a:t>Earlier work privileges the mother as the primary attachment figure, which does not reflect diverse caregiving systems (e.g., fathers, grandparents, key workers).</a:t>
          </a:r>
          <a:endParaRPr lang="en-US" sz="1600" kern="1200" dirty="0"/>
        </a:p>
      </dsp:txBody>
      <dsp:txXfrm>
        <a:off x="396050" y="1016297"/>
        <a:ext cx="3065464" cy="2129515"/>
      </dsp:txXfrm>
    </dsp:sp>
    <dsp:sp modelId="{699CB920-E105-E24C-A9E5-CEE0C5AC69D8}">
      <dsp:nvSpPr>
        <dsp:cNvPr id="0" name=""/>
        <dsp:cNvSpPr/>
      </dsp:nvSpPr>
      <dsp:spPr>
        <a:xfrm>
          <a:off x="3849807" y="644106"/>
          <a:ext cx="3206402" cy="25570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170FB882-A701-974D-AD74-1236FA70FCCC}">
      <dsp:nvSpPr>
        <dsp:cNvPr id="0" name=""/>
        <dsp:cNvSpPr/>
      </dsp:nvSpPr>
      <dsp:spPr>
        <a:xfrm>
          <a:off x="4171848" y="950045"/>
          <a:ext cx="3206402" cy="2557081"/>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Underestimates Temperament:</a:t>
          </a:r>
          <a:br>
            <a:rPr lang="en-GB" sz="1600" kern="1200" dirty="0"/>
          </a:br>
          <a:r>
            <a:rPr lang="en-GB" sz="1600" kern="1200" dirty="0"/>
            <a:t>Does not fully acknowledge how innate differences (e.g., sensitivity, sociability) influence the attachment relationship.</a:t>
          </a:r>
          <a:endParaRPr lang="en-US" sz="1600" kern="1200" dirty="0"/>
        </a:p>
      </dsp:txBody>
      <dsp:txXfrm>
        <a:off x="4246742" y="1024939"/>
        <a:ext cx="3056614" cy="2407293"/>
      </dsp:txXfrm>
    </dsp:sp>
    <dsp:sp modelId="{E7B97EE1-0451-CF44-BA0B-B34CC70BB20D}">
      <dsp:nvSpPr>
        <dsp:cNvPr id="0" name=""/>
        <dsp:cNvSpPr/>
      </dsp:nvSpPr>
      <dsp:spPr>
        <a:xfrm>
          <a:off x="7700291" y="644106"/>
          <a:ext cx="3263384" cy="25969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1CD2D4AF-429E-B840-8F1B-3939410A75A9}">
      <dsp:nvSpPr>
        <dsp:cNvPr id="0" name=""/>
        <dsp:cNvSpPr/>
      </dsp:nvSpPr>
      <dsp:spPr>
        <a:xfrm>
          <a:off x="8022332" y="950045"/>
          <a:ext cx="3263384" cy="2596964"/>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Risk of Determinism:</a:t>
          </a:r>
          <a:br>
            <a:rPr lang="en-GB" sz="1600" kern="1200" dirty="0"/>
          </a:br>
          <a:r>
            <a:rPr lang="en-GB" sz="1600" kern="1200" dirty="0"/>
            <a:t>If applied rigidly, it may suggest early attachment problems permanently shape development. Supportive later relationships can reshape internal working models.</a:t>
          </a:r>
          <a:endParaRPr lang="en-US" sz="1600" kern="1200" dirty="0"/>
        </a:p>
      </dsp:txBody>
      <dsp:txXfrm>
        <a:off x="8098394" y="1026107"/>
        <a:ext cx="3111260" cy="24448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1632E-5A7A-4AC4-A887-4CCB6C7C44B4}">
      <dsp:nvSpPr>
        <dsp:cNvPr id="0" name=""/>
        <dsp:cNvSpPr/>
      </dsp:nvSpPr>
      <dsp:spPr>
        <a:xfrm>
          <a:off x="0" y="528"/>
          <a:ext cx="11293475" cy="12368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C29F7F-8DCB-4273-AE9B-2415E8A6E84F}">
      <dsp:nvSpPr>
        <dsp:cNvPr id="0" name=""/>
        <dsp:cNvSpPr/>
      </dsp:nvSpPr>
      <dsp:spPr>
        <a:xfrm>
          <a:off x="374146" y="278819"/>
          <a:ext cx="680266" cy="6802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8B0444-68F8-4404-985D-9E1942127BB6}">
      <dsp:nvSpPr>
        <dsp:cNvPr id="0" name=""/>
        <dsp:cNvSpPr/>
      </dsp:nvSpPr>
      <dsp:spPr>
        <a:xfrm>
          <a:off x="1428559" y="528"/>
          <a:ext cx="9864915" cy="123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900" tIns="130900" rIns="130900" bIns="130900" numCol="1" spcCol="1270" anchor="ctr" anchorCtr="0">
          <a:noAutofit/>
        </a:bodyPr>
        <a:lstStyle/>
        <a:p>
          <a:pPr marL="0" lvl="0" indent="0" algn="l" defTabSz="755650">
            <a:lnSpc>
              <a:spcPct val="90000"/>
            </a:lnSpc>
            <a:spcBef>
              <a:spcPct val="0"/>
            </a:spcBef>
            <a:spcAft>
              <a:spcPct val="35000"/>
            </a:spcAft>
            <a:buNone/>
          </a:pPr>
          <a:r>
            <a:rPr lang="en-GB" sz="1700" b="1" kern="1200" dirty="0"/>
            <a:t>Key Takeaway:</a:t>
          </a:r>
          <a:br>
            <a:rPr lang="en-GB" sz="1700" kern="1200" dirty="0"/>
          </a:br>
          <a:r>
            <a:rPr lang="en-GB" sz="1700" kern="1200" dirty="0"/>
            <a:t>Amira’s behaviours are not signs of delay or defiance  they are genuine signals of unmet attachment needs in a new and unfamiliar environment.</a:t>
          </a:r>
          <a:endParaRPr lang="en-US" sz="1700" kern="1200" dirty="0"/>
        </a:p>
      </dsp:txBody>
      <dsp:txXfrm>
        <a:off x="1428559" y="528"/>
        <a:ext cx="9864915" cy="1236847"/>
      </dsp:txXfrm>
    </dsp:sp>
    <dsp:sp modelId="{9037C7FE-7D66-497A-B543-2C78C2433A50}">
      <dsp:nvSpPr>
        <dsp:cNvPr id="0" name=""/>
        <dsp:cNvSpPr/>
      </dsp:nvSpPr>
      <dsp:spPr>
        <a:xfrm>
          <a:off x="0" y="1546588"/>
          <a:ext cx="11293475" cy="123684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844D42-B659-4DA4-B0C1-56FA53E37D3B}">
      <dsp:nvSpPr>
        <dsp:cNvPr id="0" name=""/>
        <dsp:cNvSpPr/>
      </dsp:nvSpPr>
      <dsp:spPr>
        <a:xfrm>
          <a:off x="374146" y="1824878"/>
          <a:ext cx="680266" cy="6802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DA62B6-A87E-4AA5-98D7-F805D7BA1DF2}">
      <dsp:nvSpPr>
        <dsp:cNvPr id="0" name=""/>
        <dsp:cNvSpPr/>
      </dsp:nvSpPr>
      <dsp:spPr>
        <a:xfrm>
          <a:off x="1428559" y="1546588"/>
          <a:ext cx="9864915" cy="123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900" tIns="130900" rIns="130900" bIns="130900" numCol="1" spcCol="1270" anchor="ctr" anchorCtr="0">
          <a:noAutofit/>
        </a:bodyPr>
        <a:lstStyle/>
        <a:p>
          <a:pPr marL="0" lvl="0" indent="0" algn="l" defTabSz="755650">
            <a:lnSpc>
              <a:spcPct val="90000"/>
            </a:lnSpc>
            <a:spcBef>
              <a:spcPct val="0"/>
            </a:spcBef>
            <a:spcAft>
              <a:spcPct val="35000"/>
            </a:spcAft>
            <a:buNone/>
          </a:pPr>
          <a:r>
            <a:rPr lang="en-GB" sz="1700" b="1" kern="1200" dirty="0"/>
            <a:t>Value of Bowlby’s Theory:</a:t>
          </a:r>
          <a:br>
            <a:rPr lang="en-GB" sz="1700" kern="1200" dirty="0"/>
          </a:br>
          <a:r>
            <a:rPr lang="en-GB" sz="1700" kern="1200" dirty="0"/>
            <a:t>Attachment theory provides a clear, evidence-based framework for understanding her anxieties and designing a nurturing, effective support plan.</a:t>
          </a:r>
          <a:endParaRPr lang="en-US" sz="1700" kern="1200" dirty="0"/>
        </a:p>
      </dsp:txBody>
      <dsp:txXfrm>
        <a:off x="1428559" y="1546588"/>
        <a:ext cx="9864915" cy="1236847"/>
      </dsp:txXfrm>
    </dsp:sp>
    <dsp:sp modelId="{C1B890CC-0ABD-4575-8C21-15E65D6B3AF3}">
      <dsp:nvSpPr>
        <dsp:cNvPr id="0" name=""/>
        <dsp:cNvSpPr/>
      </dsp:nvSpPr>
      <dsp:spPr>
        <a:xfrm>
          <a:off x="0" y="3092647"/>
          <a:ext cx="11293475" cy="123684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759674-D1D5-4DEA-9896-C01AE064322C}">
      <dsp:nvSpPr>
        <dsp:cNvPr id="0" name=""/>
        <dsp:cNvSpPr/>
      </dsp:nvSpPr>
      <dsp:spPr>
        <a:xfrm>
          <a:off x="374146" y="3370938"/>
          <a:ext cx="680266" cy="6802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53CF56-1172-4537-896B-B26448839F7B}">
      <dsp:nvSpPr>
        <dsp:cNvPr id="0" name=""/>
        <dsp:cNvSpPr/>
      </dsp:nvSpPr>
      <dsp:spPr>
        <a:xfrm>
          <a:off x="1428559" y="3092647"/>
          <a:ext cx="9864915" cy="123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900" tIns="130900" rIns="130900" bIns="130900" numCol="1" spcCol="1270" anchor="ctr" anchorCtr="0">
          <a:noAutofit/>
        </a:bodyPr>
        <a:lstStyle/>
        <a:p>
          <a:pPr marL="0" lvl="0" indent="0" algn="l" defTabSz="755650">
            <a:lnSpc>
              <a:spcPct val="90000"/>
            </a:lnSpc>
            <a:spcBef>
              <a:spcPct val="0"/>
            </a:spcBef>
            <a:spcAft>
              <a:spcPct val="35000"/>
            </a:spcAft>
            <a:buNone/>
          </a:pPr>
          <a:r>
            <a:rPr lang="en-GB" sz="1700" b="1" kern="1200" dirty="0"/>
            <a:t>Link to Module Goals:</a:t>
          </a:r>
          <a:br>
            <a:rPr lang="en-GB" sz="1700" kern="1200" dirty="0"/>
          </a:br>
          <a:r>
            <a:rPr lang="en-GB" sz="1700" kern="1200" dirty="0">
              <a:solidFill>
                <a:srgbClr val="FF0000"/>
              </a:solidFill>
            </a:rPr>
            <a:t>This case demonstrates how psychological theory can be applied meaningfully in real early-years settings, allowing practitioners to support children’s emotional wellbeing and development.</a:t>
          </a:r>
          <a:endParaRPr lang="en-US" sz="1700" kern="1200" dirty="0">
            <a:solidFill>
              <a:srgbClr val="FF0000"/>
            </a:solidFill>
          </a:endParaRPr>
        </a:p>
      </dsp:txBody>
      <dsp:txXfrm>
        <a:off x="1428559" y="3092647"/>
        <a:ext cx="9864915" cy="123684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Monday, November 17, 2025</a:t>
            </a:fld>
            <a:endParaRPr lang="en-US" dirty="0"/>
          </a:p>
        </p:txBody>
      </p:sp>
    </p:spTree>
    <p:extLst>
      <p:ext uri="{BB962C8B-B14F-4D97-AF65-F5344CB8AC3E}">
        <p14:creationId xmlns:p14="http://schemas.microsoft.com/office/powerpoint/2010/main" val="565481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Monday, November 17, 2025</a:t>
            </a:fld>
            <a:endParaRPr lang="en-US" dirty="0"/>
          </a:p>
        </p:txBody>
      </p:sp>
    </p:spTree>
    <p:extLst>
      <p:ext uri="{BB962C8B-B14F-4D97-AF65-F5344CB8AC3E}">
        <p14:creationId xmlns:p14="http://schemas.microsoft.com/office/powerpoint/2010/main" val="165574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Monday, November 17, 2025</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6994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Monday, November 17, 2025</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103394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Monday, November 17, 2025</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457764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Monday, November 17, 2025</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703385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Monday, November 17, 2025</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764877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Monday, November 17, 2025</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288201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Monday, November 17, 2025</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069526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Monday, November 17, 2025</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976080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Monday, November 17, 2025</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79713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Monday, November 17, 2025</a:t>
            </a:fld>
            <a:endParaRPr lang="en-US" dirty="0"/>
          </a:p>
        </p:txBody>
      </p:sp>
    </p:spTree>
    <p:extLst>
      <p:ext uri="{BB962C8B-B14F-4D97-AF65-F5344CB8AC3E}">
        <p14:creationId xmlns:p14="http://schemas.microsoft.com/office/powerpoint/2010/main" val="3417614140"/>
      </p:ext>
    </p:extLst>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dt="0"/>
  <p:txStyles>
    <p:titleStyle>
      <a:lvl1pPr algn="l" defTabSz="914400" rtl="0" eaLnBrk="1" latinLnBrk="0" hangingPunct="1">
        <a:lnSpc>
          <a:spcPct val="90000"/>
        </a:lnSpc>
        <a:spcBef>
          <a:spcPct val="0"/>
        </a:spcBef>
        <a:buNone/>
        <a:defRPr sz="28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diagramLayout" Target="../diagrams/layout3.xml"/><Relationship Id="rId7" Type="http://schemas.openxmlformats.org/officeDocument/2006/relationships/image" Target="../media/image13.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23E48-30CF-B74D-8EF7-CE1C0A7D5123}"/>
              </a:ext>
            </a:extLst>
          </p:cNvPr>
          <p:cNvSpPr>
            <a:spLocks noGrp="1"/>
          </p:cNvSpPr>
          <p:nvPr>
            <p:ph type="title"/>
          </p:nvPr>
        </p:nvSpPr>
        <p:spPr>
          <a:xfrm>
            <a:off x="448056" y="226801"/>
            <a:ext cx="11301984" cy="606576"/>
          </a:xfrm>
        </p:spPr>
        <p:txBody>
          <a:bodyPr>
            <a:normAutofit/>
          </a:bodyPr>
          <a:lstStyle/>
          <a:p>
            <a:r>
              <a:rPr lang="en-US" sz="800" dirty="0"/>
              <a:t>,</a:t>
            </a:r>
          </a:p>
        </p:txBody>
      </p:sp>
      <p:cxnSp>
        <p:nvCxnSpPr>
          <p:cNvPr id="12" name="Straight Connector 11">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6829EA-F307-7D42-CBE0-F210929B3774}"/>
              </a:ext>
            </a:extLst>
          </p:cNvPr>
          <p:cNvGraphicFramePr>
            <a:graphicFrameLocks noGrp="1"/>
          </p:cNvGraphicFramePr>
          <p:nvPr>
            <p:ph idx="1"/>
            <p:extLst>
              <p:ext uri="{D42A27DB-BD31-4B8C-83A1-F6EECF244321}">
                <p14:modId xmlns:p14="http://schemas.microsoft.com/office/powerpoint/2010/main" val="2182201584"/>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6596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E99AC95-9FC1-42BD-A490-2EDBABE7C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58FBA-83F7-6149-B296-A6F368B0BE42}"/>
              </a:ext>
            </a:extLst>
          </p:cNvPr>
          <p:cNvSpPr>
            <a:spLocks noGrp="1"/>
          </p:cNvSpPr>
          <p:nvPr>
            <p:ph type="ctrTitle"/>
          </p:nvPr>
        </p:nvSpPr>
        <p:spPr>
          <a:xfrm>
            <a:off x="448056" y="388800"/>
            <a:ext cx="7380000" cy="860400"/>
          </a:xfrm>
        </p:spPr>
        <p:txBody>
          <a:bodyPr vert="horz" wrap="square" lIns="0" tIns="0" rIns="0" bIns="0" rtlCol="0" anchor="b">
            <a:normAutofit/>
          </a:bodyPr>
          <a:lstStyle/>
          <a:p>
            <a:pPr>
              <a:lnSpc>
                <a:spcPct val="100000"/>
              </a:lnSpc>
            </a:pPr>
            <a:r>
              <a:rPr lang="en-US" sz="3200" b="1" dirty="0"/>
              <a:t>. Introduction &amp; Scenario Overview</a:t>
            </a:r>
          </a:p>
        </p:txBody>
      </p:sp>
      <p:cxnSp>
        <p:nvCxnSpPr>
          <p:cNvPr id="18" name="Straight Connector 17">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73836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95CD2793-F0F4-1948-8C00-1A6F8B8074DD}"/>
              </a:ext>
            </a:extLst>
          </p:cNvPr>
          <p:cNvSpPr>
            <a:spLocks noGrp="1"/>
          </p:cNvSpPr>
          <p:nvPr>
            <p:ph type="subTitle" idx="1"/>
          </p:nvPr>
        </p:nvSpPr>
        <p:spPr>
          <a:xfrm>
            <a:off x="448056" y="1637999"/>
            <a:ext cx="7380000" cy="4548481"/>
          </a:xfrm>
        </p:spPr>
        <p:txBody>
          <a:bodyPr vert="horz" wrap="square" lIns="0" tIns="0" rIns="91440" bIns="0" rtlCol="0">
            <a:normAutofit/>
          </a:bodyPr>
          <a:lstStyle/>
          <a:p>
            <a:pPr indent="-448056">
              <a:lnSpc>
                <a:spcPct val="140000"/>
              </a:lnSpc>
              <a:buFont typeface="Calibri Light" panose="020F0302020204030204" pitchFamily="34" charset="0"/>
              <a:buChar char="→"/>
            </a:pPr>
            <a:r>
              <a:rPr lang="en-US" sz="1800" dirty="0"/>
              <a:t>Amira is a 3-year-old who has just joined the nursery. She appears anxious, speaks very little, and finds group play overwhelming.</a:t>
            </a:r>
            <a:br>
              <a:rPr lang="en-US" sz="1800" dirty="0"/>
            </a:br>
            <a:endParaRPr lang="en-US" sz="1800" dirty="0"/>
          </a:p>
          <a:p>
            <a:pPr indent="-448056">
              <a:lnSpc>
                <a:spcPct val="140000"/>
              </a:lnSpc>
              <a:buFont typeface="Calibri Light" panose="020F0302020204030204" pitchFamily="34" charset="0"/>
              <a:buChar char="→"/>
            </a:pPr>
            <a:r>
              <a:rPr lang="en-US" sz="1800" dirty="0"/>
              <a:t>As her practitioner, your role is to support her emotional security and help her feel safe in this new environment.</a:t>
            </a:r>
            <a:br>
              <a:rPr lang="en-US" sz="1800" dirty="0"/>
            </a:br>
            <a:endParaRPr lang="en-US" sz="1800" dirty="0"/>
          </a:p>
          <a:p>
            <a:pPr indent="-448056">
              <a:lnSpc>
                <a:spcPct val="140000"/>
              </a:lnSpc>
              <a:buFont typeface="Calibri Light" panose="020F0302020204030204" pitchFamily="34" charset="0"/>
              <a:buChar char="→"/>
            </a:pPr>
            <a:r>
              <a:rPr lang="en-US" sz="1800" dirty="0"/>
              <a:t>You introduce </a:t>
            </a:r>
            <a:r>
              <a:rPr lang="en-US" sz="1800" b="1" dirty="0"/>
              <a:t>John Bowlby’s Attachment Theory</a:t>
            </a:r>
            <a:r>
              <a:rPr lang="en-US" sz="1800" dirty="0"/>
              <a:t> as the lens through which you understand Amira’s behavior.</a:t>
            </a:r>
          </a:p>
          <a:p>
            <a:pPr indent="-448056">
              <a:lnSpc>
                <a:spcPct val="140000"/>
              </a:lnSpc>
              <a:buFont typeface="Calibri Light" panose="020F0302020204030204" pitchFamily="34" charset="0"/>
              <a:buChar char="→"/>
            </a:pPr>
            <a:endParaRPr lang="en-US" sz="1800" dirty="0"/>
          </a:p>
        </p:txBody>
      </p:sp>
      <p:pic>
        <p:nvPicPr>
          <p:cNvPr id="4" name="Picture 3" descr="Neon laser lights aligned to form a triangle">
            <a:extLst>
              <a:ext uri="{FF2B5EF4-FFF2-40B4-BE49-F238E27FC236}">
                <a16:creationId xmlns:a16="http://schemas.microsoft.com/office/drawing/2014/main" id="{FAE14768-5AC9-2945-CD26-0BCA7B013B97}"/>
              </a:ext>
            </a:extLst>
          </p:cNvPr>
          <p:cNvPicPr>
            <a:picLocks noChangeAspect="1"/>
          </p:cNvPicPr>
          <p:nvPr/>
        </p:nvPicPr>
        <p:blipFill>
          <a:blip r:embed="rId2"/>
          <a:srcRect t="28333" b="20502"/>
          <a:stretch>
            <a:fillRect/>
          </a:stretch>
        </p:blipFill>
        <p:spPr>
          <a:xfrm>
            <a:off x="8256588" y="2645662"/>
            <a:ext cx="3492000" cy="1116676"/>
          </a:xfrm>
          <a:prstGeom prst="rect">
            <a:avLst/>
          </a:prstGeom>
        </p:spPr>
      </p:pic>
    </p:spTree>
    <p:extLst>
      <p:ext uri="{BB962C8B-B14F-4D97-AF65-F5344CB8AC3E}">
        <p14:creationId xmlns:p14="http://schemas.microsoft.com/office/powerpoint/2010/main" val="3689555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1" name="Rectangle 30">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C0D6DD-896C-C740-AD70-B95623DFD9B7}"/>
              </a:ext>
            </a:extLst>
          </p:cNvPr>
          <p:cNvSpPr>
            <a:spLocks noGrp="1"/>
          </p:cNvSpPr>
          <p:nvPr>
            <p:ph type="title"/>
          </p:nvPr>
        </p:nvSpPr>
        <p:spPr>
          <a:xfrm>
            <a:off x="448055" y="655199"/>
            <a:ext cx="7376733" cy="5050829"/>
          </a:xfrm>
        </p:spPr>
        <p:txBody>
          <a:bodyPr vert="horz" lIns="0" tIns="0" rIns="0" bIns="0" rtlCol="0" anchor="b">
            <a:normAutofit fontScale="90000"/>
          </a:bodyPr>
          <a:lstStyle/>
          <a:p>
            <a:pPr>
              <a:lnSpc>
                <a:spcPct val="150000"/>
              </a:lnSpc>
            </a:pPr>
            <a:r>
              <a:rPr lang="en-US" sz="3100" b="1" i="0" dirty="0"/>
              <a:t>Key Message:</a:t>
            </a:r>
            <a:br>
              <a:rPr lang="en-US" sz="2400" b="1" dirty="0"/>
            </a:br>
            <a:br>
              <a:rPr lang="en-US" sz="2400" b="1" dirty="0"/>
            </a:br>
            <a:br>
              <a:rPr lang="en-US" sz="2400" dirty="0"/>
            </a:br>
            <a:r>
              <a:rPr lang="en-US" sz="2400" dirty="0">
                <a:latin typeface="Arial" panose="020B0604020202020204" pitchFamily="34" charset="0"/>
                <a:cs typeface="Arial" panose="020B0604020202020204" pitchFamily="34" charset="0"/>
              </a:rPr>
              <a:t>When children feel secure through trusting relationships, they gain the emotional base needed for all other areas of development to grow.</a:t>
            </a:r>
            <a:br>
              <a:rPr lang="en-US" sz="2400" dirty="0">
                <a:latin typeface="Arial" panose="020B0604020202020204" pitchFamily="34" charset="0"/>
                <a:cs typeface="Arial" panose="020B0604020202020204" pitchFamily="34" charset="0"/>
              </a:rPr>
            </a:br>
            <a:br>
              <a:rPr lang="en-US" sz="2100" dirty="0"/>
            </a:br>
            <a:br>
              <a:rPr lang="en-US" sz="2100" dirty="0"/>
            </a:br>
            <a:br>
              <a:rPr lang="en-US" sz="2100" dirty="0"/>
            </a:br>
            <a:endParaRPr lang="en-US" sz="2100" dirty="0"/>
          </a:p>
        </p:txBody>
      </p:sp>
      <p:cxnSp>
        <p:nvCxnSpPr>
          <p:cNvPr id="33" name="Straight Connector 32">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4" name="Picture 13" descr="Keys to a home">
            <a:extLst>
              <a:ext uri="{FF2B5EF4-FFF2-40B4-BE49-F238E27FC236}">
                <a16:creationId xmlns:a16="http://schemas.microsoft.com/office/drawing/2014/main" id="{07D666CC-213E-69EF-25F6-507D90A27D1E}"/>
              </a:ext>
            </a:extLst>
          </p:cNvPr>
          <p:cNvPicPr>
            <a:picLocks noChangeAspect="1"/>
          </p:cNvPicPr>
          <p:nvPr/>
        </p:nvPicPr>
        <p:blipFill>
          <a:blip r:embed="rId2"/>
          <a:srcRect l="40728" r="13123"/>
          <a:stretch>
            <a:fillRect/>
          </a:stretch>
        </p:blipFill>
        <p:spPr>
          <a:xfrm>
            <a:off x="8256588" y="900001"/>
            <a:ext cx="3492000" cy="5050856"/>
          </a:xfrm>
          <a:prstGeom prst="rect">
            <a:avLst/>
          </a:prstGeom>
        </p:spPr>
      </p:pic>
    </p:spTree>
    <p:extLst>
      <p:ext uri="{BB962C8B-B14F-4D97-AF65-F5344CB8AC3E}">
        <p14:creationId xmlns:p14="http://schemas.microsoft.com/office/powerpoint/2010/main" val="1080472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0A851-1186-C448-AD54-680F6CD6EA4A}"/>
              </a:ext>
            </a:extLst>
          </p:cNvPr>
          <p:cNvSpPr>
            <a:spLocks noGrp="1"/>
          </p:cNvSpPr>
          <p:nvPr>
            <p:ph type="title"/>
          </p:nvPr>
        </p:nvSpPr>
        <p:spPr/>
        <p:txBody>
          <a:bodyPr>
            <a:normAutofit/>
          </a:bodyPr>
          <a:lstStyle/>
          <a:p>
            <a:pPr algn="ctr"/>
            <a:r>
              <a:rPr lang="en-US" sz="3600" b="1" i="0" dirty="0">
                <a:solidFill>
                  <a:srgbClr val="FF0000"/>
                </a:solidFill>
                <a:latin typeface="Arial Black" panose="020B0604020202020204" pitchFamily="34" charset="0"/>
                <a:cs typeface="Arial Black" panose="020B0604020202020204" pitchFamily="34" charset="0"/>
              </a:rPr>
              <a:t>Note!</a:t>
            </a:r>
          </a:p>
        </p:txBody>
      </p:sp>
      <p:sp>
        <p:nvSpPr>
          <p:cNvPr id="3" name="Content Placeholder 2">
            <a:extLst>
              <a:ext uri="{FF2B5EF4-FFF2-40B4-BE49-F238E27FC236}">
                <a16:creationId xmlns:a16="http://schemas.microsoft.com/office/drawing/2014/main" id="{E027452E-67BF-DA42-A67C-86BAF8085EAB}"/>
              </a:ext>
            </a:extLst>
          </p:cNvPr>
          <p:cNvSpPr>
            <a:spLocks noGrp="1"/>
          </p:cNvSpPr>
          <p:nvPr>
            <p:ph idx="1"/>
          </p:nvPr>
        </p:nvSpPr>
        <p:spPr>
          <a:xfrm>
            <a:off x="448056" y="1530000"/>
            <a:ext cx="11293200" cy="3988213"/>
          </a:xfrm>
        </p:spPr>
        <p:txBody>
          <a:bodyPr>
            <a:normAutofit lnSpcReduction="10000"/>
          </a:bodyPr>
          <a:lstStyle/>
          <a:p>
            <a:pPr>
              <a:lnSpc>
                <a:spcPct val="150000"/>
              </a:lnSpc>
            </a:pPr>
            <a:br>
              <a:rPr lang="en-GB" dirty="0"/>
            </a:br>
            <a:r>
              <a:rPr lang="en-GB" sz="2000" dirty="0"/>
              <a:t>Good morning. Today I will introduce you to Amira, a 3-year-old who has recently joined our nursery. She’s finding the transition quite difficult  she’s anxious, mostly silent, and tends to withdraw during group play. As her practitioner, it’s my responsibility to understand what might be driving these behaviours. I’m using Bowlby’s Attachment Theory to guide this analysis because it helps us see how a child’s emotional security influences every part of their development. By applying this framework, we can better understand Amira’s needs and respond in a way that supports her confidence and wellbeing.</a:t>
            </a:r>
            <a:endParaRPr lang="en-US" sz="2000" dirty="0"/>
          </a:p>
        </p:txBody>
      </p:sp>
    </p:spTree>
    <p:extLst>
      <p:ext uri="{BB962C8B-B14F-4D97-AF65-F5344CB8AC3E}">
        <p14:creationId xmlns:p14="http://schemas.microsoft.com/office/powerpoint/2010/main" val="2754065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1FC4AC91-30B8-4B0B-A187-C39F19131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06D86C-ABD6-3D4F-908A-A97176599E9A}"/>
              </a:ext>
            </a:extLst>
          </p:cNvPr>
          <p:cNvSpPr>
            <a:spLocks noGrp="1"/>
          </p:cNvSpPr>
          <p:nvPr>
            <p:ph type="title"/>
          </p:nvPr>
        </p:nvSpPr>
        <p:spPr>
          <a:xfrm>
            <a:off x="448056" y="389970"/>
            <a:ext cx="11301984" cy="860400"/>
          </a:xfrm>
        </p:spPr>
        <p:txBody>
          <a:bodyPr anchor="b">
            <a:normAutofit/>
          </a:bodyPr>
          <a:lstStyle/>
          <a:p>
            <a:r>
              <a:rPr lang="en-GB" b="1" i="0"/>
              <a:t>Explaining Bowlby’s Attachment Theory</a:t>
            </a:r>
            <a:endParaRPr lang="en-US" b="1" i="0"/>
          </a:p>
        </p:txBody>
      </p:sp>
      <p:cxnSp>
        <p:nvCxnSpPr>
          <p:cNvPr id="21" name="Straight Connector 17">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4BD2082-D2F1-C149-775B-3B2B5463448B}"/>
              </a:ext>
            </a:extLst>
          </p:cNvPr>
          <p:cNvGraphicFramePr>
            <a:graphicFrameLocks noGrp="1"/>
          </p:cNvGraphicFramePr>
          <p:nvPr>
            <p:ph idx="1"/>
            <p:extLst>
              <p:ext uri="{D42A27DB-BD31-4B8C-83A1-F6EECF244321}">
                <p14:modId xmlns:p14="http://schemas.microsoft.com/office/powerpoint/2010/main" val="2617434991"/>
              </p:ext>
            </p:extLst>
          </p:nvPr>
        </p:nvGraphicFramePr>
        <p:xfrm>
          <a:off x="328614" y="1857385"/>
          <a:ext cx="11715750" cy="47148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6392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2F7B-57DE-814B-82CE-6099C85E73F6}"/>
              </a:ext>
            </a:extLst>
          </p:cNvPr>
          <p:cNvSpPr>
            <a:spLocks noGrp="1"/>
          </p:cNvSpPr>
          <p:nvPr>
            <p:ph type="title"/>
          </p:nvPr>
        </p:nvSpPr>
        <p:spPr>
          <a:xfrm>
            <a:off x="448056" y="388800"/>
            <a:ext cx="11301984" cy="1058035"/>
          </a:xfrm>
        </p:spPr>
        <p:txBody>
          <a:bodyPr>
            <a:normAutofit/>
          </a:bodyPr>
          <a:lstStyle/>
          <a:p>
            <a:pPr algn="ctr"/>
            <a:r>
              <a:rPr lang="en-US" sz="3200" b="1" i="0" dirty="0">
                <a:solidFill>
                  <a:srgbClr val="C00000"/>
                </a:solidFill>
                <a:latin typeface="Arial Black" panose="020B0604020202020204" pitchFamily="34" charset="0"/>
                <a:cs typeface="Arial Black" panose="020B0604020202020204" pitchFamily="34" charset="0"/>
              </a:rPr>
              <a:t>Note!</a:t>
            </a:r>
          </a:p>
        </p:txBody>
      </p:sp>
      <p:sp>
        <p:nvSpPr>
          <p:cNvPr id="3" name="Content Placeholder 2">
            <a:extLst>
              <a:ext uri="{FF2B5EF4-FFF2-40B4-BE49-F238E27FC236}">
                <a16:creationId xmlns:a16="http://schemas.microsoft.com/office/drawing/2014/main" id="{9C44AA41-3ECD-9A42-A1F0-5572F20337E1}"/>
              </a:ext>
            </a:extLst>
          </p:cNvPr>
          <p:cNvSpPr>
            <a:spLocks noGrp="1"/>
          </p:cNvSpPr>
          <p:nvPr>
            <p:ph idx="1"/>
          </p:nvPr>
        </p:nvSpPr>
        <p:spPr>
          <a:xfrm>
            <a:off x="448056" y="1250066"/>
            <a:ext cx="11293200" cy="4268147"/>
          </a:xfrm>
        </p:spPr>
        <p:txBody>
          <a:bodyPr/>
          <a:lstStyle/>
          <a:p>
            <a:pPr>
              <a:lnSpc>
                <a:spcPct val="150000"/>
              </a:lnSpc>
            </a:pPr>
            <a:br>
              <a:rPr lang="en-US" dirty="0"/>
            </a:br>
            <a:r>
              <a:rPr lang="en-GB" dirty="0"/>
              <a:t>Bowlby explained that children are biologically pre-programmed to seek closeness to a caregiver because it keeps them safe. This caregiver becomes what he calls a ‘secure base,’ someone the child can depend on when they feel overwhelmed or unsure. If a child doesn’t yet feel this security   like in Amira’s case, being left in a completely new environment  the result is often anxiety, clinginess, or withdrawal. Bowlby also suggested that children build an ‘internal working model’ based on these early experiences. This model shapes how they expect others to treat them, and it strongly influences how they form relationships with carers, peers, and educators.</a:t>
            </a:r>
            <a:endParaRPr lang="en-US" dirty="0"/>
          </a:p>
        </p:txBody>
      </p:sp>
    </p:spTree>
    <p:extLst>
      <p:ext uri="{BB962C8B-B14F-4D97-AF65-F5344CB8AC3E}">
        <p14:creationId xmlns:p14="http://schemas.microsoft.com/office/powerpoint/2010/main" val="1891822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99AC95-9FC1-42BD-A490-2EDBABE7C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0A3FD-9EC6-CF47-9D79-DCC6F221248D}"/>
              </a:ext>
            </a:extLst>
          </p:cNvPr>
          <p:cNvSpPr>
            <a:spLocks noGrp="1"/>
          </p:cNvSpPr>
          <p:nvPr>
            <p:ph type="title"/>
          </p:nvPr>
        </p:nvSpPr>
        <p:spPr>
          <a:xfrm>
            <a:off x="448055" y="388800"/>
            <a:ext cx="10324719" cy="860400"/>
          </a:xfrm>
        </p:spPr>
        <p:txBody>
          <a:bodyPr anchor="b">
            <a:normAutofit/>
          </a:bodyPr>
          <a:lstStyle/>
          <a:p>
            <a:r>
              <a:rPr lang="en-GB" b="1" i="0" dirty="0"/>
              <a:t>Applying Bowlby’s Attachment Theory to Amira’s Situation</a:t>
            </a:r>
            <a:endParaRPr lang="en-US" b="1" i="0" dirty="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73836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73E67A17-4C77-D9F2-0F4F-31D3E8DB8525}"/>
              </a:ext>
            </a:extLst>
          </p:cNvPr>
          <p:cNvGraphicFramePr>
            <a:graphicFrameLocks noGrp="1"/>
          </p:cNvGraphicFramePr>
          <p:nvPr>
            <p:ph idx="1"/>
            <p:extLst>
              <p:ext uri="{D42A27DB-BD31-4B8C-83A1-F6EECF244321}">
                <p14:modId xmlns:p14="http://schemas.microsoft.com/office/powerpoint/2010/main" val="3500808642"/>
              </p:ext>
            </p:extLst>
          </p:nvPr>
        </p:nvGraphicFramePr>
        <p:xfrm>
          <a:off x="448056" y="1743075"/>
          <a:ext cx="8981694" cy="47261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Graphic 6" descr="Brain in head">
            <a:extLst>
              <a:ext uri="{FF2B5EF4-FFF2-40B4-BE49-F238E27FC236}">
                <a16:creationId xmlns:a16="http://schemas.microsoft.com/office/drawing/2014/main" id="{021402BE-CC6B-0098-7B4C-BE6A25FD772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958512" y="1609200"/>
            <a:ext cx="3133225" cy="3340800"/>
          </a:xfrm>
          <a:prstGeom prst="rect">
            <a:avLst/>
          </a:prstGeom>
        </p:spPr>
      </p:pic>
    </p:spTree>
    <p:extLst>
      <p:ext uri="{BB962C8B-B14F-4D97-AF65-F5344CB8AC3E}">
        <p14:creationId xmlns:p14="http://schemas.microsoft.com/office/powerpoint/2010/main" val="1205924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64FB8-24B8-D941-9D04-DC18E3D493B8}"/>
              </a:ext>
            </a:extLst>
          </p:cNvPr>
          <p:cNvSpPr>
            <a:spLocks noGrp="1"/>
          </p:cNvSpPr>
          <p:nvPr>
            <p:ph type="title"/>
          </p:nvPr>
        </p:nvSpPr>
        <p:spPr>
          <a:xfrm>
            <a:off x="448056" y="388800"/>
            <a:ext cx="11301984" cy="629772"/>
          </a:xfrm>
        </p:spPr>
        <p:txBody>
          <a:bodyPr>
            <a:normAutofit/>
          </a:bodyPr>
          <a:lstStyle/>
          <a:p>
            <a:pPr algn="ctr"/>
            <a:r>
              <a:rPr lang="en-US" sz="3200" b="1" i="0" dirty="0">
                <a:solidFill>
                  <a:srgbClr val="C00000"/>
                </a:solidFill>
                <a:latin typeface="Arial Black" panose="020B0604020202020204" pitchFamily="34" charset="0"/>
                <a:cs typeface="Arial Black" panose="020B0604020202020204" pitchFamily="34" charset="0"/>
              </a:rPr>
              <a:t>Note!</a:t>
            </a:r>
          </a:p>
        </p:txBody>
      </p:sp>
      <p:sp>
        <p:nvSpPr>
          <p:cNvPr id="3" name="Content Placeholder 2">
            <a:extLst>
              <a:ext uri="{FF2B5EF4-FFF2-40B4-BE49-F238E27FC236}">
                <a16:creationId xmlns:a16="http://schemas.microsoft.com/office/drawing/2014/main" id="{CDE445F4-35E6-D141-BC17-C0C5BF2D94EB}"/>
              </a:ext>
            </a:extLst>
          </p:cNvPr>
          <p:cNvSpPr>
            <a:spLocks noGrp="1"/>
          </p:cNvSpPr>
          <p:nvPr>
            <p:ph idx="1"/>
          </p:nvPr>
        </p:nvSpPr>
        <p:spPr>
          <a:xfrm>
            <a:off x="448056" y="1134320"/>
            <a:ext cx="11293200" cy="4383894"/>
          </a:xfrm>
        </p:spPr>
        <p:txBody>
          <a:bodyPr>
            <a:normAutofit fontScale="92500"/>
          </a:bodyPr>
          <a:lstStyle/>
          <a:p>
            <a:pPr>
              <a:lnSpc>
                <a:spcPct val="160000"/>
              </a:lnSpc>
            </a:pPr>
            <a:br>
              <a:rPr lang="en-GB" dirty="0"/>
            </a:br>
            <a:br>
              <a:rPr lang="en-GB" dirty="0">
                <a:solidFill>
                  <a:schemeClr val="tx2"/>
                </a:solidFill>
              </a:rPr>
            </a:br>
            <a:r>
              <a:rPr lang="en-GB" sz="2000" dirty="0">
                <a:solidFill>
                  <a:schemeClr val="tx2"/>
                </a:solidFill>
                <a:latin typeface="Arial" panose="020B0604020202020204" pitchFamily="34" charset="0"/>
                <a:cs typeface="Arial" panose="020B0604020202020204" pitchFamily="34" charset="0"/>
              </a:rPr>
              <a:t>Amira’s behaviour shows clear signs of attachment system distress. Her anxiety when her carers leave isn’t bad behaviour  it’s a biological response designed to keep her safe. In moments of high stress, children often struggle to speak, think clearly, or engage with others, which explains her limited verbal communication. Her withdrawal from group play is another protective behaviour; she doesn’t yet feel secure enough to explore or interact confidently. Right now, her internal working model might be telling her, ‘This place is unfamiliar, and I’m not sure these adults can keep me safe.’ Understanding this helps us respond with empathy rather than judgement.</a:t>
            </a:r>
            <a:endParaRPr lang="en-US" sz="20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1552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1A071-12A5-864B-A938-412946BD4830}"/>
              </a:ext>
            </a:extLst>
          </p:cNvPr>
          <p:cNvSpPr>
            <a:spLocks noGrp="1"/>
          </p:cNvSpPr>
          <p:nvPr>
            <p:ph type="title"/>
          </p:nvPr>
        </p:nvSpPr>
        <p:spPr>
          <a:xfrm>
            <a:off x="448056" y="388800"/>
            <a:ext cx="11301984" cy="699220"/>
          </a:xfrm>
        </p:spPr>
        <p:txBody>
          <a:bodyPr/>
          <a:lstStyle/>
          <a:p>
            <a:r>
              <a:rPr lang="en-GB" b="1" i="0" dirty="0">
                <a:solidFill>
                  <a:srgbClr val="FFFF00"/>
                </a:solidFill>
                <a:latin typeface="Arial Black" panose="020B0604020202020204" pitchFamily="34" charset="0"/>
                <a:cs typeface="Arial Black" panose="020B0604020202020204" pitchFamily="34" charset="0"/>
              </a:rPr>
              <a:t>Nature and Nurture in Amira’s Development</a:t>
            </a:r>
            <a:endParaRPr lang="en-US" b="1" i="0" dirty="0">
              <a:solidFill>
                <a:srgbClr val="FFFF00"/>
              </a:solidFill>
              <a:latin typeface="Arial Black" panose="020B0604020202020204" pitchFamily="34" charset="0"/>
              <a:cs typeface="Arial Black" panose="020B0604020202020204" pitchFamily="34" charset="0"/>
            </a:endParaRPr>
          </a:p>
        </p:txBody>
      </p:sp>
      <p:graphicFrame>
        <p:nvGraphicFramePr>
          <p:cNvPr id="5" name="Content Placeholder 2">
            <a:extLst>
              <a:ext uri="{FF2B5EF4-FFF2-40B4-BE49-F238E27FC236}">
                <a16:creationId xmlns:a16="http://schemas.microsoft.com/office/drawing/2014/main" id="{C5CEC50C-97FF-5309-57EC-8A9AB3A5EA84}"/>
              </a:ext>
            </a:extLst>
          </p:cNvPr>
          <p:cNvGraphicFramePr>
            <a:graphicFrameLocks noGrp="1"/>
          </p:cNvGraphicFramePr>
          <p:nvPr>
            <p:ph idx="1"/>
            <p:extLst>
              <p:ext uri="{D42A27DB-BD31-4B8C-83A1-F6EECF244321}">
                <p14:modId xmlns:p14="http://schemas.microsoft.com/office/powerpoint/2010/main" val="2117291116"/>
              </p:ext>
            </p:extLst>
          </p:nvPr>
        </p:nvGraphicFramePr>
        <p:xfrm>
          <a:off x="448056" y="1088020"/>
          <a:ext cx="11610594" cy="56413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4647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1EA65-8D6B-7640-BB25-88F6BB46AC80}"/>
              </a:ext>
            </a:extLst>
          </p:cNvPr>
          <p:cNvSpPr>
            <a:spLocks noGrp="1"/>
          </p:cNvSpPr>
          <p:nvPr>
            <p:ph type="title"/>
          </p:nvPr>
        </p:nvSpPr>
        <p:spPr/>
        <p:txBody>
          <a:bodyPr>
            <a:normAutofit/>
          </a:bodyPr>
          <a:lstStyle/>
          <a:p>
            <a:pPr algn="ctr"/>
            <a:r>
              <a:rPr lang="en-US" sz="3200" b="1" i="0" dirty="0">
                <a:solidFill>
                  <a:srgbClr val="C00000"/>
                </a:solidFill>
                <a:latin typeface="Arial Black" panose="020B0604020202020204" pitchFamily="34" charset="0"/>
                <a:cs typeface="Arial Black" panose="020B0604020202020204" pitchFamily="34" charset="0"/>
              </a:rPr>
              <a:t>Note!</a:t>
            </a:r>
          </a:p>
        </p:txBody>
      </p:sp>
      <p:sp>
        <p:nvSpPr>
          <p:cNvPr id="3" name="Content Placeholder 2">
            <a:extLst>
              <a:ext uri="{FF2B5EF4-FFF2-40B4-BE49-F238E27FC236}">
                <a16:creationId xmlns:a16="http://schemas.microsoft.com/office/drawing/2014/main" id="{CF9DDF06-AA40-0D49-A3D1-CFEE38158D09}"/>
              </a:ext>
            </a:extLst>
          </p:cNvPr>
          <p:cNvSpPr>
            <a:spLocks noGrp="1"/>
          </p:cNvSpPr>
          <p:nvPr>
            <p:ph idx="1"/>
          </p:nvPr>
        </p:nvSpPr>
        <p:spPr>
          <a:xfrm>
            <a:off x="448056" y="949124"/>
            <a:ext cx="11293200" cy="4569089"/>
          </a:xfrm>
        </p:spPr>
        <p:txBody>
          <a:bodyPr>
            <a:normAutofit/>
          </a:bodyPr>
          <a:lstStyle/>
          <a:p>
            <a:pPr>
              <a:lnSpc>
                <a:spcPct val="150000"/>
              </a:lnSpc>
            </a:pP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Amira’s development reflects the powerful interaction between nature and nurture. From the nature side, she may have a naturally cautious temperament that makes her more sensitive to change. Biologically, her stress response system is still developing, so transitions like starting nursery can trigger heightened cortisol and feelings of fear. From the nurture side, the move into a new environment and being separated from her familiar caregivers adds a significant emotional challenge. It’s the interaction between these two elements that explains her behaviour. Our job as practitioners is to shape the environment so she feels safe, predictable, and supported, helping her biological systems regulate and adapt.</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0874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24387-0F16-FA4D-8BDA-20A00C0507AF}"/>
              </a:ext>
            </a:extLst>
          </p:cNvPr>
          <p:cNvSpPr>
            <a:spLocks noGrp="1"/>
          </p:cNvSpPr>
          <p:nvPr>
            <p:ph type="title"/>
          </p:nvPr>
        </p:nvSpPr>
        <p:spPr>
          <a:xfrm>
            <a:off x="448056" y="226801"/>
            <a:ext cx="11301984" cy="513980"/>
          </a:xfrm>
        </p:spPr>
        <p:txBody>
          <a:bodyPr>
            <a:normAutofit/>
          </a:bodyPr>
          <a:lstStyle/>
          <a:p>
            <a:r>
              <a:rPr lang="en-GB" b="1" i="0" dirty="0">
                <a:latin typeface="Arial Black" panose="020B0604020202020204" pitchFamily="34" charset="0"/>
                <a:cs typeface="Arial Black" panose="020B0604020202020204" pitchFamily="34" charset="0"/>
              </a:rPr>
              <a:t>Practical Strategies &amp; Interventions (Support Plan)</a:t>
            </a:r>
            <a:endParaRPr lang="en-US" b="1" i="0" dirty="0">
              <a:latin typeface="Arial Black" panose="020B0604020202020204" pitchFamily="34" charset="0"/>
              <a:cs typeface="Arial Black" panose="020B0604020202020204" pitchFamily="34" charset="0"/>
            </a:endParaRPr>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B222561-5B0C-3F2A-6F4B-A8FAF12AE041}"/>
              </a:ext>
            </a:extLst>
          </p:cNvPr>
          <p:cNvGraphicFramePr>
            <a:graphicFrameLocks noGrp="1"/>
          </p:cNvGraphicFramePr>
          <p:nvPr>
            <p:ph idx="1"/>
            <p:extLst>
              <p:ext uri="{D42A27DB-BD31-4B8C-83A1-F6EECF244321}">
                <p14:modId xmlns:p14="http://schemas.microsoft.com/office/powerpoint/2010/main" val="1521974524"/>
              </p:ext>
            </p:extLst>
          </p:nvPr>
        </p:nvGraphicFramePr>
        <p:xfrm>
          <a:off x="450000" y="1724630"/>
          <a:ext cx="11293475" cy="41175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5249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EF09D-1FB1-5D4F-8B4A-2C9749DE0C91}"/>
              </a:ext>
            </a:extLst>
          </p:cNvPr>
          <p:cNvSpPr>
            <a:spLocks noGrp="1"/>
          </p:cNvSpPr>
          <p:nvPr>
            <p:ph type="title"/>
          </p:nvPr>
        </p:nvSpPr>
        <p:spPr>
          <a:xfrm>
            <a:off x="448056" y="388800"/>
            <a:ext cx="11301984" cy="722370"/>
          </a:xfrm>
        </p:spPr>
        <p:txBody>
          <a:bodyPr/>
          <a:lstStyle/>
          <a:p>
            <a:pPr algn="ctr"/>
            <a:r>
              <a:rPr lang="en-US" b="1" i="0" dirty="0">
                <a:solidFill>
                  <a:srgbClr val="FF0000"/>
                </a:solidFill>
                <a:latin typeface="Arial Black" panose="020B0604020202020204" pitchFamily="34" charset="0"/>
                <a:cs typeface="Arial Black" panose="020B0604020202020204" pitchFamily="34" charset="0"/>
              </a:rPr>
              <a:t>Note !</a:t>
            </a:r>
          </a:p>
        </p:txBody>
      </p:sp>
      <p:sp>
        <p:nvSpPr>
          <p:cNvPr id="3" name="Content Placeholder 2">
            <a:extLst>
              <a:ext uri="{FF2B5EF4-FFF2-40B4-BE49-F238E27FC236}">
                <a16:creationId xmlns:a16="http://schemas.microsoft.com/office/drawing/2014/main" id="{5A14C730-47B9-5348-899C-550FDEB6A48F}"/>
              </a:ext>
            </a:extLst>
          </p:cNvPr>
          <p:cNvSpPr>
            <a:spLocks noGrp="1"/>
          </p:cNvSpPr>
          <p:nvPr>
            <p:ph idx="1"/>
          </p:nvPr>
        </p:nvSpPr>
        <p:spPr>
          <a:xfrm>
            <a:off x="448056" y="1111170"/>
            <a:ext cx="11293200" cy="4407043"/>
          </a:xfrm>
        </p:spPr>
        <p:txBody>
          <a:bodyPr/>
          <a:lstStyle/>
          <a:p>
            <a:pPr>
              <a:lnSpc>
                <a:spcPct val="150000"/>
              </a:lnSpc>
            </a:pPr>
            <a:br>
              <a:rPr lang="en-GB" dirty="0"/>
            </a:br>
            <a:r>
              <a:rPr lang="en-GB" sz="2000" dirty="0">
                <a:latin typeface="Arial" panose="020B0604020202020204" pitchFamily="34" charset="0"/>
                <a:cs typeface="Arial" panose="020B0604020202020204" pitchFamily="34" charset="0"/>
              </a:rPr>
              <a:t>Using Bowlby’s theory, I’ve created a four-part support plan for Amira. First, the Key Person approach gives her one reliable adult she can depend on in the nursery, recreating a sense of security. Second, I’d work with her parents to make separations gradual and predictable, helping reduce anxiety at drop-off times. Third, my communication with Amira would be attachment-informed  validating her emotions and reassuring her that she is safe. Finally, I’d support her social development by starting with simple parallel play and slowly introducing opportunities for cooperative play once she feels more secure. Together, these strategies help rebuild her emotional base so she can explore, play, and connect with confidence.</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3109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40E9B4-E5F2-8D46-9B7D-F74331520584}"/>
              </a:ext>
            </a:extLst>
          </p:cNvPr>
          <p:cNvSpPr>
            <a:spLocks noGrp="1"/>
          </p:cNvSpPr>
          <p:nvPr>
            <p:ph type="title"/>
          </p:nvPr>
        </p:nvSpPr>
        <p:spPr>
          <a:xfrm>
            <a:off x="448056" y="226800"/>
            <a:ext cx="11510582" cy="984885"/>
          </a:xfrm>
        </p:spPr>
        <p:txBody>
          <a:bodyPr>
            <a:normAutofit/>
          </a:bodyPr>
          <a:lstStyle/>
          <a:p>
            <a:r>
              <a:rPr lang="en-GB" sz="3500" b="1" i="0" dirty="0">
                <a:latin typeface="Arial Black" panose="020B0604020202020204" pitchFamily="34" charset="0"/>
                <a:cs typeface="Arial Black" panose="020B0604020202020204" pitchFamily="34" charset="0"/>
              </a:rPr>
              <a:t>Critical Evaluation: Usefulness &amp; Limitations of Bowlby’s Theory</a:t>
            </a:r>
            <a:endParaRPr lang="en-US" sz="3500" b="1" i="0" dirty="0">
              <a:latin typeface="Arial Black" panose="020B0604020202020204" pitchFamily="34" charset="0"/>
              <a:cs typeface="Arial Black" panose="020B0604020202020204" pitchFamily="34" charset="0"/>
            </a:endParaRPr>
          </a:p>
        </p:txBody>
      </p:sp>
      <p:cxnSp>
        <p:nvCxnSpPr>
          <p:cNvPr id="14"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B5E4171-A41D-4211-ED5D-4634B6FB46E2}"/>
              </a:ext>
            </a:extLst>
          </p:cNvPr>
          <p:cNvGraphicFramePr>
            <a:graphicFrameLocks noGrp="1"/>
          </p:cNvGraphicFramePr>
          <p:nvPr>
            <p:ph idx="1"/>
            <p:extLst>
              <p:ext uri="{D42A27DB-BD31-4B8C-83A1-F6EECF244321}">
                <p14:modId xmlns:p14="http://schemas.microsoft.com/office/powerpoint/2010/main" val="1615849709"/>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06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C4AC91-30B8-4B0B-A187-C39F19131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B787A-D1D3-354A-8C21-67BCFDBEEB47}"/>
              </a:ext>
            </a:extLst>
          </p:cNvPr>
          <p:cNvSpPr>
            <a:spLocks noGrp="1"/>
          </p:cNvSpPr>
          <p:nvPr>
            <p:ph type="title"/>
          </p:nvPr>
        </p:nvSpPr>
        <p:spPr>
          <a:xfrm>
            <a:off x="448056" y="389970"/>
            <a:ext cx="11301984" cy="860400"/>
          </a:xfrm>
        </p:spPr>
        <p:txBody>
          <a:bodyPr anchor="b">
            <a:normAutofit/>
          </a:bodyPr>
          <a:lstStyle/>
          <a:p>
            <a:r>
              <a:rPr lang="en-GB" b="1" i="0" dirty="0">
                <a:latin typeface="Arial Black" panose="020B0604020202020204" pitchFamily="34" charset="0"/>
                <a:cs typeface="Arial Black" panose="020B0604020202020204" pitchFamily="34" charset="0"/>
              </a:rPr>
              <a:t>Limitations of the Theory:</a:t>
            </a:r>
            <a:endParaRPr lang="en-US" b="1" i="0" dirty="0">
              <a:latin typeface="Arial Black" panose="020B0604020202020204" pitchFamily="34" charset="0"/>
              <a:cs typeface="Arial Black" panose="020B0604020202020204" pitchFamily="34" charset="0"/>
            </a:endParaRPr>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8BFEC75-054C-5BEA-2F1C-F010115B0D40}"/>
              </a:ext>
            </a:extLst>
          </p:cNvPr>
          <p:cNvGraphicFramePr>
            <a:graphicFrameLocks noGrp="1"/>
          </p:cNvGraphicFramePr>
          <p:nvPr>
            <p:ph idx="1"/>
            <p:extLst>
              <p:ext uri="{D42A27DB-BD31-4B8C-83A1-F6EECF244321}">
                <p14:modId xmlns:p14="http://schemas.microsoft.com/office/powerpoint/2010/main" val="576422089"/>
              </p:ext>
            </p:extLst>
          </p:nvPr>
        </p:nvGraphicFramePr>
        <p:xfrm>
          <a:off x="450000" y="2059199"/>
          <a:ext cx="11293475" cy="41911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0432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8FC05-8162-494E-AF71-3883ED8A2266}"/>
              </a:ext>
            </a:extLst>
          </p:cNvPr>
          <p:cNvSpPr>
            <a:spLocks noGrp="1"/>
          </p:cNvSpPr>
          <p:nvPr>
            <p:ph type="title"/>
          </p:nvPr>
        </p:nvSpPr>
        <p:spPr>
          <a:xfrm>
            <a:off x="448056" y="388800"/>
            <a:ext cx="11301984" cy="826542"/>
          </a:xfrm>
        </p:spPr>
        <p:txBody>
          <a:bodyPr>
            <a:normAutofit/>
          </a:bodyPr>
          <a:lstStyle/>
          <a:p>
            <a:pPr algn="ctr"/>
            <a:r>
              <a:rPr lang="en-US" sz="3200" b="1" i="0" dirty="0">
                <a:solidFill>
                  <a:srgbClr val="FF0000"/>
                </a:solidFill>
                <a:latin typeface="Arial Black" panose="020B0604020202020204" pitchFamily="34" charset="0"/>
                <a:cs typeface="Arial Black" panose="020B0604020202020204" pitchFamily="34" charset="0"/>
              </a:rPr>
              <a:t>Note !</a:t>
            </a:r>
          </a:p>
        </p:txBody>
      </p:sp>
      <p:sp>
        <p:nvSpPr>
          <p:cNvPr id="3" name="Content Placeholder 2">
            <a:extLst>
              <a:ext uri="{FF2B5EF4-FFF2-40B4-BE49-F238E27FC236}">
                <a16:creationId xmlns:a16="http://schemas.microsoft.com/office/drawing/2014/main" id="{C9756A0A-B65B-B34B-A42E-1605F2EE8A89}"/>
              </a:ext>
            </a:extLst>
          </p:cNvPr>
          <p:cNvSpPr>
            <a:spLocks noGrp="1"/>
          </p:cNvSpPr>
          <p:nvPr>
            <p:ph idx="1"/>
          </p:nvPr>
        </p:nvSpPr>
        <p:spPr>
          <a:xfrm>
            <a:off x="448056" y="1215342"/>
            <a:ext cx="11293200" cy="4302871"/>
          </a:xfrm>
        </p:spPr>
        <p:txBody>
          <a:bodyPr/>
          <a:lstStyle/>
          <a:p>
            <a:pPr>
              <a:lnSpc>
                <a:spcPct val="150000"/>
              </a:lnSpc>
            </a:pPr>
            <a:br>
              <a:rPr lang="en-GB" dirty="0"/>
            </a:br>
            <a:r>
              <a:rPr lang="en-GB" sz="2000" dirty="0">
                <a:latin typeface="Arial" panose="020B0604020202020204" pitchFamily="34" charset="0"/>
                <a:cs typeface="Arial" panose="020B0604020202020204" pitchFamily="34" charset="0"/>
              </a:rPr>
              <a:t>Although Bowlby’s Attachment Theory is incredibly valuable, it’s important to acknowledge its limitations. One critique is its early focus on the mother as the central attachment figure, which doesn’t reflect the wider network of caregiver's children often rely on. The theory also tends to underplay the role of innate temperament  some children are simply more sensitive or cautious by nature, which influences how they form attachments. Finally, if applied too rigidly, it can create a deterministic view that early challenges define a child forever. But its greatest strength is its practical relevance: it shows us that the quality of the relationships we build with children like Amira can be transformative.</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6998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434978-2A94-414C-831E-C72678AE095C}"/>
              </a:ext>
            </a:extLst>
          </p:cNvPr>
          <p:cNvSpPr>
            <a:spLocks noGrp="1"/>
          </p:cNvSpPr>
          <p:nvPr>
            <p:ph type="title"/>
          </p:nvPr>
        </p:nvSpPr>
        <p:spPr>
          <a:xfrm>
            <a:off x="448056" y="226800"/>
            <a:ext cx="11301984" cy="984885"/>
          </a:xfrm>
        </p:spPr>
        <p:txBody>
          <a:bodyPr>
            <a:normAutofit/>
          </a:bodyPr>
          <a:lstStyle/>
          <a:p>
            <a:r>
              <a:rPr lang="en-GB" sz="6400" b="1" i="0"/>
              <a:t>Conclusion &amp; Summary</a:t>
            </a:r>
            <a:endParaRPr lang="en-US" sz="6400" b="1" i="0"/>
          </a:p>
        </p:txBody>
      </p:sp>
      <p:cxnSp>
        <p:nvCxnSpPr>
          <p:cNvPr id="14"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6FF2DC3F-B970-DE85-A50F-A74AAC9A4295}"/>
              </a:ext>
            </a:extLst>
          </p:cNvPr>
          <p:cNvGraphicFramePr>
            <a:graphicFrameLocks noGrp="1"/>
          </p:cNvGraphicFramePr>
          <p:nvPr>
            <p:ph idx="1"/>
            <p:extLst>
              <p:ext uri="{D42A27DB-BD31-4B8C-83A1-F6EECF244321}">
                <p14:modId xmlns:p14="http://schemas.microsoft.com/office/powerpoint/2010/main" val="477625104"/>
              </p:ext>
            </p:extLst>
          </p:nvPr>
        </p:nvGraphicFramePr>
        <p:xfrm>
          <a:off x="450000" y="2059199"/>
          <a:ext cx="11293475" cy="43300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54259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A4D1A-39F6-CA4D-81C4-E4D60619B416}"/>
              </a:ext>
            </a:extLst>
          </p:cNvPr>
          <p:cNvSpPr>
            <a:spLocks noGrp="1"/>
          </p:cNvSpPr>
          <p:nvPr>
            <p:ph type="title"/>
          </p:nvPr>
        </p:nvSpPr>
        <p:spPr>
          <a:xfrm>
            <a:off x="448056" y="388800"/>
            <a:ext cx="11301984" cy="710795"/>
          </a:xfrm>
        </p:spPr>
        <p:txBody>
          <a:bodyPr>
            <a:normAutofit/>
          </a:bodyPr>
          <a:lstStyle/>
          <a:p>
            <a:pPr algn="ctr"/>
            <a:r>
              <a:rPr lang="en-GB" sz="3200" b="1" i="0" dirty="0">
                <a:solidFill>
                  <a:srgbClr val="7030A0"/>
                </a:solidFill>
              </a:rPr>
              <a:t>conclusion</a:t>
            </a:r>
            <a:endParaRPr lang="en-US" sz="3200" b="1" i="0" dirty="0">
              <a:solidFill>
                <a:srgbClr val="7030A0"/>
              </a:solidFill>
            </a:endParaRPr>
          </a:p>
        </p:txBody>
      </p:sp>
      <p:sp>
        <p:nvSpPr>
          <p:cNvPr id="3" name="Content Placeholder 2">
            <a:extLst>
              <a:ext uri="{FF2B5EF4-FFF2-40B4-BE49-F238E27FC236}">
                <a16:creationId xmlns:a16="http://schemas.microsoft.com/office/drawing/2014/main" id="{6D37A6A3-169C-0E45-B9D7-D58CA98A40C7}"/>
              </a:ext>
            </a:extLst>
          </p:cNvPr>
          <p:cNvSpPr>
            <a:spLocks noGrp="1"/>
          </p:cNvSpPr>
          <p:nvPr>
            <p:ph idx="1"/>
          </p:nvPr>
        </p:nvSpPr>
        <p:spPr>
          <a:xfrm>
            <a:off x="448056" y="1238492"/>
            <a:ext cx="11293200" cy="4279722"/>
          </a:xfrm>
        </p:spPr>
        <p:txBody>
          <a:bodyPr/>
          <a:lstStyle/>
          <a:p>
            <a:pPr>
              <a:lnSpc>
                <a:spcPct val="150000"/>
              </a:lnSpc>
            </a:pP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In conclusion, understanding Amira through the lens of attachment theory changes everything. Instead of seeing her behaviour as something to manage, we see it as communication  a plea for safety, connection, and reassurance. Bowlby’s theory guides us toward relationship-building rather than correction. By becoming a secure base for her, we can support Amira to develop the emotional confidence she needs to communicate, explore, and engage with others. This aligns with the module’s purpose: using psychology not just as theory, but as a practical tool to improve the quality of care we offer children.</a:t>
            </a:r>
          </a:p>
          <a:p>
            <a:endParaRPr lang="en-US" dirty="0"/>
          </a:p>
        </p:txBody>
      </p:sp>
    </p:spTree>
    <p:extLst>
      <p:ext uri="{BB962C8B-B14F-4D97-AF65-F5344CB8AC3E}">
        <p14:creationId xmlns:p14="http://schemas.microsoft.com/office/powerpoint/2010/main" val="21099570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06EFF-A6B6-3B42-8AA4-847813A8486B}"/>
              </a:ext>
            </a:extLst>
          </p:cNvPr>
          <p:cNvSpPr>
            <a:spLocks noGrp="1"/>
          </p:cNvSpPr>
          <p:nvPr>
            <p:ph type="title"/>
          </p:nvPr>
        </p:nvSpPr>
        <p:spPr>
          <a:xfrm>
            <a:off x="448056" y="388800"/>
            <a:ext cx="11301984" cy="456152"/>
          </a:xfrm>
        </p:spPr>
        <p:txBody>
          <a:bodyPr>
            <a:normAutofit/>
          </a:bodyPr>
          <a:lstStyle/>
          <a:p>
            <a:r>
              <a:rPr lang="en-US" sz="3200" b="1" u="sng" dirty="0">
                <a:solidFill>
                  <a:srgbClr val="00B0F0"/>
                </a:solidFill>
              </a:rPr>
              <a:t>Reference </a:t>
            </a:r>
          </a:p>
        </p:txBody>
      </p:sp>
      <p:sp>
        <p:nvSpPr>
          <p:cNvPr id="3" name="Content Placeholder 2">
            <a:extLst>
              <a:ext uri="{FF2B5EF4-FFF2-40B4-BE49-F238E27FC236}">
                <a16:creationId xmlns:a16="http://schemas.microsoft.com/office/drawing/2014/main" id="{FC7D4814-FF37-7E4A-A7DA-C04D17919508}"/>
              </a:ext>
            </a:extLst>
          </p:cNvPr>
          <p:cNvSpPr>
            <a:spLocks noGrp="1"/>
          </p:cNvSpPr>
          <p:nvPr>
            <p:ph idx="1"/>
          </p:nvPr>
        </p:nvSpPr>
        <p:spPr>
          <a:xfrm>
            <a:off x="448056" y="949124"/>
            <a:ext cx="11293200" cy="5335929"/>
          </a:xfrm>
        </p:spPr>
        <p:txBody>
          <a:bodyPr/>
          <a:lstStyle/>
          <a:p>
            <a:pPr algn="l">
              <a:buFont typeface="+mj-lt"/>
              <a:buAutoNum type="arabicPeriod"/>
            </a:pPr>
            <a:r>
              <a:rPr lang="en-GB" b="1" i="0" dirty="0">
                <a:solidFill>
                  <a:schemeClr val="tx2"/>
                </a:solidFill>
                <a:effectLst/>
                <a:latin typeface="quote-cjk-patch"/>
              </a:rPr>
              <a:t>Bowlby, J.</a:t>
            </a:r>
            <a:r>
              <a:rPr lang="en-GB" b="0" i="0" dirty="0">
                <a:solidFill>
                  <a:schemeClr val="tx2"/>
                </a:solidFill>
                <a:effectLst/>
                <a:latin typeface="quote-cjk-patch"/>
              </a:rPr>
              <a:t> (1969). </a:t>
            </a:r>
            <a:r>
              <a:rPr lang="en-GB" b="0" i="1" dirty="0">
                <a:solidFill>
                  <a:schemeClr val="tx2"/>
                </a:solidFill>
                <a:effectLst/>
                <a:latin typeface="quote-cjk-patch"/>
              </a:rPr>
              <a:t>Attachment and Loss: Vol. 1. Attachment</a:t>
            </a:r>
            <a:r>
              <a:rPr lang="en-GB" b="0" i="0" dirty="0">
                <a:solidFill>
                  <a:schemeClr val="tx2"/>
                </a:solidFill>
                <a:effectLst/>
                <a:latin typeface="quote-cjk-patch"/>
              </a:rPr>
              <a:t>. New York: Basic Books. </a:t>
            </a:r>
            <a:r>
              <a:rPr lang="en-GB" b="0" i="1" dirty="0">
                <a:solidFill>
                  <a:schemeClr val="tx2"/>
                </a:solidFill>
                <a:effectLst/>
                <a:latin typeface="quote-cjk-patch"/>
              </a:rPr>
              <a:t>(Seminal work)</a:t>
            </a:r>
            <a:endParaRPr lang="en-GB" b="0" i="0" dirty="0">
              <a:solidFill>
                <a:schemeClr val="tx2"/>
              </a:solidFill>
              <a:effectLst/>
              <a:latin typeface="quote-cjk-patch"/>
            </a:endParaRPr>
          </a:p>
          <a:p>
            <a:pPr algn="l">
              <a:buFont typeface="+mj-lt"/>
              <a:buAutoNum type="arabicPeriod"/>
            </a:pPr>
            <a:r>
              <a:rPr lang="en-GB" b="1" i="0" dirty="0">
                <a:solidFill>
                  <a:schemeClr val="tx2"/>
                </a:solidFill>
                <a:effectLst/>
                <a:latin typeface="quote-cjk-patch"/>
              </a:rPr>
              <a:t>Ainsworth, M.D.S., </a:t>
            </a:r>
            <a:r>
              <a:rPr lang="en-GB" b="1" i="0" dirty="0" err="1">
                <a:solidFill>
                  <a:schemeClr val="tx2"/>
                </a:solidFill>
                <a:effectLst/>
                <a:latin typeface="quote-cjk-patch"/>
              </a:rPr>
              <a:t>Blehar</a:t>
            </a:r>
            <a:r>
              <a:rPr lang="en-GB" b="1" i="0" dirty="0">
                <a:solidFill>
                  <a:schemeClr val="tx2"/>
                </a:solidFill>
                <a:effectLst/>
                <a:latin typeface="quote-cjk-patch"/>
              </a:rPr>
              <a:t>, M.C., Waters, E. and Wall, S.</a:t>
            </a:r>
            <a:r>
              <a:rPr lang="en-GB" b="0" i="0" dirty="0">
                <a:solidFill>
                  <a:schemeClr val="tx2"/>
                </a:solidFill>
                <a:effectLst/>
                <a:latin typeface="quote-cjk-patch"/>
              </a:rPr>
              <a:t> (1978). </a:t>
            </a:r>
            <a:r>
              <a:rPr lang="en-GB" b="0" i="1" dirty="0">
                <a:solidFill>
                  <a:schemeClr val="tx2"/>
                </a:solidFill>
                <a:effectLst/>
                <a:latin typeface="quote-cjk-patch"/>
              </a:rPr>
              <a:t>Patterns of Attachment: A Psychological Study of the Strange Situation</a:t>
            </a:r>
            <a:r>
              <a:rPr lang="en-GB" b="0" i="0" dirty="0">
                <a:solidFill>
                  <a:schemeClr val="tx2"/>
                </a:solidFill>
                <a:effectLst/>
                <a:latin typeface="quote-cjk-patch"/>
              </a:rPr>
              <a:t>. Hillsdale, NJ: Erlbaum. </a:t>
            </a:r>
            <a:r>
              <a:rPr lang="en-GB" b="0" i="1" dirty="0">
                <a:solidFill>
                  <a:schemeClr val="tx2"/>
                </a:solidFill>
                <a:effectLst/>
                <a:latin typeface="quote-cjk-patch"/>
              </a:rPr>
              <a:t>(Key research supporting Bowlby)</a:t>
            </a:r>
            <a:endParaRPr lang="en-GB" b="0" i="0" dirty="0">
              <a:solidFill>
                <a:schemeClr val="tx2"/>
              </a:solidFill>
              <a:effectLst/>
              <a:latin typeface="quote-cjk-patch"/>
            </a:endParaRPr>
          </a:p>
          <a:p>
            <a:pPr algn="l">
              <a:buFont typeface="+mj-lt"/>
              <a:buAutoNum type="arabicPeriod"/>
            </a:pPr>
            <a:r>
              <a:rPr lang="en-GB" b="1" i="0" dirty="0">
                <a:solidFill>
                  <a:schemeClr val="tx2"/>
                </a:solidFill>
                <a:effectLst/>
                <a:latin typeface="quote-cjk-patch"/>
              </a:rPr>
              <a:t>Prior, V. and Glaser, D.</a:t>
            </a:r>
            <a:r>
              <a:rPr lang="en-GB" b="0" i="0" dirty="0">
                <a:solidFill>
                  <a:schemeClr val="tx2"/>
                </a:solidFill>
                <a:effectLst/>
                <a:latin typeface="quote-cjk-patch"/>
              </a:rPr>
              <a:t> (2006). </a:t>
            </a:r>
            <a:r>
              <a:rPr lang="en-GB" b="0" i="1" dirty="0">
                <a:solidFill>
                  <a:schemeClr val="tx2"/>
                </a:solidFill>
                <a:effectLst/>
                <a:latin typeface="quote-cjk-patch"/>
              </a:rPr>
              <a:t>Understanding Attachment and Attachment Disorders: Theory, Evidence and Practice</a:t>
            </a:r>
            <a:r>
              <a:rPr lang="en-GB" b="0" i="0" dirty="0">
                <a:solidFill>
                  <a:schemeClr val="tx2"/>
                </a:solidFill>
                <a:effectLst/>
                <a:latin typeface="quote-cjk-patch"/>
              </a:rPr>
              <a:t>. London: Jessica Kingsley Publishers. </a:t>
            </a:r>
            <a:r>
              <a:rPr lang="en-GB" b="0" i="1" dirty="0">
                <a:solidFill>
                  <a:schemeClr val="tx2"/>
                </a:solidFill>
                <a:effectLst/>
                <a:latin typeface="quote-cjk-patch"/>
              </a:rPr>
              <a:t>(Modern application to practice)</a:t>
            </a:r>
            <a:endParaRPr lang="en-GB" b="0" i="0" dirty="0">
              <a:solidFill>
                <a:schemeClr val="tx2"/>
              </a:solidFill>
              <a:effectLst/>
              <a:latin typeface="quote-cjk-patch"/>
            </a:endParaRPr>
          </a:p>
          <a:p>
            <a:pPr algn="l">
              <a:buFont typeface="+mj-lt"/>
              <a:buAutoNum type="arabicPeriod"/>
            </a:pPr>
            <a:r>
              <a:rPr lang="en-GB" b="1" i="0" dirty="0" err="1">
                <a:solidFill>
                  <a:schemeClr val="tx2"/>
                </a:solidFill>
                <a:effectLst/>
                <a:latin typeface="quote-cjk-patch"/>
              </a:rPr>
              <a:t>Elfer</a:t>
            </a:r>
            <a:r>
              <a:rPr lang="en-GB" b="1" i="0" dirty="0">
                <a:solidFill>
                  <a:schemeClr val="tx2"/>
                </a:solidFill>
                <a:effectLst/>
                <a:latin typeface="quote-cjk-patch"/>
              </a:rPr>
              <a:t>, P.</a:t>
            </a:r>
            <a:r>
              <a:rPr lang="en-GB" b="0" i="0" dirty="0">
                <a:solidFill>
                  <a:schemeClr val="tx2"/>
                </a:solidFill>
                <a:effectLst/>
                <a:latin typeface="quote-cjk-patch"/>
              </a:rPr>
              <a:t> (2019). "Attachment theory and the key person approach." In: </a:t>
            </a:r>
            <a:r>
              <a:rPr lang="en-GB" b="0" i="1" dirty="0">
                <a:solidFill>
                  <a:schemeClr val="tx2"/>
                </a:solidFill>
                <a:effectLst/>
                <a:latin typeface="quote-cjk-patch"/>
              </a:rPr>
              <a:t>The Early Years Handbook</a:t>
            </a:r>
            <a:r>
              <a:rPr lang="en-GB" b="0" i="0" dirty="0">
                <a:solidFill>
                  <a:schemeClr val="tx2"/>
                </a:solidFill>
                <a:effectLst/>
                <a:latin typeface="quote-cjk-patch"/>
              </a:rPr>
              <a:t>. London: Routledge. </a:t>
            </a:r>
            <a:r>
              <a:rPr lang="en-GB" b="0" i="1" dirty="0">
                <a:solidFill>
                  <a:schemeClr val="tx2"/>
                </a:solidFill>
                <a:effectLst/>
                <a:latin typeface="quote-cjk-patch"/>
              </a:rPr>
              <a:t>(Directly links theory to your proposed intervention)</a:t>
            </a:r>
          </a:p>
          <a:p>
            <a:pPr>
              <a:buFont typeface="+mj-lt"/>
              <a:buAutoNum type="arabicPeriod"/>
            </a:pPr>
            <a:r>
              <a:rPr lang="en-GB" sz="1800" dirty="0" err="1">
                <a:effectLst/>
                <a:latin typeface="Times New Roman" panose="02020603050405020304" pitchFamily="18" charset="0"/>
              </a:rPr>
              <a:t>Zeanah</a:t>
            </a:r>
            <a:r>
              <a:rPr lang="en-GB" sz="1800" dirty="0">
                <a:effectLst/>
                <a:latin typeface="Times New Roman" panose="02020603050405020304" pitchFamily="18" charset="0"/>
              </a:rPr>
              <a:t>, C.H., Berlin, L.J. and Boris, N.W. (2011). Practitioner Review: Clinical applications of attachment theory and research for infants and young children. </a:t>
            </a:r>
            <a:r>
              <a:rPr lang="en-GB" sz="1800" i="1" dirty="0">
                <a:effectLst/>
                <a:latin typeface="Times New Roman" panose="02020603050405020304" pitchFamily="18" charset="0"/>
              </a:rPr>
              <a:t>Journal of Child Psychology and Psychiatry</a:t>
            </a:r>
            <a:r>
              <a:rPr lang="en-GB" sz="1800" dirty="0">
                <a:effectLst/>
                <a:latin typeface="Times New Roman" panose="02020603050405020304" pitchFamily="18" charset="0"/>
              </a:rPr>
              <a:t>, [online] 52(8), pp.819–833.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/10.1111/j.1469-7610.2011.02399.x.</a:t>
            </a:r>
          </a:p>
          <a:p>
            <a:pPr algn="l">
              <a:buFont typeface="+mj-lt"/>
              <a:buAutoNum type="arabicPeriod"/>
            </a:pPr>
            <a:endParaRPr lang="en-GB" b="0" i="0" dirty="0">
              <a:solidFill>
                <a:schemeClr val="tx2"/>
              </a:solidFill>
              <a:effectLst/>
              <a:latin typeface="quote-cjk-patch"/>
            </a:endParaRPr>
          </a:p>
          <a:p>
            <a:endParaRPr lang="en-US" dirty="0"/>
          </a:p>
          <a:p>
            <a:pPr marL="1944" indent="0">
              <a:buNone/>
            </a:pPr>
            <a:endParaRPr lang="en-US" dirty="0"/>
          </a:p>
        </p:txBody>
      </p:sp>
    </p:spTree>
    <p:extLst>
      <p:ext uri="{BB962C8B-B14F-4D97-AF65-F5344CB8AC3E}">
        <p14:creationId xmlns:p14="http://schemas.microsoft.com/office/powerpoint/2010/main" val="1264562391"/>
      </p:ext>
    </p:extLst>
  </p:cSld>
  <p:clrMapOvr>
    <a:masterClrMapping/>
  </p:clrMapOvr>
</p:sld>
</file>

<file path=ppt/theme/theme1.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Sagona Book"/>
        <a:ea typeface=""/>
        <a:cs typeface=""/>
      </a:majorFont>
      <a:minorFont>
        <a:latin typeface="Univer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otalTime>7</TotalTime>
  <Words>2026</Words>
  <Application>Microsoft Office PowerPoint</Application>
  <PresentationFormat>Widescreen</PresentationFormat>
  <Paragraphs>67</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ThinLineVTI</vt:lpstr>
      <vt:lpstr>,</vt:lpstr>
      <vt:lpstr>. Introduction &amp; Scenario Overview</vt:lpstr>
      <vt:lpstr>Key Message:   When children feel secure through trusting relationships, they gain the emotional base needed for all other areas of development to grow.    </vt:lpstr>
      <vt:lpstr>Note!</vt:lpstr>
      <vt:lpstr>Explaining Bowlby’s Attachment Theory</vt:lpstr>
      <vt:lpstr>Note!</vt:lpstr>
      <vt:lpstr>Applying Bowlby’s Attachment Theory to Amira’s Situation</vt:lpstr>
      <vt:lpstr>Note!</vt:lpstr>
      <vt:lpstr>Nature and Nurture in Amira’s Development</vt:lpstr>
      <vt:lpstr>Note!</vt:lpstr>
      <vt:lpstr>Practical Strategies &amp; Interventions (Support Plan)</vt:lpstr>
      <vt:lpstr>Note !</vt:lpstr>
      <vt:lpstr>Critical Evaluation: Usefulness &amp; Limitations of Bowlby’s Theory</vt:lpstr>
      <vt:lpstr>Limitations of the Theory:</vt:lpstr>
      <vt:lpstr>Note !</vt:lpstr>
      <vt:lpstr>Conclusion &amp; Summary</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title>
  <dc:creator>Kifah Alhassan (STU113752)</dc:creator>
  <cp:lastModifiedBy>Aladdin Hamza Ahmed Mohammed (2410516)</cp:lastModifiedBy>
  <cp:revision>2</cp:revision>
  <dcterms:created xsi:type="dcterms:W3CDTF">2025-11-15T18:57:21Z</dcterms:created>
  <dcterms:modified xsi:type="dcterms:W3CDTF">2025-11-17T12:59:24Z</dcterms:modified>
</cp:coreProperties>
</file>