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7" autoAdjust="0"/>
    <p:restoredTop sz="63722" autoAdjust="0"/>
  </p:normalViewPr>
  <p:slideViewPr>
    <p:cSldViewPr snapToGrid="0" snapToObjects="1">
      <p:cViewPr varScale="1">
        <p:scale>
          <a:sx n="52" d="100"/>
          <a:sy n="52" d="100"/>
        </p:scale>
        <p:origin x="164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4843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F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B9C9C"/>
          </a:solidFill>
          <a:ln w="12700">
            <a:solidFill>
              <a:srgbClr val="1B9C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092440" y="0"/>
            <a:ext cx="4096512" cy="6858000"/>
          </a:xfrm>
          <a:prstGeom prst="rect">
            <a:avLst/>
          </a:prstGeom>
          <a:solidFill>
            <a:srgbClr val="123A63"/>
          </a:solidFill>
          <a:ln w="12700">
            <a:solidFill>
              <a:srgbClr val="123A6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66928" y="1243584"/>
            <a:ext cx="43891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00" b="1" kern="0" spc="120" dirty="0">
                <a:solidFill>
                  <a:srgbClr val="2BB7B1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3–4 MINUTE VIDEO PRESENTATION</a:t>
            </a:r>
            <a:endParaRPr lang="en-US" sz="1100" dirty="0"/>
          </a:p>
        </p:txBody>
      </p:sp>
      <p:sp>
        <p:nvSpPr>
          <p:cNvPr id="6" name="Text 3"/>
          <p:cNvSpPr/>
          <p:nvPr/>
        </p:nvSpPr>
        <p:spPr>
          <a:xfrm>
            <a:off x="566928" y="1627632"/>
            <a:ext cx="71780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39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Professional</a:t>
            </a:r>
            <a:endParaRPr lang="en-US" sz="3900" dirty="0"/>
          </a:p>
          <a:p>
            <a:pPr marL="0" indent="0" algn="l">
              <a:buNone/>
            </a:pPr>
            <a:r>
              <a:rPr lang="en-US" sz="39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Development Plan</a:t>
            </a:r>
            <a:endParaRPr lang="en-US" sz="3900" dirty="0"/>
          </a:p>
        </p:txBody>
      </p:sp>
      <p:sp>
        <p:nvSpPr>
          <p:cNvPr id="7" name="Text 4"/>
          <p:cNvSpPr/>
          <p:nvPr/>
        </p:nvSpPr>
        <p:spPr>
          <a:xfrm>
            <a:off x="566928" y="3136392"/>
            <a:ext cx="6858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D5E1E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From self-evaluation to learning agility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566928" y="3675888"/>
            <a:ext cx="6858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BB7B1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|  Learning in the Digital Era  |  Assignment 2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8641080" y="1481328"/>
            <a:ext cx="1078992" cy="1078992"/>
          </a:xfrm>
          <a:prstGeom prst="rect">
            <a:avLst/>
          </a:prstGeom>
          <a:solidFill>
            <a:srgbClr val="1B9C9C"/>
          </a:solidFill>
          <a:ln w="13970">
            <a:solidFill>
              <a:srgbClr val="FFFFFF">
                <a:alpha val="20000"/>
              </a:srgbClr>
            </a:solidFill>
          </a:ln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EVIDENCE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10204704" y="2194560"/>
            <a:ext cx="932688" cy="932688"/>
          </a:xfrm>
          <a:prstGeom prst="rect">
            <a:avLst/>
          </a:prstGeom>
          <a:solidFill>
            <a:srgbClr val="6B5CC5"/>
          </a:solidFill>
          <a:ln w="13970">
            <a:solidFill>
              <a:srgbClr val="FFFFFF">
                <a:alpha val="20000"/>
              </a:srgbClr>
            </a:solidFill>
          </a:ln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REFLECT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8668512" y="3383280"/>
            <a:ext cx="950976" cy="950976"/>
          </a:xfrm>
          <a:prstGeom prst="rect">
            <a:avLst/>
          </a:prstGeom>
          <a:solidFill>
            <a:srgbClr val="E9A923"/>
          </a:solidFill>
          <a:ln w="13970">
            <a:solidFill>
              <a:srgbClr val="FFFFFF">
                <a:alpha val="20000"/>
              </a:srgbClr>
            </a:solidFill>
          </a:ln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ACT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10222992" y="4041648"/>
            <a:ext cx="1024128" cy="1024128"/>
          </a:xfrm>
          <a:prstGeom prst="rect">
            <a:avLst/>
          </a:prstGeom>
          <a:solidFill>
            <a:srgbClr val="2F855A"/>
          </a:solidFill>
          <a:ln w="13970">
            <a:solidFill>
              <a:srgbClr val="FFFFFF">
                <a:alpha val="20000"/>
              </a:srgbClr>
            </a:solidFill>
          </a:ln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REVIEW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8503920" y="5120640"/>
            <a:ext cx="3200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880" b="1" kern="0" spc="40" dirty="0">
                <a:solidFill>
                  <a:srgbClr val="AFC0D0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FIND  →  INTERPRET  →  ACT  →  REVIEW</a:t>
            </a:r>
            <a:endParaRPr lang="en-US" sz="880" dirty="0"/>
          </a:p>
        </p:txBody>
      </p:sp>
      <p:sp>
        <p:nvSpPr>
          <p:cNvPr id="15" name="Text 12"/>
          <p:cNvSpPr/>
          <p:nvPr/>
        </p:nvSpPr>
        <p:spPr>
          <a:xfrm>
            <a:off x="566928" y="6291072"/>
            <a:ext cx="7269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50" dirty="0">
                <a:solidFill>
                  <a:srgbClr val="D5E1E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EVIDENCE-LED  •  REFLECTIVE  •  MEASURABLE  •  CAREER-FOCUSED</a:t>
            </a:r>
            <a:endParaRPr lang="en-US" sz="950" dirty="0"/>
          </a:p>
        </p:txBody>
      </p:sp>
      <p:sp>
        <p:nvSpPr>
          <p:cNvPr id="16" name="Text 13"/>
          <p:cNvSpPr/>
          <p:nvPr/>
        </p:nvSpPr>
        <p:spPr>
          <a:xfrm>
            <a:off x="11292840" y="6473952"/>
            <a:ext cx="3200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B9C8D6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1</a:t>
            </a:r>
            <a:endParaRPr lang="en-US" sz="1000" dirty="0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624" y="95123"/>
            <a:ext cx="3224276" cy="10654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1B9C9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TASK 1 | SELF-EVALUATION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1B9C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969264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Evidence-based profile: strengths, tensions and priorities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847088"/>
            <a:ext cx="5303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70" dirty="0">
                <a:solidFill>
                  <a:srgbClr val="1B9C9C"/>
                </a:solidFill>
              </a:rPr>
              <a:t>CURRENT STRENGTHS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85800" y="2286000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Digital problem-solving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3017520" y="2340864"/>
            <a:ext cx="1938528" cy="164592"/>
          </a:xfrm>
          <a:prstGeom prst="roundRect">
            <a:avLst>
              <a:gd name="adj" fmla="val 22222"/>
            </a:avLst>
          </a:prstGeom>
          <a:solidFill>
            <a:srgbClr val="DCE5ED"/>
          </a:solidFill>
          <a:ln w="12700">
            <a:solidFill>
              <a:srgbClr val="DC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017520" y="2340864"/>
            <a:ext cx="1550822" cy="164592"/>
          </a:xfrm>
          <a:prstGeom prst="roundRect">
            <a:avLst>
              <a:gd name="adj" fmla="val 22222"/>
            </a:avLst>
          </a:prstGeom>
          <a:solidFill>
            <a:srgbClr val="1B9C9C"/>
          </a:solidFill>
          <a:ln w="12700">
            <a:solidFill>
              <a:srgbClr val="1B9C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120640" y="2286000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4/5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85800" y="2889504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Persistence + curiosity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017520" y="2944368"/>
            <a:ext cx="1938528" cy="164592"/>
          </a:xfrm>
          <a:prstGeom prst="roundRect">
            <a:avLst>
              <a:gd name="adj" fmla="val 22222"/>
            </a:avLst>
          </a:prstGeom>
          <a:solidFill>
            <a:srgbClr val="DCE5ED"/>
          </a:solidFill>
          <a:ln w="12700">
            <a:solidFill>
              <a:srgbClr val="DC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017520" y="2944368"/>
            <a:ext cx="1550822" cy="164592"/>
          </a:xfrm>
          <a:prstGeom prst="roundRect">
            <a:avLst>
              <a:gd name="adj" fmla="val 22222"/>
            </a:avLst>
          </a:prstGeom>
          <a:solidFill>
            <a:srgbClr val="2F855A"/>
          </a:solidFill>
          <a:ln w="12700">
            <a:solidFill>
              <a:srgbClr val="2F85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120640" y="2889504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4/5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85800" y="3493008"/>
            <a:ext cx="2286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Independent information seeking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3017520" y="3547872"/>
            <a:ext cx="1938528" cy="164592"/>
          </a:xfrm>
          <a:prstGeom prst="roundRect">
            <a:avLst>
              <a:gd name="adj" fmla="val 22222"/>
            </a:avLst>
          </a:prstGeom>
          <a:solidFill>
            <a:srgbClr val="DCE5ED"/>
          </a:solidFill>
          <a:ln w="12700">
            <a:solidFill>
              <a:srgbClr val="DCE5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3017520" y="3547872"/>
            <a:ext cx="1550822" cy="164592"/>
          </a:xfrm>
          <a:prstGeom prst="roundRect">
            <a:avLst>
              <a:gd name="adj" fmla="val 22222"/>
            </a:avLst>
          </a:prstGeom>
          <a:solidFill>
            <a:srgbClr val="6B5CC5"/>
          </a:solidFill>
          <a:ln w="12700">
            <a:solidFill>
              <a:srgbClr val="6B5C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120640" y="3493008"/>
            <a:ext cx="502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4/5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6199632" y="1847088"/>
            <a:ext cx="52120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70" dirty="0">
                <a:solidFill>
                  <a:srgbClr val="1B9C9C"/>
                </a:solidFill>
              </a:rPr>
              <a:t>DEVELOPMENT PRIORITIES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6236208" y="2231136"/>
            <a:ext cx="420624" cy="420624"/>
          </a:xfrm>
          <a:prstGeom prst="rect">
            <a:avLst/>
          </a:prstGeom>
          <a:solidFill>
            <a:srgbClr val="1B9C9C"/>
          </a:solidFill>
          <a:ln>
            <a:solidFill>
              <a:srgbClr val="1B9C9C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1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6748272" y="2212848"/>
            <a:ext cx="4434840" cy="475488"/>
          </a:xfrm>
          <a:prstGeom prst="rect">
            <a:avLst/>
          </a:prstGeom>
          <a:solidFill>
            <a:srgbClr val="E9F7F7"/>
          </a:solidFill>
          <a:ln>
            <a:solidFill>
              <a:srgbClr val="E9F7F7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0D2F53"/>
                </a:solidFill>
              </a:rPr>
              <a:t>Academic research + IEEE accuracy
</a:t>
            </a:r>
            <a:r>
              <a:rPr lang="en-US" sz="1150" b="1" dirty="0">
                <a:solidFill>
                  <a:srgbClr val="1B9C9C"/>
                </a:solidFill>
              </a:rPr>
              <a:t>3/5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6236208" y="2843784"/>
            <a:ext cx="420624" cy="420624"/>
          </a:xfrm>
          <a:prstGeom prst="rect">
            <a:avLst/>
          </a:prstGeom>
          <a:solidFill>
            <a:srgbClr val="6B5CC5"/>
          </a:solidFill>
          <a:ln>
            <a:solidFill>
              <a:srgbClr val="6B5CC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2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6748272" y="2825496"/>
            <a:ext cx="4434840" cy="475488"/>
          </a:xfrm>
          <a:prstGeom prst="rect">
            <a:avLst/>
          </a:prstGeom>
          <a:solidFill>
            <a:srgbClr val="F0EEFB"/>
          </a:solidFill>
          <a:ln>
            <a:solidFill>
              <a:srgbClr val="F0EEFB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0D2F53"/>
                </a:solidFill>
              </a:rPr>
              <a:t>Self-regulated time management
</a:t>
            </a:r>
            <a:r>
              <a:rPr lang="en-US" sz="1150" b="1" dirty="0">
                <a:solidFill>
                  <a:srgbClr val="6B5CC5"/>
                </a:solidFill>
              </a:rPr>
              <a:t>3/5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6236208" y="3456432"/>
            <a:ext cx="420624" cy="420624"/>
          </a:xfrm>
          <a:prstGeom prst="rect">
            <a:avLst/>
          </a:prstGeom>
          <a:solidFill>
            <a:srgbClr val="E9A923"/>
          </a:solidFill>
          <a:ln>
            <a:solidFill>
              <a:srgbClr val="E9A923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3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6748272" y="3438144"/>
            <a:ext cx="4434840" cy="475488"/>
          </a:xfrm>
          <a:prstGeom prst="rect">
            <a:avLst/>
          </a:prstGeom>
          <a:solidFill>
            <a:srgbClr val="FFF6DF"/>
          </a:solidFill>
          <a:ln>
            <a:solidFill>
              <a:srgbClr val="FFF6DF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0D2F53"/>
                </a:solidFill>
              </a:rPr>
              <a:t>Concise presentation confidence
</a:t>
            </a:r>
            <a:r>
              <a:rPr lang="en-US" sz="1150" b="1" dirty="0">
                <a:solidFill>
                  <a:srgbClr val="E9A923"/>
                </a:solidFill>
              </a:rPr>
              <a:t>3/5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6236208" y="4069080"/>
            <a:ext cx="420624" cy="420624"/>
          </a:xfrm>
          <a:prstGeom prst="rect">
            <a:avLst/>
          </a:prstGeom>
          <a:solidFill>
            <a:srgbClr val="2F855A"/>
          </a:solidFill>
          <a:ln>
            <a:solidFill>
              <a:srgbClr val="2F855A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4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6748272" y="4050792"/>
            <a:ext cx="4434840" cy="475488"/>
          </a:xfrm>
          <a:prstGeom prst="rect">
            <a:avLst/>
          </a:prstGeom>
          <a:solidFill>
            <a:srgbClr val="EAF6EE"/>
          </a:solidFill>
          <a:ln>
            <a:solidFill>
              <a:srgbClr val="EAF6E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0D2F53"/>
                </a:solidFill>
              </a:rPr>
              <a:t>Formal cloud-computing foundation
</a:t>
            </a:r>
            <a:r>
              <a:rPr lang="en-US" sz="1150" b="1" dirty="0">
                <a:solidFill>
                  <a:srgbClr val="2F855A"/>
                </a:solidFill>
              </a:rPr>
              <a:t>2/5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502920" y="4645152"/>
            <a:ext cx="5641848" cy="877824"/>
          </a:xfrm>
          <a:prstGeom prst="rect">
            <a:avLst/>
          </a:prstGeom>
          <a:solidFill>
            <a:srgbClr val="FFF6DF"/>
          </a:solidFill>
          <a:ln w="15240">
            <a:solidFill>
              <a:srgbClr val="E9A923"/>
            </a:solidFill>
          </a:ln>
        </p:spPr>
        <p:txBody>
          <a:bodyPr wrap="square" lIns="2286" tIns="2286" rIns="2286" bIns="2286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 kern="0" spc="60" dirty="0">
                <a:solidFill>
                  <a:srgbClr val="E9A923"/>
                </a:solidFill>
              </a:rPr>
              <a:t>STRENGTH–RISK TENSION</a:t>
            </a:r>
          </a:p>
          <a:p>
            <a:pPr marL="0" indent="0" algn="ctr">
              <a:buNone/>
            </a:pPr>
            <a:r>
              <a:rPr lang="en-US" sz="1100" b="1" kern="0" spc="60" dirty="0">
                <a:solidFill>
                  <a:srgbClr val="E9A923"/>
                </a:solidFill>
              </a:rPr>
              <a:t>
</a:t>
            </a:r>
            <a:r>
              <a:rPr lang="en-US" sz="1200" dirty="0">
                <a:solidFill>
                  <a:srgbClr val="1E293B"/>
                </a:solidFill>
              </a:rPr>
              <a:t>Curiosity and attention to detail improve quality, but can expand scope and delay rehearsal. Persistence adds value only when directed by priorities, time limits and feedback.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6309360" y="4645152"/>
            <a:ext cx="5230368" cy="877824"/>
          </a:xfrm>
          <a:prstGeom prst="rect">
            <a:avLst/>
          </a:prstGeom>
          <a:solidFill>
            <a:srgbClr val="FFFFFF"/>
          </a:solidFill>
          <a:ln w="15240">
            <a:solidFill>
              <a:srgbClr val="1B9C9C"/>
            </a:solidFill>
          </a:ln>
        </p:spPr>
        <p:txBody>
          <a:bodyPr wrap="square" lIns="2286" tIns="2286" rIns="2286" bIns="2286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kern="0" spc="60" dirty="0">
                <a:solidFill>
                  <a:srgbClr val="1B9C9C"/>
                </a:solidFill>
              </a:rPr>
              <a:t>KEY JUDGEMENT
</a:t>
            </a:r>
            <a:r>
              <a:rPr lang="en-US" sz="1200" dirty="0">
                <a:solidFill>
                  <a:srgbClr val="0D2F53"/>
                </a:solidFill>
              </a:rPr>
              <a:t>The main gap is not willingness to learn; it is converting effort into planned, measurable and reviewable performance.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Reflection literacy and evidence-based self-assessment [2]; digital competence domains [3]; assessment requirements [1]; 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6B5CC5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TASK 2A | REFLECTION AND GOALS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6B5CC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Gibbs’ cycle: from experience to justified action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The model organises reflection; the analysis identifies the mechanism connecting behaviour and performance.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847088"/>
            <a:ext cx="1920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70" dirty="0">
                <a:solidFill>
                  <a:srgbClr val="6B5CC5"/>
                </a:solidFill>
              </a:rPr>
              <a:t>REFLECTIVE CYCLE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85800" y="2212848"/>
            <a:ext cx="1298448" cy="987552"/>
          </a:xfrm>
          <a:prstGeom prst="rect">
            <a:avLst/>
          </a:prstGeom>
          <a:solidFill>
            <a:srgbClr val="1B9C9C"/>
          </a:solidFill>
          <a:ln>
            <a:solidFill>
              <a:srgbClr val="1B9C9C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1
</a:t>
            </a:r>
            <a:r>
              <a:rPr lang="en-US" sz="1050" b="1" dirty="0">
                <a:solidFill>
                  <a:srgbClr val="FFFFFF"/>
                </a:solidFill>
              </a:rPr>
              <a:t>Describe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2057400" y="2505456"/>
            <a:ext cx="292608" cy="411480"/>
          </a:xfrm>
          <a:prstGeom prst="chevron">
            <a:avLst/>
          </a:prstGeom>
          <a:solidFill>
            <a:srgbClr val="A8B4C0">
              <a:alpha val="80000"/>
            </a:srgbClr>
          </a:solidFill>
          <a:ln w="12700">
            <a:solidFill>
              <a:srgbClr val="A8B4C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2432304" y="2212848"/>
            <a:ext cx="1298448" cy="987552"/>
          </a:xfrm>
          <a:prstGeom prst="rect">
            <a:avLst/>
          </a:prstGeom>
          <a:solidFill>
            <a:srgbClr val="6B5CC5"/>
          </a:solidFill>
          <a:ln>
            <a:solidFill>
              <a:srgbClr val="6B5CC5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2
</a:t>
            </a:r>
            <a:r>
              <a:rPr lang="en-US" sz="1050" b="1" dirty="0">
                <a:solidFill>
                  <a:srgbClr val="FFFFFF"/>
                </a:solidFill>
              </a:rPr>
              <a:t>Feel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3803904" y="2505456"/>
            <a:ext cx="292608" cy="411480"/>
          </a:xfrm>
          <a:prstGeom prst="chevron">
            <a:avLst/>
          </a:prstGeom>
          <a:solidFill>
            <a:srgbClr val="A8B4C0">
              <a:alpha val="80000"/>
            </a:srgbClr>
          </a:solidFill>
          <a:ln w="12700">
            <a:solidFill>
              <a:srgbClr val="A8B4C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178808" y="2212848"/>
            <a:ext cx="1298448" cy="987552"/>
          </a:xfrm>
          <a:prstGeom prst="rect">
            <a:avLst/>
          </a:prstGeom>
          <a:solidFill>
            <a:srgbClr val="E9A923"/>
          </a:solidFill>
          <a:ln>
            <a:solidFill>
              <a:srgbClr val="E9A92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3
</a:t>
            </a:r>
            <a:r>
              <a:rPr lang="en-US" sz="1050" b="1" dirty="0">
                <a:solidFill>
                  <a:srgbClr val="FFFFFF"/>
                </a:solidFill>
              </a:rPr>
              <a:t>Evaluate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5550408" y="2505456"/>
            <a:ext cx="292608" cy="411480"/>
          </a:xfrm>
          <a:prstGeom prst="chevron">
            <a:avLst/>
          </a:prstGeom>
          <a:solidFill>
            <a:srgbClr val="A8B4C0">
              <a:alpha val="80000"/>
            </a:srgbClr>
          </a:solidFill>
          <a:ln w="12700">
            <a:solidFill>
              <a:srgbClr val="A8B4C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25312" y="2212848"/>
            <a:ext cx="1298448" cy="987552"/>
          </a:xfrm>
          <a:prstGeom prst="rect">
            <a:avLst/>
          </a:prstGeom>
          <a:solidFill>
            <a:srgbClr val="E76F51"/>
          </a:solidFill>
          <a:ln>
            <a:solidFill>
              <a:srgbClr val="E76F51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4
</a:t>
            </a:r>
            <a:r>
              <a:rPr lang="en-US" sz="1050" b="1" dirty="0">
                <a:solidFill>
                  <a:srgbClr val="FFFFFF"/>
                </a:solidFill>
              </a:rPr>
              <a:t>Analyse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7296912" y="2505456"/>
            <a:ext cx="292608" cy="411480"/>
          </a:xfrm>
          <a:prstGeom prst="chevron">
            <a:avLst/>
          </a:prstGeom>
          <a:solidFill>
            <a:srgbClr val="A8B4C0">
              <a:alpha val="80000"/>
            </a:srgbClr>
          </a:solidFill>
          <a:ln w="12700">
            <a:solidFill>
              <a:srgbClr val="A8B4C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671816" y="2212848"/>
            <a:ext cx="1298448" cy="987552"/>
          </a:xfrm>
          <a:prstGeom prst="rect">
            <a:avLst/>
          </a:prstGeom>
          <a:solidFill>
            <a:srgbClr val="2F855A"/>
          </a:solidFill>
          <a:ln>
            <a:solidFill>
              <a:srgbClr val="2F855A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5
</a:t>
            </a:r>
            <a:r>
              <a:rPr lang="en-US" sz="1050" b="1" dirty="0">
                <a:solidFill>
                  <a:srgbClr val="FFFFFF"/>
                </a:solidFill>
              </a:rPr>
              <a:t>Conclude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9043416" y="2505456"/>
            <a:ext cx="292608" cy="411480"/>
          </a:xfrm>
          <a:prstGeom prst="chevron">
            <a:avLst/>
          </a:prstGeom>
          <a:solidFill>
            <a:srgbClr val="A8B4C0">
              <a:alpha val="80000"/>
            </a:srgbClr>
          </a:solidFill>
          <a:ln w="12700">
            <a:solidFill>
              <a:srgbClr val="A8B4C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418320" y="2212848"/>
            <a:ext cx="1298448" cy="987552"/>
          </a:xfrm>
          <a:prstGeom prst="rect">
            <a:avLst/>
          </a:prstGeom>
          <a:solidFill>
            <a:srgbClr val="0D2F53"/>
          </a:solidFill>
          <a:ln>
            <a:solidFill>
              <a:srgbClr val="0D2F53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6
</a:t>
            </a:r>
            <a:r>
              <a:rPr lang="en-US" sz="1050" b="1" dirty="0">
                <a:solidFill>
                  <a:srgbClr val="FFFFFF"/>
                </a:solidFill>
              </a:rPr>
              <a:t>Act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640080" y="3456432"/>
            <a:ext cx="4114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70" dirty="0">
                <a:solidFill>
                  <a:srgbClr val="6B5CC5"/>
                </a:solidFill>
              </a:rPr>
              <a:t>WHAT THE REFLECTION REVEALED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640080" y="3822192"/>
            <a:ext cx="2578608" cy="1225296"/>
          </a:xfrm>
          <a:prstGeom prst="rect">
            <a:avLst/>
          </a:prstGeom>
          <a:solidFill>
            <a:srgbClr val="E9F7F7"/>
          </a:solidFill>
          <a:ln w="15240">
            <a:solidFill>
              <a:srgbClr val="1B9C9C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B9C9C"/>
                </a:solidFill>
              </a:rPr>
              <a:t>1  Strength
</a:t>
            </a:r>
            <a:r>
              <a:rPr lang="en-US" sz="1300" dirty="0">
                <a:solidFill>
                  <a:srgbClr val="1E293B"/>
                </a:solidFill>
              </a:rPr>
              <a:t>Independent research and digital production are relative strengths</a:t>
            </a:r>
            <a:r>
              <a:rPr lang="en-US" sz="1120" dirty="0">
                <a:solidFill>
                  <a:srgbClr val="1E293B"/>
                </a:solidFill>
              </a:rPr>
              <a:t>.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410712" y="3822192"/>
            <a:ext cx="2578608" cy="1225296"/>
          </a:xfrm>
          <a:prstGeom prst="rect">
            <a:avLst/>
          </a:prstGeom>
          <a:solidFill>
            <a:srgbClr val="FFF6DF"/>
          </a:solidFill>
          <a:ln w="15240">
            <a:solidFill>
              <a:srgbClr val="E9A923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E9A923"/>
                </a:solidFill>
              </a:rPr>
              <a:t>2  Tension
</a:t>
            </a:r>
            <a:r>
              <a:rPr lang="en-US" sz="1300" dirty="0">
                <a:solidFill>
                  <a:srgbClr val="1E293B"/>
                </a:solidFill>
              </a:rPr>
              <a:t>Perfectionism expands scope and compresses rehearsal time.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6181344" y="3822192"/>
            <a:ext cx="2578608" cy="1225296"/>
          </a:xfrm>
          <a:prstGeom prst="rect">
            <a:avLst/>
          </a:prstGeom>
          <a:solidFill>
            <a:srgbClr val="F0EEFB"/>
          </a:solidFill>
          <a:ln w="15240">
            <a:solidFill>
              <a:srgbClr val="6B5CC5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6B5CC5"/>
                </a:solidFill>
              </a:rPr>
              <a:t>3  Root cause
</a:t>
            </a:r>
            <a:r>
              <a:rPr lang="en-US" sz="1300" dirty="0">
                <a:solidFill>
                  <a:srgbClr val="1E293B"/>
                </a:solidFill>
              </a:rPr>
              <a:t>The weakness is the planning–monitoring–reflection loop, not effort</a:t>
            </a:r>
            <a:r>
              <a:rPr lang="en-US" sz="1120" dirty="0">
                <a:solidFill>
                  <a:srgbClr val="1E293B"/>
                </a:solidFill>
              </a:rPr>
              <a:t>.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8951976" y="3822192"/>
            <a:ext cx="2578608" cy="1225296"/>
          </a:xfrm>
          <a:prstGeom prst="rect">
            <a:avLst/>
          </a:prstGeom>
          <a:solidFill>
            <a:srgbClr val="EAF6EE"/>
          </a:solidFill>
          <a:ln w="15240">
            <a:solidFill>
              <a:srgbClr val="2F855A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855A"/>
                </a:solidFill>
              </a:rPr>
              <a:t>4  Decision
</a:t>
            </a:r>
            <a:r>
              <a:rPr lang="en-US" sz="1300" dirty="0">
                <a:solidFill>
                  <a:srgbClr val="1E293B"/>
                </a:solidFill>
              </a:rPr>
              <a:t>Use timeboxing, measurable criteria, recorded rehearsal and weekly review.</a:t>
            </a:r>
            <a:endParaRPr lang="en-US" sz="1300" dirty="0"/>
          </a:p>
        </p:txBody>
      </p:sp>
      <p:sp>
        <p:nvSpPr>
          <p:cNvPr id="26" name="Text 24"/>
          <p:cNvSpPr/>
          <p:nvPr/>
        </p:nvSpPr>
        <p:spPr>
          <a:xfrm>
            <a:off x="585216" y="5360925"/>
            <a:ext cx="10899648" cy="694944"/>
          </a:xfrm>
          <a:prstGeom prst="rect">
            <a:avLst/>
          </a:prstGeom>
          <a:solidFill>
            <a:srgbClr val="FFFFFF"/>
          </a:solidFill>
          <a:ln w="15240">
            <a:solidFill>
              <a:srgbClr val="6B5CC5"/>
            </a:solidFill>
          </a:ln>
        </p:spPr>
        <p:txBody>
          <a:bodyPr wrap="square" lIns="2032" tIns="2032" rIns="2032" bIns="2032" rtlCol="0" anchor="ctr">
            <a:normAutofit/>
          </a:bodyPr>
          <a:lstStyle/>
          <a:p>
            <a:pPr marL="0" indent="0" algn="ctr">
              <a:buNone/>
            </a:pPr>
            <a:r>
              <a:rPr lang="en-US" sz="1340" b="1" dirty="0">
                <a:solidFill>
                  <a:srgbClr val="0D2F53"/>
                </a:solidFill>
              </a:rPr>
              <a:t>REFLECTIVE JUDGEMENT </a:t>
            </a:r>
            <a:endParaRPr lang="en-US" sz="1340" dirty="0">
              <a:solidFill>
                <a:srgbClr val="0D2F53"/>
              </a:solidFill>
            </a:endParaRPr>
          </a:p>
          <a:p>
            <a:pPr marL="0" indent="0" algn="ctr">
              <a:buNone/>
            </a:pPr>
            <a:r>
              <a:rPr lang="en-US" sz="1340" dirty="0">
                <a:solidFill>
                  <a:srgbClr val="0D2F53"/>
                </a:solidFill>
              </a:rPr>
              <a:t>The strongest response is not “work harder”. It is to make quality visible: define the claim, select evidence, rehearse performance, measure the result and adapt the next cycle.</a:t>
            </a:r>
            <a:endParaRPr lang="en-US" sz="1340" dirty="0"/>
          </a:p>
        </p:txBody>
      </p:sp>
      <p:sp>
        <p:nvSpPr>
          <p:cNvPr id="27" name="Text 25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Gibbs’ reflective cycle [4]; reflection literacy [2]; self-regulated learning [5], [6], [13]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E9A92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TASK 2B | PROFESSIONAL DEVELOPMENT PLAN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E9A92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Four SMART goals, one integrated employability strategy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Targets strengthen evidence quality, technical capability, communication and the self-management system that sustains them.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594360" y="1920240"/>
            <a:ext cx="2633472" cy="2578608"/>
          </a:xfrm>
          <a:prstGeom prst="rect">
            <a:avLst/>
          </a:prstGeom>
          <a:solidFill>
            <a:srgbClr val="E9F7F7"/>
          </a:solidFill>
          <a:ln w="19050">
            <a:solidFill>
              <a:srgbClr val="1B9C9C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286" tIns="2286" rIns="2286" bIns="2286" rtlCol="0" anchor="t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B9C9C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G1
</a:t>
            </a:r>
            <a:r>
              <a:rPr lang="en-US" sz="1500" b="1" dirty="0">
                <a:solidFill>
                  <a:srgbClr val="0D2F53"/>
                </a:solidFill>
              </a:rPr>
              <a:t>Research + IEEE
</a:t>
            </a:r>
            <a:r>
              <a:rPr lang="en-US" sz="1150" dirty="0">
                <a:solidFill>
                  <a:srgbClr val="1E293B"/>
                </a:solidFill>
              </a:rPr>
              <a:t>≥12 verified sources
100% citation match
</a:t>
            </a:r>
            <a:r>
              <a:rPr lang="en-US" sz="950" b="1" kern="0" spc="40" dirty="0">
                <a:solidFill>
                  <a:srgbClr val="1B9C9C"/>
                </a:solidFill>
              </a:rPr>
              <a:t>TARGET  15 SEP. 2026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410712" y="1920240"/>
            <a:ext cx="2633472" cy="2578608"/>
          </a:xfrm>
          <a:prstGeom prst="rect">
            <a:avLst/>
          </a:prstGeom>
          <a:solidFill>
            <a:srgbClr val="F0EEFB"/>
          </a:solidFill>
          <a:ln w="19050">
            <a:solidFill>
              <a:srgbClr val="6B5CC5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286" tIns="2286" rIns="2286" bIns="2286" rtlCol="0" anchor="t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6B5CC5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G2
</a:t>
            </a:r>
            <a:r>
              <a:rPr lang="en-US" sz="1500" b="1" dirty="0">
                <a:solidFill>
                  <a:srgbClr val="0D2F53"/>
                </a:solidFill>
              </a:rPr>
              <a:t>Cloud concepts
</a:t>
            </a:r>
            <a:r>
              <a:rPr lang="en-US" sz="1150" dirty="0">
                <a:solidFill>
                  <a:srgbClr val="1E293B"/>
                </a:solidFill>
              </a:rPr>
              <a:t>3 Microsoft Learn modules
2,500 XP + concept map
</a:t>
            </a:r>
            <a:r>
              <a:rPr lang="en-US" sz="950" b="1" kern="0" spc="40" dirty="0">
                <a:solidFill>
                  <a:srgbClr val="6B5CC5"/>
                </a:solidFill>
              </a:rPr>
              <a:t>TARGET  31 OCT. 2026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6227064" y="1920240"/>
            <a:ext cx="2633472" cy="2578608"/>
          </a:xfrm>
          <a:prstGeom prst="rect">
            <a:avLst/>
          </a:prstGeom>
          <a:solidFill>
            <a:srgbClr val="FFF6DF"/>
          </a:solidFill>
          <a:ln w="19050">
            <a:solidFill>
              <a:srgbClr val="E9A923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286" tIns="2286" rIns="2286" bIns="2286" rtlCol="0" anchor="t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E9A92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G3
</a:t>
            </a:r>
            <a:r>
              <a:rPr lang="en-US" sz="1500" b="1" dirty="0">
                <a:solidFill>
                  <a:srgbClr val="0D2F53"/>
                </a:solidFill>
              </a:rPr>
              <a:t>Presentation
</a:t>
            </a:r>
            <a:r>
              <a:rPr lang="en-US" sz="1150" dirty="0">
                <a:solidFill>
                  <a:srgbClr val="1E293B"/>
                </a:solidFill>
              </a:rPr>
              <a:t>3 rehearsals
3:30–3:50 final runtime
</a:t>
            </a:r>
            <a:r>
              <a:rPr lang="en-US" sz="950" b="1" kern="0" spc="40" dirty="0">
                <a:solidFill>
                  <a:srgbClr val="E9A923"/>
                </a:solidFill>
              </a:rPr>
              <a:t>TARGET  15 SEP. 2026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9043416" y="1920240"/>
            <a:ext cx="2633472" cy="2578608"/>
          </a:xfrm>
          <a:prstGeom prst="rect">
            <a:avLst/>
          </a:prstGeom>
          <a:solidFill>
            <a:srgbClr val="EAF6EE"/>
          </a:solidFill>
          <a:ln w="19050">
            <a:solidFill>
              <a:srgbClr val="2F855A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286" tIns="2286" rIns="2286" bIns="2286" rtlCol="0" anchor="t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2F855A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G4
</a:t>
            </a:r>
            <a:r>
              <a:rPr lang="en-US" sz="1500" b="1" dirty="0">
                <a:solidFill>
                  <a:srgbClr val="0D2F53"/>
                </a:solidFill>
              </a:rPr>
              <a:t>Study regulation
</a:t>
            </a:r>
            <a:r>
              <a:rPr lang="en-US" sz="1150" dirty="0">
                <a:solidFill>
                  <a:srgbClr val="1E293B"/>
                </a:solidFill>
              </a:rPr>
              <a:t>8 weekly reviews
≥85% planned priorities
</a:t>
            </a:r>
            <a:r>
              <a:rPr lang="en-US" sz="950" b="1" kern="0" spc="40" dirty="0">
                <a:solidFill>
                  <a:srgbClr val="2F855A"/>
                </a:solidFill>
              </a:rPr>
              <a:t>TARGET  18 OCT. 2026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94360" y="4773168"/>
            <a:ext cx="21488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70" dirty="0">
                <a:solidFill>
                  <a:srgbClr val="E9A923"/>
                </a:solidFill>
              </a:rPr>
              <a:t>SMART QUALITY TEST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594360" y="5120640"/>
            <a:ext cx="205740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0E8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B9C9C"/>
                </a:solidFill>
              </a:rPr>
              <a:t>SPECIFIC
</a:t>
            </a:r>
            <a:r>
              <a:rPr lang="en-US" sz="980" dirty="0">
                <a:solidFill>
                  <a:srgbClr val="1E293B"/>
                </a:solidFill>
              </a:rPr>
              <a:t>Defined capability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807208" y="5120640"/>
            <a:ext cx="205740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0E8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6B5CC5"/>
                </a:solidFill>
              </a:rPr>
              <a:t>MEASURABLE
</a:t>
            </a:r>
            <a:r>
              <a:rPr lang="en-US" sz="980" dirty="0">
                <a:solidFill>
                  <a:srgbClr val="1E293B"/>
                </a:solidFill>
              </a:rPr>
              <a:t>Output + threshold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5020056" y="5120640"/>
            <a:ext cx="205740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0E8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2F855A"/>
                </a:solidFill>
              </a:rPr>
              <a:t>ACHIEVABLE
</a:t>
            </a:r>
            <a:r>
              <a:rPr lang="en-US" sz="980" dirty="0">
                <a:solidFill>
                  <a:srgbClr val="1E293B"/>
                </a:solidFill>
              </a:rPr>
              <a:t>Resources + strategy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7232904" y="5120640"/>
            <a:ext cx="205740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0E8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9A923"/>
                </a:solidFill>
              </a:rPr>
              <a:t>RELEVANT
</a:t>
            </a:r>
            <a:r>
              <a:rPr lang="en-US" sz="980" dirty="0">
                <a:solidFill>
                  <a:srgbClr val="1E293B"/>
                </a:solidFill>
              </a:rPr>
              <a:t>Study + career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9445752" y="5120640"/>
            <a:ext cx="2057400" cy="658368"/>
          </a:xfrm>
          <a:prstGeom prst="rect">
            <a:avLst/>
          </a:prstGeom>
          <a:solidFill>
            <a:srgbClr val="FFFFFF"/>
          </a:solidFill>
          <a:ln w="12700">
            <a:solidFill>
              <a:srgbClr val="D6E0E8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76F51"/>
                </a:solidFill>
              </a:rPr>
              <a:t>TIME-BOUND
</a:t>
            </a:r>
            <a:r>
              <a:rPr lang="en-US" sz="980" dirty="0">
                <a:solidFill>
                  <a:srgbClr val="1E293B"/>
                </a:solidFill>
              </a:rPr>
              <a:t>Dates + review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SMART formulation [7]; goal-setting theory [8]; higher-education review [9]; changing skills [10]; Microsoft Learn pathway [11]; 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1B9C9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SMART SPOTLIGHT | GOAL 1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1B9C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Research and IEEE referencing: from activity to controlled quality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Selected for progress evidence because its outputs can be independently audited.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901952"/>
            <a:ext cx="2331720" cy="2048256"/>
          </a:xfrm>
          <a:prstGeom prst="rect">
            <a:avLst/>
          </a:prstGeom>
          <a:solidFill>
            <a:srgbClr val="E9F7F7"/>
          </a:solidFill>
          <a:ln w="16510">
            <a:solidFill>
              <a:srgbClr val="1B9C9C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B9C9C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1
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rgbClr val="0D2F53"/>
                </a:solidFill>
              </a:rPr>
              <a:t>Define the claim
</a:t>
            </a:r>
            <a:r>
              <a:rPr lang="en-US" sz="1200" dirty="0">
                <a:solidFill>
                  <a:srgbClr val="1E293B"/>
                </a:solidFill>
              </a:rPr>
              <a:t>Start from a precise question; identify what evidence is actually needed</a:t>
            </a:r>
            <a:r>
              <a:rPr lang="en-US" sz="1100" dirty="0">
                <a:solidFill>
                  <a:srgbClr val="1E293B"/>
                </a:solidFill>
              </a:rPr>
              <a:t>.</a:t>
            </a:r>
            <a:endParaRPr lang="en-US" sz="2200" dirty="0"/>
          </a:p>
        </p:txBody>
      </p:sp>
      <p:sp>
        <p:nvSpPr>
          <p:cNvPr id="10" name="Shape 8"/>
          <p:cNvSpPr/>
          <p:nvPr/>
        </p:nvSpPr>
        <p:spPr>
          <a:xfrm>
            <a:off x="3063240" y="2660904"/>
            <a:ext cx="292608" cy="411480"/>
          </a:xfrm>
          <a:prstGeom prst="chevron">
            <a:avLst/>
          </a:prstGeom>
          <a:solidFill>
            <a:srgbClr val="9EACB9">
              <a:alpha val="80000"/>
            </a:srgbClr>
          </a:solidFill>
          <a:ln w="12700">
            <a:solidFill>
              <a:srgbClr val="9EACB9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364992" y="1901952"/>
            <a:ext cx="2331720" cy="2048256"/>
          </a:xfrm>
          <a:prstGeom prst="rect">
            <a:avLst/>
          </a:prstGeom>
          <a:solidFill>
            <a:srgbClr val="F0EEFB"/>
          </a:solidFill>
          <a:ln w="16510">
            <a:solidFill>
              <a:srgbClr val="6B5CC5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6B5CC5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2
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rgbClr val="0D2F53"/>
                </a:solidFill>
              </a:rPr>
              <a:t>Appraise the source
</a:t>
            </a:r>
            <a:r>
              <a:rPr lang="en-US" sz="1200" dirty="0">
                <a:solidFill>
                  <a:srgbClr val="1E293B"/>
                </a:solidFill>
              </a:rPr>
              <a:t>Check authority, currency, relevance, method and limitations.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5788152" y="2660904"/>
            <a:ext cx="292608" cy="411480"/>
          </a:xfrm>
          <a:prstGeom prst="chevron">
            <a:avLst/>
          </a:prstGeom>
          <a:solidFill>
            <a:srgbClr val="9EACB9">
              <a:alpha val="80000"/>
            </a:srgbClr>
          </a:solidFill>
          <a:ln w="12700">
            <a:solidFill>
              <a:srgbClr val="9EACB9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089904" y="1901952"/>
            <a:ext cx="2331720" cy="2048256"/>
          </a:xfrm>
          <a:prstGeom prst="rect">
            <a:avLst/>
          </a:prstGeom>
          <a:solidFill>
            <a:srgbClr val="FFF6DF"/>
          </a:solidFill>
          <a:ln w="16510">
            <a:solidFill>
              <a:srgbClr val="E9A923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E9A92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3
 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rgbClr val="0D2F53"/>
                </a:solidFill>
              </a:rPr>
              <a:t>Map claim to evidence
 </a:t>
            </a:r>
            <a:r>
              <a:rPr lang="en-US" sz="1200" dirty="0">
                <a:solidFill>
                  <a:srgbClr val="1E293B"/>
                </a:solidFill>
              </a:rPr>
              <a:t>Record exactly which source supports each material statement</a:t>
            </a:r>
            <a:r>
              <a:rPr lang="en-US" sz="1100" dirty="0">
                <a:solidFill>
                  <a:srgbClr val="1E293B"/>
                </a:solidFill>
              </a:rPr>
              <a:t>.</a:t>
            </a:r>
            <a:endParaRPr lang="en-US" sz="2200" dirty="0"/>
          </a:p>
        </p:txBody>
      </p:sp>
      <p:sp>
        <p:nvSpPr>
          <p:cNvPr id="14" name="Shape 12"/>
          <p:cNvSpPr/>
          <p:nvPr/>
        </p:nvSpPr>
        <p:spPr>
          <a:xfrm>
            <a:off x="8513064" y="2660904"/>
            <a:ext cx="292608" cy="411480"/>
          </a:xfrm>
          <a:prstGeom prst="chevron">
            <a:avLst/>
          </a:prstGeom>
          <a:solidFill>
            <a:srgbClr val="9EACB9">
              <a:alpha val="80000"/>
            </a:srgbClr>
          </a:solidFill>
          <a:ln w="12700">
            <a:solidFill>
              <a:srgbClr val="9EACB9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814816" y="1901952"/>
            <a:ext cx="2331720" cy="2048256"/>
          </a:xfrm>
          <a:prstGeom prst="rect">
            <a:avLst/>
          </a:prstGeom>
          <a:solidFill>
            <a:srgbClr val="EAF6EE"/>
          </a:solidFill>
          <a:ln w="16510">
            <a:solidFill>
              <a:srgbClr val="2F855A"/>
            </a:solidFill>
          </a:ln>
        </p:spPr>
        <p:txBody>
          <a:bodyPr wrap="square" lIns="2032" tIns="2032" rIns="2032" bIns="2032" rtlCol="0" anchor="t">
            <a:normAutofit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F855A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4
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rgbClr val="0D2F53"/>
                </a:solidFill>
              </a:rPr>
              <a:t>Audit separately
</a:t>
            </a:r>
            <a:r>
              <a:rPr lang="en-US" sz="1200" dirty="0">
                <a:solidFill>
                  <a:srgbClr val="1E293B"/>
                </a:solidFill>
              </a:rPr>
              <a:t>First test content relevance; then test IEEE numbering integrity.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40080" y="4270248"/>
            <a:ext cx="2240280" cy="1005840"/>
          </a:xfrm>
          <a:prstGeom prst="rect">
            <a:avLst/>
          </a:prstGeom>
          <a:solidFill>
            <a:srgbClr val="E9F7F7"/>
          </a:solidFill>
          <a:ln w="19050">
            <a:solidFill>
              <a:srgbClr val="1B9C9C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≥12
</a:t>
            </a:r>
            <a:r>
              <a:rPr lang="en-US" sz="1150" b="1" dirty="0">
                <a:solidFill>
                  <a:srgbClr val="1B9C9C"/>
                </a:solidFill>
              </a:rPr>
              <a:t>credible, relevant sources</a:t>
            </a:r>
            <a:endParaRPr lang="en-US" sz="2800" dirty="0"/>
          </a:p>
        </p:txBody>
      </p:sp>
      <p:sp>
        <p:nvSpPr>
          <p:cNvPr id="17" name="Text 15"/>
          <p:cNvSpPr/>
          <p:nvPr/>
        </p:nvSpPr>
        <p:spPr>
          <a:xfrm>
            <a:off x="3090672" y="4270248"/>
            <a:ext cx="2240280" cy="1005840"/>
          </a:xfrm>
          <a:prstGeom prst="rect">
            <a:avLst/>
          </a:prstGeom>
          <a:solidFill>
            <a:srgbClr val="F0EEFB"/>
          </a:solidFill>
          <a:ln w="19050">
            <a:solidFill>
              <a:srgbClr val="6B5CC5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100%
</a:t>
            </a:r>
            <a:r>
              <a:rPr lang="en-US" sz="1150" b="1" dirty="0">
                <a:solidFill>
                  <a:srgbClr val="6B5CC5"/>
                </a:solidFill>
              </a:rPr>
              <a:t>citation–reference match</a:t>
            </a:r>
            <a:endParaRPr lang="en-US" sz="2800" dirty="0"/>
          </a:p>
        </p:txBody>
      </p:sp>
      <p:sp>
        <p:nvSpPr>
          <p:cNvPr id="18" name="Text 16"/>
          <p:cNvSpPr/>
          <p:nvPr/>
        </p:nvSpPr>
        <p:spPr>
          <a:xfrm>
            <a:off x="5541264" y="4270248"/>
            <a:ext cx="2240280" cy="1005840"/>
          </a:xfrm>
          <a:prstGeom prst="rect">
            <a:avLst/>
          </a:prstGeom>
          <a:solidFill>
            <a:srgbClr val="EAF6EE"/>
          </a:solidFill>
          <a:ln w="19050">
            <a:solidFill>
              <a:srgbClr val="2F855A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0
</a:t>
            </a:r>
            <a:r>
              <a:rPr lang="en-US" sz="1150" b="1" dirty="0">
                <a:solidFill>
                  <a:srgbClr val="2F855A"/>
                </a:solidFill>
              </a:rPr>
              <a:t>orphan citation numbers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640080" y="5532120"/>
            <a:ext cx="10899648" cy="502920"/>
          </a:xfrm>
          <a:prstGeom prst="rect">
            <a:avLst/>
          </a:prstGeom>
          <a:solidFill>
            <a:srgbClr val="FFFFFF"/>
          </a:solidFill>
          <a:ln w="13970">
            <a:solidFill>
              <a:srgbClr val="1B9C9C"/>
            </a:solidFill>
          </a:ln>
        </p:spPr>
        <p:txBody>
          <a:bodyPr wrap="square" lIns="1651" tIns="1651" rIns="1651" bIns="1651" rtlCol="0" anchor="ctr">
            <a:normAutofit/>
          </a:bodyPr>
          <a:lstStyle/>
          <a:p>
            <a:pPr marL="0" indent="0" algn="ctr">
              <a:buNone/>
            </a:pPr>
            <a:r>
              <a:rPr lang="en-US" sz="1260" b="1" dirty="0">
                <a:solidFill>
                  <a:srgbClr val="0D2F53"/>
                </a:solidFill>
              </a:rPr>
              <a:t>SUCCESS CRITERION  Evidence quality and decision quality must improve; not merely the number of references.</a:t>
            </a:r>
            <a:endParaRPr lang="en-US" sz="1260" dirty="0"/>
          </a:p>
        </p:txBody>
      </p:sp>
      <p:sp>
        <p:nvSpPr>
          <p:cNvPr id="21" name="Text 19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Goal design and feedback [7], [8], [9]; IEEE controls [12];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2F855A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TASK 2C | GOAL-PROGRESS EVIDENCE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2F85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Auditable progress toward Goal 1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Three evidence captures show the source-quality process, cross-file citation integrity and the next control.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7</a:t>
            </a:r>
            <a:endParaRPr lang="en-US" sz="1000" dirty="0"/>
          </a:p>
        </p:txBody>
      </p:sp>
      <p:pic>
        <p:nvPicPr>
          <p:cNvPr id="9" name="Image 0" descr="/mnt/data/acca4025_final_work/assets/progress_source_matrix_1.png"/>
          <p:cNvPicPr>
            <a:picLocks noChangeAspect="1"/>
          </p:cNvPicPr>
          <p:nvPr/>
        </p:nvPicPr>
        <p:blipFill>
          <a:blip r:embed="rId3"/>
          <a:srcRect l="3385" r="3385"/>
          <a:stretch/>
        </p:blipFill>
        <p:spPr>
          <a:xfrm>
            <a:off x="640080" y="1874520"/>
            <a:ext cx="3273552" cy="1975104"/>
          </a:xfrm>
          <a:prstGeom prst="rect">
            <a:avLst/>
          </a:prstGeom>
        </p:spPr>
      </p:pic>
      <p:pic>
        <p:nvPicPr>
          <p:cNvPr id="10" name="Image 1" descr="/mnt/data/acca4025_final_work/assets/progress_source_matrix_2.png"/>
          <p:cNvPicPr>
            <a:picLocks noChangeAspect="1"/>
          </p:cNvPicPr>
          <p:nvPr/>
        </p:nvPicPr>
        <p:blipFill rotWithShape="1">
          <a:blip r:embed="rId4"/>
          <a:srcRect l="3385" r="3385" b="12616"/>
          <a:stretch/>
        </p:blipFill>
        <p:spPr>
          <a:xfrm>
            <a:off x="4078224" y="1874520"/>
            <a:ext cx="3273552" cy="1865376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640080" y="3886200"/>
            <a:ext cx="3273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b="1" dirty="0">
                <a:solidFill>
                  <a:srgbClr val="1B9C9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Screenshot 1: sources 1–8</a:t>
            </a:r>
            <a:endParaRPr lang="en-US" sz="980" dirty="0"/>
          </a:p>
        </p:txBody>
      </p:sp>
      <p:sp>
        <p:nvSpPr>
          <p:cNvPr id="13" name="Text 8"/>
          <p:cNvSpPr/>
          <p:nvPr/>
        </p:nvSpPr>
        <p:spPr>
          <a:xfrm>
            <a:off x="4078224" y="3886200"/>
            <a:ext cx="32735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b="1" dirty="0">
                <a:solidFill>
                  <a:srgbClr val="6B5CC5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Screenshot 2: sources 9–15</a:t>
            </a:r>
            <a:endParaRPr lang="en-US" sz="980" dirty="0"/>
          </a:p>
        </p:txBody>
      </p:sp>
      <p:sp>
        <p:nvSpPr>
          <p:cNvPr id="14" name="Text 9"/>
          <p:cNvSpPr/>
          <p:nvPr/>
        </p:nvSpPr>
        <p:spPr>
          <a:xfrm>
            <a:off x="7516368" y="3886200"/>
            <a:ext cx="4023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80" b="1" dirty="0">
                <a:solidFill>
                  <a:srgbClr val="2F855A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Screenshot 3: citation audit</a:t>
            </a:r>
            <a:endParaRPr lang="en-US" sz="980" dirty="0"/>
          </a:p>
        </p:txBody>
      </p:sp>
      <p:sp>
        <p:nvSpPr>
          <p:cNvPr id="15" name="Text 10"/>
          <p:cNvSpPr/>
          <p:nvPr/>
        </p:nvSpPr>
        <p:spPr>
          <a:xfrm>
            <a:off x="640080" y="4315968"/>
            <a:ext cx="3493008" cy="1298448"/>
          </a:xfrm>
          <a:prstGeom prst="rect">
            <a:avLst/>
          </a:prstGeom>
          <a:solidFill>
            <a:srgbClr val="E9F7F7"/>
          </a:solidFill>
          <a:ln w="13970">
            <a:solidFill>
              <a:srgbClr val="1B9C9C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9C9C"/>
                </a:solidFill>
              </a:rPr>
              <a:t>WHAT IT PROVES
</a:t>
            </a:r>
            <a:r>
              <a:rPr lang="en-US" sz="1120" dirty="0">
                <a:solidFill>
                  <a:srgbClr val="1E293B"/>
                </a:solidFill>
              </a:rPr>
              <a:t>Source range, authority, purpose and limitations were considered before final writing.</a:t>
            </a:r>
            <a:endParaRPr lang="en-US" sz="1050" dirty="0"/>
          </a:p>
        </p:txBody>
      </p:sp>
      <p:sp>
        <p:nvSpPr>
          <p:cNvPr id="16" name="Text 11"/>
          <p:cNvSpPr/>
          <p:nvPr/>
        </p:nvSpPr>
        <p:spPr>
          <a:xfrm>
            <a:off x="4343400" y="4315968"/>
            <a:ext cx="3493008" cy="1298448"/>
          </a:xfrm>
          <a:prstGeom prst="rect">
            <a:avLst/>
          </a:prstGeom>
          <a:solidFill>
            <a:srgbClr val="FFF6DF"/>
          </a:solidFill>
          <a:ln w="13970">
            <a:solidFill>
              <a:srgbClr val="E9A923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E9A923"/>
                </a:solidFill>
              </a:rPr>
              <a:t>LIMITATION
</a:t>
            </a:r>
            <a:r>
              <a:rPr lang="en-US" sz="1120" dirty="0">
                <a:solidFill>
                  <a:srgbClr val="1E293B"/>
                </a:solidFill>
              </a:rPr>
              <a:t>A matched citation can still be weak or misinterpreted; process compliance is not final mastery.</a:t>
            </a:r>
            <a:endParaRPr lang="en-US" sz="1050" dirty="0"/>
          </a:p>
        </p:txBody>
      </p:sp>
      <p:sp>
        <p:nvSpPr>
          <p:cNvPr id="17" name="Text 12"/>
          <p:cNvSpPr/>
          <p:nvPr/>
        </p:nvSpPr>
        <p:spPr>
          <a:xfrm>
            <a:off x="8046720" y="4315968"/>
            <a:ext cx="3493008" cy="1298448"/>
          </a:xfrm>
          <a:prstGeom prst="rect">
            <a:avLst/>
          </a:prstGeom>
          <a:solidFill>
            <a:srgbClr val="EAF6EE"/>
          </a:solidFill>
          <a:ln w="13970">
            <a:solidFill>
              <a:srgbClr val="2F855A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2F855A"/>
                </a:solidFill>
              </a:rPr>
              <a:t>NEXT CONTROL
</a:t>
            </a:r>
            <a:r>
              <a:rPr lang="en-US" sz="1120" dirty="0">
                <a:solidFill>
                  <a:srgbClr val="1E293B"/>
                </a:solidFill>
              </a:rPr>
              <a:t>Seek one focused external review, then reuse the workflow independently on a future task.</a:t>
            </a:r>
            <a:endParaRPr lang="en-US" sz="1050" dirty="0"/>
          </a:p>
        </p:txBody>
      </p:sp>
      <p:sp>
        <p:nvSpPr>
          <p:cNvPr id="18" name="Text 13"/>
          <p:cNvSpPr/>
          <p:nvPr/>
        </p:nvSpPr>
        <p:spPr>
          <a:xfrm>
            <a:off x="640080" y="5760720"/>
            <a:ext cx="10899648" cy="347472"/>
          </a:xfrm>
          <a:prstGeom prst="rect">
            <a:avLst/>
          </a:prstGeom>
          <a:solidFill>
            <a:srgbClr val="FFFFFF"/>
          </a:solidFill>
          <a:ln w="12700">
            <a:solidFill>
              <a:srgbClr val="2F855A"/>
            </a:solidFill>
          </a:ln>
        </p:spPr>
        <p:txBody>
          <a:bodyPr wrap="square" lIns="1270" tIns="1270" rIns="1270" bIns="1270" rtlCol="0" anchor="ctr">
            <a:normAutofit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0D2F53"/>
                </a:solidFill>
              </a:rPr>
              <a:t>Progress status: Goal 1 is on schedule at process level. External feedback and independent reuse remain outstanding.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Assessment evidence requirement [1]; UWTSD IEEE controls [12]; </a:t>
            </a:r>
            <a:endParaRPr lang="en-US" sz="850" dirty="0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6368" y="1874520"/>
            <a:ext cx="4169664" cy="193852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2F855A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TASK 3 | UNIT 4 TOPIC SUMMARY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2F85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Learning agility through self-directed lifelong learning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Selected because it integrates resilience, learning agility and technology-enhanced independent learning.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847088"/>
            <a:ext cx="3703320" cy="3401568"/>
          </a:xfrm>
          <a:prstGeom prst="rect">
            <a:avLst/>
          </a:prstGeom>
          <a:solidFill>
            <a:srgbClr val="0D2F53"/>
          </a:solidFill>
          <a:ln>
            <a:solidFill>
              <a:srgbClr val="0D2F53"/>
            </a:solidFill>
          </a:ln>
        </p:spPr>
        <p:txBody>
          <a:bodyPr wrap="square" lIns="2794" tIns="2794" rIns="2794" bIns="2794" rtlCol="0" anchor="t">
            <a:normAutofit/>
          </a:bodyPr>
          <a:lstStyle/>
          <a:p>
            <a:pPr marL="0" indent="0" algn="ctr">
              <a:buNone/>
            </a:pPr>
            <a:endParaRPr lang="en-US" sz="1100" b="1" kern="0" spc="70" dirty="0">
              <a:solidFill>
                <a:srgbClr val="2BB7B1"/>
              </a:solidFill>
            </a:endParaRPr>
          </a:p>
          <a:p>
            <a:pPr marL="0" indent="0" algn="ctr">
              <a:buNone/>
            </a:pPr>
            <a:r>
              <a:rPr lang="en-US" sz="1100" b="1" kern="0" spc="70" dirty="0">
                <a:solidFill>
                  <a:srgbClr val="2BB7B1"/>
                </a:solidFill>
              </a:rPr>
              <a:t>CORE IDEA
</a:t>
            </a:r>
            <a:r>
              <a:rPr lang="en-US" sz="1400" b="1" dirty="0">
                <a:solidFill>
                  <a:srgbClr val="FFFFFF"/>
                </a:solidFill>
              </a:rPr>
              <a:t>Lifelong learning is the continuing integration of formal, non-formal and informal learning across life and work.</a:t>
            </a:r>
            <a:r>
              <a:rPr lang="en-US" sz="1420" b="1" dirty="0">
                <a:solidFill>
                  <a:srgbClr val="FFFFFF"/>
                </a:solidFill>
              </a:rPr>
              <a:t>
</a:t>
            </a:r>
          </a:p>
          <a:p>
            <a:pPr marL="0" indent="0" algn="ctr">
              <a:buNone/>
            </a:pPr>
            <a:endParaRPr lang="en-US" sz="1420" b="1" kern="0" spc="7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US" sz="1100" b="1" kern="0" spc="70" dirty="0">
                <a:solidFill>
                  <a:srgbClr val="E9A923"/>
                </a:solidFill>
              </a:rPr>
              <a:t>WHY IT MATTERS IN COMPUTING
</a:t>
            </a:r>
            <a:r>
              <a:rPr lang="en-US" sz="1400" dirty="0">
                <a:solidFill>
                  <a:srgbClr val="E6EEF5"/>
                </a:solidFill>
              </a:rPr>
              <a:t>Employers expect 39% of workers’ core skills to change by 2030. Curiosity, resilience, technological literacy and deliberate upskilling are therefore career necessities; not optional extras</a:t>
            </a:r>
            <a:r>
              <a:rPr lang="en-US" sz="1300" dirty="0">
                <a:solidFill>
                  <a:srgbClr val="E6EEF5"/>
                </a:solidFill>
              </a:rPr>
              <a:t>.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617720" y="1847088"/>
            <a:ext cx="4846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150" b="1" kern="0" spc="70" dirty="0">
                <a:solidFill>
                  <a:srgbClr val="2F855A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 PRACTICAL LEARNING-AGILITY LOOP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4617720" y="2258568"/>
            <a:ext cx="2880360" cy="1005840"/>
          </a:xfrm>
          <a:prstGeom prst="rect">
            <a:avLst/>
          </a:prstGeom>
          <a:solidFill>
            <a:srgbClr val="E9F7F7"/>
          </a:solidFill>
          <a:ln w="16510">
            <a:solidFill>
              <a:srgbClr val="1B9C9C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1B9C9C"/>
                </a:solidFill>
              </a:rPr>
              <a:t>1  Notice change
</a:t>
            </a:r>
            <a:r>
              <a:rPr lang="en-US" sz="1200" dirty="0">
                <a:solidFill>
                  <a:srgbClr val="1E293B"/>
                </a:solidFill>
              </a:rPr>
              <a:t>Identify a new task, gap or workplace requirement.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092440" y="2258568"/>
            <a:ext cx="2880360" cy="1005840"/>
          </a:xfrm>
          <a:prstGeom prst="rect">
            <a:avLst/>
          </a:prstGeom>
          <a:solidFill>
            <a:srgbClr val="F0EEFB"/>
          </a:solidFill>
          <a:ln w="16510">
            <a:solidFill>
              <a:srgbClr val="6B5CC5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6B5CC5"/>
                </a:solidFill>
              </a:rPr>
              <a:t>2  Select learning
</a:t>
            </a:r>
            <a:r>
              <a:rPr lang="en-US" sz="1200" dirty="0">
                <a:solidFill>
                  <a:srgbClr val="1E293B"/>
                </a:solidFill>
              </a:rPr>
              <a:t>Choose a credible source, course or mentor.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8092440" y="3794760"/>
            <a:ext cx="2880360" cy="1005840"/>
          </a:xfrm>
          <a:prstGeom prst="rect">
            <a:avLst/>
          </a:prstGeom>
          <a:solidFill>
            <a:srgbClr val="FFF6DF"/>
          </a:solidFill>
          <a:ln w="16510">
            <a:solidFill>
              <a:srgbClr val="E9A923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E9A923"/>
                </a:solidFill>
              </a:rPr>
              <a:t>3  Apply in context
</a:t>
            </a:r>
            <a:r>
              <a:rPr lang="en-US" sz="1200" dirty="0">
                <a:solidFill>
                  <a:srgbClr val="1E293B"/>
                </a:solidFill>
              </a:rPr>
              <a:t>Use the learning in a real task or artefact</a:t>
            </a:r>
            <a:r>
              <a:rPr lang="en-US" sz="1080" dirty="0">
                <a:solidFill>
                  <a:srgbClr val="1E293B"/>
                </a:solidFill>
              </a:rPr>
              <a:t>.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617720" y="3794760"/>
            <a:ext cx="2880360" cy="1005840"/>
          </a:xfrm>
          <a:prstGeom prst="rect">
            <a:avLst/>
          </a:prstGeom>
          <a:solidFill>
            <a:srgbClr val="EAF6EE"/>
          </a:solidFill>
          <a:ln w="16510">
            <a:solidFill>
              <a:srgbClr val="2F855A"/>
            </a:solidFill>
          </a:ln>
        </p:spPr>
        <p:txBody>
          <a:bodyPr wrap="square" lIns="1905" tIns="1905" rIns="1905" bIns="1905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solidFill>
                  <a:srgbClr val="2F855A"/>
                </a:solidFill>
              </a:rPr>
              <a:t>4  Reflect + adapt
</a:t>
            </a:r>
            <a:r>
              <a:rPr lang="en-US" sz="1200" dirty="0">
                <a:solidFill>
                  <a:srgbClr val="1E293B"/>
                </a:solidFill>
              </a:rPr>
              <a:t>Evaluate evidence and revise the PDP.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7589520" y="2578608"/>
            <a:ext cx="347472" cy="384048"/>
          </a:xfrm>
          <a:prstGeom prst="chevron">
            <a:avLst/>
          </a:prstGeom>
          <a:solidFill>
            <a:srgbClr val="AAB7C3"/>
          </a:solidFill>
          <a:ln w="12700">
            <a:solidFill>
              <a:srgbClr val="AAB7C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 rot="5400000">
            <a:off x="9436608" y="3310128"/>
            <a:ext cx="347472" cy="384048"/>
          </a:xfrm>
          <a:prstGeom prst="chevron">
            <a:avLst/>
          </a:prstGeom>
          <a:solidFill>
            <a:srgbClr val="AAB7C3"/>
          </a:solidFill>
          <a:ln w="12700">
            <a:solidFill>
              <a:srgbClr val="AAB7C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 rot="10800000">
            <a:off x="7589520" y="4114800"/>
            <a:ext cx="347472" cy="384048"/>
          </a:xfrm>
          <a:prstGeom prst="chevron">
            <a:avLst/>
          </a:prstGeom>
          <a:solidFill>
            <a:srgbClr val="AAB7C3"/>
          </a:solidFill>
          <a:ln w="12700">
            <a:solidFill>
              <a:srgbClr val="AAB7C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 rot="16200000">
            <a:off x="5779008" y="3310128"/>
            <a:ext cx="347472" cy="384048"/>
          </a:xfrm>
          <a:prstGeom prst="chevron">
            <a:avLst/>
          </a:prstGeom>
          <a:solidFill>
            <a:srgbClr val="AAB7C3"/>
          </a:solidFill>
          <a:ln w="12700">
            <a:solidFill>
              <a:srgbClr val="AAB7C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617720" y="5065776"/>
            <a:ext cx="6355080" cy="438912"/>
          </a:xfrm>
          <a:prstGeom prst="rect">
            <a:avLst/>
          </a:prstGeom>
          <a:solidFill>
            <a:srgbClr val="FFFFFF"/>
          </a:solidFill>
          <a:ln w="12700">
            <a:solidFill>
              <a:srgbClr val="2F855A"/>
            </a:solidFill>
          </a:ln>
        </p:spPr>
        <p:txBody>
          <a:bodyPr wrap="square" lIns="1524" tIns="1524" rIns="1524" bIns="1524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2F53"/>
                </a:solidFill>
              </a:rPr>
              <a:t>MY APPLICATION  Micro-learning  +  evidence log  +  feedback  +  scheduled PDP review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Self-regulated learning [5], [6]; changing skills [10]; learning for life [14], [15]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1B9C9C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CONCLUSION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1B9C9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From reflection to employability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The PDP is valuable only when it changes behaviour and produces visible evidence.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965960"/>
            <a:ext cx="3401568" cy="2395728"/>
          </a:xfrm>
          <a:prstGeom prst="rect">
            <a:avLst/>
          </a:prstGeom>
          <a:solidFill>
            <a:srgbClr val="E9F7F7"/>
          </a:solidFill>
          <a:ln w="17780">
            <a:solidFill>
              <a:srgbClr val="1B9C9C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540" tIns="2540" rIns="2540" bIns="254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B9C9C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01
</a:t>
            </a:r>
            <a:r>
              <a:rPr lang="en-US" sz="1400" b="1" dirty="0">
                <a:solidFill>
                  <a:srgbClr val="0D2F53"/>
                </a:solidFill>
              </a:rPr>
              <a:t>KNOW MYSELF
</a:t>
            </a:r>
            <a:r>
              <a:rPr lang="en-US" sz="1150" dirty="0">
                <a:solidFill>
                  <a:srgbClr val="1E293B"/>
                </a:solidFill>
              </a:rPr>
              <a:t>Strengths: digital problem-solving, persistence and independent learning. Priorities: evidence control, time management, concise communication and cloud foundations.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4343400" y="1965960"/>
            <a:ext cx="3401568" cy="2395728"/>
          </a:xfrm>
          <a:prstGeom prst="rect">
            <a:avLst/>
          </a:prstGeom>
          <a:solidFill>
            <a:srgbClr val="F0EEFB"/>
          </a:solidFill>
          <a:ln w="17780">
            <a:solidFill>
              <a:srgbClr val="6B5CC5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540" tIns="2540" rIns="2540" bIns="254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6B5CC5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02
</a:t>
            </a:r>
            <a:r>
              <a:rPr lang="en-US" sz="1400" b="1" dirty="0">
                <a:solidFill>
                  <a:srgbClr val="0D2F53"/>
                </a:solidFill>
              </a:rPr>
              <a:t>MANAGE MYSELF
</a:t>
            </a:r>
            <a:r>
              <a:rPr lang="en-US" sz="1150" dirty="0">
                <a:solidFill>
                  <a:srgbClr val="1E293B"/>
                </a:solidFill>
              </a:rPr>
              <a:t>Four SMART goals convert reflection into outputs, thresholds, milestones, barriers, mitigations and review dates.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8046720" y="1965960"/>
            <a:ext cx="3401568" cy="2395728"/>
          </a:xfrm>
          <a:prstGeom prst="rect">
            <a:avLst/>
          </a:prstGeom>
          <a:solidFill>
            <a:srgbClr val="EAF6EE"/>
          </a:solidFill>
          <a:ln w="17780">
            <a:solidFill>
              <a:srgbClr val="2F855A"/>
            </a:solidFill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 wrap="square" lIns="2540" tIns="2540" rIns="2540" bIns="2540" rtlCol="0" anchor="t">
            <a:norm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2F855A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03
</a:t>
            </a:r>
            <a:r>
              <a:rPr lang="en-US" sz="1400" b="1" dirty="0">
                <a:solidFill>
                  <a:srgbClr val="0D2F53"/>
                </a:solidFill>
              </a:rPr>
              <a:t>FUTURE-PROOF MYSELF
</a:t>
            </a:r>
            <a:r>
              <a:rPr lang="en-US" sz="1150" dirty="0">
                <a:solidFill>
                  <a:srgbClr val="1E293B"/>
                </a:solidFill>
              </a:rPr>
              <a:t>Learning agility connects academic study with technology change, workplace relevance and continuous professional development.</a:t>
            </a:r>
            <a:endParaRPr lang="en-US" sz="2800" dirty="0"/>
          </a:p>
        </p:txBody>
      </p:sp>
      <p:sp>
        <p:nvSpPr>
          <p:cNvPr id="12" name="Text 10"/>
          <p:cNvSpPr/>
          <p:nvPr/>
        </p:nvSpPr>
        <p:spPr>
          <a:xfrm>
            <a:off x="640080" y="4736592"/>
            <a:ext cx="10899648" cy="1078992"/>
          </a:xfrm>
          <a:prstGeom prst="rect">
            <a:avLst/>
          </a:prstGeom>
          <a:solidFill>
            <a:srgbClr val="FFFFFF"/>
          </a:solidFill>
          <a:ln w="16510">
            <a:solidFill>
              <a:srgbClr val="E9A923"/>
            </a:solidFill>
          </a:ln>
        </p:spPr>
        <p:txBody>
          <a:bodyPr wrap="square" lIns="2540" tIns="2540" rIns="2540" bIns="2540" rtlCol="0" anchor="ctr">
            <a:normAutofit/>
          </a:bodyPr>
          <a:lstStyle/>
          <a:p>
            <a:pPr marL="0" indent="0">
              <a:buNone/>
            </a:pPr>
            <a:r>
              <a:rPr lang="en-US" sz="1150" b="1" kern="0" spc="70" dirty="0">
                <a:solidFill>
                  <a:srgbClr val="E9A923"/>
                </a:solidFill>
              </a:rPr>
              <a:t>NEXT 30 DAYS
</a:t>
            </a:r>
            <a:r>
              <a:rPr lang="en-US" sz="1400" b="1" dirty="0">
                <a:solidFill>
                  <a:srgbClr val="0D2F53"/>
                </a:solidFill>
              </a:rPr>
              <a:t>Record three rehearsals  •  continue the cloud-concepts pathway  •  review the PDP every Sunday  •  retain authentic evidence  •  test every public link while signed out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Lifelong learning as adaptive capacity [14], [15]; changing skills and employability [10].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0D2F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IEEE reference list | 1–6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Numbering is stable across the presentation, narration, PDP and evidence report.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[1] University of Wales Trinity Saint David, “Level 4 Assessment Specification: ACCA4025 Assignment 2—Professional Development Plan,” module assessment document, 2026.</a:t>
            </a:r>
            <a:endParaRPr lang="en-US" sz="1040" dirty="0"/>
          </a:p>
        </p:txBody>
      </p:sp>
      <p:sp>
        <p:nvSpPr>
          <p:cNvPr id="10" name="Text 8"/>
          <p:cNvSpPr/>
          <p:nvPr/>
        </p:nvSpPr>
        <p:spPr>
          <a:xfrm>
            <a:off x="640080" y="272491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[2] C. K. Y. Chan and K. K. W. Lee, “Reflection literacy: A multilevel perspective on the challenges of using reflections in higher education through a comprehensive literature review,” Educational Research Review, vol. 32, art. no. 100376, 2021, doi: 10.1016/j.edurev.2020.100376.</a:t>
            </a:r>
            <a:endParaRPr lang="en-US" sz="1040" dirty="0"/>
          </a:p>
        </p:txBody>
      </p:sp>
      <p:sp>
        <p:nvSpPr>
          <p:cNvPr id="11" name="Text 9"/>
          <p:cNvSpPr/>
          <p:nvPr/>
        </p:nvSpPr>
        <p:spPr>
          <a:xfrm>
            <a:off x="640080" y="354787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[3] R. Vuorikari, S. Kluzer and Y. Punie, DigComp 2.2: The Digital Competence Framework for Citizens. Luxembourg: Publications Office of the European Union, 2022, doi: 10.2760/115376.</a:t>
            </a:r>
            <a:endParaRPr lang="en-US" sz="1040" dirty="0"/>
          </a:p>
        </p:txBody>
      </p:sp>
      <p:sp>
        <p:nvSpPr>
          <p:cNvPr id="12" name="Text 10"/>
          <p:cNvSpPr/>
          <p:nvPr/>
        </p:nvSpPr>
        <p:spPr>
          <a:xfrm>
            <a:off x="6236208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[4] G. Gibbs, Learning by Doing: A Guide to Teaching and Learning Methods. Oxford, U.K.: Oxford Polytechnic, 1988.</a:t>
            </a:r>
            <a:endParaRPr lang="en-US" sz="1040" dirty="0"/>
          </a:p>
        </p:txBody>
      </p:sp>
      <p:sp>
        <p:nvSpPr>
          <p:cNvPr id="13" name="Text 11"/>
          <p:cNvSpPr/>
          <p:nvPr/>
        </p:nvSpPr>
        <p:spPr>
          <a:xfrm>
            <a:off x="6236208" y="272491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[5] B. J. Zimmerman, “Becoming a self-regulated learner: An overview,” Theory Into Practice, vol. 41, no. 2, pp. 64–70, 2002, doi: 10.1207/S15430421TIP4102_2.</a:t>
            </a:r>
            <a:endParaRPr lang="en-US" sz="1040" dirty="0"/>
          </a:p>
        </p:txBody>
      </p:sp>
      <p:sp>
        <p:nvSpPr>
          <p:cNvPr id="14" name="Text 12"/>
          <p:cNvSpPr/>
          <p:nvPr/>
        </p:nvSpPr>
        <p:spPr>
          <a:xfrm>
            <a:off x="6236208" y="354787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[6] N. Edisherashvili, K. Saks, M. Pedaste and Ä. Leijen, “Supporting self-regulated learning in distance learning contexts at higher education level: Systematic literature review,” Frontiers in Psychology, vol. 12, art. no. 792422, 2022, doi: 10.3389/fpsyg.2021.792422.</a:t>
            </a:r>
            <a:endParaRPr lang="en-US" sz="1040" dirty="0"/>
          </a:p>
        </p:txBody>
      </p:sp>
      <p:sp>
        <p:nvSpPr>
          <p:cNvPr id="15" name="Text 13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References [1]–[6].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0D2F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IEEE reference list | 7–12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Numbering is stable across the presentation, narration, PDP and evidence report.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[7] G. T. Doran, “There’s a S.M.A.R.T. way to write management’s goals and objectives,” Management Review, vol. 70, no. 11, pp. 35–36, 1981.</a:t>
            </a:r>
            <a:endParaRPr lang="en-US" sz="1040" dirty="0"/>
          </a:p>
        </p:txBody>
      </p:sp>
      <p:sp>
        <p:nvSpPr>
          <p:cNvPr id="10" name="Text 8"/>
          <p:cNvSpPr/>
          <p:nvPr/>
        </p:nvSpPr>
        <p:spPr>
          <a:xfrm>
            <a:off x="640080" y="272491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[8] E. A. Locke and G. P. Latham, “Building a practically useful theory of goal setting and task motivation: A 35-year odyssey,” American Psychologist, vol. 57, no. 9, pp. 705–717, 2002, doi: 10.1037/0003-066X.57.9.705.</a:t>
            </a:r>
            <a:endParaRPr lang="en-US" sz="1040" dirty="0"/>
          </a:p>
        </p:txBody>
      </p:sp>
      <p:sp>
        <p:nvSpPr>
          <p:cNvPr id="11" name="Text 9"/>
          <p:cNvSpPr/>
          <p:nvPr/>
        </p:nvSpPr>
        <p:spPr>
          <a:xfrm>
            <a:off x="640080" y="354787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[9] G. Martins van Jaarsveld, J. Wong, M. Baars, M. Specht and F. Paas, “Goal setting in higher education: how, why, and when are students prompted to set goals? A systematic review,” Frontiers in Education, vol. 9, art. no. 1511605, 2025, doi: 10.3389/feduc.2024.1511605.</a:t>
            </a:r>
            <a:endParaRPr lang="en-US" sz="1040" dirty="0"/>
          </a:p>
        </p:txBody>
      </p:sp>
      <p:sp>
        <p:nvSpPr>
          <p:cNvPr id="12" name="Text 10"/>
          <p:cNvSpPr/>
          <p:nvPr/>
        </p:nvSpPr>
        <p:spPr>
          <a:xfrm>
            <a:off x="6236208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[10] World Economic Forum, The Future of Jobs Report 2025. Geneva, Switzerland: World Economic Forum, 2025.</a:t>
            </a:r>
            <a:endParaRPr lang="en-US" sz="1040" dirty="0"/>
          </a:p>
        </p:txBody>
      </p:sp>
      <p:sp>
        <p:nvSpPr>
          <p:cNvPr id="13" name="Text 11"/>
          <p:cNvSpPr/>
          <p:nvPr/>
        </p:nvSpPr>
        <p:spPr>
          <a:xfrm>
            <a:off x="6236208" y="272491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[11] Microsoft Learn, “Introduction to Cloud Infrastructure: Describe cloud concepts,” 2026. [Online]. Available: https://learn.microsoft.com/en-us/training/paths/microsoft-azure-fundamentals-describe-cloud-concepts/. [Accessed: 21-Aug-2026].</a:t>
            </a:r>
            <a:endParaRPr lang="en-US" sz="1040" dirty="0"/>
          </a:p>
        </p:txBody>
      </p:sp>
      <p:sp>
        <p:nvSpPr>
          <p:cNvPr id="14" name="Text 12"/>
          <p:cNvSpPr/>
          <p:nvPr/>
        </p:nvSpPr>
        <p:spPr>
          <a:xfrm>
            <a:off x="6236208" y="354787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[12] University of Wales Trinity Saint David, IEEE Referencing Handbook, ver. 1.3, 2025.</a:t>
            </a:r>
            <a:endParaRPr lang="en-US" sz="1040" dirty="0"/>
          </a:p>
        </p:txBody>
      </p:sp>
      <p:sp>
        <p:nvSpPr>
          <p:cNvPr id="15" name="Text 13"/>
          <p:cNvSpPr/>
          <p:nvPr/>
        </p:nvSpPr>
        <p:spPr>
          <a:xfrm>
            <a:off x="502920" y="6291072"/>
            <a:ext cx="110642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85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References [7]–[12].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4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182880"/>
            <a:ext cx="5852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95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ACCA4025  •  LEARNING IN THE DIGITAL ERA</a:t>
            </a:r>
            <a:endParaRPr lang="en-US" sz="950" dirty="0"/>
          </a:p>
        </p:txBody>
      </p:sp>
      <p:sp>
        <p:nvSpPr>
          <p:cNvPr id="3" name="Text 1"/>
          <p:cNvSpPr/>
          <p:nvPr/>
        </p:nvSpPr>
        <p:spPr>
          <a:xfrm>
            <a:off x="502920" y="466344"/>
            <a:ext cx="5212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1000" b="1" kern="0" spc="70" dirty="0">
                <a:solidFill>
                  <a:srgbClr val="0D2F53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REFERENCES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502920" y="722376"/>
            <a:ext cx="11183112" cy="0"/>
          </a:xfrm>
          <a:prstGeom prst="line">
            <a:avLst/>
          </a:prstGeom>
          <a:noFill/>
          <a:ln w="17780">
            <a:solidFill>
              <a:srgbClr val="0D2F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02920" y="804672"/>
            <a:ext cx="1106424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2700" b="1" dirty="0">
                <a:solidFill>
                  <a:srgbClr val="0D2F53"/>
                </a:solidFill>
                <a:latin typeface="Noto Sans Display" pitchFamily="34" charset="0"/>
                <a:ea typeface="Noto Sans Display" pitchFamily="34" charset="-122"/>
                <a:cs typeface="Noto Sans Display" pitchFamily="34" charset="-120"/>
              </a:rPr>
              <a:t>IEEE reference list | 13–15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502920" y="1335024"/>
            <a:ext cx="10972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320" i="1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Numbering is stable across the presentation, narration, PDP and evidence report.</a:t>
            </a:r>
            <a:endParaRPr lang="en-US" sz="1320" dirty="0"/>
          </a:p>
        </p:txBody>
      </p:sp>
      <p:sp>
        <p:nvSpPr>
          <p:cNvPr id="7" name="Text 5"/>
          <p:cNvSpPr/>
          <p:nvPr/>
        </p:nvSpPr>
        <p:spPr>
          <a:xfrm>
            <a:off x="11265408" y="6492240"/>
            <a:ext cx="411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1000" dirty="0">
                <a:solidFill>
                  <a:srgbClr val="667384"/>
                </a:solidFill>
                <a:latin typeface="Noto Sans" pitchFamily="34" charset="0"/>
                <a:ea typeface="Noto Sans" pitchFamily="34" charset="-122"/>
                <a:cs typeface="Noto Sans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640080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[13] K. Heikkinen, M. Saqr, J. Malmberg and M. Tedre, “Supporting self-regulated learning with learning analytics interventions: A systematic literature review,” Education and Information Technologies, vol. 28, pp. 3059–3088, 2023, doi: 10.1007/s10639-022-11281-4.</a:t>
            </a:r>
            <a:endParaRPr lang="en-US" sz="1040" dirty="0"/>
          </a:p>
        </p:txBody>
      </p:sp>
      <p:sp>
        <p:nvSpPr>
          <p:cNvPr id="10" name="Text 8"/>
          <p:cNvSpPr/>
          <p:nvPr/>
        </p:nvSpPr>
        <p:spPr>
          <a:xfrm>
            <a:off x="640080" y="272491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[14] OECD, OECD Skills Outlook 2021: Learning for Life. Paris, France: OECD Publishing, 2021, doi: 10.1787/0ae365b4-en.</a:t>
            </a:r>
            <a:endParaRPr lang="en-US" sz="1040" dirty="0"/>
          </a:p>
        </p:txBody>
      </p:sp>
      <p:sp>
        <p:nvSpPr>
          <p:cNvPr id="11" name="Text 9"/>
          <p:cNvSpPr/>
          <p:nvPr/>
        </p:nvSpPr>
        <p:spPr>
          <a:xfrm>
            <a:off x="6236208" y="1901952"/>
            <a:ext cx="5257800" cy="749808"/>
          </a:xfrm>
          <a:prstGeom prst="rect">
            <a:avLst/>
          </a:prstGeom>
          <a:solidFill>
            <a:srgbClr val="FFFFFF"/>
          </a:solidFill>
          <a:ln w="7620">
            <a:solidFill>
              <a:srgbClr val="D6E0E8"/>
            </a:solidFill>
          </a:ln>
        </p:spPr>
        <p:txBody>
          <a:bodyPr wrap="square" lIns="1016" tIns="1016" rIns="1016" bIns="1016" rtlCol="0" anchor="t">
            <a:normAutofit/>
          </a:bodyPr>
          <a:lstStyle/>
          <a:p>
            <a:pPr marL="0" indent="0">
              <a:buNone/>
            </a:pPr>
            <a:r>
              <a:rPr lang="en-US" sz="1040" dirty="0">
                <a:solidFill>
                  <a:srgbClr val="1E293B"/>
                </a:solidFill>
              </a:rPr>
              <a:t>[15] UNESCO Institute for Lifelong Learning, Making Lifelong Learning a Reality: A Handbook. Hamburg, Germany: UNESCO, 2022.</a:t>
            </a:r>
            <a:endParaRPr lang="en-US" sz="1040" dirty="0"/>
          </a:p>
        </p:txBody>
      </p:sp>
      <p:sp>
        <p:nvSpPr>
          <p:cNvPr id="13" name="Text 11"/>
          <p:cNvSpPr/>
          <p:nvPr/>
        </p:nvSpPr>
        <p:spPr>
          <a:xfrm>
            <a:off x="640080" y="5230368"/>
            <a:ext cx="10899648" cy="841248"/>
          </a:xfrm>
          <a:prstGeom prst="rect">
            <a:avLst/>
          </a:prstGeom>
          <a:solidFill>
            <a:srgbClr val="E9F7F7"/>
          </a:solidFill>
          <a:ln w="12700">
            <a:solidFill>
              <a:srgbClr val="1B9C9C"/>
            </a:solidFill>
          </a:ln>
        </p:spPr>
        <p:txBody>
          <a:bodyPr wrap="square" lIns="1778" tIns="1778" rIns="1778" bIns="1778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1B9C9C"/>
                </a:solidFill>
              </a:rPr>
              <a:t>AI USE ACKNOWLEDGEMENT
</a:t>
            </a:r>
            <a:r>
              <a:rPr lang="en-US" sz="1080" dirty="0">
                <a:solidFill>
                  <a:srgbClr val="1E293B"/>
                </a:solidFill>
              </a:rPr>
              <a:t>OpenAI’s ChatGPT or AI related tools used only for idea generating, researching and proofreading along maintained all the guidelines supported by the module. 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Noto San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Noto San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1935</Words>
  <Application>Microsoft Office PowerPoint</Application>
  <PresentationFormat>Widescreen</PresentationFormat>
  <Paragraphs>173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Plan — From Self-Evaluation to Learning Agility</dc:title>
  <dc:subject>ACCA4025 Assignment 2 Professional Development Plan</dc:subject>
  <dc:creator>Nazmean Akhtar</dc:creator>
  <cp:lastModifiedBy>Mursaleen Ali</cp:lastModifiedBy>
  <cp:revision>18</cp:revision>
  <dcterms:created xsi:type="dcterms:W3CDTF">2026-08-21T06:12:19Z</dcterms:created>
  <dcterms:modified xsi:type="dcterms:W3CDTF">2026-08-27T17:15:40Z</dcterms:modified>
</cp:coreProperties>
</file>