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256" r:id="rId5"/>
    <p:sldId id="277" r:id="rId6"/>
    <p:sldId id="258" r:id="rId7"/>
    <p:sldId id="290" r:id="rId8"/>
    <p:sldId id="264" r:id="rId9"/>
    <p:sldId id="291" r:id="rId10"/>
    <p:sldId id="268" r:id="rId11"/>
    <p:sldId id="286" r:id="rId12"/>
    <p:sldId id="262" r:id="rId13"/>
    <p:sldId id="292" r:id="rId14"/>
    <p:sldId id="279" r:id="rId15"/>
    <p:sldId id="260" r:id="rId16"/>
    <p:sldId id="27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6" autoAdjust="0"/>
    <p:restoredTop sz="93204" autoAdjust="0"/>
  </p:normalViewPr>
  <p:slideViewPr>
    <p:cSldViewPr snapToGrid="0">
      <p:cViewPr>
        <p:scale>
          <a:sx n="98" d="100"/>
          <a:sy n="98" d="100"/>
        </p:scale>
        <p:origin x="69" y="507"/>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Johns" userId="ce5826ff-5543-4a3a-b771-cfc1aeeb9a7b" providerId="ADAL" clId="{A81F33ED-6845-4565-8748-786765AAE73A}"/>
    <pc:docChg chg="modSld">
      <pc:chgData name="Victoria Johns" userId="ce5826ff-5543-4a3a-b771-cfc1aeeb9a7b" providerId="ADAL" clId="{A81F33ED-6845-4565-8748-786765AAE73A}" dt="2026-01-21T10:28:32.873" v="7" actId="20577"/>
      <pc:docMkLst>
        <pc:docMk/>
      </pc:docMkLst>
      <pc:sldChg chg="modSp mod">
        <pc:chgData name="Victoria Johns" userId="ce5826ff-5543-4a3a-b771-cfc1aeeb9a7b" providerId="ADAL" clId="{A81F33ED-6845-4565-8748-786765AAE73A}" dt="2026-01-21T10:27:48.457" v="4" actId="1076"/>
        <pc:sldMkLst>
          <pc:docMk/>
          <pc:sldMk cId="707789176" sldId="258"/>
        </pc:sldMkLst>
        <pc:spChg chg="mod">
          <ac:chgData name="Victoria Johns" userId="ce5826ff-5543-4a3a-b771-cfc1aeeb9a7b" providerId="ADAL" clId="{A81F33ED-6845-4565-8748-786765AAE73A}" dt="2026-01-21T10:27:48.457" v="4" actId="1076"/>
          <ac:spMkLst>
            <pc:docMk/>
            <pc:sldMk cId="707789176" sldId="258"/>
            <ac:spMk id="4" creationId="{725E9B71-F587-277D-96AE-C23B8D0A91B0}"/>
          </ac:spMkLst>
        </pc:spChg>
      </pc:sldChg>
      <pc:sldChg chg="modSp mod">
        <pc:chgData name="Victoria Johns" userId="ce5826ff-5543-4a3a-b771-cfc1aeeb9a7b" providerId="ADAL" clId="{A81F33ED-6845-4565-8748-786765AAE73A}" dt="2026-01-21T10:25:59.561" v="2" actId="1076"/>
        <pc:sldMkLst>
          <pc:docMk/>
          <pc:sldMk cId="2243494996" sldId="277"/>
        </pc:sldMkLst>
        <pc:spChg chg="mod">
          <ac:chgData name="Victoria Johns" userId="ce5826ff-5543-4a3a-b771-cfc1aeeb9a7b" providerId="ADAL" clId="{A81F33ED-6845-4565-8748-786765AAE73A}" dt="2026-01-21T10:25:59.561" v="2" actId="1076"/>
          <ac:spMkLst>
            <pc:docMk/>
            <pc:sldMk cId="2243494996" sldId="277"/>
            <ac:spMk id="2" creationId="{6719F29B-F233-48AF-8261-F33A4E079E3E}"/>
          </ac:spMkLst>
        </pc:spChg>
      </pc:sldChg>
      <pc:sldChg chg="modSp mod">
        <pc:chgData name="Victoria Johns" userId="ce5826ff-5543-4a3a-b771-cfc1aeeb9a7b" providerId="ADAL" clId="{A81F33ED-6845-4565-8748-786765AAE73A}" dt="2026-01-21T10:28:32.873" v="7" actId="20577"/>
        <pc:sldMkLst>
          <pc:docMk/>
          <pc:sldMk cId="3003251909" sldId="291"/>
        </pc:sldMkLst>
        <pc:spChg chg="mod">
          <ac:chgData name="Victoria Johns" userId="ce5826ff-5543-4a3a-b771-cfc1aeeb9a7b" providerId="ADAL" clId="{A81F33ED-6845-4565-8748-786765AAE73A}" dt="2026-01-21T10:28:32.873" v="7" actId="20577"/>
          <ac:spMkLst>
            <pc:docMk/>
            <pc:sldMk cId="3003251909" sldId="291"/>
            <ac:spMk id="5" creationId="{8704110B-B036-4E19-72A6-41B4263992D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1/21/2026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1/21/2026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a:t>
            </a:fld>
            <a:endParaRPr lang="en-US" dirty="0"/>
          </a:p>
        </p:txBody>
      </p:sp>
    </p:spTree>
    <p:extLst>
      <p:ext uri="{BB962C8B-B14F-4D97-AF65-F5344CB8AC3E}">
        <p14:creationId xmlns:p14="http://schemas.microsoft.com/office/powerpoint/2010/main" val="3110401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13</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owtsd-my.sharepoint.com/personal/v_johns_uwtsd_ac_uk/_layouts/15/Doc.aspx?sourcedoc=%7BA82110D0-F724-489B-AAE4-7B66C86FBE1B%7D&amp;file=ADPA6000%20-%20Independent%20Project.docx&amp;action=default&amp;mobileredirect=tru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uowtsd-my.sharepoint.com/personal/v_johns_uwtsd_ac_uk/_layouts/15/Doc.aspx?sourcedoc=%7BA82110D0-F724-489B-AAE4-7B66C86FBE1B%7D&amp;file=ADPA6000%20-%20Independent%20Project.docx&amp;action=default&amp;mobileredirect=true"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s://uowtsd-my.sharepoint.com/personal/v_johns_uwtsd_ac_uk/_layouts/15/Doc.aspx?sourcedoc=%7BA82110D0-F724-489B-AAE4-7B66C86FBE1B%7D&amp;file=ADPA6000%20-%20Independent%20Project.docx&amp;action=default&amp;mobileredirect=tru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714772" y="677918"/>
            <a:ext cx="6856292" cy="3590596"/>
          </a:xfrm>
        </p:spPr>
        <p:txBody>
          <a:bodyPr>
            <a:normAutofit/>
          </a:bodyPr>
          <a:lstStyle/>
          <a:p>
            <a:r>
              <a:rPr lang="en-US" dirty="0"/>
              <a:t>ADPA6000</a:t>
            </a:r>
            <a:br>
              <a:rPr lang="en-US" dirty="0"/>
            </a:br>
            <a:r>
              <a:rPr lang="en-US" dirty="0"/>
              <a:t>Literary review</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895039" y="979074"/>
            <a:ext cx="6343650" cy="2668463"/>
          </a:xfrm>
        </p:spPr>
        <p:txBody>
          <a:bodyPr>
            <a:normAutofit fontScale="90000"/>
          </a:bodyPr>
          <a:lstStyle/>
          <a:p>
            <a:r>
              <a:rPr lang="en-GB" dirty="0">
                <a:solidFill>
                  <a:schemeClr val="tx1"/>
                </a:solidFill>
              </a:rPr>
              <a:t> How to Write the Literature Review for ADPA6000 (Level 6 Independent</a:t>
            </a:r>
            <a:r>
              <a:rPr lang="en-GB" sz="3300" dirty="0">
                <a:solidFill>
                  <a:schemeClr val="tx1"/>
                </a:solidFill>
              </a:rPr>
              <a:t> </a:t>
            </a:r>
            <a:r>
              <a:rPr lang="en-GB" dirty="0">
                <a:solidFill>
                  <a:schemeClr val="tx1"/>
                </a:solidFill>
              </a:rPr>
              <a:t>Project)</a:t>
            </a:r>
            <a:br>
              <a:rPr lang="en-GB" dirty="0">
                <a:solidFill>
                  <a:schemeClr val="tx1"/>
                </a:solidFill>
              </a:rPr>
            </a:br>
            <a:endParaRPr lang="en-ZA" dirty="0">
              <a:solidFill>
                <a:schemeClr val="tx1"/>
              </a:solidFill>
            </a:endParaRPr>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938713" y="3300413"/>
            <a:ext cx="6338887" cy="2668587"/>
          </a:xfrm>
        </p:spPr>
        <p:txBody>
          <a:bodyPr>
            <a:normAutofit fontScale="62500" lnSpcReduction="20000"/>
          </a:bodyPr>
          <a:lstStyle/>
          <a:p>
            <a:r>
              <a:rPr lang="en-GB" dirty="0"/>
              <a:t>This guide is written specifically to match:</a:t>
            </a:r>
          </a:p>
          <a:p>
            <a:pPr lvl="0"/>
            <a:r>
              <a:rPr lang="en-GB" dirty="0"/>
              <a:t>The </a:t>
            </a:r>
            <a:r>
              <a:rPr lang="en-GB" b="1" dirty="0"/>
              <a:t>Module Learning Outcomes</a:t>
            </a:r>
            <a:endParaRPr lang="en-GB" dirty="0"/>
          </a:p>
          <a:p>
            <a:pPr lvl="0"/>
            <a:r>
              <a:rPr lang="en-GB" dirty="0"/>
              <a:t>The </a:t>
            </a:r>
            <a:r>
              <a:rPr lang="en-GB" b="1" dirty="0"/>
              <a:t>Level 6 Generic Assessment Criteria</a:t>
            </a:r>
            <a:endParaRPr lang="en-GB" dirty="0"/>
          </a:p>
          <a:p>
            <a:pPr lvl="0"/>
            <a:r>
              <a:rPr lang="en-GB" dirty="0"/>
              <a:t>The requirements in the specification that Element 1 </a:t>
            </a:r>
            <a:r>
              <a:rPr lang="en-GB" b="1" dirty="0"/>
              <a:t>“must be presented in the style of a literary review”</a:t>
            </a:r>
            <a:r>
              <a:rPr lang="en-GB" dirty="0"/>
              <a:t> </a:t>
            </a:r>
            <a:r>
              <a:rPr lang="en-GB" u="sng" dirty="0">
                <a:hlinkClick r:id="rId3"/>
              </a:rPr>
              <a:t>[ADPA6000 -...</a:t>
            </a:r>
            <a:r>
              <a:rPr lang="en-GB" u="sng" dirty="0" err="1">
                <a:hlinkClick r:id="rId3"/>
              </a:rPr>
              <a:t>nt</a:t>
            </a:r>
            <a:r>
              <a:rPr lang="en-GB" u="sng" dirty="0">
                <a:hlinkClick r:id="rId3"/>
              </a:rPr>
              <a:t> Project | Word]</a:t>
            </a:r>
            <a:endParaRPr lang="en-GB" dirty="0"/>
          </a:p>
          <a:p>
            <a:pPr lvl="0"/>
            <a:r>
              <a:rPr lang="en-GB" dirty="0"/>
              <a:t>The expectations around </a:t>
            </a:r>
            <a:r>
              <a:rPr lang="en-GB" b="1" dirty="0"/>
              <a:t>research, criticality, independence and synthesis</a:t>
            </a:r>
            <a:endParaRPr lang="en-GB" dirty="0"/>
          </a:p>
          <a:p>
            <a:endParaRPr lang="en-US" dirty="0"/>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309353" y="100963"/>
            <a:ext cx="7733489" cy="6562483"/>
          </a:xfrm>
        </p:spPr>
        <p:txBody>
          <a:bodyPr>
            <a:normAutofit/>
          </a:bodyPr>
          <a:lstStyle/>
          <a:p>
            <a:br>
              <a:rPr lang="en-GB" dirty="0"/>
            </a:br>
            <a:br>
              <a:rPr lang="en-GB" dirty="0"/>
            </a:br>
            <a:br>
              <a:rPr lang="en-GB" dirty="0"/>
            </a:br>
            <a:endParaRPr lang="en-US" dirty="0"/>
          </a:p>
        </p:txBody>
      </p:sp>
      <p:pic>
        <p:nvPicPr>
          <p:cNvPr id="34" name="Picture Placeholder 33" descr="Aerial view of a neon highway intersection">
            <a:extLst>
              <a:ext uri="{FF2B5EF4-FFF2-40B4-BE49-F238E27FC236}">
                <a16:creationId xmlns:a16="http://schemas.microsoft.com/office/drawing/2014/main" id="{9289CE93-EC50-55DB-CFE0-1266AEC87B19}"/>
              </a:ext>
            </a:extLst>
          </p:cNvPr>
          <p:cNvPicPr>
            <a:picLocks noGrp="1" noChangeAspect="1"/>
          </p:cNvPicPr>
          <p:nvPr>
            <p:ph type="pic" sz="quarter" idx="13"/>
          </p:nvPr>
        </p:nvPicPr>
        <p:blipFill>
          <a:blip r:embed="rId3"/>
          <a:srcRect l="24936" r="24936"/>
          <a:stretch/>
        </p:blipFill>
        <p:spPr>
          <a:xfrm rot="10800000">
            <a:off x="1" y="761322"/>
            <a:ext cx="4076118" cy="6096678"/>
          </a:xfrm>
        </p:spPr>
      </p:pic>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25E9B71-F587-277D-96AE-C23B8D0A91B0}"/>
              </a:ext>
            </a:extLst>
          </p:cNvPr>
          <p:cNvSpPr txBox="1"/>
          <p:nvPr/>
        </p:nvSpPr>
        <p:spPr>
          <a:xfrm>
            <a:off x="4119302" y="116342"/>
            <a:ext cx="7923540" cy="7386638"/>
          </a:xfrm>
          <a:prstGeom prst="rect">
            <a:avLst/>
          </a:prstGeom>
          <a:noFill/>
        </p:spPr>
        <p:txBody>
          <a:bodyPr wrap="square" rtlCol="0">
            <a:spAutoFit/>
          </a:bodyPr>
          <a:lstStyle/>
          <a:p>
            <a:r>
              <a:rPr lang="en-GB" sz="3000" b="1" dirty="0"/>
              <a:t>1.  What the Literature Review Must Do (in this Module)</a:t>
            </a:r>
            <a:endParaRPr lang="en-GB" sz="3000" dirty="0"/>
          </a:p>
          <a:p>
            <a:r>
              <a:rPr lang="en-GB" dirty="0"/>
              <a:t>Your literature review must:</a:t>
            </a:r>
          </a:p>
          <a:p>
            <a:endParaRPr lang="en-GB" dirty="0"/>
          </a:p>
          <a:p>
            <a:r>
              <a:rPr lang="en-GB" b="1" dirty="0"/>
              <a:t>✔ Show independent research</a:t>
            </a:r>
            <a:endParaRPr lang="en-GB" dirty="0"/>
          </a:p>
          <a:p>
            <a:r>
              <a:rPr lang="en-GB" dirty="0"/>
              <a:t>A wide range of credible sources: academic journals, key texts, industry documents, critical theory, authoritative websites.</a:t>
            </a:r>
          </a:p>
          <a:p>
            <a:endParaRPr lang="en-GB" dirty="0"/>
          </a:p>
          <a:p>
            <a:r>
              <a:rPr lang="en-GB" b="1" dirty="0"/>
              <a:t>✔ Demonstrate critical engagement</a:t>
            </a:r>
            <a:endParaRPr lang="en-GB" dirty="0"/>
          </a:p>
          <a:p>
            <a:r>
              <a:rPr lang="en-GB" dirty="0"/>
              <a:t>This is not a description of sources — this is </a:t>
            </a:r>
            <a:r>
              <a:rPr lang="en-GB" b="1" dirty="0"/>
              <a:t>evaluation</a:t>
            </a:r>
            <a:r>
              <a:rPr lang="en-GB" dirty="0"/>
              <a:t>, </a:t>
            </a:r>
            <a:r>
              <a:rPr lang="en-GB" b="1" dirty="0"/>
              <a:t>comparison</a:t>
            </a:r>
            <a:r>
              <a:rPr lang="en-GB" dirty="0"/>
              <a:t>, </a:t>
            </a:r>
            <a:r>
              <a:rPr lang="en-GB" b="1" dirty="0"/>
              <a:t>argument building</a:t>
            </a:r>
            <a:r>
              <a:rPr lang="en-GB" dirty="0"/>
              <a:t>, and </a:t>
            </a:r>
            <a:r>
              <a:rPr lang="en-GB" b="1" dirty="0"/>
              <a:t>synthesis</a:t>
            </a:r>
            <a:r>
              <a:rPr lang="en-GB" dirty="0"/>
              <a:t>.</a:t>
            </a:r>
          </a:p>
          <a:p>
            <a:endParaRPr lang="en-GB" dirty="0"/>
          </a:p>
          <a:p>
            <a:r>
              <a:rPr lang="en-GB" b="1" dirty="0"/>
              <a:t>✔ Show in‑depth knowledge of your chosen topic</a:t>
            </a:r>
            <a:endParaRPr lang="en-GB" dirty="0"/>
          </a:p>
          <a:p>
            <a:r>
              <a:rPr lang="en-GB" dirty="0"/>
              <a:t>This aligns with Learning Outcome 2: </a:t>
            </a:r>
            <a:r>
              <a:rPr lang="en-GB" i="1" dirty="0"/>
              <a:t>evidence detailed knowledge and critical understanding</a:t>
            </a:r>
            <a:r>
              <a:rPr lang="en-GB" dirty="0"/>
              <a:t>.</a:t>
            </a:r>
          </a:p>
          <a:p>
            <a:endParaRPr lang="en-GB" dirty="0"/>
          </a:p>
          <a:p>
            <a:r>
              <a:rPr lang="en-GB" b="1" dirty="0"/>
              <a:t>✔ Create the foundation for your practical investigation</a:t>
            </a:r>
            <a:endParaRPr lang="en-GB" dirty="0"/>
          </a:p>
          <a:p>
            <a:r>
              <a:rPr lang="en-GB" dirty="0"/>
              <a:t>The review should logically lead to what you then develop, explore, choreograph or present in Elements 2 and 3.</a:t>
            </a:r>
          </a:p>
          <a:p>
            <a:endParaRPr lang="en-GB" dirty="0"/>
          </a:p>
          <a:p>
            <a:r>
              <a:rPr lang="en-GB" b="1" dirty="0"/>
              <a:t>✔ Show clear academic honesty and referencing</a:t>
            </a:r>
            <a:endParaRPr lang="en-GB" dirty="0"/>
          </a:p>
          <a:p>
            <a:r>
              <a:rPr lang="en-GB" dirty="0"/>
              <a:t>Harvard referencing throughout, as required in the spec.</a:t>
            </a:r>
          </a:p>
          <a:p>
            <a:br>
              <a:rPr lang="en-GB" dirty="0"/>
            </a:br>
            <a:endParaRPr lang="en-GB" dirty="0"/>
          </a:p>
          <a:p>
            <a:endParaRPr lang="en-GB" dirty="0"/>
          </a:p>
        </p:txBody>
      </p:sp>
    </p:spTree>
    <p:extLst>
      <p:ext uri="{BB962C8B-B14F-4D97-AF65-F5344CB8AC3E}">
        <p14:creationId xmlns:p14="http://schemas.microsoft.com/office/powerpoint/2010/main" val="707789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49A6F27-CCDE-8A86-A1A2-50808860E093}"/>
              </a:ext>
            </a:extLst>
          </p:cNvPr>
          <p:cNvSpPr txBox="1"/>
          <p:nvPr/>
        </p:nvSpPr>
        <p:spPr>
          <a:xfrm>
            <a:off x="4177669" y="92413"/>
            <a:ext cx="7942995" cy="923330"/>
          </a:xfrm>
          <a:prstGeom prst="rect">
            <a:avLst/>
          </a:prstGeom>
          <a:noFill/>
        </p:spPr>
        <p:txBody>
          <a:bodyPr wrap="square" rtlCol="0">
            <a:spAutoFit/>
          </a:bodyPr>
          <a:lstStyle/>
          <a:p>
            <a:br>
              <a:rPr lang="en-GB" dirty="0"/>
            </a:br>
            <a:endParaRPr lang="en-GB" dirty="0"/>
          </a:p>
          <a:p>
            <a:endParaRPr lang="en-GB" dirty="0"/>
          </a:p>
        </p:txBody>
      </p:sp>
      <p:sp>
        <p:nvSpPr>
          <p:cNvPr id="7" name="TextBox 6">
            <a:extLst>
              <a:ext uri="{FF2B5EF4-FFF2-40B4-BE49-F238E27FC236}">
                <a16:creationId xmlns:a16="http://schemas.microsoft.com/office/drawing/2014/main" id="{4874238B-B047-CD5C-722B-EE77D21D9B40}"/>
              </a:ext>
            </a:extLst>
          </p:cNvPr>
          <p:cNvSpPr txBox="1"/>
          <p:nvPr/>
        </p:nvSpPr>
        <p:spPr>
          <a:xfrm>
            <a:off x="4280170" y="218872"/>
            <a:ext cx="7748081" cy="6463308"/>
          </a:xfrm>
          <a:prstGeom prst="rect">
            <a:avLst/>
          </a:prstGeom>
          <a:noFill/>
        </p:spPr>
        <p:txBody>
          <a:bodyPr wrap="square" rtlCol="0">
            <a:spAutoFit/>
          </a:bodyPr>
          <a:lstStyle/>
          <a:p>
            <a:endParaRPr lang="en-GB" sz="3000" b="1" dirty="0"/>
          </a:p>
          <a:p>
            <a:r>
              <a:rPr lang="en-GB" sz="3000" b="1" dirty="0"/>
              <a:t>2.  Suggested Structure (Level‑6 appropriate)</a:t>
            </a:r>
          </a:p>
          <a:p>
            <a:endParaRPr lang="en-GB" sz="3000" dirty="0"/>
          </a:p>
          <a:p>
            <a:r>
              <a:rPr lang="en-GB" sz="3000" dirty="0"/>
              <a:t>Use this as a model you adapt to your topic.</a:t>
            </a:r>
          </a:p>
          <a:p>
            <a:endParaRPr lang="en-GB" dirty="0"/>
          </a:p>
          <a:p>
            <a:r>
              <a:rPr lang="en-GB" b="1" dirty="0"/>
              <a:t>2.1. Introduction (250–300 words)</a:t>
            </a:r>
            <a:endParaRPr lang="en-GB" dirty="0"/>
          </a:p>
          <a:p>
            <a:r>
              <a:rPr lang="en-GB" dirty="0"/>
              <a:t>Set the scene:</a:t>
            </a:r>
          </a:p>
          <a:p>
            <a:pPr lvl="0"/>
            <a:r>
              <a:rPr lang="en-GB" dirty="0"/>
              <a:t>What is your topic?</a:t>
            </a:r>
          </a:p>
          <a:p>
            <a:pPr lvl="0"/>
            <a:r>
              <a:rPr lang="en-GB" dirty="0"/>
              <a:t>Why is it relevant to Musical Theatre / Performance / Dance?</a:t>
            </a:r>
          </a:p>
          <a:p>
            <a:pPr lvl="0"/>
            <a:r>
              <a:rPr lang="en-GB" dirty="0"/>
              <a:t>What is the scope of your review? (e.g., only contemporary sources? specific techniques? a period?)</a:t>
            </a:r>
          </a:p>
          <a:p>
            <a:pPr lvl="0"/>
            <a:r>
              <a:rPr lang="en-GB" dirty="0"/>
              <a:t>What is your guiding question or aim?</a:t>
            </a:r>
          </a:p>
          <a:p>
            <a:pPr lvl="0"/>
            <a:r>
              <a:rPr lang="en-GB" dirty="0"/>
              <a:t>Briefly outline the structure of your review.</a:t>
            </a:r>
          </a:p>
          <a:p>
            <a:r>
              <a:rPr lang="en-GB" dirty="0"/>
              <a:t>✨ </a:t>
            </a:r>
            <a:r>
              <a:rPr lang="en-GB" i="1" dirty="0"/>
              <a:t>Tip:</a:t>
            </a:r>
            <a:r>
              <a:rPr lang="en-GB" dirty="0"/>
              <a:t> Write this last — once you know your argument.</a:t>
            </a:r>
          </a:p>
          <a:p>
            <a:br>
              <a:rPr lang="en-GB" dirty="0"/>
            </a:br>
            <a:endParaRPr lang="en-GB" dirty="0"/>
          </a:p>
          <a:p>
            <a:endParaRPr lang="en-GB" dirty="0"/>
          </a:p>
        </p:txBody>
      </p:sp>
    </p:spTree>
    <p:extLst>
      <p:ext uri="{BB962C8B-B14F-4D97-AF65-F5344CB8AC3E}">
        <p14:creationId xmlns:p14="http://schemas.microsoft.com/office/powerpoint/2010/main" val="132953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184826" y="131323"/>
            <a:ext cx="7762672" cy="6536988"/>
          </a:xfrm>
        </p:spPr>
        <p:txBody>
          <a:bodyPr vert="horz" lIns="91440" tIns="45720" rIns="91440" bIns="45720" rtlCol="0" anchor="t">
            <a:normAutofit/>
          </a:bodyPr>
          <a:lstStyle/>
          <a:p>
            <a:endParaRPr lang="en-GB" sz="3000" b="1" dirty="0"/>
          </a:p>
          <a:p>
            <a:endParaRPr lang="en-GB" sz="3000" b="1" dirty="0">
              <a:solidFill>
                <a:schemeClr val="tx1"/>
              </a:solidFill>
            </a:endParaRPr>
          </a:p>
          <a:p>
            <a:r>
              <a:rPr lang="en-GB" sz="3000" b="1" dirty="0">
                <a:solidFill>
                  <a:schemeClr val="tx1"/>
                </a:solidFill>
              </a:rPr>
              <a:t>2.2 Theoretical and Contextual</a:t>
            </a:r>
          </a:p>
          <a:p>
            <a:r>
              <a:rPr lang="en-GB" sz="3000" b="1" dirty="0">
                <a:solidFill>
                  <a:schemeClr val="tx1"/>
                </a:solidFill>
              </a:rPr>
              <a:t> Framework (400–500 words)</a:t>
            </a:r>
          </a:p>
          <a:p>
            <a:endParaRPr lang="en-GB" sz="3000" dirty="0">
              <a:solidFill>
                <a:schemeClr val="tx1"/>
              </a:solidFill>
            </a:endParaRPr>
          </a:p>
          <a:p>
            <a:r>
              <a:rPr lang="en-GB" dirty="0">
                <a:solidFill>
                  <a:schemeClr val="tx1"/>
                </a:solidFill>
              </a:rPr>
              <a:t>Here you establish the big ideas shaping your topic:</a:t>
            </a:r>
          </a:p>
          <a:p>
            <a:pPr lvl="0"/>
            <a:r>
              <a:rPr lang="en-GB" dirty="0">
                <a:solidFill>
                  <a:schemeClr val="tx1"/>
                </a:solidFill>
              </a:rPr>
              <a:t>Key theorists, practitioners, methodologies</a:t>
            </a:r>
          </a:p>
          <a:p>
            <a:pPr lvl="0"/>
            <a:r>
              <a:rPr lang="en-GB" dirty="0">
                <a:solidFill>
                  <a:schemeClr val="tx1"/>
                </a:solidFill>
              </a:rPr>
              <a:t>Historical/background context</a:t>
            </a:r>
          </a:p>
          <a:p>
            <a:pPr lvl="0"/>
            <a:r>
              <a:rPr lang="en-GB" dirty="0">
                <a:solidFill>
                  <a:schemeClr val="tx1"/>
                </a:solidFill>
              </a:rPr>
              <a:t>Definitions of major concepts</a:t>
            </a:r>
          </a:p>
          <a:p>
            <a:pPr lvl="0"/>
            <a:r>
              <a:rPr lang="en-GB" dirty="0">
                <a:solidFill>
                  <a:schemeClr val="tx1"/>
                </a:solidFill>
              </a:rPr>
              <a:t>Industry frameworks, where relevant</a:t>
            </a:r>
          </a:p>
          <a:p>
            <a:r>
              <a:rPr lang="en-GB" dirty="0">
                <a:solidFill>
                  <a:schemeClr val="tx1"/>
                </a:solidFill>
              </a:rPr>
              <a:t>At Level 6, you must </a:t>
            </a:r>
            <a:r>
              <a:rPr lang="en-GB" b="1" dirty="0">
                <a:solidFill>
                  <a:schemeClr val="tx1"/>
                </a:solidFill>
              </a:rPr>
              <a:t>explain the theory</a:t>
            </a:r>
            <a:r>
              <a:rPr lang="en-GB" dirty="0">
                <a:solidFill>
                  <a:schemeClr val="tx1"/>
                </a:solidFill>
              </a:rPr>
              <a:t>, </a:t>
            </a:r>
            <a:r>
              <a:rPr lang="en-GB" b="1" dirty="0">
                <a:solidFill>
                  <a:schemeClr val="tx1"/>
                </a:solidFill>
              </a:rPr>
              <a:t>critique it</a:t>
            </a:r>
            <a:r>
              <a:rPr lang="en-GB" dirty="0">
                <a:solidFill>
                  <a:schemeClr val="tx1"/>
                </a:solidFill>
              </a:rPr>
              <a:t>, and discuss </a:t>
            </a:r>
            <a:r>
              <a:rPr lang="en-GB" b="1" dirty="0">
                <a:solidFill>
                  <a:schemeClr val="tx1"/>
                </a:solidFill>
              </a:rPr>
              <a:t>how it applies or doesn’t apply</a:t>
            </a:r>
            <a:r>
              <a:rPr lang="en-GB" dirty="0">
                <a:solidFill>
                  <a:schemeClr val="tx1"/>
                </a:solidFill>
              </a:rPr>
              <a:t> to your project.</a:t>
            </a:r>
          </a:p>
          <a:p>
            <a:br>
              <a:rPr lang="en-GB" dirty="0"/>
            </a:br>
            <a:endParaRPr lang="en-GB" dirty="0"/>
          </a:p>
          <a:p>
            <a:endParaRPr lang="en-US" dirty="0"/>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346372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
        <p:nvSpPr>
          <p:cNvPr id="5" name="TextBox 4">
            <a:extLst>
              <a:ext uri="{FF2B5EF4-FFF2-40B4-BE49-F238E27FC236}">
                <a16:creationId xmlns:a16="http://schemas.microsoft.com/office/drawing/2014/main" id="{8704110B-B036-4E19-72A6-41B4263992DD}"/>
              </a:ext>
            </a:extLst>
          </p:cNvPr>
          <p:cNvSpPr txBox="1"/>
          <p:nvPr/>
        </p:nvSpPr>
        <p:spPr>
          <a:xfrm>
            <a:off x="4348264" y="145915"/>
            <a:ext cx="7679987" cy="7248138"/>
          </a:xfrm>
          <a:prstGeom prst="rect">
            <a:avLst/>
          </a:prstGeom>
          <a:noFill/>
        </p:spPr>
        <p:txBody>
          <a:bodyPr wrap="square" rtlCol="0">
            <a:spAutoFit/>
          </a:bodyPr>
          <a:lstStyle/>
          <a:p>
            <a:r>
              <a:rPr lang="en-GB" sz="3000" b="1" dirty="0"/>
              <a:t>2.3. Thematic Review of the Literature (1200–1400 words)</a:t>
            </a:r>
          </a:p>
          <a:p>
            <a:r>
              <a:rPr lang="en-GB" sz="1300" dirty="0"/>
              <a:t>Organise this by themes rather than source‑by‑source.</a:t>
            </a:r>
          </a:p>
          <a:p>
            <a:r>
              <a:rPr lang="en-GB" sz="1300" dirty="0"/>
              <a:t>For example (depending on your project):</a:t>
            </a:r>
          </a:p>
          <a:p>
            <a:endParaRPr lang="en-GB" sz="1300" dirty="0"/>
          </a:p>
          <a:p>
            <a:r>
              <a:rPr lang="en-GB" sz="1300" b="1" dirty="0"/>
              <a:t>🟣 </a:t>
            </a:r>
            <a:r>
              <a:rPr lang="en-GB" sz="1300" b="1" i="1" dirty="0"/>
              <a:t>Theme 1:</a:t>
            </a:r>
            <a:r>
              <a:rPr lang="en-GB" sz="1300" b="1" dirty="0"/>
              <a:t> Technique, Skill, or Practice Analysis</a:t>
            </a:r>
            <a:endParaRPr lang="en-GB" sz="1300" dirty="0"/>
          </a:p>
          <a:p>
            <a:pPr lvl="0"/>
            <a:r>
              <a:rPr lang="en-GB" sz="1300" dirty="0"/>
              <a:t>What does the literature say about developing this skill?</a:t>
            </a:r>
          </a:p>
          <a:p>
            <a:pPr lvl="0"/>
            <a:r>
              <a:rPr lang="en-GB" sz="1300" dirty="0"/>
              <a:t>Points of agreement or disagreement between authors?</a:t>
            </a:r>
          </a:p>
          <a:p>
            <a:pPr lvl="0"/>
            <a:r>
              <a:rPr lang="en-GB" sz="1300" dirty="0"/>
              <a:t>What does this mean for your field?</a:t>
            </a:r>
          </a:p>
          <a:p>
            <a:pPr lvl="0"/>
            <a:endParaRPr lang="en-GB" sz="1300" dirty="0"/>
          </a:p>
          <a:p>
            <a:r>
              <a:rPr lang="en-GB" sz="1300" b="1" dirty="0"/>
              <a:t>🔵 </a:t>
            </a:r>
            <a:r>
              <a:rPr lang="en-GB" sz="1300" b="1" i="1" dirty="0"/>
              <a:t>Theme 2:</a:t>
            </a:r>
            <a:r>
              <a:rPr lang="en-GB" sz="1300" b="1" dirty="0"/>
              <a:t> Current Debates or Innovations</a:t>
            </a:r>
            <a:endParaRPr lang="en-GB" sz="1300" dirty="0"/>
          </a:p>
          <a:p>
            <a:pPr lvl="0"/>
            <a:r>
              <a:rPr lang="en-GB" sz="1300" dirty="0"/>
              <a:t>Contemporary industry discourse</a:t>
            </a:r>
          </a:p>
          <a:p>
            <a:pPr lvl="0"/>
            <a:r>
              <a:rPr lang="en-GB" sz="1300" dirty="0"/>
              <a:t>Critiques, controversies, gaps in knowledge</a:t>
            </a:r>
          </a:p>
          <a:p>
            <a:pPr lvl="0"/>
            <a:endParaRPr lang="en-GB" sz="1300" dirty="0"/>
          </a:p>
          <a:p>
            <a:r>
              <a:rPr lang="en-GB" sz="1300" b="1" dirty="0"/>
              <a:t>🟢 </a:t>
            </a:r>
            <a:r>
              <a:rPr lang="en-GB" sz="1300" b="1" i="1" dirty="0"/>
              <a:t>Theme 3:</a:t>
            </a:r>
            <a:r>
              <a:rPr lang="en-GB" sz="1300" b="1" dirty="0"/>
              <a:t> Application in Musical Theatre / Dance / Performance</a:t>
            </a:r>
            <a:endParaRPr lang="en-GB" sz="1300" dirty="0"/>
          </a:p>
          <a:p>
            <a:pPr lvl="0"/>
            <a:r>
              <a:rPr lang="en-GB" sz="1300" dirty="0"/>
              <a:t>How practitioners use this method</a:t>
            </a:r>
          </a:p>
          <a:p>
            <a:pPr lvl="0"/>
            <a:r>
              <a:rPr lang="en-GB" sz="1300" dirty="0"/>
              <a:t>Case studies</a:t>
            </a:r>
          </a:p>
          <a:p>
            <a:pPr lvl="0"/>
            <a:r>
              <a:rPr lang="en-GB" sz="1300" dirty="0"/>
              <a:t>Critical successes or limitations</a:t>
            </a:r>
          </a:p>
          <a:p>
            <a:r>
              <a:rPr lang="en-GB" sz="1300" dirty="0"/>
              <a:t>Throughout this section:</a:t>
            </a:r>
          </a:p>
          <a:p>
            <a:pPr lvl="0"/>
            <a:r>
              <a:rPr lang="en-GB" sz="1300" dirty="0"/>
              <a:t>Compare authors</a:t>
            </a:r>
          </a:p>
          <a:p>
            <a:pPr lvl="0"/>
            <a:r>
              <a:rPr lang="en-GB" sz="1300" dirty="0"/>
              <a:t>Identify patterns</a:t>
            </a:r>
          </a:p>
          <a:p>
            <a:pPr lvl="0"/>
            <a:r>
              <a:rPr lang="en-GB" sz="1300" dirty="0"/>
              <a:t>Highlight contradictions</a:t>
            </a:r>
          </a:p>
          <a:p>
            <a:pPr lvl="0"/>
            <a:r>
              <a:rPr lang="en-GB" sz="1300" dirty="0"/>
              <a:t>Show your voice entering the academic conversation</a:t>
            </a:r>
          </a:p>
          <a:p>
            <a:pPr lvl="0"/>
            <a:endParaRPr lang="en-GB" sz="1300" dirty="0"/>
          </a:p>
          <a:p>
            <a:pPr lvl="0"/>
            <a:r>
              <a:rPr lang="en-GB" sz="1300" dirty="0"/>
              <a:t>Use </a:t>
            </a:r>
            <a:r>
              <a:rPr lang="en-GB" sz="1300" b="1" dirty="0"/>
              <a:t>recent</a:t>
            </a:r>
            <a:r>
              <a:rPr lang="en-GB" sz="1300" dirty="0"/>
              <a:t> sources (past 5 years where possible, as required by the spec) </a:t>
            </a:r>
            <a:r>
              <a:rPr lang="en-GB" sz="1300" u="sng" dirty="0">
                <a:hlinkClick r:id="rId3"/>
              </a:rPr>
              <a:t>[ADPA6000 -...</a:t>
            </a:r>
            <a:r>
              <a:rPr lang="en-GB" sz="1300" u="sng" dirty="0" err="1">
                <a:hlinkClick r:id="rId3"/>
              </a:rPr>
              <a:t>nt</a:t>
            </a:r>
            <a:r>
              <a:rPr lang="en-GB" sz="1300" u="sng" dirty="0">
                <a:hlinkClick r:id="rId3"/>
              </a:rPr>
              <a:t> Project | Word]</a:t>
            </a:r>
            <a:endParaRPr lang="en-GB" sz="1300" dirty="0"/>
          </a:p>
          <a:p>
            <a:pPr lvl="0"/>
            <a:r>
              <a:rPr lang="en-GB" sz="1300" dirty="0"/>
              <a:t>Use </a:t>
            </a:r>
            <a:r>
              <a:rPr lang="en-GB" sz="1300" b="1" dirty="0"/>
              <a:t>seminal</a:t>
            </a:r>
            <a:r>
              <a:rPr lang="en-GB" sz="1300" dirty="0"/>
              <a:t> sources where essential</a:t>
            </a:r>
          </a:p>
          <a:p>
            <a:r>
              <a:rPr lang="en-GB" sz="1300" dirty="0"/>
              <a:t>✨ </a:t>
            </a:r>
            <a:r>
              <a:rPr lang="en-GB" sz="1300" i="1" dirty="0"/>
              <a:t>Avoid:</a:t>
            </a:r>
            <a:r>
              <a:rPr lang="en-GB" sz="1300" dirty="0"/>
              <a:t> being descriptive (“Smith says…”).</a:t>
            </a:r>
            <a:br>
              <a:rPr lang="en-GB" sz="1300" dirty="0"/>
            </a:br>
            <a:r>
              <a:rPr lang="en-GB" sz="1300" dirty="0"/>
              <a:t>✨ </a:t>
            </a:r>
            <a:r>
              <a:rPr lang="en-GB" sz="1300" i="1" dirty="0"/>
              <a:t>Aim for:</a:t>
            </a:r>
            <a:r>
              <a:rPr lang="en-GB" sz="1300" dirty="0"/>
              <a:t> critical evaluation (“Smith argues… however, this is challenged by…”).</a:t>
            </a:r>
          </a:p>
          <a:p>
            <a:br>
              <a:rPr lang="en-GB" dirty="0"/>
            </a:br>
            <a:endParaRPr lang="en-GB" dirty="0"/>
          </a:p>
          <a:p>
            <a:endParaRPr lang="en-GB" dirty="0"/>
          </a:p>
        </p:txBody>
      </p:sp>
    </p:spTree>
    <p:extLst>
      <p:ext uri="{BB962C8B-B14F-4D97-AF65-F5344CB8AC3E}">
        <p14:creationId xmlns:p14="http://schemas.microsoft.com/office/powerpoint/2010/main" val="3003251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126459" y="165369"/>
            <a:ext cx="10929025" cy="6556105"/>
          </a:xfrm>
        </p:spPr>
        <p:txBody>
          <a:bodyPr>
            <a:normAutofit/>
          </a:bodyPr>
          <a:lstStyle/>
          <a:p>
            <a:r>
              <a:rPr lang="en-GB" sz="3000" dirty="0">
                <a:solidFill>
                  <a:schemeClr val="tx1"/>
                </a:solidFill>
                <a:latin typeface="+mn-lt"/>
              </a:rPr>
              <a:t>2.4. Synthesis and Identification of Gaps (300–400 words)</a:t>
            </a:r>
            <a:br>
              <a:rPr lang="en-GB" sz="2200" dirty="0">
                <a:solidFill>
                  <a:schemeClr val="tx1"/>
                </a:solidFill>
                <a:latin typeface="+mn-lt"/>
              </a:rPr>
            </a:br>
            <a:br>
              <a:rPr lang="en-GB" sz="2200" dirty="0">
                <a:solidFill>
                  <a:schemeClr val="tx1"/>
                </a:solidFill>
                <a:latin typeface="+mn-lt"/>
              </a:rPr>
            </a:br>
            <a:r>
              <a:rPr lang="en-GB" sz="2200" b="0" dirty="0">
                <a:solidFill>
                  <a:schemeClr val="tx1"/>
                </a:solidFill>
                <a:latin typeface="+mn-lt"/>
              </a:rPr>
              <a:t>This is where your intellectual independence becomes explicit.</a:t>
            </a:r>
            <a:br>
              <a:rPr lang="en-GB" sz="2200" b="0" dirty="0">
                <a:solidFill>
                  <a:schemeClr val="tx1"/>
                </a:solidFill>
                <a:latin typeface="+mn-lt"/>
              </a:rPr>
            </a:br>
            <a:r>
              <a:rPr lang="en-GB" sz="2200" b="0" dirty="0">
                <a:solidFill>
                  <a:schemeClr val="tx1"/>
                </a:solidFill>
                <a:latin typeface="+mn-lt"/>
              </a:rPr>
              <a:t>You show:</a:t>
            </a:r>
            <a:br>
              <a:rPr lang="en-GB" sz="2200" b="0" dirty="0">
                <a:solidFill>
                  <a:schemeClr val="tx1"/>
                </a:solidFill>
                <a:latin typeface="+mn-lt"/>
              </a:rPr>
            </a:br>
            <a:br>
              <a:rPr lang="en-GB" sz="2200" b="0" dirty="0">
                <a:solidFill>
                  <a:schemeClr val="tx1"/>
                </a:solidFill>
                <a:latin typeface="+mn-lt"/>
              </a:rPr>
            </a:br>
            <a:r>
              <a:rPr lang="en-GB" sz="2200" b="0" dirty="0">
                <a:solidFill>
                  <a:schemeClr val="tx1"/>
                </a:solidFill>
                <a:latin typeface="+mn-lt"/>
              </a:rPr>
              <a:t>What the field knows</a:t>
            </a:r>
            <a:br>
              <a:rPr lang="en-GB" sz="2200" b="0" dirty="0">
                <a:solidFill>
                  <a:schemeClr val="tx1"/>
                </a:solidFill>
                <a:latin typeface="+mn-lt"/>
              </a:rPr>
            </a:br>
            <a:r>
              <a:rPr lang="en-GB" sz="2200" b="0" dirty="0">
                <a:solidFill>
                  <a:schemeClr val="tx1"/>
                </a:solidFill>
                <a:latin typeface="+mn-lt"/>
              </a:rPr>
              <a:t>Where the contradictions lie</a:t>
            </a:r>
            <a:br>
              <a:rPr lang="en-GB" sz="2200" b="0" dirty="0">
                <a:solidFill>
                  <a:schemeClr val="tx1"/>
                </a:solidFill>
                <a:latin typeface="+mn-lt"/>
              </a:rPr>
            </a:br>
            <a:r>
              <a:rPr lang="en-GB" sz="2200" b="0" dirty="0">
                <a:solidFill>
                  <a:schemeClr val="tx1"/>
                </a:solidFill>
                <a:latin typeface="+mn-lt"/>
              </a:rPr>
              <a:t>What is missing</a:t>
            </a:r>
            <a:br>
              <a:rPr lang="en-GB" sz="2200" b="0" dirty="0">
                <a:solidFill>
                  <a:schemeClr val="tx1"/>
                </a:solidFill>
                <a:latin typeface="+mn-lt"/>
              </a:rPr>
            </a:br>
            <a:r>
              <a:rPr lang="en-GB" sz="2200" b="0" dirty="0">
                <a:solidFill>
                  <a:schemeClr val="tx1"/>
                </a:solidFill>
                <a:latin typeface="+mn-lt"/>
              </a:rPr>
              <a:t>What is under‑researched</a:t>
            </a:r>
            <a:br>
              <a:rPr lang="en-GB" sz="2200" b="0" dirty="0">
                <a:solidFill>
                  <a:schemeClr val="tx1"/>
                </a:solidFill>
                <a:latin typeface="+mn-lt"/>
              </a:rPr>
            </a:br>
            <a:r>
              <a:rPr lang="en-GB" sz="2200" b="0" dirty="0">
                <a:solidFill>
                  <a:schemeClr val="tx1"/>
                </a:solidFill>
                <a:latin typeface="+mn-lt"/>
              </a:rPr>
              <a:t>Where your project fits</a:t>
            </a:r>
            <a:br>
              <a:rPr lang="en-GB" sz="2200" b="0" dirty="0">
                <a:solidFill>
                  <a:schemeClr val="tx1"/>
                </a:solidFill>
                <a:latin typeface="+mn-lt"/>
              </a:rPr>
            </a:br>
            <a:r>
              <a:rPr lang="en-GB" sz="2200" b="0" dirty="0">
                <a:solidFill>
                  <a:schemeClr val="tx1"/>
                </a:solidFill>
                <a:latin typeface="+mn-lt"/>
              </a:rPr>
              <a:t>How your practical exploration will respond to these gaps</a:t>
            </a:r>
            <a:br>
              <a:rPr lang="en-GB" sz="2200" b="0" dirty="0">
                <a:solidFill>
                  <a:schemeClr val="tx1"/>
                </a:solidFill>
                <a:latin typeface="+mn-lt"/>
              </a:rPr>
            </a:br>
            <a:br>
              <a:rPr lang="en-GB" sz="2200" b="0" dirty="0">
                <a:solidFill>
                  <a:schemeClr val="tx1"/>
                </a:solidFill>
                <a:latin typeface="+mn-lt"/>
              </a:rPr>
            </a:br>
            <a:r>
              <a:rPr lang="en-GB" sz="2200" b="0" dirty="0">
                <a:solidFill>
                  <a:schemeClr val="tx1"/>
                </a:solidFill>
                <a:latin typeface="+mn-lt"/>
              </a:rPr>
              <a:t>This directly links to Learning Outcome 1: </a:t>
            </a:r>
            <a:r>
              <a:rPr lang="en-GB" sz="2200" b="0" i="1" dirty="0">
                <a:solidFill>
                  <a:schemeClr val="tx1"/>
                </a:solidFill>
                <a:latin typeface="+mn-lt"/>
              </a:rPr>
              <a:t>identify a suitable topic and formulate a plan for further research</a:t>
            </a:r>
            <a:r>
              <a:rPr lang="en-GB" sz="2200" b="0" dirty="0">
                <a:solidFill>
                  <a:schemeClr val="tx1"/>
                </a:solidFill>
                <a:latin typeface="+mn-lt"/>
              </a:rPr>
              <a:t>.</a:t>
            </a:r>
            <a:br>
              <a:rPr lang="en-GB" b="0" dirty="0">
                <a:latin typeface="+mn-lt"/>
              </a:rPr>
            </a:br>
            <a:r>
              <a:rPr lang="en-US" dirty="0"/>
              <a:t>​</a:t>
            </a:r>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Tree>
    <p:extLst>
      <p:ext uri="{BB962C8B-B14F-4D97-AF65-F5344CB8AC3E}">
        <p14:creationId xmlns:p14="http://schemas.microsoft.com/office/powerpoint/2010/main" val="4151694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3107987" y="92413"/>
            <a:ext cx="8983494" cy="6663447"/>
          </a:xfrm>
        </p:spPr>
        <p:txBody>
          <a:bodyPr>
            <a:normAutofit/>
          </a:bodyPr>
          <a:lstStyle/>
          <a:p>
            <a:br>
              <a:rPr lang="en-GB" sz="3000" dirty="0"/>
            </a:br>
            <a:br>
              <a:rPr lang="en-GB" sz="3000" dirty="0"/>
            </a:br>
            <a:r>
              <a:rPr lang="en-GB" sz="3000" dirty="0">
                <a:solidFill>
                  <a:schemeClr val="tx1"/>
                </a:solidFill>
              </a:rPr>
              <a:t>2.5. Conclusion (200–250 words)</a:t>
            </a:r>
            <a:br>
              <a:rPr lang="en-GB" sz="3000" dirty="0">
                <a:solidFill>
                  <a:schemeClr val="tx1"/>
                </a:solidFill>
              </a:rPr>
            </a:br>
            <a:br>
              <a:rPr lang="en-GB" sz="2200" dirty="0">
                <a:solidFill>
                  <a:schemeClr val="tx1"/>
                </a:solidFill>
              </a:rPr>
            </a:br>
            <a:r>
              <a:rPr lang="en-GB" sz="2200" dirty="0">
                <a:solidFill>
                  <a:schemeClr val="tx1"/>
                </a:solidFill>
              </a:rPr>
              <a:t>Summarise:</a:t>
            </a:r>
            <a:br>
              <a:rPr lang="en-GB" sz="2200" dirty="0">
                <a:solidFill>
                  <a:schemeClr val="tx1"/>
                </a:solidFill>
              </a:rPr>
            </a:br>
            <a:r>
              <a:rPr lang="en-GB" sz="2200" dirty="0">
                <a:solidFill>
                  <a:schemeClr val="tx1"/>
                </a:solidFill>
              </a:rPr>
              <a:t>What the literature collectively shows</a:t>
            </a:r>
            <a:br>
              <a:rPr lang="en-GB" sz="2200" dirty="0">
                <a:solidFill>
                  <a:schemeClr val="tx1"/>
                </a:solidFill>
              </a:rPr>
            </a:br>
            <a:r>
              <a:rPr lang="en-GB" sz="2200" dirty="0">
                <a:solidFill>
                  <a:schemeClr val="tx1"/>
                </a:solidFill>
              </a:rPr>
              <a:t>Why this matters for your project</a:t>
            </a:r>
            <a:br>
              <a:rPr lang="en-GB" sz="2200" dirty="0">
                <a:solidFill>
                  <a:schemeClr val="tx1"/>
                </a:solidFill>
              </a:rPr>
            </a:br>
            <a:r>
              <a:rPr lang="en-GB" sz="2200" dirty="0">
                <a:solidFill>
                  <a:schemeClr val="tx1"/>
                </a:solidFill>
              </a:rPr>
              <a:t>How your practical work will develop from this foundation</a:t>
            </a:r>
            <a:br>
              <a:rPr lang="en-GB" sz="2200" dirty="0">
                <a:solidFill>
                  <a:schemeClr val="tx1"/>
                </a:solidFill>
              </a:rPr>
            </a:br>
            <a:br>
              <a:rPr lang="en-GB" sz="2200" dirty="0">
                <a:solidFill>
                  <a:schemeClr val="tx1"/>
                </a:solidFill>
              </a:rPr>
            </a:br>
            <a:br>
              <a:rPr lang="en-GB" sz="2200" dirty="0">
                <a:solidFill>
                  <a:schemeClr val="tx1"/>
                </a:solidFill>
              </a:rPr>
            </a:br>
            <a:r>
              <a:rPr lang="en-GB" sz="3000" dirty="0">
                <a:solidFill>
                  <a:schemeClr val="tx1"/>
                </a:solidFill>
              </a:rPr>
              <a:t>2.6. Reference List</a:t>
            </a:r>
            <a:br>
              <a:rPr lang="en-GB" sz="3000" dirty="0">
                <a:solidFill>
                  <a:schemeClr val="tx1"/>
                </a:solidFill>
              </a:rPr>
            </a:br>
            <a:br>
              <a:rPr lang="en-GB" sz="2200" dirty="0">
                <a:solidFill>
                  <a:schemeClr val="tx1"/>
                </a:solidFill>
              </a:rPr>
            </a:br>
            <a:r>
              <a:rPr lang="en-GB" sz="2200" dirty="0">
                <a:solidFill>
                  <a:schemeClr val="tx1"/>
                </a:solidFill>
              </a:rPr>
              <a:t>Full Harvard style</a:t>
            </a:r>
            <a:br>
              <a:rPr lang="en-GB" sz="2200" dirty="0">
                <a:solidFill>
                  <a:schemeClr val="tx1"/>
                </a:solidFill>
              </a:rPr>
            </a:br>
            <a:r>
              <a:rPr lang="en-GB" sz="2200" dirty="0">
                <a:solidFill>
                  <a:schemeClr val="tx1"/>
                </a:solidFill>
              </a:rPr>
              <a:t>Only include sources actually cited</a:t>
            </a:r>
            <a:br>
              <a:rPr lang="en-GB" sz="2200" dirty="0">
                <a:solidFill>
                  <a:schemeClr val="tx1"/>
                </a:solidFill>
              </a:rPr>
            </a:br>
            <a:r>
              <a:rPr lang="en-GB" sz="2200" dirty="0">
                <a:solidFill>
                  <a:schemeClr val="tx1"/>
                </a:solidFill>
              </a:rPr>
              <a:t>Ensure accuracy and consistency to score highly in Criterion 1 (Engagement with Literature)</a:t>
            </a:r>
            <a:br>
              <a:rPr lang="en-GB" dirty="0"/>
            </a:br>
            <a:endParaRPr lang="en-US" dirty="0"/>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1418789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a:xfrm>
            <a:off x="1011337" y="9212"/>
            <a:ext cx="2029967" cy="4850544"/>
          </a:xfrm>
        </p:spPr>
      </p:pic>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9</a:t>
            </a:fld>
            <a:endParaRPr lang="en-US" dirty="0"/>
          </a:p>
        </p:txBody>
      </p:sp>
      <p:sp>
        <p:nvSpPr>
          <p:cNvPr id="3" name="Text Placeholder 7">
            <a:extLst>
              <a:ext uri="{FF2B5EF4-FFF2-40B4-BE49-F238E27FC236}">
                <a16:creationId xmlns:a16="http://schemas.microsoft.com/office/drawing/2014/main" id="{87441910-6501-5C60-C05A-BAFF34C25798}"/>
              </a:ext>
            </a:extLst>
          </p:cNvPr>
          <p:cNvSpPr>
            <a:spLocks noGrp="1"/>
          </p:cNvSpPr>
          <p:nvPr>
            <p:ph type="title"/>
          </p:nvPr>
        </p:nvSpPr>
        <p:spPr>
          <a:xfrm>
            <a:off x="3297238" y="136525"/>
            <a:ext cx="8755062" cy="6584950"/>
          </a:xfrm>
        </p:spPr>
        <p:txBody>
          <a:bodyPr>
            <a:normAutofit/>
          </a:bodyPr>
          <a:lstStyle/>
          <a:p>
            <a:br>
              <a:rPr lang="en-GB" sz="3000" dirty="0"/>
            </a:br>
            <a:r>
              <a:rPr lang="en-GB" sz="3000" dirty="0">
                <a:solidFill>
                  <a:schemeClr val="tx1"/>
                </a:solidFill>
              </a:rPr>
              <a:t>3.  Writing at Level 6: What the Markers Are Looking For</a:t>
            </a:r>
            <a:br>
              <a:rPr lang="en-GB" sz="3000" dirty="0">
                <a:solidFill>
                  <a:schemeClr val="tx1"/>
                </a:solidFill>
              </a:rPr>
            </a:br>
            <a:br>
              <a:rPr lang="en-GB" sz="2200" dirty="0">
                <a:solidFill>
                  <a:schemeClr val="tx1"/>
                </a:solidFill>
              </a:rPr>
            </a:br>
            <a:r>
              <a:rPr lang="en-GB" sz="2200" dirty="0">
                <a:solidFill>
                  <a:schemeClr val="tx1"/>
                </a:solidFill>
              </a:rPr>
              <a:t>Here’s how to align with each of the 5 Generic Assessment Criteria in the spec: </a:t>
            </a:r>
            <a:r>
              <a:rPr lang="en-GB" sz="2200" u="sng" dirty="0">
                <a:solidFill>
                  <a:srgbClr val="0563C1"/>
                </a:solidFill>
                <a:hlinkClick r:id="rId4">
                  <a:extLst>
                    <a:ext uri="{A12FA001-AC4F-418D-AE19-62706E023703}">
                      <ahyp:hlinkClr xmlns:ahyp="http://schemas.microsoft.com/office/drawing/2018/hyperlinkcolor" val="tx"/>
                    </a:ext>
                  </a:extLst>
                </a:hlinkClick>
              </a:rPr>
              <a:t>[ADPA6000 -...</a:t>
            </a:r>
            <a:r>
              <a:rPr lang="en-GB" sz="2200" u="sng" dirty="0" err="1">
                <a:solidFill>
                  <a:srgbClr val="0563C1"/>
                </a:solidFill>
                <a:hlinkClick r:id="rId4">
                  <a:extLst>
                    <a:ext uri="{A12FA001-AC4F-418D-AE19-62706E023703}">
                      <ahyp:hlinkClr xmlns:ahyp="http://schemas.microsoft.com/office/drawing/2018/hyperlinkcolor" val="tx"/>
                    </a:ext>
                  </a:extLst>
                </a:hlinkClick>
              </a:rPr>
              <a:t>nt</a:t>
            </a:r>
            <a:r>
              <a:rPr lang="en-GB" sz="2200" u="sng" dirty="0">
                <a:solidFill>
                  <a:schemeClr val="tx1"/>
                </a:solidFill>
                <a:hlinkClick r:id="rId4">
                  <a:extLst>
                    <a:ext uri="{A12FA001-AC4F-418D-AE19-62706E023703}">
                      <ahyp:hlinkClr xmlns:ahyp="http://schemas.microsoft.com/office/drawing/2018/hyperlinkcolor" val="tx"/>
                    </a:ext>
                  </a:extLst>
                </a:hlinkClick>
              </a:rPr>
              <a:t> Project | Word]</a:t>
            </a:r>
            <a:br>
              <a:rPr lang="en-GB" sz="2200" u="sng" dirty="0">
                <a:solidFill>
                  <a:schemeClr val="tx1"/>
                </a:solidFill>
              </a:rPr>
            </a:br>
            <a:br>
              <a:rPr lang="en-GB" sz="2200" u="sng" dirty="0">
                <a:solidFill>
                  <a:schemeClr val="tx1"/>
                </a:solidFill>
              </a:rPr>
            </a:br>
            <a:br>
              <a:rPr lang="en-GB" sz="2200" dirty="0">
                <a:solidFill>
                  <a:schemeClr val="tx1"/>
                </a:solidFill>
              </a:rPr>
            </a:br>
            <a:r>
              <a:rPr lang="en-GB" sz="3000" dirty="0">
                <a:solidFill>
                  <a:schemeClr val="tx1"/>
                </a:solidFill>
              </a:rPr>
              <a:t>3.1. Engagement with Literature (20%)</a:t>
            </a:r>
            <a:br>
              <a:rPr lang="en-GB" sz="3000" dirty="0">
                <a:solidFill>
                  <a:schemeClr val="tx1"/>
                </a:solidFill>
              </a:rPr>
            </a:br>
            <a:r>
              <a:rPr lang="en-GB" sz="3000" dirty="0">
                <a:solidFill>
                  <a:schemeClr val="tx1"/>
                </a:solidFill>
              </a:rPr>
              <a:t>To hit 70%+:</a:t>
            </a:r>
            <a:br>
              <a:rPr lang="en-GB" sz="3000" dirty="0">
                <a:solidFill>
                  <a:schemeClr val="tx1"/>
                </a:solidFill>
              </a:rPr>
            </a:br>
            <a:br>
              <a:rPr lang="en-GB" sz="2200" dirty="0">
                <a:solidFill>
                  <a:schemeClr val="tx1"/>
                </a:solidFill>
              </a:rPr>
            </a:br>
            <a:r>
              <a:rPr lang="en-GB" sz="2200" dirty="0">
                <a:solidFill>
                  <a:schemeClr val="tx1"/>
                </a:solidFill>
              </a:rPr>
              <a:t>Use extensive, relevant, credible sources</a:t>
            </a:r>
            <a:br>
              <a:rPr lang="en-GB" sz="2200" dirty="0">
                <a:solidFill>
                  <a:schemeClr val="tx1"/>
                </a:solidFill>
              </a:rPr>
            </a:br>
            <a:r>
              <a:rPr lang="en-GB" sz="2200" dirty="0">
                <a:solidFill>
                  <a:schemeClr val="tx1"/>
                </a:solidFill>
              </a:rPr>
              <a:t>Include current research </a:t>
            </a:r>
            <a:r>
              <a:rPr lang="en-GB" sz="2000" dirty="0">
                <a:solidFill>
                  <a:schemeClr val="tx1"/>
                </a:solidFill>
              </a:rPr>
              <a:t>(within 5 years)</a:t>
            </a:r>
            <a:br>
              <a:rPr lang="en-GB" sz="2000" dirty="0">
                <a:solidFill>
                  <a:schemeClr val="tx1"/>
                </a:solidFill>
              </a:rPr>
            </a:br>
            <a:r>
              <a:rPr lang="en-GB" sz="2000" dirty="0">
                <a:solidFill>
                  <a:schemeClr val="tx1"/>
                </a:solidFill>
              </a:rPr>
              <a:t>Reference with precision</a:t>
            </a:r>
            <a:br>
              <a:rPr lang="en-GB" sz="2000" dirty="0">
                <a:solidFill>
                  <a:schemeClr val="tx1"/>
                </a:solidFill>
              </a:rPr>
            </a:br>
            <a:r>
              <a:rPr lang="en-GB" sz="2000" dirty="0">
                <a:solidFill>
                  <a:schemeClr val="tx1"/>
                </a:solidFill>
              </a:rPr>
              <a:t>Demonstrate reading </a:t>
            </a:r>
            <a:r>
              <a:rPr lang="en-GB" sz="2000" i="1" dirty="0">
                <a:solidFill>
                  <a:schemeClr val="tx1"/>
                </a:solidFill>
              </a:rPr>
              <a:t>beyond</a:t>
            </a:r>
            <a:r>
              <a:rPr lang="en-GB" sz="2000" dirty="0">
                <a:solidFill>
                  <a:schemeClr val="tx1"/>
                </a:solidFill>
              </a:rPr>
              <a:t> obvious texts</a:t>
            </a:r>
            <a:br>
              <a:rPr lang="en-GB" dirty="0"/>
            </a:br>
            <a:endParaRPr lang="en-GB" dirty="0"/>
          </a:p>
        </p:txBody>
      </p:sp>
    </p:spTree>
    <p:extLst>
      <p:ext uri="{BB962C8B-B14F-4D97-AF65-F5344CB8AC3E}">
        <p14:creationId xmlns:p14="http://schemas.microsoft.com/office/powerpoint/2010/main" val="1593920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a:xfrm>
            <a:off x="762000" y="896112"/>
            <a:ext cx="10668000" cy="5733288"/>
          </a:xfrm>
        </p:spPr>
        <p:txBody>
          <a:bodyPr>
            <a:normAutofit/>
          </a:bodyPr>
          <a:lstStyle/>
          <a:p>
            <a:r>
              <a:rPr lang="en-GB" sz="3000" dirty="0">
                <a:solidFill>
                  <a:schemeClr val="tx1"/>
                </a:solidFill>
              </a:rPr>
              <a:t>3.2. Knowledge and Understanding (20%)</a:t>
            </a:r>
            <a:br>
              <a:rPr lang="en-GB" sz="3000" dirty="0">
                <a:solidFill>
                  <a:schemeClr val="tx1"/>
                </a:solidFill>
              </a:rPr>
            </a:br>
            <a:r>
              <a:rPr lang="en-GB" sz="3000" dirty="0">
                <a:solidFill>
                  <a:schemeClr val="tx1"/>
                </a:solidFill>
              </a:rPr>
              <a:t>Show:</a:t>
            </a:r>
            <a:br>
              <a:rPr lang="en-GB" sz="2200" dirty="0">
                <a:solidFill>
                  <a:schemeClr val="tx1"/>
                </a:solidFill>
              </a:rPr>
            </a:br>
            <a:br>
              <a:rPr lang="en-GB" sz="2200" dirty="0">
                <a:solidFill>
                  <a:schemeClr val="tx1"/>
                </a:solidFill>
              </a:rPr>
            </a:br>
            <a:r>
              <a:rPr lang="en-GB" sz="2200" dirty="0">
                <a:solidFill>
                  <a:schemeClr val="tx1"/>
                </a:solidFill>
              </a:rPr>
              <a:t>Detailed understanding of concepts</a:t>
            </a:r>
            <a:br>
              <a:rPr lang="en-GB" sz="2200" dirty="0">
                <a:solidFill>
                  <a:schemeClr val="tx1"/>
                </a:solidFill>
              </a:rPr>
            </a:br>
            <a:r>
              <a:rPr lang="en-GB" sz="2200" dirty="0">
                <a:solidFill>
                  <a:schemeClr val="tx1"/>
                </a:solidFill>
              </a:rPr>
              <a:t>Awareness of limitations, ambiguity and debates</a:t>
            </a:r>
            <a:br>
              <a:rPr lang="en-GB" sz="2200" dirty="0">
                <a:solidFill>
                  <a:schemeClr val="tx1"/>
                </a:solidFill>
              </a:rPr>
            </a:br>
            <a:r>
              <a:rPr lang="en-GB" sz="2200" dirty="0">
                <a:solidFill>
                  <a:schemeClr val="tx1"/>
                </a:solidFill>
              </a:rPr>
              <a:t>Understanding of how theory applies to practice</a:t>
            </a:r>
            <a:br>
              <a:rPr lang="en-GB" sz="2200" dirty="0">
                <a:solidFill>
                  <a:schemeClr val="tx1"/>
                </a:solidFill>
              </a:rPr>
            </a:br>
            <a:br>
              <a:rPr lang="en-GB" sz="2200" dirty="0">
                <a:solidFill>
                  <a:schemeClr val="tx1"/>
                </a:solidFill>
              </a:rPr>
            </a:br>
            <a:r>
              <a:rPr lang="en-GB" sz="3000" dirty="0">
                <a:solidFill>
                  <a:schemeClr val="tx1"/>
                </a:solidFill>
              </a:rPr>
              <a:t>3.3. Cognitive and Intellectual Skills (20%)</a:t>
            </a:r>
            <a:br>
              <a:rPr lang="en-GB" sz="3000" dirty="0">
                <a:solidFill>
                  <a:schemeClr val="tx1"/>
                </a:solidFill>
              </a:rPr>
            </a:br>
            <a:r>
              <a:rPr lang="en-GB" sz="3000" dirty="0">
                <a:solidFill>
                  <a:schemeClr val="tx1"/>
                </a:solidFill>
              </a:rPr>
              <a:t>Show through writing:</a:t>
            </a:r>
            <a:br>
              <a:rPr lang="en-GB" sz="2200" dirty="0">
                <a:solidFill>
                  <a:schemeClr val="tx1"/>
                </a:solidFill>
              </a:rPr>
            </a:br>
            <a:br>
              <a:rPr lang="en-GB" sz="2200" dirty="0">
                <a:solidFill>
                  <a:schemeClr val="tx1"/>
                </a:solidFill>
              </a:rPr>
            </a:br>
            <a:r>
              <a:rPr lang="en-GB" sz="2200" dirty="0">
                <a:solidFill>
                  <a:schemeClr val="tx1"/>
                </a:solidFill>
              </a:rPr>
              <a:t>Critical evaluation</a:t>
            </a:r>
            <a:br>
              <a:rPr lang="en-GB" sz="2200" dirty="0">
                <a:solidFill>
                  <a:schemeClr val="tx1"/>
                </a:solidFill>
              </a:rPr>
            </a:br>
            <a:r>
              <a:rPr lang="en-GB" sz="2200" dirty="0">
                <a:solidFill>
                  <a:schemeClr val="tx1"/>
                </a:solidFill>
              </a:rPr>
              <a:t>Ability to synthesise sources</a:t>
            </a:r>
            <a:br>
              <a:rPr lang="en-GB" sz="2200" dirty="0">
                <a:solidFill>
                  <a:schemeClr val="tx1"/>
                </a:solidFill>
              </a:rPr>
            </a:br>
            <a:r>
              <a:rPr lang="en-GB" sz="2200" dirty="0">
                <a:solidFill>
                  <a:schemeClr val="tx1"/>
                </a:solidFill>
              </a:rPr>
              <a:t>Logical argumentation</a:t>
            </a:r>
            <a:br>
              <a:rPr lang="en-GB" sz="2200" dirty="0">
                <a:solidFill>
                  <a:schemeClr val="tx1"/>
                </a:solidFill>
              </a:rPr>
            </a:br>
            <a:r>
              <a:rPr lang="en-GB" sz="2200" dirty="0">
                <a:solidFill>
                  <a:schemeClr val="tx1"/>
                </a:solidFill>
              </a:rPr>
              <a:t>Justified judgments</a:t>
            </a:r>
            <a:br>
              <a:rPr lang="en-GB" sz="2200" dirty="0">
                <a:solidFill>
                  <a:schemeClr val="tx1"/>
                </a:solidFill>
              </a:rPr>
            </a:br>
            <a:r>
              <a:rPr lang="en-GB" sz="2200" dirty="0">
                <a:solidFill>
                  <a:schemeClr val="tx1"/>
                </a:solidFill>
              </a:rPr>
              <a:t>Independent thinking</a:t>
            </a:r>
            <a:br>
              <a:rPr lang="en-GB" dirty="0"/>
            </a:br>
            <a:r>
              <a:rPr lang="en-US" dirty="0"/>
              <a:t>​</a:t>
            </a:r>
          </a:p>
        </p:txBody>
      </p:sp>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239067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552574" y="896110"/>
            <a:ext cx="9866540" cy="5674923"/>
          </a:xfrm>
        </p:spPr>
        <p:txBody>
          <a:bodyPr>
            <a:normAutofit/>
          </a:bodyPr>
          <a:lstStyle/>
          <a:p>
            <a:r>
              <a:rPr lang="en-GB" sz="3000" dirty="0"/>
              <a:t>3.4. Practical Application (20%)</a:t>
            </a:r>
            <a:br>
              <a:rPr lang="en-GB" sz="2000" dirty="0"/>
            </a:br>
            <a:br>
              <a:rPr lang="en-GB" sz="2000" dirty="0"/>
            </a:br>
            <a:r>
              <a:rPr lang="en-GB" sz="2000" dirty="0"/>
              <a:t>In the literature review this means:</a:t>
            </a:r>
            <a:br>
              <a:rPr lang="en-GB" sz="2000" dirty="0"/>
            </a:br>
            <a:r>
              <a:rPr lang="en-GB" sz="2000" dirty="0"/>
              <a:t>Explaining how theory/practice links</a:t>
            </a:r>
            <a:br>
              <a:rPr lang="en-GB" sz="2000" dirty="0"/>
            </a:br>
            <a:r>
              <a:rPr lang="en-GB" sz="2000" dirty="0"/>
              <a:t>Demonstrating you understand how this research will shape your practical exploration</a:t>
            </a:r>
            <a:br>
              <a:rPr lang="en-GB" sz="2000" dirty="0"/>
            </a:br>
            <a:br>
              <a:rPr lang="en-GB" sz="2000" dirty="0"/>
            </a:br>
            <a:br>
              <a:rPr lang="en-GB" sz="2000" dirty="0"/>
            </a:br>
            <a:r>
              <a:rPr lang="en-GB" sz="3000" dirty="0"/>
              <a:t>3.5. Transferable Skills (20%)</a:t>
            </a:r>
            <a:br>
              <a:rPr lang="en-GB" sz="3000" dirty="0"/>
            </a:br>
            <a:r>
              <a:rPr lang="en-GB" sz="3000" dirty="0"/>
              <a:t>Show:</a:t>
            </a:r>
            <a:br>
              <a:rPr lang="en-GB" sz="2000" dirty="0"/>
            </a:br>
            <a:br>
              <a:rPr lang="en-GB" sz="2000" dirty="0"/>
            </a:br>
            <a:r>
              <a:rPr lang="en-GB" sz="2000" dirty="0"/>
              <a:t>Clear structure, fluent writing, coherent argument</a:t>
            </a:r>
            <a:br>
              <a:rPr lang="en-GB" sz="2000" dirty="0"/>
            </a:br>
            <a:r>
              <a:rPr lang="en-GB" sz="2000" dirty="0"/>
              <a:t>Professional presentation</a:t>
            </a:r>
            <a:br>
              <a:rPr lang="en-GB" sz="2000" dirty="0"/>
            </a:br>
            <a:r>
              <a:rPr lang="en-GB" sz="2000" dirty="0"/>
              <a:t>Effective communication to academic and non‑specialist readers</a:t>
            </a:r>
            <a:br>
              <a:rPr lang="en-GB" sz="2000" dirty="0"/>
            </a:br>
            <a:br>
              <a:rPr lang="en-GB" sz="2000" dirty="0"/>
            </a:br>
            <a:br>
              <a:rPr lang="en-GB" sz="2000" dirty="0"/>
            </a:br>
            <a:r>
              <a:rPr lang="en-US" sz="2000" dirty="0"/>
              <a:t>​</a:t>
            </a:r>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425246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764155" y="896112"/>
            <a:ext cx="10665845" cy="5597101"/>
          </a:xfrm>
        </p:spPr>
        <p:txBody>
          <a:bodyPr>
            <a:normAutofit fontScale="90000"/>
          </a:bodyPr>
          <a:lstStyle/>
          <a:p>
            <a:r>
              <a:rPr lang="en-GB" sz="3000" dirty="0">
                <a:solidFill>
                  <a:schemeClr val="tx1"/>
                </a:solidFill>
              </a:rPr>
              <a:t>4.  Style Tips for a Strong Literature Review</a:t>
            </a:r>
            <a:br>
              <a:rPr lang="en-GB" sz="2200" dirty="0">
                <a:solidFill>
                  <a:schemeClr val="tx1"/>
                </a:solidFill>
              </a:rPr>
            </a:br>
            <a:br>
              <a:rPr lang="en-GB" sz="2200" dirty="0">
                <a:solidFill>
                  <a:schemeClr val="tx1"/>
                </a:solidFill>
              </a:rPr>
            </a:br>
            <a:br>
              <a:rPr lang="en-GB" sz="2200" dirty="0">
                <a:solidFill>
                  <a:schemeClr val="tx1"/>
                </a:solidFill>
              </a:rPr>
            </a:br>
            <a:r>
              <a:rPr lang="en-GB" sz="2200" dirty="0">
                <a:solidFill>
                  <a:schemeClr val="tx1"/>
                </a:solidFill>
              </a:rPr>
              <a:t>Write analytically, not descriptively</a:t>
            </a:r>
            <a:br>
              <a:rPr lang="en-GB" sz="2200" dirty="0">
                <a:solidFill>
                  <a:schemeClr val="tx1"/>
                </a:solidFill>
              </a:rPr>
            </a:br>
            <a:br>
              <a:rPr lang="en-GB" sz="2200" dirty="0">
                <a:solidFill>
                  <a:schemeClr val="tx1"/>
                </a:solidFill>
              </a:rPr>
            </a:br>
            <a:r>
              <a:rPr lang="en-GB" sz="2200" dirty="0">
                <a:solidFill>
                  <a:schemeClr val="tx1"/>
                </a:solidFill>
              </a:rPr>
              <a:t>Use topic sentences to signal the analytical point of each paragraph</a:t>
            </a:r>
            <a:br>
              <a:rPr lang="en-GB" sz="2200" dirty="0">
                <a:solidFill>
                  <a:schemeClr val="tx1"/>
                </a:solidFill>
              </a:rPr>
            </a:br>
            <a:br>
              <a:rPr lang="en-GB" sz="2200" dirty="0">
                <a:solidFill>
                  <a:schemeClr val="tx1"/>
                </a:solidFill>
              </a:rPr>
            </a:br>
            <a:r>
              <a:rPr lang="en-GB" sz="2200" dirty="0">
                <a:solidFill>
                  <a:schemeClr val="tx1"/>
                </a:solidFill>
              </a:rPr>
              <a:t>Integrate quotations sparingly</a:t>
            </a:r>
            <a:br>
              <a:rPr lang="en-GB" sz="2200" dirty="0">
                <a:solidFill>
                  <a:schemeClr val="tx1"/>
                </a:solidFill>
              </a:rPr>
            </a:br>
            <a:br>
              <a:rPr lang="en-GB" sz="2200" dirty="0">
                <a:solidFill>
                  <a:schemeClr val="tx1"/>
                </a:solidFill>
              </a:rPr>
            </a:br>
            <a:r>
              <a:rPr lang="en-GB" sz="2200" dirty="0">
                <a:solidFill>
                  <a:schemeClr val="tx1"/>
                </a:solidFill>
              </a:rPr>
              <a:t>Use signposting language (“however”, “more recently”, “in contrast”)</a:t>
            </a:r>
            <a:br>
              <a:rPr lang="en-GB" sz="2200" dirty="0">
                <a:solidFill>
                  <a:schemeClr val="tx1"/>
                </a:solidFill>
              </a:rPr>
            </a:br>
            <a:br>
              <a:rPr lang="en-GB" sz="2200" dirty="0">
                <a:solidFill>
                  <a:schemeClr val="tx1"/>
                </a:solidFill>
              </a:rPr>
            </a:br>
            <a:r>
              <a:rPr lang="en-GB" sz="2200" dirty="0">
                <a:solidFill>
                  <a:schemeClr val="tx1"/>
                </a:solidFill>
              </a:rPr>
              <a:t>Keep your voice central — even when citing frequently</a:t>
            </a:r>
            <a:br>
              <a:rPr lang="en-GB" sz="2200" dirty="0">
                <a:solidFill>
                  <a:schemeClr val="tx1"/>
                </a:solidFill>
              </a:rPr>
            </a:br>
            <a:br>
              <a:rPr lang="en-GB" sz="2200" dirty="0">
                <a:solidFill>
                  <a:schemeClr val="tx1"/>
                </a:solidFill>
              </a:rPr>
            </a:br>
            <a:r>
              <a:rPr lang="en-GB" sz="2200" dirty="0">
                <a:solidFill>
                  <a:schemeClr val="tx1"/>
                </a:solidFill>
              </a:rPr>
              <a:t>Link to practice frequently (this is a practice‑based programme!)</a:t>
            </a:r>
            <a:br>
              <a:rPr lang="en-GB" dirty="0"/>
            </a:br>
            <a:r>
              <a:rPr lang="en-US" dirty="0"/>
              <a:t>​</a:t>
            </a:r>
          </a:p>
        </p:txBody>
      </p:sp>
      <p:sp>
        <p:nvSpPr>
          <p:cNvPr id="2" name="Slide Number Placeholder 1">
            <a:extLst>
              <a:ext uri="{FF2B5EF4-FFF2-40B4-BE49-F238E27FC236}">
                <a16:creationId xmlns:a16="http://schemas.microsoft.com/office/drawing/2014/main" id="{660EB401-2F91-2D90-C859-96484861E564}"/>
              </a:ext>
            </a:extLst>
          </p:cNvPr>
          <p:cNvSpPr>
            <a:spLocks noGrp="1"/>
          </p:cNvSpPr>
          <p:nvPr>
            <p:ph type="sldNum" sz="quarter" idx="12"/>
          </p:nvPr>
        </p:nvSpPr>
        <p:spPr/>
        <p:txBody>
          <a:bodyPr/>
          <a:lstStyle/>
          <a:p>
            <a:fld id="{B5CEABB6-07DC-46E8-9B57-56EC44A396E5}" type="slidenum">
              <a:rPr lang="en-US" smtClean="0"/>
              <a:pPr/>
              <a:t>12</a:t>
            </a:fld>
            <a:endParaRPr lang="en-US" dirty="0"/>
          </a:p>
        </p:txBody>
      </p:sp>
    </p:spTree>
    <p:extLst>
      <p:ext uri="{BB962C8B-B14F-4D97-AF65-F5344CB8AC3E}">
        <p14:creationId xmlns:p14="http://schemas.microsoft.com/office/powerpoint/2010/main" val="566997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900245" y="544285"/>
            <a:ext cx="5528217" cy="2685383"/>
          </a:xfrm>
        </p:spPr>
        <p:txBody>
          <a:bodyPr/>
          <a:lstStyle/>
          <a:p>
            <a:r>
              <a:rPr lang="en-US" dirty="0"/>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subTitle" idx="1"/>
          </p:nvPr>
        </p:nvSpPr>
        <p:spPr>
          <a:xfrm>
            <a:off x="5896340" y="3423773"/>
            <a:ext cx="5528217" cy="2029969"/>
          </a:xfrm>
        </p:spPr>
        <p:txBody>
          <a:bodyPr bIns="0">
            <a:normAutofit/>
          </a:bodyPr>
          <a:lstStyle/>
          <a:p>
            <a:r>
              <a:rPr lang="en-US" dirty="0"/>
              <a:t>QUESTIONS?</a:t>
            </a:r>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3.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{8C6DC76E-7042-4896-BDC8-69D33A7E1831}TF55c86556-70ea-476e-aa05-13a38f2d5b0da1381d77_win32-a3c664429073</Template>
  <TotalTime>64</TotalTime>
  <Words>1061</Words>
  <Application>Microsoft Office PowerPoint</Application>
  <PresentationFormat>Widescreen</PresentationFormat>
  <Paragraphs>110</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Avenir Next LT Pro</vt:lpstr>
      <vt:lpstr>Calibri</vt:lpstr>
      <vt:lpstr>Custom</vt:lpstr>
      <vt:lpstr>ADPA6000 Literary review</vt:lpstr>
      <vt:lpstr> How to Write the Literature Review for ADPA6000 (Level 6 Independent Project) </vt:lpstr>
      <vt:lpstr>   </vt:lpstr>
      <vt:lpstr>PowerPoint Presentation</vt:lpstr>
      <vt:lpstr>PowerPoint Presentation</vt:lpstr>
      <vt:lpstr>PowerPoint Presentation</vt:lpstr>
      <vt:lpstr>2.4. Synthesis and Identification of Gaps (300–400 words)  This is where your intellectual independence becomes explicit. You show:  What the field knows Where the contradictions lie What is missing What is under‑researched Where your project fits How your practical exploration will respond to these gaps  This directly links to Learning Outcome 1: identify a suitable topic and formulate a plan for further research. ​</vt:lpstr>
      <vt:lpstr>  2.5. Conclusion (200–250 words)  Summarise: What the literature collectively shows Why this matters for your project How your practical work will develop from this foundation   2.6. Reference List  Full Harvard style Only include sources actually cited Ensure accuracy and consistency to score highly in Criterion 1 (Engagement with Literature) </vt:lpstr>
      <vt:lpstr> 3.  Writing at Level 6: What the Markers Are Looking For  Here’s how to align with each of the 5 Generic Assessment Criteria in the spec: [ADPA6000 -...nt Project | Word]   3.1. Engagement with Literature (20%) To hit 70%+:  Use extensive, relevant, credible sources Include current research (within 5 years) Reference with precision Demonstrate reading beyond obvious texts </vt:lpstr>
      <vt:lpstr>3.2. Knowledge and Understanding (20%) Show:  Detailed understanding of concepts Awareness of limitations, ambiguity and debates Understanding of how theory applies to practice  3.3. Cognitive and Intellectual Skills (20%) Show through writing:  Critical evaluation Ability to synthesise sources Logical argumentation Justified judgments Independent thinking ​</vt:lpstr>
      <vt:lpstr>3.4. Practical Application (20%)  In the literature review this means: Explaining how theory/practice links Demonstrating you understand how this research will shape your practical exploration   3.5. Transferable Skills (20%) Show:  Clear structure, fluent writing, coherent argument Professional presentation Effective communication to academic and non‑specialist readers   ​</vt:lpstr>
      <vt:lpstr>4.  Style Tips for a Strong Literature Review   Write analytically, not descriptively  Use topic sentences to signal the analytical point of each paragraph  Integrate quotations sparingly  Use signposting language (“however”, “more recently”, “in contrast”)  Keep your voice central — even when citing frequently  Link to practice frequently (this is a practice‑based programme!)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Victoria Johns</dc:creator>
  <cp:lastModifiedBy>Victoria Johns</cp:lastModifiedBy>
  <cp:revision>1</cp:revision>
  <dcterms:created xsi:type="dcterms:W3CDTF">2026-01-21T09:23:58Z</dcterms:created>
  <dcterms:modified xsi:type="dcterms:W3CDTF">2026-01-21T10:28:40Z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