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B0E4"/>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01" autoAdjust="0"/>
  </p:normalViewPr>
  <p:slideViewPr>
    <p:cSldViewPr snapToGrid="0" showGuides="1">
      <p:cViewPr>
        <p:scale>
          <a:sx n="59" d="100"/>
          <a:sy n="59" d="100"/>
        </p:scale>
        <p:origin x="964" y="5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D55944-B220-409F-9787-DBF9FE50F7CB}" type="datetimeFigureOut">
              <a:rPr lang="en-GB" smtClean="0"/>
              <a:t>09/12/2022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6A0CB3-FDA9-4F7A-A5BB-B2E32AFB5544}" type="slidenum">
              <a:rPr lang="en-GB" smtClean="0"/>
              <a:t>‹#›</a:t>
            </a:fld>
            <a:endParaRPr lang="en-GB"/>
          </a:p>
        </p:txBody>
      </p:sp>
    </p:spTree>
    <p:extLst>
      <p:ext uri="{BB962C8B-B14F-4D97-AF65-F5344CB8AC3E}">
        <p14:creationId xmlns:p14="http://schemas.microsoft.com/office/powerpoint/2010/main" val="837388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6A0CB3-FDA9-4F7A-A5BB-B2E32AFB5544}" type="slidenum">
              <a:rPr lang="en-GB" smtClean="0"/>
              <a:t>1</a:t>
            </a:fld>
            <a:endParaRPr lang="en-GB"/>
          </a:p>
        </p:txBody>
      </p:sp>
    </p:spTree>
    <p:extLst>
      <p:ext uri="{BB962C8B-B14F-4D97-AF65-F5344CB8AC3E}">
        <p14:creationId xmlns:p14="http://schemas.microsoft.com/office/powerpoint/2010/main" val="3759988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86A0CB3-FDA9-4F7A-A5BB-B2E32AFB5544}" type="slidenum">
              <a:rPr lang="en-GB" smtClean="0"/>
              <a:t>3</a:t>
            </a:fld>
            <a:endParaRPr lang="en-GB"/>
          </a:p>
        </p:txBody>
      </p:sp>
    </p:spTree>
    <p:extLst>
      <p:ext uri="{BB962C8B-B14F-4D97-AF65-F5344CB8AC3E}">
        <p14:creationId xmlns:p14="http://schemas.microsoft.com/office/powerpoint/2010/main" val="2944088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12/9/2022</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12/9/2022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6891C-73AF-1CCD-CE55-B40080DD5BA7}"/>
              </a:ext>
            </a:extLst>
          </p:cNvPr>
          <p:cNvSpPr>
            <a:spLocks noGrp="1"/>
          </p:cNvSpPr>
          <p:nvPr>
            <p:ph type="ctrTitle"/>
          </p:nvPr>
        </p:nvSpPr>
        <p:spPr>
          <a:xfrm>
            <a:off x="680720" y="1090506"/>
            <a:ext cx="8872583" cy="1716661"/>
          </a:xfrm>
        </p:spPr>
        <p:txBody>
          <a:bodyPr/>
          <a:lstStyle/>
          <a:p>
            <a:r>
              <a:rPr lang="en-GB" dirty="0"/>
              <a:t>BUILDING A SUSTAINABLE MARKETING RELATIONSHIP</a:t>
            </a:r>
          </a:p>
        </p:txBody>
      </p:sp>
      <p:sp>
        <p:nvSpPr>
          <p:cNvPr id="3" name="Subtitle 2">
            <a:extLst>
              <a:ext uri="{FF2B5EF4-FFF2-40B4-BE49-F238E27FC236}">
                <a16:creationId xmlns:a16="http://schemas.microsoft.com/office/drawing/2014/main" id="{5290EE85-B596-042C-0482-9E0683FC6F0A}"/>
              </a:ext>
            </a:extLst>
          </p:cNvPr>
          <p:cNvSpPr>
            <a:spLocks noGrp="1"/>
          </p:cNvSpPr>
          <p:nvPr>
            <p:ph type="subTitle" idx="1"/>
          </p:nvPr>
        </p:nvSpPr>
        <p:spPr>
          <a:xfrm>
            <a:off x="7264399" y="4050833"/>
            <a:ext cx="2009603" cy="592287"/>
          </a:xfrm>
        </p:spPr>
        <p:txBody>
          <a:bodyPr/>
          <a:lstStyle/>
          <a:p>
            <a:r>
              <a:rPr lang="en-GB" dirty="0"/>
              <a:t>14/12/2022    </a:t>
            </a:r>
          </a:p>
        </p:txBody>
      </p:sp>
      <p:graphicFrame>
        <p:nvGraphicFramePr>
          <p:cNvPr id="4" name="Table 4">
            <a:extLst>
              <a:ext uri="{FF2B5EF4-FFF2-40B4-BE49-F238E27FC236}">
                <a16:creationId xmlns:a16="http://schemas.microsoft.com/office/drawing/2014/main" id="{F6EE44EA-8863-6F4F-5023-06EBFF2CDCBE}"/>
              </a:ext>
            </a:extLst>
          </p:cNvPr>
          <p:cNvGraphicFramePr>
            <a:graphicFrameLocks noGrp="1"/>
          </p:cNvGraphicFramePr>
          <p:nvPr>
            <p:extLst>
              <p:ext uri="{D42A27DB-BD31-4B8C-83A1-F6EECF244321}">
                <p14:modId xmlns:p14="http://schemas.microsoft.com/office/powerpoint/2010/main" val="643183819"/>
              </p:ext>
            </p:extLst>
          </p:nvPr>
        </p:nvGraphicFramePr>
        <p:xfrm>
          <a:off x="680720" y="724746"/>
          <a:ext cx="5059680" cy="365760"/>
        </p:xfrm>
        <a:graphic>
          <a:graphicData uri="http://schemas.openxmlformats.org/drawingml/2006/table">
            <a:tbl>
              <a:tblPr firstRow="1" bandRow="1">
                <a:tableStyleId>{5C22544A-7EE6-4342-B048-85BDC9FD1C3A}</a:tableStyleId>
              </a:tblPr>
              <a:tblGrid>
                <a:gridCol w="5059680">
                  <a:extLst>
                    <a:ext uri="{9D8B030D-6E8A-4147-A177-3AD203B41FA5}">
                      <a16:colId xmlns:a16="http://schemas.microsoft.com/office/drawing/2014/main" val="1918753701"/>
                    </a:ext>
                  </a:extLst>
                </a:gridCol>
              </a:tblGrid>
              <a:tr h="0">
                <a:tc>
                  <a:txBody>
                    <a:bodyPr/>
                    <a:lstStyle/>
                    <a:p>
                      <a:r>
                        <a:rPr lang="en-GB" dirty="0"/>
                        <a:t>Luminita Miron 1906119</a:t>
                      </a:r>
                    </a:p>
                  </a:txBody>
                  <a:tcPr/>
                </a:tc>
                <a:extLst>
                  <a:ext uri="{0D108BD9-81ED-4DB2-BD59-A6C34878D82A}">
                    <a16:rowId xmlns:a16="http://schemas.microsoft.com/office/drawing/2014/main" val="504725207"/>
                  </a:ext>
                </a:extLst>
              </a:tr>
            </a:tbl>
          </a:graphicData>
        </a:graphic>
      </p:graphicFrame>
      <p:graphicFrame>
        <p:nvGraphicFramePr>
          <p:cNvPr id="5" name="Table 5">
            <a:extLst>
              <a:ext uri="{FF2B5EF4-FFF2-40B4-BE49-F238E27FC236}">
                <a16:creationId xmlns:a16="http://schemas.microsoft.com/office/drawing/2014/main" id="{217165FF-58AF-0C23-D895-DF3429C3846C}"/>
              </a:ext>
            </a:extLst>
          </p:cNvPr>
          <p:cNvGraphicFramePr>
            <a:graphicFrameLocks noGrp="1"/>
          </p:cNvGraphicFramePr>
          <p:nvPr>
            <p:extLst>
              <p:ext uri="{D42A27DB-BD31-4B8C-83A1-F6EECF244321}">
                <p14:modId xmlns:p14="http://schemas.microsoft.com/office/powerpoint/2010/main" val="773275468"/>
              </p:ext>
            </p:extLst>
          </p:nvPr>
        </p:nvGraphicFramePr>
        <p:xfrm>
          <a:off x="2032000" y="2807166"/>
          <a:ext cx="2278743" cy="365761"/>
        </p:xfrm>
        <a:graphic>
          <a:graphicData uri="http://schemas.openxmlformats.org/drawingml/2006/table">
            <a:tbl>
              <a:tblPr firstRow="1" bandRow="1">
                <a:tableStyleId>{5C22544A-7EE6-4342-B048-85BDC9FD1C3A}</a:tableStyleId>
              </a:tblPr>
              <a:tblGrid>
                <a:gridCol w="2278743">
                  <a:extLst>
                    <a:ext uri="{9D8B030D-6E8A-4147-A177-3AD203B41FA5}">
                      <a16:colId xmlns:a16="http://schemas.microsoft.com/office/drawing/2014/main" val="3322584342"/>
                    </a:ext>
                  </a:extLst>
                </a:gridCol>
              </a:tblGrid>
              <a:tr h="365761">
                <a:tc>
                  <a:txBody>
                    <a:bodyPr/>
                    <a:lstStyle/>
                    <a:p>
                      <a:r>
                        <a:rPr lang="en-GB" dirty="0"/>
                        <a:t>BMSW 5007_SWAN</a:t>
                      </a:r>
                    </a:p>
                  </a:txBody>
                  <a:tcPr/>
                </a:tc>
                <a:extLst>
                  <a:ext uri="{0D108BD9-81ED-4DB2-BD59-A6C34878D82A}">
                    <a16:rowId xmlns:a16="http://schemas.microsoft.com/office/drawing/2014/main" val="2338777738"/>
                  </a:ext>
                </a:extLst>
              </a:tr>
            </a:tbl>
          </a:graphicData>
        </a:graphic>
      </p:graphicFrame>
    </p:spTree>
    <p:extLst>
      <p:ext uri="{BB962C8B-B14F-4D97-AF65-F5344CB8AC3E}">
        <p14:creationId xmlns:p14="http://schemas.microsoft.com/office/powerpoint/2010/main" val="3031415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60E5C-3909-B6D5-9E88-769018CF9A0C}"/>
              </a:ext>
            </a:extLst>
          </p:cNvPr>
          <p:cNvSpPr>
            <a:spLocks noGrp="1"/>
          </p:cNvSpPr>
          <p:nvPr>
            <p:ph type="title"/>
          </p:nvPr>
        </p:nvSpPr>
        <p:spPr/>
        <p:txBody>
          <a:bodyPr/>
          <a:lstStyle/>
          <a:p>
            <a:r>
              <a:rPr lang="en-GB" dirty="0"/>
              <a:t>   Digital Marketing</a:t>
            </a:r>
          </a:p>
        </p:txBody>
      </p:sp>
      <p:sp>
        <p:nvSpPr>
          <p:cNvPr id="3" name="Content Placeholder 2">
            <a:extLst>
              <a:ext uri="{FF2B5EF4-FFF2-40B4-BE49-F238E27FC236}">
                <a16:creationId xmlns:a16="http://schemas.microsoft.com/office/drawing/2014/main" id="{511B8D16-144E-2CA2-5AB3-9317981D8B5C}"/>
              </a:ext>
            </a:extLst>
          </p:cNvPr>
          <p:cNvSpPr>
            <a:spLocks noGrp="1"/>
          </p:cNvSpPr>
          <p:nvPr>
            <p:ph idx="1"/>
          </p:nvPr>
        </p:nvSpPr>
        <p:spPr>
          <a:xfrm>
            <a:off x="677334" y="2160589"/>
            <a:ext cx="8596668" cy="1629091"/>
          </a:xfrm>
        </p:spPr>
        <p:txBody>
          <a:bodyPr/>
          <a:lstStyle/>
          <a:p>
            <a:r>
              <a:rPr lang="en-GB" dirty="0"/>
              <a:t>“The concept of digital marketing is the specific component of marketing that is generally used the online and internet-based technologies(digital)like mobile phones, desktop computers and other aspects of digital platforms and media for promoting services and products (</a:t>
            </a:r>
            <a:r>
              <a:rPr lang="en-GB" dirty="0" err="1"/>
              <a:t>Anshari</a:t>
            </a:r>
            <a:r>
              <a:rPr lang="en-GB" dirty="0"/>
              <a:t> et all.,2019)”. </a:t>
            </a:r>
          </a:p>
        </p:txBody>
      </p:sp>
    </p:spTree>
    <p:extLst>
      <p:ext uri="{BB962C8B-B14F-4D97-AF65-F5344CB8AC3E}">
        <p14:creationId xmlns:p14="http://schemas.microsoft.com/office/powerpoint/2010/main" val="560709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A494E-D620-7562-588E-E7B1D78DECA6}"/>
              </a:ext>
            </a:extLst>
          </p:cNvPr>
          <p:cNvSpPr>
            <a:spLocks noGrp="1"/>
          </p:cNvSpPr>
          <p:nvPr>
            <p:ph type="title"/>
          </p:nvPr>
        </p:nvSpPr>
        <p:spPr>
          <a:xfrm>
            <a:off x="677334" y="609600"/>
            <a:ext cx="7277946" cy="670560"/>
          </a:xfrm>
        </p:spPr>
        <p:txBody>
          <a:bodyPr/>
          <a:lstStyle/>
          <a:p>
            <a:r>
              <a:rPr lang="en-GB" dirty="0"/>
              <a:t>Benefit of using digital marketing</a:t>
            </a:r>
          </a:p>
        </p:txBody>
      </p:sp>
      <p:sp>
        <p:nvSpPr>
          <p:cNvPr id="3" name="Content Placeholder 2">
            <a:extLst>
              <a:ext uri="{FF2B5EF4-FFF2-40B4-BE49-F238E27FC236}">
                <a16:creationId xmlns:a16="http://schemas.microsoft.com/office/drawing/2014/main" id="{C2F24284-57B1-723A-63D0-A78A502974CC}"/>
              </a:ext>
            </a:extLst>
          </p:cNvPr>
          <p:cNvSpPr>
            <a:spLocks noGrp="1"/>
          </p:cNvSpPr>
          <p:nvPr>
            <p:ph idx="1"/>
          </p:nvPr>
        </p:nvSpPr>
        <p:spPr>
          <a:xfrm>
            <a:off x="0" y="1351281"/>
            <a:ext cx="12192000" cy="5506720"/>
          </a:xfrm>
        </p:spPr>
        <p:txBody>
          <a:bodyPr>
            <a:normAutofit fontScale="92500" lnSpcReduction="10000"/>
          </a:bodyPr>
          <a:lstStyle/>
          <a:p>
            <a:pPr marL="0" indent="0">
              <a:buNone/>
            </a:pPr>
            <a:r>
              <a:rPr lang="en-GB" dirty="0"/>
              <a:t>     “The aspects of social media specifically allow organisation for reaching out a wider and better audience(Fisher et all.,2021).”</a:t>
            </a:r>
          </a:p>
          <a:p>
            <a:pPr marL="0" indent="0">
              <a:buNone/>
            </a:pPr>
            <a:r>
              <a:rPr lang="en-GB" dirty="0"/>
              <a:t>             </a:t>
            </a:r>
          </a:p>
          <a:p>
            <a:pPr marL="0" indent="0">
              <a:buNone/>
            </a:pPr>
            <a:r>
              <a:rPr lang="en-GB" dirty="0"/>
              <a:t>              Disadvantages</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 One aspect of social networking that is especially detrimental to marketing campaigns is negative post responses. Unhappy customers can post disparaging or offensive pictures, posts, or videos. Is not much the marketers can do to prevent these occurrences.( Cheung, Lee and Thadoni,2009)”.</a:t>
            </a:r>
          </a:p>
          <a:p>
            <a:pPr marL="0" lvl="0" indent="0">
              <a:buNone/>
              <a:tabLst>
                <a:tab pos="457200" algn="l"/>
              </a:tabLst>
            </a:pPr>
            <a:endParaRPr lang="en-GB" sz="1400" dirty="0">
              <a:solidFill>
                <a:srgbClr val="000000"/>
              </a:solidFill>
              <a:effectLst/>
              <a:ea typeface="Times New Roman" panose="02020603050405020304" pitchFamily="18" charset="0"/>
            </a:endParaRPr>
          </a:p>
          <a:p>
            <a:pPr marL="0" indent="0">
              <a:lnSpc>
                <a:spcPct val="107000"/>
              </a:lnSpc>
              <a:spcAft>
                <a:spcPts val="800"/>
              </a:spcAft>
              <a:buNone/>
            </a:pPr>
            <a:r>
              <a:rPr lang="en-GB" sz="1600" dirty="0">
                <a:solidFill>
                  <a:srgbClr val="17B0E4"/>
                </a:solidFill>
                <a:effectLst/>
                <a:latin typeface="Calibri" panose="020F0502020204030204" pitchFamily="34" charset="0"/>
                <a:ea typeface="Calibri" panose="020F0502020204030204" pitchFamily="34" charset="0"/>
                <a:cs typeface="Times New Roman" panose="02020603050405020304" pitchFamily="18" charset="0"/>
              </a:rPr>
              <a:t>  </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company that explicitly has the ideal customer satisfaction and customer relationship would be gaining business from the market. The aspect of the growth of that specific company would be more when compared with other companies that are giving less priority to the entity of the customer's relationship (Hassan et al.,2019)”.</a:t>
            </a:r>
          </a:p>
          <a:p>
            <a:pPr marL="0" indent="0">
              <a:buNone/>
            </a:pPr>
            <a:r>
              <a:rPr lang="en-GB" dirty="0">
                <a:latin typeface="Calibri" panose="020F0502020204030204" pitchFamily="34" charset="0"/>
                <a:ea typeface="Calibri" panose="020F0502020204030204" pitchFamily="34" charset="0"/>
                <a:cs typeface="Times New Roman" panose="02020603050405020304" pitchFamily="18" charset="0"/>
              </a:rPr>
              <a:t>               Disadvantages</a:t>
            </a:r>
          </a:p>
          <a:p>
            <a:pPr marL="0" indent="0">
              <a:buNone/>
            </a:pPr>
            <a:r>
              <a:rPr lang="en-GB" dirty="0">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“CRM </a:t>
            </a:r>
            <a:r>
              <a:rPr lang="en-GB" dirty="0">
                <a:latin typeface="Calibri" panose="020F0502020204030204" pitchFamily="34" charset="0"/>
                <a:ea typeface="Calibri" panose="020F0502020204030204" pitchFamily="34" charset="0"/>
                <a:cs typeface="Times New Roman" panose="02020603050405020304" pitchFamily="18" charset="0"/>
              </a:rPr>
              <a:t>applications is time consuming. Somebody has to monitor each network ,respond to comments, answer questions and post product information's .A company must realise the necessary time commitment and accept that commitment as plausible for its operations(Barefoot and Szabo,2010).”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u="sng" dirty="0">
              <a:solidFill>
                <a:schemeClr val="accent1">
                  <a:lumMod val="75000"/>
                </a:schemeClr>
              </a:solidFill>
            </a:endParaRPr>
          </a:p>
        </p:txBody>
      </p:sp>
      <p:graphicFrame>
        <p:nvGraphicFramePr>
          <p:cNvPr id="6" name="Table 6">
            <a:extLst>
              <a:ext uri="{FF2B5EF4-FFF2-40B4-BE49-F238E27FC236}">
                <a16:creationId xmlns:a16="http://schemas.microsoft.com/office/drawing/2014/main" id="{808BE2CA-9279-593C-D26F-C731576B42B5}"/>
              </a:ext>
            </a:extLst>
          </p:cNvPr>
          <p:cNvGraphicFramePr>
            <a:graphicFrameLocks noGrp="1"/>
          </p:cNvGraphicFramePr>
          <p:nvPr>
            <p:extLst>
              <p:ext uri="{D42A27DB-BD31-4B8C-83A1-F6EECF244321}">
                <p14:modId xmlns:p14="http://schemas.microsoft.com/office/powerpoint/2010/main" val="3064759409"/>
              </p:ext>
            </p:extLst>
          </p:nvPr>
        </p:nvGraphicFramePr>
        <p:xfrm>
          <a:off x="0" y="3572691"/>
          <a:ext cx="8596668" cy="640080"/>
        </p:xfrm>
        <a:graphic>
          <a:graphicData uri="http://schemas.openxmlformats.org/drawingml/2006/table">
            <a:tbl>
              <a:tblPr firstRow="1" bandRow="1">
                <a:tableStyleId>{5C22544A-7EE6-4342-B048-85BDC9FD1C3A}</a:tableStyleId>
              </a:tblPr>
              <a:tblGrid>
                <a:gridCol w="8596668">
                  <a:extLst>
                    <a:ext uri="{9D8B030D-6E8A-4147-A177-3AD203B41FA5}">
                      <a16:colId xmlns:a16="http://schemas.microsoft.com/office/drawing/2014/main" val="94765581"/>
                    </a:ext>
                  </a:extLst>
                </a:gridCol>
              </a:tblGrid>
              <a:tr h="370114">
                <a:tc>
                  <a:txBody>
                    <a:bodyPr/>
                    <a:lstStyle/>
                    <a:p>
                      <a:r>
                        <a:rPr lang="en-GB" dirty="0"/>
                        <a:t>Benefits of social media in Customer Relationship Management</a:t>
                      </a:r>
                    </a:p>
                    <a:p>
                      <a:endParaRPr lang="en-GB" dirty="0"/>
                    </a:p>
                  </a:txBody>
                  <a:tcPr/>
                </a:tc>
                <a:extLst>
                  <a:ext uri="{0D108BD9-81ED-4DB2-BD59-A6C34878D82A}">
                    <a16:rowId xmlns:a16="http://schemas.microsoft.com/office/drawing/2014/main" val="3665956128"/>
                  </a:ext>
                </a:extLst>
              </a:tr>
            </a:tbl>
          </a:graphicData>
        </a:graphic>
      </p:graphicFrame>
    </p:spTree>
    <p:extLst>
      <p:ext uri="{BB962C8B-B14F-4D97-AF65-F5344CB8AC3E}">
        <p14:creationId xmlns:p14="http://schemas.microsoft.com/office/powerpoint/2010/main" val="745324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359E4-9BE9-6DA8-E548-FD74E452638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381CAE0-972F-2DEA-3649-D54F93866584}"/>
              </a:ext>
            </a:extLst>
          </p:cNvPr>
          <p:cNvSpPr>
            <a:spLocks noGrp="1"/>
          </p:cNvSpPr>
          <p:nvPr>
            <p:ph idx="1"/>
          </p:nvPr>
        </p:nvSpPr>
        <p:spPr>
          <a:xfrm>
            <a:off x="677334" y="1239520"/>
            <a:ext cx="8596668" cy="5618479"/>
          </a:xfrm>
        </p:spPr>
        <p:txBody>
          <a:bodyPr>
            <a:normAutofit/>
          </a:bodyPr>
          <a:lstStyle/>
          <a:p>
            <a:endParaRPr lang="en-GB" dirty="0"/>
          </a:p>
          <a:p>
            <a:r>
              <a:rPr lang="en-GB" dirty="0" err="1"/>
              <a:t>Anshari</a:t>
            </a:r>
            <a:r>
              <a:rPr lang="en-GB" dirty="0"/>
              <a:t>, M., </a:t>
            </a:r>
            <a:r>
              <a:rPr lang="en-GB" dirty="0" err="1"/>
              <a:t>Almunawar</a:t>
            </a:r>
            <a:r>
              <a:rPr lang="en-GB" dirty="0"/>
              <a:t>, M.N., Lim, S.A. and Al- </a:t>
            </a:r>
            <a:r>
              <a:rPr lang="en-GB" dirty="0" err="1"/>
              <a:t>Mudimigh</a:t>
            </a:r>
            <a:r>
              <a:rPr lang="en-GB" dirty="0"/>
              <a:t>, A. (2019). Customer relationship management and big data enabled: Personalization &amp; customization of services. Applied Computing and Informatics, 15(2), pp.94-101.</a:t>
            </a:r>
          </a:p>
          <a:p>
            <a:r>
              <a:rPr lang="en-GB" dirty="0" err="1"/>
              <a:t>Barefoot,D</a:t>
            </a:r>
            <a:r>
              <a:rPr lang="en-GB" dirty="0"/>
              <a:t>., and Szabo.(2010). “Friends with benefits: A social media-marketing handbook”. San Francisco: No starch Press</a:t>
            </a:r>
          </a:p>
          <a:p>
            <a:r>
              <a:rPr lang="en-GB" dirty="0"/>
              <a:t>Cheung, C. M. K., M. K. O. Lee, &amp; D. R. Thadani. (2009). “The impact of positive electronic word-of mouth on consumer online purchasing decision”. Visioning and Engineering the Knowledge Society. A Web Science Perspective, ed. M. D. </a:t>
            </a:r>
            <a:r>
              <a:rPr lang="en-GB" dirty="0" err="1"/>
              <a:t>Lytras</a:t>
            </a:r>
            <a:r>
              <a:rPr lang="en-GB" dirty="0"/>
              <a:t> et al. Lecture Notes in Computer Science 5736: 501–510.</a:t>
            </a:r>
          </a:p>
          <a:p>
            <a:r>
              <a:rPr lang="en-GB" dirty="0"/>
              <a:t>Fisher, M., Newton, C. and Sainsbury, E. (2021). Mental health social work observed. Routledge.</a:t>
            </a:r>
          </a:p>
          <a:p>
            <a:r>
              <a:rPr lang="en-GB" dirty="0"/>
              <a:t>Hassan, A., Parvez, M. and </a:t>
            </a:r>
            <a:r>
              <a:rPr lang="en-GB" dirty="0" err="1"/>
              <a:t>Ekiz</a:t>
            </a:r>
            <a:r>
              <a:rPr lang="en-GB" dirty="0"/>
              <a:t>, E. (2019), July. Technology Induced Loyalty Schemes for Customer Relationship Management and Positive Purchase Decisions. In 9th ADVANCES IN HOPITALITY AND TOURISM MARKETING ANDMANAGEMENT CONFERENCE (p. 241).</a:t>
            </a:r>
          </a:p>
          <a:p>
            <a:endParaRPr lang="en-GB" dirty="0"/>
          </a:p>
          <a:p>
            <a:endParaRPr lang="en-GB" dirty="0"/>
          </a:p>
        </p:txBody>
      </p:sp>
    </p:spTree>
    <p:extLst>
      <p:ext uri="{BB962C8B-B14F-4D97-AF65-F5344CB8AC3E}">
        <p14:creationId xmlns:p14="http://schemas.microsoft.com/office/powerpoint/2010/main" val="303676685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439</TotalTime>
  <Words>489</Words>
  <Application>Microsoft Office PowerPoint</Application>
  <PresentationFormat>Widescreen</PresentationFormat>
  <Paragraphs>27</Paragraphs>
  <Slides>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Trebuchet MS</vt:lpstr>
      <vt:lpstr>Wingdings 3</vt:lpstr>
      <vt:lpstr>Facet</vt:lpstr>
      <vt:lpstr>BUILDING A SUSTAINABLE MARKETING RELATIONSHIP</vt:lpstr>
      <vt:lpstr>   Digital Marketing</vt:lpstr>
      <vt:lpstr>Benefit of using digital marketing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SUSTAINABLE MARKETING RELATIONSHIP</dc:title>
  <dc:creator>Luminita Miron (1906119)</dc:creator>
  <cp:lastModifiedBy>Luminita Miron (1906119)</cp:lastModifiedBy>
  <cp:revision>12</cp:revision>
  <dcterms:created xsi:type="dcterms:W3CDTF">2022-11-30T09:56:24Z</dcterms:created>
  <dcterms:modified xsi:type="dcterms:W3CDTF">2022-12-09T08:49:19Z</dcterms:modified>
</cp:coreProperties>
</file>