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61" r:id="rId3"/>
    <p:sldId id="257" r:id="rId4"/>
    <p:sldId id="258" r:id="rId5"/>
    <p:sldId id="259" r:id="rId6"/>
    <p:sldId id="262" r:id="rId7"/>
    <p:sldId id="263" r:id="rId8"/>
    <p:sldId id="264" r:id="rId9"/>
  </p:sldIdLst>
  <p:sldSz cx="9144000" cy="6858000" type="screen4x3"/>
  <p:notesSz cx="6858000" cy="9144000"/>
  <p:defaultTextStyle>
    <a:defPPr>
      <a:defRPr lang="en-GB"/>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99"/>
    <a:srgbClr val="FF00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2787"/>
    <p:restoredTop sz="90929"/>
  </p:normalViewPr>
  <p:slideViewPr>
    <p:cSldViewPr>
      <p:cViewPr varScale="1">
        <p:scale>
          <a:sx n="66" d="100"/>
          <a:sy n="66" d="100"/>
        </p:scale>
        <p:origin x="-930"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66"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11267"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11268"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11269"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1270"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11271"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FD79FDEC-CF91-48BF-AEE6-17A6CF44B251}" type="slidenum">
              <a:rPr lang="en-GB"/>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Times New Roman" pitchFamily="18" charset="0"/>
        <a:ea typeface="+mn-ea"/>
        <a:cs typeface="+mn-cs"/>
      </a:defRPr>
    </a:lvl1pPr>
    <a:lvl2pPr marL="457200" algn="l" rtl="0" fontAlgn="base">
      <a:spcBef>
        <a:spcPct val="30000"/>
      </a:spcBef>
      <a:spcAft>
        <a:spcPct val="0"/>
      </a:spcAft>
      <a:defRPr sz="1200" kern="1200">
        <a:solidFill>
          <a:schemeClr val="tx1"/>
        </a:solidFill>
        <a:latin typeface="Times New Roman" pitchFamily="18" charset="0"/>
        <a:ea typeface="+mn-ea"/>
        <a:cs typeface="+mn-cs"/>
      </a:defRPr>
    </a:lvl2pPr>
    <a:lvl3pPr marL="914400" algn="l" rtl="0" fontAlgn="base">
      <a:spcBef>
        <a:spcPct val="30000"/>
      </a:spcBef>
      <a:spcAft>
        <a:spcPct val="0"/>
      </a:spcAft>
      <a:defRPr sz="1200" kern="1200">
        <a:solidFill>
          <a:schemeClr val="tx1"/>
        </a:solidFill>
        <a:latin typeface="Times New Roman" pitchFamily="18" charset="0"/>
        <a:ea typeface="+mn-ea"/>
        <a:cs typeface="+mn-cs"/>
      </a:defRPr>
    </a:lvl3pPr>
    <a:lvl4pPr marL="1371600" algn="l" rtl="0" fontAlgn="base">
      <a:spcBef>
        <a:spcPct val="30000"/>
      </a:spcBef>
      <a:spcAft>
        <a:spcPct val="0"/>
      </a:spcAft>
      <a:defRPr sz="1200" kern="1200">
        <a:solidFill>
          <a:schemeClr val="tx1"/>
        </a:solidFill>
        <a:latin typeface="Times New Roman" pitchFamily="18" charset="0"/>
        <a:ea typeface="+mn-ea"/>
        <a:cs typeface="+mn-cs"/>
      </a:defRPr>
    </a:lvl4pPr>
    <a:lvl5pPr marL="1828800" algn="l" rtl="0" fontAlgn="base">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r>
              <a:rPr lang="en-GB"/>
              <a:t>Basic Bipolar Transistor Connections</a:t>
            </a:r>
          </a:p>
        </p:txBody>
      </p:sp>
      <p:sp>
        <p:nvSpPr>
          <p:cNvPr id="6" name="Slide Number Placeholder 5"/>
          <p:cNvSpPr>
            <a:spLocks noGrp="1"/>
          </p:cNvSpPr>
          <p:nvPr>
            <p:ph type="sldNum" sz="quarter" idx="12"/>
          </p:nvPr>
        </p:nvSpPr>
        <p:spPr/>
        <p:txBody>
          <a:bodyPr/>
          <a:lstStyle>
            <a:lvl1pPr>
              <a:defRPr/>
            </a:lvl1pPr>
          </a:lstStyle>
          <a:p>
            <a:fld id="{EA33D812-CE02-4D62-B1E9-9F78F771BC9A}"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r>
              <a:rPr lang="en-GB"/>
              <a:t>Basic Bipolar Transistor Connections</a:t>
            </a:r>
          </a:p>
        </p:txBody>
      </p:sp>
      <p:sp>
        <p:nvSpPr>
          <p:cNvPr id="6" name="Slide Number Placeholder 5"/>
          <p:cNvSpPr>
            <a:spLocks noGrp="1"/>
          </p:cNvSpPr>
          <p:nvPr>
            <p:ph type="sldNum" sz="quarter" idx="12"/>
          </p:nvPr>
        </p:nvSpPr>
        <p:spPr/>
        <p:txBody>
          <a:bodyPr/>
          <a:lstStyle>
            <a:lvl1pPr>
              <a:defRPr/>
            </a:lvl1pPr>
          </a:lstStyle>
          <a:p>
            <a:fld id="{FAF392E6-FE64-4661-B668-CDF9B4E70708}"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r>
              <a:rPr lang="en-GB"/>
              <a:t>Basic Bipolar Transistor Connections</a:t>
            </a:r>
          </a:p>
        </p:txBody>
      </p:sp>
      <p:sp>
        <p:nvSpPr>
          <p:cNvPr id="6" name="Slide Number Placeholder 5"/>
          <p:cNvSpPr>
            <a:spLocks noGrp="1"/>
          </p:cNvSpPr>
          <p:nvPr>
            <p:ph type="sldNum" sz="quarter" idx="12"/>
          </p:nvPr>
        </p:nvSpPr>
        <p:spPr/>
        <p:txBody>
          <a:bodyPr/>
          <a:lstStyle>
            <a:lvl1pPr>
              <a:defRPr/>
            </a:lvl1pPr>
          </a:lstStyle>
          <a:p>
            <a:fld id="{69FF27A0-A5FF-44EC-9647-C17F172F5BAD}"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r>
              <a:rPr lang="en-GB"/>
              <a:t>Basic Bipolar Transistor Connections</a:t>
            </a:r>
          </a:p>
        </p:txBody>
      </p:sp>
      <p:sp>
        <p:nvSpPr>
          <p:cNvPr id="7" name="Slide Number Placeholder 6"/>
          <p:cNvSpPr>
            <a:spLocks noGrp="1"/>
          </p:cNvSpPr>
          <p:nvPr>
            <p:ph type="sldNum" sz="quarter" idx="12"/>
          </p:nvPr>
        </p:nvSpPr>
        <p:spPr/>
        <p:txBody>
          <a:bodyPr/>
          <a:lstStyle>
            <a:lvl1pPr>
              <a:defRPr/>
            </a:lvl1pPr>
          </a:lstStyle>
          <a:p>
            <a:fld id="{8EF6A6B1-1895-4799-931E-A0210E859C0E}"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r>
              <a:rPr lang="en-GB"/>
              <a:t>Basic Bipolar Transistor Connections</a:t>
            </a:r>
          </a:p>
        </p:txBody>
      </p:sp>
      <p:sp>
        <p:nvSpPr>
          <p:cNvPr id="9" name="Slide Number Placeholder 8"/>
          <p:cNvSpPr>
            <a:spLocks noGrp="1"/>
          </p:cNvSpPr>
          <p:nvPr>
            <p:ph type="sldNum" sz="quarter" idx="12"/>
          </p:nvPr>
        </p:nvSpPr>
        <p:spPr/>
        <p:txBody>
          <a:bodyPr/>
          <a:lstStyle>
            <a:lvl1pPr>
              <a:defRPr/>
            </a:lvl1pPr>
          </a:lstStyle>
          <a:p>
            <a:fld id="{C57C5B0D-EEBF-45DF-8DDB-2144FF961CB2}"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r>
              <a:rPr lang="en-GB"/>
              <a:t>Basic Bipolar Transistor Connections</a:t>
            </a:r>
          </a:p>
        </p:txBody>
      </p:sp>
      <p:sp>
        <p:nvSpPr>
          <p:cNvPr id="5" name="Slide Number Placeholder 4"/>
          <p:cNvSpPr>
            <a:spLocks noGrp="1"/>
          </p:cNvSpPr>
          <p:nvPr>
            <p:ph type="sldNum" sz="quarter" idx="12"/>
          </p:nvPr>
        </p:nvSpPr>
        <p:spPr/>
        <p:txBody>
          <a:bodyPr/>
          <a:lstStyle>
            <a:lvl1pPr>
              <a:defRPr/>
            </a:lvl1pPr>
          </a:lstStyle>
          <a:p>
            <a:fld id="{4275DB45-F2E1-4C41-8EAE-B1181AA85FA8}"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r>
              <a:rPr lang="en-GB"/>
              <a:t>Basic Bipolar Transistor Connections</a:t>
            </a:r>
          </a:p>
        </p:txBody>
      </p:sp>
      <p:sp>
        <p:nvSpPr>
          <p:cNvPr id="4" name="Slide Number Placeholder 3"/>
          <p:cNvSpPr>
            <a:spLocks noGrp="1"/>
          </p:cNvSpPr>
          <p:nvPr>
            <p:ph type="sldNum" sz="quarter" idx="12"/>
          </p:nvPr>
        </p:nvSpPr>
        <p:spPr/>
        <p:txBody>
          <a:bodyPr/>
          <a:lstStyle>
            <a:lvl1pPr>
              <a:defRPr/>
            </a:lvl1pPr>
          </a:lstStyle>
          <a:p>
            <a:fld id="{57D70F69-759A-45DA-98A8-A19E201B34E7}"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r>
              <a:rPr lang="en-GB"/>
              <a:t>Basic Bipolar Transistor Connections</a:t>
            </a:r>
          </a:p>
        </p:txBody>
      </p:sp>
      <p:sp>
        <p:nvSpPr>
          <p:cNvPr id="7" name="Slide Number Placeholder 6"/>
          <p:cNvSpPr>
            <a:spLocks noGrp="1"/>
          </p:cNvSpPr>
          <p:nvPr>
            <p:ph type="sldNum" sz="quarter" idx="12"/>
          </p:nvPr>
        </p:nvSpPr>
        <p:spPr/>
        <p:txBody>
          <a:bodyPr/>
          <a:lstStyle>
            <a:lvl1pPr>
              <a:defRPr/>
            </a:lvl1pPr>
          </a:lstStyle>
          <a:p>
            <a:fld id="{68626837-F111-4DC6-83D2-69A895687C7F}"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r>
              <a:rPr lang="en-GB"/>
              <a:t>Basic Bipolar Transistor Connections</a:t>
            </a:r>
          </a:p>
        </p:txBody>
      </p:sp>
      <p:sp>
        <p:nvSpPr>
          <p:cNvPr id="7" name="Slide Number Placeholder 6"/>
          <p:cNvSpPr>
            <a:spLocks noGrp="1"/>
          </p:cNvSpPr>
          <p:nvPr>
            <p:ph type="sldNum" sz="quarter" idx="12"/>
          </p:nvPr>
        </p:nvSpPr>
        <p:spPr/>
        <p:txBody>
          <a:bodyPr/>
          <a:lstStyle>
            <a:lvl1pPr>
              <a:defRPr/>
            </a:lvl1pPr>
          </a:lstStyle>
          <a:p>
            <a:fld id="{ACDBC351-DE82-4915-B58A-9BD0E8B39530}"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r>
              <a:rPr lang="en-GB"/>
              <a:t>Basic Bipolar Transistor Connections</a:t>
            </a:r>
          </a:p>
        </p:txBody>
      </p:sp>
      <p:sp>
        <p:nvSpPr>
          <p:cNvPr id="6" name="Slide Number Placeholder 5"/>
          <p:cNvSpPr>
            <a:spLocks noGrp="1"/>
          </p:cNvSpPr>
          <p:nvPr>
            <p:ph type="sldNum" sz="quarter" idx="12"/>
          </p:nvPr>
        </p:nvSpPr>
        <p:spPr/>
        <p:txBody>
          <a:bodyPr/>
          <a:lstStyle>
            <a:lvl1pPr>
              <a:defRPr/>
            </a:lvl1pPr>
          </a:lstStyle>
          <a:p>
            <a:fld id="{48C1E485-0EF8-4F34-ADFE-46E37D9EC6D9}"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r>
              <a:rPr lang="en-GB"/>
              <a:t>Basic Bipolar Transistor Connections</a:t>
            </a:r>
          </a:p>
        </p:txBody>
      </p:sp>
      <p:sp>
        <p:nvSpPr>
          <p:cNvPr id="6" name="Slide Number Placeholder 5"/>
          <p:cNvSpPr>
            <a:spLocks noGrp="1"/>
          </p:cNvSpPr>
          <p:nvPr>
            <p:ph type="sldNum" sz="quarter" idx="12"/>
          </p:nvPr>
        </p:nvSpPr>
        <p:spPr/>
        <p:txBody>
          <a:bodyPr/>
          <a:lstStyle>
            <a:lvl1pPr>
              <a:defRPr/>
            </a:lvl1pPr>
          </a:lstStyle>
          <a:p>
            <a:fld id="{72137DEE-71F4-4F00-9D51-EE4FC989AEA3}"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endParaRPr lang="en-GB"/>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r>
              <a:rPr lang="en-GB"/>
              <a:t>Basic Bipolar Transistor Connections</a:t>
            </a:r>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7FB21562-15B4-4EA5-8B10-4290FD921AC8}"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Times New Roman" pitchFamily="18" charset="0"/>
        </a:defRPr>
      </a:lvl2pPr>
      <a:lvl3pPr algn="ctr" rtl="0" fontAlgn="base">
        <a:spcBef>
          <a:spcPct val="0"/>
        </a:spcBef>
        <a:spcAft>
          <a:spcPct val="0"/>
        </a:spcAft>
        <a:defRPr sz="4400">
          <a:solidFill>
            <a:schemeClr val="tx2"/>
          </a:solidFill>
          <a:latin typeface="Times New Roman" pitchFamily="18" charset="0"/>
        </a:defRPr>
      </a:lvl3pPr>
      <a:lvl4pPr algn="ctr" rtl="0" fontAlgn="base">
        <a:spcBef>
          <a:spcPct val="0"/>
        </a:spcBef>
        <a:spcAft>
          <a:spcPct val="0"/>
        </a:spcAft>
        <a:defRPr sz="4400">
          <a:solidFill>
            <a:schemeClr val="tx2"/>
          </a:solidFill>
          <a:latin typeface="Times New Roman" pitchFamily="18" charset="0"/>
        </a:defRPr>
      </a:lvl4pPr>
      <a:lvl5pPr algn="ctr" rtl="0" fontAlgn="base">
        <a:spcBef>
          <a:spcPct val="0"/>
        </a:spcBef>
        <a:spcAft>
          <a:spcPct val="0"/>
        </a:spcAft>
        <a:defRPr sz="4400">
          <a:solidFill>
            <a:schemeClr val="tx2"/>
          </a:solidFill>
          <a:latin typeface="Times New Roman" pitchFamily="18"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ooter Placeholder 4"/>
          <p:cNvSpPr>
            <a:spLocks noGrp="1"/>
          </p:cNvSpPr>
          <p:nvPr>
            <p:ph type="ftr" sz="quarter" idx="11"/>
          </p:nvPr>
        </p:nvSpPr>
        <p:spPr/>
        <p:txBody>
          <a:bodyPr/>
          <a:lstStyle/>
          <a:p>
            <a:r>
              <a:rPr lang="en-GB"/>
              <a:t>Basic Bipolar Transistor Connections</a:t>
            </a:r>
          </a:p>
        </p:txBody>
      </p:sp>
      <p:sp>
        <p:nvSpPr>
          <p:cNvPr id="10" name="Slide Number Placeholder 5"/>
          <p:cNvSpPr>
            <a:spLocks noGrp="1"/>
          </p:cNvSpPr>
          <p:nvPr>
            <p:ph type="sldNum" sz="quarter" idx="12"/>
          </p:nvPr>
        </p:nvSpPr>
        <p:spPr/>
        <p:txBody>
          <a:bodyPr/>
          <a:lstStyle/>
          <a:p>
            <a:fld id="{77A90D73-21A1-4B7B-8ACA-2130509BD874}" type="slidenum">
              <a:rPr lang="en-GB"/>
              <a:pPr/>
              <a:t>1</a:t>
            </a:fld>
            <a:endParaRPr lang="en-GB"/>
          </a:p>
        </p:txBody>
      </p:sp>
      <p:sp>
        <p:nvSpPr>
          <p:cNvPr id="2050" name="Rectangle 2"/>
          <p:cNvSpPr>
            <a:spLocks noGrp="1" noChangeArrowheads="1"/>
          </p:cNvSpPr>
          <p:nvPr>
            <p:ph type="ctrTitle"/>
          </p:nvPr>
        </p:nvSpPr>
        <p:spPr>
          <a:xfrm>
            <a:off x="762000" y="228600"/>
            <a:ext cx="7772400" cy="533400"/>
          </a:xfrm>
        </p:spPr>
        <p:txBody>
          <a:bodyPr/>
          <a:lstStyle/>
          <a:p>
            <a:r>
              <a:rPr lang="en-GB" sz="2400" b="1" u="sng">
                <a:solidFill>
                  <a:schemeClr val="accent2"/>
                </a:solidFill>
                <a:effectLst>
                  <a:outerShdw blurRad="38100" dist="38100" dir="2700000" algn="tl">
                    <a:srgbClr val="C0C0C0"/>
                  </a:outerShdw>
                </a:effectLst>
                <a:latin typeface="Arial Rounded MT Bold" pitchFamily="34" charset="0"/>
                <a:cs typeface="Times New Roman" pitchFamily="18" charset="0"/>
              </a:rPr>
              <a:t>BASIC  BIPOLAR  TRANSISTOR  CONNECTIONS</a:t>
            </a:r>
            <a:r>
              <a:rPr lang="en-GB" sz="2400">
                <a:latin typeface="Arial Rounded MT Bold" pitchFamily="34" charset="0"/>
              </a:rPr>
              <a:t> </a:t>
            </a:r>
          </a:p>
        </p:txBody>
      </p:sp>
      <p:grpSp>
        <p:nvGrpSpPr>
          <p:cNvPr id="2052" name="Group 4"/>
          <p:cNvGrpSpPr>
            <a:grpSpLocks/>
          </p:cNvGrpSpPr>
          <p:nvPr/>
        </p:nvGrpSpPr>
        <p:grpSpPr bwMode="auto">
          <a:xfrm>
            <a:off x="228600" y="685800"/>
            <a:ext cx="8534400" cy="3048000"/>
            <a:chOff x="605" y="1978"/>
            <a:chExt cx="10645" cy="4892"/>
          </a:xfrm>
        </p:grpSpPr>
        <p:pic>
          <p:nvPicPr>
            <p:cNvPr id="2053" name="Picture 5"/>
            <p:cNvPicPr>
              <a:picLocks noChangeAspect="1" noChangeArrowheads="1"/>
            </p:cNvPicPr>
            <p:nvPr/>
          </p:nvPicPr>
          <p:blipFill>
            <a:blip r:embed="rId2" cstate="print"/>
            <a:srcRect/>
            <a:stretch>
              <a:fillRect/>
            </a:stretch>
          </p:blipFill>
          <p:spPr bwMode="auto">
            <a:xfrm>
              <a:off x="605" y="1978"/>
              <a:ext cx="3565" cy="4869"/>
            </a:xfrm>
            <a:prstGeom prst="rect">
              <a:avLst/>
            </a:prstGeom>
            <a:noFill/>
            <a:ln w="9525">
              <a:noFill/>
              <a:miter lim="800000"/>
              <a:headEnd/>
              <a:tailEnd/>
            </a:ln>
          </p:spPr>
        </p:pic>
        <p:pic>
          <p:nvPicPr>
            <p:cNvPr id="2054" name="Picture 6"/>
            <p:cNvPicPr>
              <a:picLocks noChangeAspect="1" noChangeArrowheads="1"/>
            </p:cNvPicPr>
            <p:nvPr/>
          </p:nvPicPr>
          <p:blipFill>
            <a:blip r:embed="rId3" cstate="print"/>
            <a:srcRect/>
            <a:stretch>
              <a:fillRect/>
            </a:stretch>
          </p:blipFill>
          <p:spPr bwMode="auto">
            <a:xfrm>
              <a:off x="4111" y="2055"/>
              <a:ext cx="3869" cy="4815"/>
            </a:xfrm>
            <a:prstGeom prst="rect">
              <a:avLst/>
            </a:prstGeom>
            <a:noFill/>
            <a:ln w="9525">
              <a:noFill/>
              <a:miter lim="800000"/>
              <a:headEnd/>
              <a:tailEnd/>
            </a:ln>
          </p:spPr>
        </p:pic>
        <p:pic>
          <p:nvPicPr>
            <p:cNvPr id="2055" name="Picture 7"/>
            <p:cNvPicPr>
              <a:picLocks noChangeAspect="1" noChangeArrowheads="1"/>
            </p:cNvPicPr>
            <p:nvPr/>
          </p:nvPicPr>
          <p:blipFill>
            <a:blip r:embed="rId4" cstate="print"/>
            <a:srcRect/>
            <a:stretch>
              <a:fillRect/>
            </a:stretch>
          </p:blipFill>
          <p:spPr bwMode="auto">
            <a:xfrm>
              <a:off x="7785" y="2139"/>
              <a:ext cx="3465" cy="4731"/>
            </a:xfrm>
            <a:prstGeom prst="rect">
              <a:avLst/>
            </a:prstGeom>
            <a:noFill/>
            <a:ln w="9525">
              <a:noFill/>
              <a:miter lim="800000"/>
              <a:headEnd/>
              <a:tailEnd/>
            </a:ln>
          </p:spPr>
        </p:pic>
      </p:grpSp>
      <p:sp>
        <p:nvSpPr>
          <p:cNvPr id="2056" name="Text Box 8"/>
          <p:cNvSpPr txBox="1">
            <a:spLocks noChangeArrowheads="1"/>
          </p:cNvSpPr>
          <p:nvPr/>
        </p:nvSpPr>
        <p:spPr bwMode="auto">
          <a:xfrm>
            <a:off x="609600" y="3657600"/>
            <a:ext cx="8077200" cy="3022600"/>
          </a:xfrm>
          <a:prstGeom prst="rect">
            <a:avLst/>
          </a:prstGeom>
          <a:noFill/>
          <a:ln w="9525">
            <a:noFill/>
            <a:miter lim="800000"/>
            <a:headEnd/>
            <a:tailEnd/>
          </a:ln>
          <a:effectLst/>
        </p:spPr>
        <p:txBody>
          <a:bodyPr>
            <a:spAutoFit/>
          </a:bodyPr>
          <a:lstStyle/>
          <a:p>
            <a:pPr>
              <a:spcBef>
                <a:spcPct val="50000"/>
              </a:spcBef>
            </a:pPr>
            <a:r>
              <a:rPr lang="en-GB" sz="1800" b="1">
                <a:solidFill>
                  <a:srgbClr val="FF0000"/>
                </a:solidFill>
                <a:effectLst>
                  <a:outerShdw blurRad="38100" dist="38100" dir="2700000" algn="tl">
                    <a:srgbClr val="C0C0C0"/>
                  </a:outerShdw>
                </a:effectLst>
                <a:latin typeface="Arial Rounded MT Bold" pitchFamily="34" charset="0"/>
              </a:rPr>
              <a:t>Common Emitter Connection</a:t>
            </a:r>
            <a:r>
              <a:rPr lang="en-GB" sz="1800" b="1">
                <a:latin typeface="Arial Rounded MT Bold" pitchFamily="34" charset="0"/>
              </a:rPr>
              <a:t>: Used for voltage amplification e.g. preamplifier applications.Very common.</a:t>
            </a:r>
          </a:p>
          <a:p>
            <a:pPr>
              <a:spcBef>
                <a:spcPct val="50000"/>
              </a:spcBef>
            </a:pPr>
            <a:r>
              <a:rPr lang="en-GB" sz="1800" b="1">
                <a:solidFill>
                  <a:srgbClr val="FF0000"/>
                </a:solidFill>
                <a:effectLst>
                  <a:outerShdw blurRad="38100" dist="38100" dir="2700000" algn="tl">
                    <a:srgbClr val="C0C0C0"/>
                  </a:outerShdw>
                </a:effectLst>
                <a:latin typeface="Arial Rounded MT Bold" pitchFamily="34" charset="0"/>
              </a:rPr>
              <a:t>Common Collector Connection ( Emitter Follower). </a:t>
            </a:r>
            <a:r>
              <a:rPr lang="en-GB" sz="1800" b="1">
                <a:effectLst>
                  <a:outerShdw blurRad="38100" dist="38100" dir="2700000" algn="tl">
                    <a:srgbClr val="C0C0C0"/>
                  </a:outerShdw>
                </a:effectLst>
                <a:latin typeface="Arial Rounded MT Bold" pitchFamily="34" charset="0"/>
              </a:rPr>
              <a:t>Used as  a </a:t>
            </a:r>
            <a:r>
              <a:rPr lang="en-GB" sz="1800" b="1">
                <a:solidFill>
                  <a:srgbClr val="FF0000"/>
                </a:solidFill>
                <a:latin typeface="Arial Rounded MT Bold" pitchFamily="34" charset="0"/>
              </a:rPr>
              <a:t>buffer </a:t>
            </a:r>
            <a:r>
              <a:rPr lang="en-GB" sz="1800" b="1">
                <a:latin typeface="Arial Rounded MT Bold" pitchFamily="34" charset="0"/>
              </a:rPr>
              <a:t>to isolate a signal source from a load by providing a high input resistance to the input signal source  and a low output resistance for the load. (same basic application as the op-amp. unity gain buffer.</a:t>
            </a:r>
          </a:p>
          <a:p>
            <a:pPr>
              <a:spcBef>
                <a:spcPct val="50000"/>
              </a:spcBef>
            </a:pPr>
            <a:r>
              <a:rPr lang="en-GB" sz="1800" b="1">
                <a:solidFill>
                  <a:srgbClr val="FF0000"/>
                </a:solidFill>
                <a:effectLst>
                  <a:outerShdw blurRad="38100" dist="38100" dir="2700000" algn="tl">
                    <a:srgbClr val="C0C0C0"/>
                  </a:outerShdw>
                </a:effectLst>
                <a:latin typeface="Arial Rounded MT Bold" pitchFamily="34" charset="0"/>
              </a:rPr>
              <a:t>Common Base Connection: </a:t>
            </a:r>
            <a:r>
              <a:rPr lang="en-GB" sz="1800" b="1">
                <a:effectLst>
                  <a:outerShdw blurRad="38100" dist="38100" dir="2700000" algn="tl">
                    <a:srgbClr val="C0C0C0"/>
                  </a:outerShdw>
                </a:effectLst>
                <a:latin typeface="Arial Rounded MT Bold" pitchFamily="34" charset="0"/>
              </a:rPr>
              <a:t>Not so commonly used but is may be used for some communications applications. </a:t>
            </a:r>
            <a:endParaRPr lang="en-GB" sz="1800" b="1">
              <a:solidFill>
                <a:srgbClr val="FF0000"/>
              </a:solidFill>
              <a:effectLst>
                <a:outerShdw blurRad="38100" dist="38100" dir="2700000" algn="tl">
                  <a:srgbClr val="C0C0C0"/>
                </a:outerShdw>
              </a:effectLst>
              <a:latin typeface="Arial Rounded MT Bold" pitchFamily="34" charset="0"/>
            </a:endParaRPr>
          </a:p>
          <a:p>
            <a:pPr>
              <a:spcBef>
                <a:spcPct val="50000"/>
              </a:spcBef>
            </a:pPr>
            <a:endParaRPr lang="en-GB" sz="2000" b="1">
              <a:solidFill>
                <a:srgbClr val="FF0000"/>
              </a:solidFill>
              <a:effectLst>
                <a:outerShdw blurRad="38100" dist="38100" dir="2700000" algn="tl">
                  <a:srgbClr val="C0C0C0"/>
                </a:outerShdw>
              </a:effectLst>
              <a:latin typeface="Arial Rounded MT Bold"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3"/>
          <p:cNvSpPr>
            <a:spLocks noGrp="1"/>
          </p:cNvSpPr>
          <p:nvPr>
            <p:ph type="ftr" sz="quarter" idx="11"/>
          </p:nvPr>
        </p:nvSpPr>
        <p:spPr/>
        <p:txBody>
          <a:bodyPr/>
          <a:lstStyle/>
          <a:p>
            <a:r>
              <a:rPr lang="en-GB"/>
              <a:t>Basic Bipolar Transistor Connections</a:t>
            </a:r>
          </a:p>
        </p:txBody>
      </p:sp>
      <p:sp>
        <p:nvSpPr>
          <p:cNvPr id="6" name="Slide Number Placeholder 4"/>
          <p:cNvSpPr>
            <a:spLocks noGrp="1"/>
          </p:cNvSpPr>
          <p:nvPr>
            <p:ph type="sldNum" sz="quarter" idx="12"/>
          </p:nvPr>
        </p:nvSpPr>
        <p:spPr/>
        <p:txBody>
          <a:bodyPr/>
          <a:lstStyle/>
          <a:p>
            <a:fld id="{9BDED643-A479-4D5D-B1BF-71955897C300}" type="slidenum">
              <a:rPr lang="en-GB"/>
              <a:pPr/>
              <a:t>2</a:t>
            </a:fld>
            <a:endParaRPr lang="en-GB"/>
          </a:p>
        </p:txBody>
      </p:sp>
      <p:sp>
        <p:nvSpPr>
          <p:cNvPr id="7170" name="Rectangle 2"/>
          <p:cNvSpPr>
            <a:spLocks noGrp="1" noChangeArrowheads="1"/>
          </p:cNvSpPr>
          <p:nvPr>
            <p:ph type="title"/>
          </p:nvPr>
        </p:nvSpPr>
        <p:spPr>
          <a:xfrm>
            <a:off x="685800" y="304800"/>
            <a:ext cx="7772400" cy="381000"/>
          </a:xfrm>
        </p:spPr>
        <p:txBody>
          <a:bodyPr/>
          <a:lstStyle/>
          <a:p>
            <a:r>
              <a:rPr lang="en-GB" sz="2400" b="1" u="sng">
                <a:solidFill>
                  <a:schemeClr val="accent2"/>
                </a:solidFill>
                <a:effectLst>
                  <a:outerShdw blurRad="38100" dist="38100" dir="2700000" algn="tl">
                    <a:srgbClr val="C0C0C0"/>
                  </a:outerShdw>
                </a:effectLst>
                <a:latin typeface="Arial Rounded MT Bold" pitchFamily="34" charset="0"/>
              </a:rPr>
              <a:t>TRANSISTOR BIASING: WHAT DOES BIASING DO?</a:t>
            </a:r>
          </a:p>
        </p:txBody>
      </p:sp>
      <p:sp>
        <p:nvSpPr>
          <p:cNvPr id="7171" name="Text Box 3"/>
          <p:cNvSpPr txBox="1">
            <a:spLocks noChangeArrowheads="1"/>
          </p:cNvSpPr>
          <p:nvPr/>
        </p:nvSpPr>
        <p:spPr bwMode="auto">
          <a:xfrm>
            <a:off x="609600" y="1066800"/>
            <a:ext cx="7848600" cy="4359275"/>
          </a:xfrm>
          <a:prstGeom prst="rect">
            <a:avLst/>
          </a:prstGeom>
          <a:noFill/>
          <a:ln w="9525">
            <a:noFill/>
            <a:miter lim="800000"/>
            <a:headEnd/>
            <a:tailEnd/>
          </a:ln>
          <a:effectLst/>
        </p:spPr>
        <p:txBody>
          <a:bodyPr>
            <a:spAutoFit/>
          </a:bodyPr>
          <a:lstStyle/>
          <a:p>
            <a:pPr algn="just">
              <a:spcBef>
                <a:spcPct val="50000"/>
              </a:spcBef>
            </a:pPr>
            <a:r>
              <a:rPr lang="en-GB" sz="2000">
                <a:latin typeface="Arial Rounded MT Bold" pitchFamily="34" charset="0"/>
                <a:cs typeface="Times New Roman" pitchFamily="18" charset="0"/>
              </a:rPr>
              <a:t>The purpose of the bias currents and voltages is to </a:t>
            </a:r>
            <a:r>
              <a:rPr lang="en-GB" sz="2000">
                <a:solidFill>
                  <a:srgbClr val="FF0000"/>
                </a:solidFill>
                <a:effectLst>
                  <a:outerShdw blurRad="38100" dist="38100" dir="2700000" algn="tl">
                    <a:srgbClr val="C0C0C0"/>
                  </a:outerShdw>
                </a:effectLst>
                <a:latin typeface="Arial Rounded MT Bold" pitchFamily="34" charset="0"/>
                <a:cs typeface="Times New Roman" pitchFamily="18" charset="0"/>
              </a:rPr>
              <a:t>pre-set the transistor</a:t>
            </a:r>
            <a:r>
              <a:rPr lang="en-GB" sz="2000">
                <a:latin typeface="Arial Rounded MT Bold" pitchFamily="34" charset="0"/>
                <a:cs typeface="Times New Roman" pitchFamily="18" charset="0"/>
              </a:rPr>
              <a:t> with defined </a:t>
            </a:r>
            <a:r>
              <a:rPr lang="en-GB" sz="2000">
                <a:solidFill>
                  <a:srgbClr val="FF0000"/>
                </a:solidFill>
                <a:effectLst>
                  <a:outerShdw blurRad="38100" dist="38100" dir="2700000" algn="tl">
                    <a:srgbClr val="C0C0C0"/>
                  </a:outerShdw>
                </a:effectLst>
                <a:latin typeface="Arial Rounded MT Bold" pitchFamily="34" charset="0"/>
                <a:cs typeface="Times New Roman" pitchFamily="18" charset="0"/>
              </a:rPr>
              <a:t>d.c. voltages</a:t>
            </a:r>
            <a:r>
              <a:rPr lang="en-GB" sz="2000">
                <a:latin typeface="Arial Rounded MT Bold" pitchFamily="34" charset="0"/>
                <a:cs typeface="Times New Roman" pitchFamily="18" charset="0"/>
              </a:rPr>
              <a:t> and </a:t>
            </a:r>
            <a:r>
              <a:rPr lang="en-GB" sz="2000">
                <a:solidFill>
                  <a:srgbClr val="FF0000"/>
                </a:solidFill>
                <a:effectLst>
                  <a:outerShdw blurRad="38100" dist="38100" dir="2700000" algn="tl">
                    <a:srgbClr val="C0C0C0"/>
                  </a:outerShdw>
                </a:effectLst>
                <a:latin typeface="Arial Rounded MT Bold" pitchFamily="34" charset="0"/>
                <a:cs typeface="Times New Roman" pitchFamily="18" charset="0"/>
              </a:rPr>
              <a:t>currents</a:t>
            </a:r>
            <a:r>
              <a:rPr lang="en-GB" sz="2000">
                <a:latin typeface="Arial Rounded MT Bold" pitchFamily="34" charset="0"/>
                <a:cs typeface="Times New Roman" pitchFamily="18" charset="0"/>
              </a:rPr>
              <a:t> so that the transistor is biased into its </a:t>
            </a:r>
            <a:r>
              <a:rPr lang="en-GB" sz="2000">
                <a:solidFill>
                  <a:srgbClr val="FF0000"/>
                </a:solidFill>
                <a:effectLst>
                  <a:outerShdw blurRad="38100" dist="38100" dir="2700000" algn="tl">
                    <a:srgbClr val="C0C0C0"/>
                  </a:outerShdw>
                </a:effectLst>
                <a:latin typeface="Arial Rounded MT Bold" pitchFamily="34" charset="0"/>
                <a:cs typeface="Times New Roman" pitchFamily="18" charset="0"/>
              </a:rPr>
              <a:t>linear region</a:t>
            </a:r>
            <a:r>
              <a:rPr lang="en-GB" sz="2000">
                <a:latin typeface="Arial Rounded MT Bold" pitchFamily="34" charset="0"/>
                <a:cs typeface="Times New Roman" pitchFamily="18" charset="0"/>
              </a:rPr>
              <a:t> </a:t>
            </a:r>
            <a:r>
              <a:rPr lang="en-GB" sz="2000">
                <a:solidFill>
                  <a:srgbClr val="CC0099"/>
                </a:solidFill>
                <a:latin typeface="Arial Rounded MT Bold" pitchFamily="34" charset="0"/>
                <a:cs typeface="Times New Roman" pitchFamily="18" charset="0"/>
              </a:rPr>
              <a:t>for a linear amplifier or onto some other part of its characteristics depending upon the type of amplifier required. The type of biasing may be used to define the type of amplifier being designed. See later notes.</a:t>
            </a:r>
          </a:p>
          <a:p>
            <a:pPr algn="just">
              <a:spcBef>
                <a:spcPct val="50000"/>
              </a:spcBef>
            </a:pPr>
            <a:r>
              <a:rPr lang="en-GB" sz="2000">
                <a:latin typeface="Arial Rounded MT Bold" pitchFamily="34" charset="0"/>
                <a:cs typeface="Times New Roman" pitchFamily="18" charset="0"/>
              </a:rPr>
              <a:t>For the transistor amplifier to work as a linear amplifier it needs to be biased correctly. </a:t>
            </a:r>
          </a:p>
          <a:p>
            <a:pPr algn="just">
              <a:spcBef>
                <a:spcPct val="50000"/>
              </a:spcBef>
            </a:pPr>
            <a:r>
              <a:rPr lang="en-GB" sz="2000">
                <a:solidFill>
                  <a:srgbClr val="FF0000"/>
                </a:solidFill>
                <a:effectLst>
                  <a:outerShdw blurRad="38100" dist="38100" dir="2700000" algn="tl">
                    <a:srgbClr val="C0C0C0"/>
                  </a:outerShdw>
                </a:effectLst>
                <a:latin typeface="Arial Rounded MT Bold" pitchFamily="34" charset="0"/>
                <a:cs typeface="Times New Roman" pitchFamily="18" charset="0"/>
              </a:rPr>
              <a:t>Incorrect biasing</a:t>
            </a:r>
            <a:r>
              <a:rPr lang="en-GB" sz="2000">
                <a:latin typeface="Arial Rounded MT Bold" pitchFamily="34" charset="0"/>
                <a:cs typeface="Times New Roman" pitchFamily="18" charset="0"/>
              </a:rPr>
              <a:t> leads to </a:t>
            </a:r>
            <a:r>
              <a:rPr lang="en-GB" sz="2000">
                <a:solidFill>
                  <a:srgbClr val="FF0000"/>
                </a:solidFill>
                <a:effectLst>
                  <a:outerShdw blurRad="38100" dist="38100" dir="2700000" algn="tl">
                    <a:srgbClr val="C0C0C0"/>
                  </a:outerShdw>
                </a:effectLst>
                <a:latin typeface="Arial Rounded MT Bold" pitchFamily="34" charset="0"/>
                <a:cs typeface="Times New Roman" pitchFamily="18" charset="0"/>
              </a:rPr>
              <a:t>distortion</a:t>
            </a:r>
            <a:r>
              <a:rPr lang="en-GB" sz="2000">
                <a:latin typeface="Arial Rounded MT Bold" pitchFamily="34" charset="0"/>
                <a:cs typeface="Times New Roman" pitchFamily="18" charset="0"/>
              </a:rPr>
              <a:t>, which is not acceptable for voltage amplifiers.</a:t>
            </a:r>
          </a:p>
          <a:p>
            <a:pPr algn="just">
              <a:spcBef>
                <a:spcPct val="50000"/>
              </a:spcBef>
            </a:pPr>
            <a:r>
              <a:rPr lang="en-GB" sz="2000">
                <a:latin typeface="Arial Rounded MT Bold" pitchFamily="34" charset="0"/>
                <a:cs typeface="Times New Roman" pitchFamily="18" charset="0"/>
              </a:rPr>
              <a:t> </a:t>
            </a:r>
          </a:p>
          <a:p>
            <a:pPr>
              <a:spcBef>
                <a:spcPct val="50000"/>
              </a:spcBef>
            </a:pPr>
            <a:endParaRPr lang="en-GB" sz="20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Footer Placeholder 2"/>
          <p:cNvSpPr>
            <a:spLocks noGrp="1"/>
          </p:cNvSpPr>
          <p:nvPr>
            <p:ph type="ftr" sz="quarter" idx="11"/>
          </p:nvPr>
        </p:nvSpPr>
        <p:spPr/>
        <p:txBody>
          <a:bodyPr/>
          <a:lstStyle/>
          <a:p>
            <a:r>
              <a:rPr lang="en-GB"/>
              <a:t>Basic Bipolar Transistor Connections</a:t>
            </a:r>
          </a:p>
        </p:txBody>
      </p:sp>
      <p:sp>
        <p:nvSpPr>
          <p:cNvPr id="14" name="Slide Number Placeholder 3"/>
          <p:cNvSpPr>
            <a:spLocks noGrp="1"/>
          </p:cNvSpPr>
          <p:nvPr>
            <p:ph type="sldNum" sz="quarter" idx="12"/>
          </p:nvPr>
        </p:nvSpPr>
        <p:spPr/>
        <p:txBody>
          <a:bodyPr/>
          <a:lstStyle/>
          <a:p>
            <a:fld id="{C05E56D3-7AAB-449C-91DB-056A91C62832}" type="slidenum">
              <a:rPr lang="en-GB"/>
              <a:pPr/>
              <a:t>3</a:t>
            </a:fld>
            <a:endParaRPr lang="en-GB"/>
          </a:p>
        </p:txBody>
      </p:sp>
      <p:grpSp>
        <p:nvGrpSpPr>
          <p:cNvPr id="3081" name="Group 9"/>
          <p:cNvGrpSpPr>
            <a:grpSpLocks/>
          </p:cNvGrpSpPr>
          <p:nvPr/>
        </p:nvGrpSpPr>
        <p:grpSpPr bwMode="auto">
          <a:xfrm>
            <a:off x="1143000" y="381000"/>
            <a:ext cx="6858000" cy="3460750"/>
            <a:chOff x="720" y="576"/>
            <a:chExt cx="4320" cy="2180"/>
          </a:xfrm>
        </p:grpSpPr>
        <p:pic>
          <p:nvPicPr>
            <p:cNvPr id="3074" name="Picture 2" descr="C:\DOCUME~1\Dad\LOCALS~1\Temp\~AUT0019.bmp"/>
            <p:cNvPicPr>
              <a:picLocks noChangeAspect="1" noChangeArrowheads="1"/>
            </p:cNvPicPr>
            <p:nvPr/>
          </p:nvPicPr>
          <p:blipFill>
            <a:blip r:embed="rId2" cstate="print"/>
            <a:srcRect/>
            <a:stretch>
              <a:fillRect/>
            </a:stretch>
          </p:blipFill>
          <p:spPr bwMode="auto">
            <a:xfrm>
              <a:off x="720" y="576"/>
              <a:ext cx="4320" cy="2180"/>
            </a:xfrm>
            <a:prstGeom prst="rect">
              <a:avLst/>
            </a:prstGeom>
            <a:noFill/>
            <a:ln w="9525">
              <a:noFill/>
              <a:miter lim="800000"/>
              <a:headEnd/>
              <a:tailEnd/>
            </a:ln>
          </p:spPr>
        </p:pic>
        <p:sp>
          <p:nvSpPr>
            <p:cNvPr id="3075" name="Line 3"/>
            <p:cNvSpPr>
              <a:spLocks noChangeShapeType="1"/>
            </p:cNvSpPr>
            <p:nvPr/>
          </p:nvSpPr>
          <p:spPr bwMode="auto">
            <a:xfrm>
              <a:off x="1680" y="1728"/>
              <a:ext cx="288" cy="0"/>
            </a:xfrm>
            <a:prstGeom prst="line">
              <a:avLst/>
            </a:prstGeom>
            <a:noFill/>
            <a:ln w="9525">
              <a:solidFill>
                <a:schemeClr val="tx1"/>
              </a:solidFill>
              <a:round/>
              <a:headEnd/>
              <a:tailEnd type="triangle" w="med" len="med"/>
            </a:ln>
            <a:effectLst/>
          </p:spPr>
          <p:txBody>
            <a:bodyPr/>
            <a:lstStyle/>
            <a:p>
              <a:endParaRPr lang="en-GB"/>
            </a:p>
          </p:txBody>
        </p:sp>
        <p:sp>
          <p:nvSpPr>
            <p:cNvPr id="3076" name="Line 4"/>
            <p:cNvSpPr>
              <a:spLocks noChangeShapeType="1"/>
            </p:cNvSpPr>
            <p:nvPr/>
          </p:nvSpPr>
          <p:spPr bwMode="auto">
            <a:xfrm>
              <a:off x="2880" y="1632"/>
              <a:ext cx="384" cy="0"/>
            </a:xfrm>
            <a:prstGeom prst="line">
              <a:avLst/>
            </a:prstGeom>
            <a:noFill/>
            <a:ln w="9525">
              <a:solidFill>
                <a:schemeClr val="tx1"/>
              </a:solidFill>
              <a:round/>
              <a:headEnd/>
              <a:tailEnd type="triangle" w="med" len="med"/>
            </a:ln>
            <a:effectLst/>
          </p:spPr>
          <p:txBody>
            <a:bodyPr/>
            <a:lstStyle/>
            <a:p>
              <a:endParaRPr lang="en-GB"/>
            </a:p>
          </p:txBody>
        </p:sp>
        <p:sp>
          <p:nvSpPr>
            <p:cNvPr id="3077" name="Line 5"/>
            <p:cNvSpPr>
              <a:spLocks noChangeShapeType="1"/>
            </p:cNvSpPr>
            <p:nvPr/>
          </p:nvSpPr>
          <p:spPr bwMode="auto">
            <a:xfrm>
              <a:off x="4320" y="1584"/>
              <a:ext cx="480" cy="0"/>
            </a:xfrm>
            <a:prstGeom prst="line">
              <a:avLst/>
            </a:prstGeom>
            <a:noFill/>
            <a:ln w="9525">
              <a:solidFill>
                <a:schemeClr val="tx1"/>
              </a:solidFill>
              <a:round/>
              <a:headEnd/>
              <a:tailEnd type="triangle" w="med" len="med"/>
            </a:ln>
            <a:effectLst/>
          </p:spPr>
          <p:txBody>
            <a:bodyPr/>
            <a:lstStyle/>
            <a:p>
              <a:endParaRPr lang="en-GB"/>
            </a:p>
          </p:txBody>
        </p:sp>
        <p:sp>
          <p:nvSpPr>
            <p:cNvPr id="3078" name="Text Box 6"/>
            <p:cNvSpPr txBox="1">
              <a:spLocks noChangeArrowheads="1"/>
            </p:cNvSpPr>
            <p:nvPr/>
          </p:nvSpPr>
          <p:spPr bwMode="auto">
            <a:xfrm>
              <a:off x="1824" y="1728"/>
              <a:ext cx="528" cy="212"/>
            </a:xfrm>
            <a:prstGeom prst="rect">
              <a:avLst/>
            </a:prstGeom>
            <a:noFill/>
            <a:ln w="9525">
              <a:noFill/>
              <a:miter lim="800000"/>
              <a:headEnd/>
              <a:tailEnd/>
            </a:ln>
            <a:effectLst/>
          </p:spPr>
          <p:txBody>
            <a:bodyPr>
              <a:spAutoFit/>
            </a:bodyPr>
            <a:lstStyle/>
            <a:p>
              <a:pPr>
                <a:spcBef>
                  <a:spcPct val="50000"/>
                </a:spcBef>
              </a:pPr>
              <a:r>
                <a:rPr lang="en-GB" sz="1600" b="1"/>
                <a:t>Vc</a:t>
              </a:r>
            </a:p>
          </p:txBody>
        </p:sp>
        <p:sp>
          <p:nvSpPr>
            <p:cNvPr id="3079" name="Text Box 7"/>
            <p:cNvSpPr txBox="1">
              <a:spLocks noChangeArrowheads="1"/>
            </p:cNvSpPr>
            <p:nvPr/>
          </p:nvSpPr>
          <p:spPr bwMode="auto">
            <a:xfrm>
              <a:off x="3216" y="1536"/>
              <a:ext cx="528" cy="212"/>
            </a:xfrm>
            <a:prstGeom prst="rect">
              <a:avLst/>
            </a:prstGeom>
            <a:noFill/>
            <a:ln w="9525">
              <a:noFill/>
              <a:miter lim="800000"/>
              <a:headEnd/>
              <a:tailEnd/>
            </a:ln>
            <a:effectLst/>
          </p:spPr>
          <p:txBody>
            <a:bodyPr>
              <a:spAutoFit/>
            </a:bodyPr>
            <a:lstStyle/>
            <a:p>
              <a:pPr>
                <a:spcBef>
                  <a:spcPct val="50000"/>
                </a:spcBef>
              </a:pPr>
              <a:r>
                <a:rPr lang="en-GB" sz="1600" b="1"/>
                <a:t>Vc</a:t>
              </a:r>
            </a:p>
          </p:txBody>
        </p:sp>
      </p:grpSp>
      <p:sp>
        <p:nvSpPr>
          <p:cNvPr id="3080" name="Text Box 8"/>
          <p:cNvSpPr txBox="1">
            <a:spLocks noChangeArrowheads="1"/>
          </p:cNvSpPr>
          <p:nvPr/>
        </p:nvSpPr>
        <p:spPr bwMode="auto">
          <a:xfrm>
            <a:off x="7391400" y="1981200"/>
            <a:ext cx="838200" cy="336550"/>
          </a:xfrm>
          <a:prstGeom prst="rect">
            <a:avLst/>
          </a:prstGeom>
          <a:noFill/>
          <a:ln w="9525">
            <a:noFill/>
            <a:miter lim="800000"/>
            <a:headEnd/>
            <a:tailEnd/>
          </a:ln>
          <a:effectLst/>
        </p:spPr>
        <p:txBody>
          <a:bodyPr>
            <a:spAutoFit/>
          </a:bodyPr>
          <a:lstStyle/>
          <a:p>
            <a:pPr>
              <a:spcBef>
                <a:spcPct val="50000"/>
              </a:spcBef>
            </a:pPr>
            <a:r>
              <a:rPr lang="en-GB" sz="1600" b="1"/>
              <a:t>Vc</a:t>
            </a:r>
          </a:p>
        </p:txBody>
      </p:sp>
      <p:sp>
        <p:nvSpPr>
          <p:cNvPr id="3082" name="Text Box 10"/>
          <p:cNvSpPr txBox="1">
            <a:spLocks noChangeArrowheads="1"/>
          </p:cNvSpPr>
          <p:nvPr/>
        </p:nvSpPr>
        <p:spPr bwMode="auto">
          <a:xfrm>
            <a:off x="838200" y="3657600"/>
            <a:ext cx="7391400" cy="2840038"/>
          </a:xfrm>
          <a:prstGeom prst="rect">
            <a:avLst/>
          </a:prstGeom>
          <a:noFill/>
          <a:ln w="9525">
            <a:noFill/>
            <a:miter lim="800000"/>
            <a:headEnd/>
            <a:tailEnd/>
          </a:ln>
          <a:effectLst/>
        </p:spPr>
        <p:txBody>
          <a:bodyPr>
            <a:spAutoFit/>
          </a:bodyPr>
          <a:lstStyle/>
          <a:p>
            <a:pPr>
              <a:spcBef>
                <a:spcPct val="50000"/>
              </a:spcBef>
            </a:pPr>
            <a:r>
              <a:rPr lang="en-GB" sz="1800" b="1">
                <a:solidFill>
                  <a:srgbClr val="FF0000"/>
                </a:solidFill>
                <a:effectLst>
                  <a:outerShdw blurRad="38100" dist="38100" dir="2700000" algn="tl">
                    <a:srgbClr val="C0C0C0"/>
                  </a:outerShdw>
                </a:effectLst>
                <a:latin typeface="Arial Rounded MT Bold" pitchFamily="34" charset="0"/>
              </a:rPr>
              <a:t>BASE BIAS</a:t>
            </a:r>
            <a:r>
              <a:rPr lang="en-GB" sz="1800">
                <a:latin typeface="Arial Rounded MT Bold" pitchFamily="34" charset="0"/>
              </a:rPr>
              <a:t> : </a:t>
            </a:r>
            <a:r>
              <a:rPr lang="en-GB" sz="1800" b="1">
                <a:latin typeface="Arial Rounded MT Bold" pitchFamily="34" charset="0"/>
              </a:rPr>
              <a:t>Poor temperature stability. Performance varies with h</a:t>
            </a:r>
            <a:r>
              <a:rPr lang="en-GB" sz="2000" b="1" baseline="-25000">
                <a:latin typeface="Arial Rounded MT Bold" pitchFamily="34" charset="0"/>
              </a:rPr>
              <a:t>fe</a:t>
            </a:r>
            <a:r>
              <a:rPr lang="en-GB" sz="1800" b="1">
                <a:latin typeface="Arial Rounded MT Bold" pitchFamily="34" charset="0"/>
              </a:rPr>
              <a:t>. Not much use.</a:t>
            </a:r>
          </a:p>
          <a:p>
            <a:pPr>
              <a:spcBef>
                <a:spcPct val="50000"/>
              </a:spcBef>
            </a:pPr>
            <a:r>
              <a:rPr lang="en-GB" sz="1800" b="1">
                <a:solidFill>
                  <a:srgbClr val="FF0000"/>
                </a:solidFill>
                <a:effectLst>
                  <a:outerShdw blurRad="38100" dist="38100" dir="2700000" algn="tl">
                    <a:srgbClr val="C0C0C0"/>
                  </a:outerShdw>
                </a:effectLst>
                <a:latin typeface="Arial Rounded MT Bold" pitchFamily="34" charset="0"/>
              </a:rPr>
              <a:t>COLLECTOR FEEDBACK BIAS</a:t>
            </a:r>
            <a:r>
              <a:rPr lang="en-GB" sz="1800">
                <a:solidFill>
                  <a:srgbClr val="FF0000"/>
                </a:solidFill>
                <a:effectLst>
                  <a:outerShdw blurRad="38100" dist="38100" dir="2700000" algn="tl">
                    <a:srgbClr val="C0C0C0"/>
                  </a:outerShdw>
                </a:effectLst>
                <a:latin typeface="Arial Rounded MT Bold" pitchFamily="34" charset="0"/>
              </a:rPr>
              <a:t>: </a:t>
            </a:r>
            <a:r>
              <a:rPr lang="en-GB" sz="1800" b="1">
                <a:latin typeface="Arial Rounded MT Bold" pitchFamily="34" charset="0"/>
              </a:rPr>
              <a:t>More thermally stable. Employs d.c. negative feedback from collector to base. This method is used but its limited.</a:t>
            </a:r>
          </a:p>
          <a:p>
            <a:pPr>
              <a:spcBef>
                <a:spcPct val="50000"/>
              </a:spcBef>
            </a:pPr>
            <a:r>
              <a:rPr lang="en-GB" sz="1800" b="1">
                <a:solidFill>
                  <a:srgbClr val="FF0000"/>
                </a:solidFill>
                <a:effectLst>
                  <a:outerShdw blurRad="38100" dist="38100" dir="2700000" algn="tl">
                    <a:srgbClr val="C0C0C0"/>
                  </a:outerShdw>
                </a:effectLst>
                <a:latin typeface="Arial Rounded MT Bold" pitchFamily="34" charset="0"/>
              </a:rPr>
              <a:t>VOLTAGE DIVIDER BIAS : </a:t>
            </a:r>
            <a:r>
              <a:rPr lang="en-GB" sz="1800" b="1">
                <a:effectLst>
                  <a:outerShdw blurRad="38100" dist="38100" dir="2700000" algn="tl">
                    <a:srgbClr val="C0C0C0"/>
                  </a:outerShdw>
                </a:effectLst>
                <a:latin typeface="Arial Rounded MT Bold" pitchFamily="34" charset="0"/>
              </a:rPr>
              <a:t>This is the best and most commonly used method. It has the best thermal stability and is used in conjunction with d.c. negative feedback from the emitter. </a:t>
            </a:r>
            <a:endParaRPr lang="en-GB" sz="1800" baseline="-25000">
              <a:solidFill>
                <a:srgbClr val="FF0000"/>
              </a:solidFill>
              <a:effectLst>
                <a:outerShdw blurRad="38100" dist="38100" dir="2700000" algn="tl">
                  <a:srgbClr val="C0C0C0"/>
                </a:outerShdw>
              </a:effectLst>
              <a:latin typeface="Arial Rounded MT Bold" pitchFamily="34" charset="0"/>
            </a:endParaRPr>
          </a:p>
          <a:p>
            <a:pPr>
              <a:spcBef>
                <a:spcPct val="50000"/>
              </a:spcBef>
            </a:pPr>
            <a:endParaRPr lang="en-GB" sz="1800" baseline="-25000">
              <a:solidFill>
                <a:srgbClr val="FF0000"/>
              </a:solidFill>
              <a:effectLst>
                <a:outerShdw blurRad="38100" dist="38100" dir="2700000" algn="tl">
                  <a:srgbClr val="C0C0C0"/>
                </a:outerShdw>
              </a:effectLst>
              <a:latin typeface="Arial Rounded MT Bold" pitchFamily="34" charset="0"/>
            </a:endParaRPr>
          </a:p>
        </p:txBody>
      </p:sp>
      <p:sp>
        <p:nvSpPr>
          <p:cNvPr id="3083" name="Text Box 11"/>
          <p:cNvSpPr txBox="1">
            <a:spLocks noChangeArrowheads="1"/>
          </p:cNvSpPr>
          <p:nvPr/>
        </p:nvSpPr>
        <p:spPr bwMode="auto">
          <a:xfrm>
            <a:off x="685800" y="228600"/>
            <a:ext cx="7620000" cy="396875"/>
          </a:xfrm>
          <a:prstGeom prst="rect">
            <a:avLst/>
          </a:prstGeom>
          <a:noFill/>
          <a:ln w="9525">
            <a:noFill/>
            <a:miter lim="800000"/>
            <a:headEnd/>
            <a:tailEnd/>
          </a:ln>
          <a:effectLst/>
        </p:spPr>
        <p:txBody>
          <a:bodyPr>
            <a:spAutoFit/>
          </a:bodyPr>
          <a:lstStyle/>
          <a:p>
            <a:pPr>
              <a:spcBef>
                <a:spcPct val="50000"/>
              </a:spcBef>
            </a:pPr>
            <a:r>
              <a:rPr lang="en-GB" sz="2000" b="1" u="sng">
                <a:solidFill>
                  <a:schemeClr val="accent2"/>
                </a:solidFill>
                <a:effectLst>
                  <a:outerShdw blurRad="38100" dist="38100" dir="2700000" algn="tl">
                    <a:srgbClr val="C0C0C0"/>
                  </a:outerShdw>
                </a:effectLst>
                <a:latin typeface="Arial Rounded MT Bold" pitchFamily="34" charset="0"/>
              </a:rPr>
              <a:t>BIAS METHODS FOR THE COMMON EMITTER AMPLIFIER</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2"/>
          <p:cNvSpPr>
            <a:spLocks noGrp="1"/>
          </p:cNvSpPr>
          <p:nvPr>
            <p:ph type="ftr" sz="quarter" idx="11"/>
          </p:nvPr>
        </p:nvSpPr>
        <p:spPr/>
        <p:txBody>
          <a:bodyPr/>
          <a:lstStyle/>
          <a:p>
            <a:r>
              <a:rPr lang="en-GB"/>
              <a:t>Basic Bipolar Transistor Connections</a:t>
            </a:r>
          </a:p>
        </p:txBody>
      </p:sp>
      <p:sp>
        <p:nvSpPr>
          <p:cNvPr id="6" name="Slide Number Placeholder 3"/>
          <p:cNvSpPr>
            <a:spLocks noGrp="1"/>
          </p:cNvSpPr>
          <p:nvPr>
            <p:ph type="sldNum" sz="quarter" idx="12"/>
          </p:nvPr>
        </p:nvSpPr>
        <p:spPr/>
        <p:txBody>
          <a:bodyPr/>
          <a:lstStyle/>
          <a:p>
            <a:fld id="{8EFF8370-3B40-4E48-AEE8-876C46867ED5}" type="slidenum">
              <a:rPr lang="en-GB"/>
              <a:pPr/>
              <a:t>4</a:t>
            </a:fld>
            <a:endParaRPr lang="en-GB"/>
          </a:p>
        </p:txBody>
      </p:sp>
      <p:sp>
        <p:nvSpPr>
          <p:cNvPr id="4098" name="Text Box 2"/>
          <p:cNvSpPr txBox="1">
            <a:spLocks noChangeArrowheads="1"/>
          </p:cNvSpPr>
          <p:nvPr/>
        </p:nvSpPr>
        <p:spPr bwMode="auto">
          <a:xfrm>
            <a:off x="533400" y="228600"/>
            <a:ext cx="8229600" cy="457200"/>
          </a:xfrm>
          <a:prstGeom prst="rect">
            <a:avLst/>
          </a:prstGeom>
          <a:noFill/>
          <a:ln w="9525">
            <a:noFill/>
            <a:miter lim="800000"/>
            <a:headEnd/>
            <a:tailEnd/>
          </a:ln>
          <a:effectLst/>
        </p:spPr>
        <p:txBody>
          <a:bodyPr>
            <a:spAutoFit/>
          </a:bodyPr>
          <a:lstStyle/>
          <a:p>
            <a:pPr algn="ctr">
              <a:spcBef>
                <a:spcPct val="50000"/>
              </a:spcBef>
            </a:pPr>
            <a:r>
              <a:rPr lang="en-GB" b="1">
                <a:solidFill>
                  <a:schemeClr val="accent2"/>
                </a:solidFill>
                <a:effectLst>
                  <a:outerShdw blurRad="38100" dist="38100" dir="2700000" algn="tl">
                    <a:srgbClr val="C0C0C0"/>
                  </a:outerShdw>
                </a:effectLst>
              </a:rPr>
              <a:t>VOLTAGE DIVIDER BIAS </a:t>
            </a:r>
          </a:p>
        </p:txBody>
      </p:sp>
      <p:sp>
        <p:nvSpPr>
          <p:cNvPr id="4099" name="Text Box 3"/>
          <p:cNvSpPr txBox="1">
            <a:spLocks noChangeArrowheads="1"/>
          </p:cNvSpPr>
          <p:nvPr/>
        </p:nvSpPr>
        <p:spPr bwMode="auto">
          <a:xfrm>
            <a:off x="533400" y="838200"/>
            <a:ext cx="8077200" cy="5730875"/>
          </a:xfrm>
          <a:prstGeom prst="rect">
            <a:avLst/>
          </a:prstGeom>
          <a:noFill/>
          <a:ln w="9525">
            <a:noFill/>
            <a:miter lim="800000"/>
            <a:headEnd/>
            <a:tailEnd/>
          </a:ln>
          <a:effectLst/>
        </p:spPr>
        <p:txBody>
          <a:bodyPr>
            <a:spAutoFit/>
          </a:bodyPr>
          <a:lstStyle/>
          <a:p>
            <a:pPr algn="just">
              <a:spcBef>
                <a:spcPct val="50000"/>
              </a:spcBef>
            </a:pPr>
            <a:r>
              <a:rPr lang="en-GB" sz="2000" u="sng">
                <a:solidFill>
                  <a:schemeClr val="accent2"/>
                </a:solidFill>
                <a:effectLst>
                  <a:outerShdw blurRad="38100" dist="38100" dir="2700000" algn="tl">
                    <a:srgbClr val="C0C0C0"/>
                  </a:outerShdw>
                </a:effectLst>
                <a:latin typeface="Arial Rounded MT Bold" pitchFamily="34" charset="0"/>
                <a:cs typeface="Times New Roman" pitchFamily="18" charset="0"/>
              </a:rPr>
              <a:t>Voltage Divider Bias.</a:t>
            </a:r>
            <a:endParaRPr lang="en-GB" sz="2000">
              <a:solidFill>
                <a:schemeClr val="accent2"/>
              </a:solidFill>
              <a:effectLst>
                <a:outerShdw blurRad="38100" dist="38100" dir="2700000" algn="tl">
                  <a:srgbClr val="C0C0C0"/>
                </a:outerShdw>
              </a:effectLst>
              <a:latin typeface="Arial Rounded MT Bold" pitchFamily="34" charset="0"/>
              <a:cs typeface="Times New Roman" pitchFamily="18" charset="0"/>
            </a:endParaRPr>
          </a:p>
          <a:p>
            <a:pPr algn="just">
              <a:spcBef>
                <a:spcPct val="50000"/>
              </a:spcBef>
            </a:pPr>
            <a:r>
              <a:rPr lang="en-GB" sz="2000">
                <a:latin typeface="Arial Rounded MT Bold" pitchFamily="34" charset="0"/>
                <a:cs typeface="Times New Roman" pitchFamily="18" charset="0"/>
              </a:rPr>
              <a:t>This circuit gives an overall best compromise in performance and cost.</a:t>
            </a:r>
          </a:p>
          <a:p>
            <a:pPr algn="just">
              <a:spcBef>
                <a:spcPct val="50000"/>
              </a:spcBef>
            </a:pPr>
            <a:r>
              <a:rPr lang="en-GB" sz="2000">
                <a:latin typeface="Arial Rounded MT Bold" pitchFamily="34" charset="0"/>
                <a:cs typeface="Times New Roman" pitchFamily="18" charset="0"/>
              </a:rPr>
              <a:t>It costs more because it uses twice as many resistors and it requires more effort to manufacture it and test it.</a:t>
            </a:r>
          </a:p>
          <a:p>
            <a:pPr algn="just">
              <a:spcBef>
                <a:spcPct val="50000"/>
              </a:spcBef>
            </a:pPr>
            <a:r>
              <a:rPr lang="en-GB" sz="2000">
                <a:latin typeface="Arial Rounded MT Bold" pitchFamily="34" charset="0"/>
                <a:cs typeface="Times New Roman" pitchFamily="18" charset="0"/>
              </a:rPr>
              <a:t>The principle behind its operation is that </a:t>
            </a:r>
            <a:r>
              <a:rPr lang="en-GB" sz="2000">
                <a:solidFill>
                  <a:srgbClr val="FF0000"/>
                </a:solidFill>
                <a:effectLst>
                  <a:outerShdw blurRad="38100" dist="38100" dir="2700000" algn="tl">
                    <a:srgbClr val="C0C0C0"/>
                  </a:outerShdw>
                </a:effectLst>
                <a:latin typeface="Arial Rounded MT Bold" pitchFamily="34" charset="0"/>
                <a:cs typeface="Times New Roman" pitchFamily="18" charset="0"/>
              </a:rPr>
              <a:t>Rb1 and Rb2 form a potential divider</a:t>
            </a:r>
            <a:r>
              <a:rPr lang="en-GB" sz="2000">
                <a:latin typeface="Arial Rounded MT Bold" pitchFamily="34" charset="0"/>
                <a:cs typeface="Times New Roman" pitchFamily="18" charset="0"/>
              </a:rPr>
              <a:t> to provide the base bias current. </a:t>
            </a:r>
          </a:p>
          <a:p>
            <a:pPr algn="just">
              <a:spcBef>
                <a:spcPct val="50000"/>
              </a:spcBef>
            </a:pPr>
            <a:r>
              <a:rPr lang="en-GB" sz="2000">
                <a:latin typeface="Arial Rounded MT Bold" pitchFamily="34" charset="0"/>
                <a:cs typeface="Times New Roman" pitchFamily="18" charset="0"/>
              </a:rPr>
              <a:t>We design the circuit so that the base current into the transistor is only a small fraction of that flowing directly down through the base bias resistors.</a:t>
            </a:r>
          </a:p>
          <a:p>
            <a:pPr algn="just">
              <a:spcBef>
                <a:spcPct val="50000"/>
              </a:spcBef>
            </a:pPr>
            <a:r>
              <a:rPr lang="en-GB" sz="2000">
                <a:latin typeface="Arial Rounded MT Bold" pitchFamily="34" charset="0"/>
                <a:cs typeface="Times New Roman" pitchFamily="18" charset="0"/>
              </a:rPr>
              <a:t>This means that the voltage on the </a:t>
            </a:r>
            <a:r>
              <a:rPr lang="en-GB" sz="2000">
                <a:solidFill>
                  <a:srgbClr val="FF0000"/>
                </a:solidFill>
                <a:effectLst>
                  <a:outerShdw blurRad="38100" dist="38100" dir="2700000" algn="tl">
                    <a:srgbClr val="C0C0C0"/>
                  </a:outerShdw>
                </a:effectLst>
                <a:latin typeface="Arial Rounded MT Bold" pitchFamily="34" charset="0"/>
                <a:cs typeface="Times New Roman" pitchFamily="18" charset="0"/>
              </a:rPr>
              <a:t>base will remain virtually stable and independent of any base current variations</a:t>
            </a:r>
            <a:r>
              <a:rPr lang="en-GB" sz="2000">
                <a:latin typeface="Arial Rounded MT Bold" pitchFamily="34" charset="0"/>
                <a:cs typeface="Times New Roman" pitchFamily="18" charset="0"/>
              </a:rPr>
              <a:t> set up due to an input signal or thermal effects.</a:t>
            </a:r>
          </a:p>
          <a:p>
            <a:pPr algn="just">
              <a:spcBef>
                <a:spcPct val="50000"/>
              </a:spcBef>
            </a:pPr>
            <a:r>
              <a:rPr lang="en-GB" sz="2000">
                <a:latin typeface="Arial Rounded MT Bold" pitchFamily="34" charset="0"/>
                <a:cs typeface="Times New Roman" pitchFamily="18" charset="0"/>
              </a:rPr>
              <a:t> </a:t>
            </a:r>
          </a:p>
          <a:p>
            <a:pPr>
              <a:spcBef>
                <a:spcPct val="50000"/>
              </a:spcBef>
            </a:pPr>
            <a:endParaRPr lang="en-GB" sz="2000">
              <a:latin typeface="Arial Rounded MT Bold"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r>
              <a:rPr lang="en-GB"/>
              <a:t>Basic Bipolar Transistor Connections</a:t>
            </a:r>
          </a:p>
        </p:txBody>
      </p:sp>
      <p:sp>
        <p:nvSpPr>
          <p:cNvPr id="5" name="Slide Number Placeholder 4"/>
          <p:cNvSpPr>
            <a:spLocks noGrp="1"/>
          </p:cNvSpPr>
          <p:nvPr>
            <p:ph type="sldNum" sz="quarter" idx="12"/>
          </p:nvPr>
        </p:nvSpPr>
        <p:spPr/>
        <p:txBody>
          <a:bodyPr/>
          <a:lstStyle/>
          <a:p>
            <a:fld id="{A407773E-33B9-4418-A54F-0808CF5B6C7F}" type="slidenum">
              <a:rPr lang="en-GB"/>
              <a:pPr/>
              <a:t>5</a:t>
            </a:fld>
            <a:endParaRPr lang="en-GB"/>
          </a:p>
        </p:txBody>
      </p:sp>
      <p:sp>
        <p:nvSpPr>
          <p:cNvPr id="5122" name="Rectangle 2"/>
          <p:cNvSpPr>
            <a:spLocks noGrp="1" noChangeArrowheads="1"/>
          </p:cNvSpPr>
          <p:nvPr>
            <p:ph type="title"/>
          </p:nvPr>
        </p:nvSpPr>
        <p:spPr>
          <a:xfrm>
            <a:off x="685800" y="381000"/>
            <a:ext cx="7772400" cy="5486400"/>
          </a:xfrm>
        </p:spPr>
        <p:txBody>
          <a:bodyPr/>
          <a:lstStyle/>
          <a:p>
            <a:pPr algn="l"/>
            <a:r>
              <a:rPr lang="en-GB" sz="2000" b="1">
                <a:solidFill>
                  <a:schemeClr val="tx1"/>
                </a:solidFill>
                <a:latin typeface="Arial Rounded MT Bold" pitchFamily="34" charset="0"/>
                <a:cs typeface="Times New Roman" pitchFamily="18" charset="0"/>
              </a:rPr>
              <a:t>The output voltage on the collector of the transistor will be a </a:t>
            </a:r>
            <a:r>
              <a:rPr lang="en-GB" sz="2000" b="1">
                <a:solidFill>
                  <a:srgbClr val="FF0000"/>
                </a:solidFill>
                <a:effectLst>
                  <a:outerShdw blurRad="38100" dist="38100" dir="2700000" algn="tl">
                    <a:srgbClr val="C0C0C0"/>
                  </a:outerShdw>
                </a:effectLst>
                <a:latin typeface="Arial Rounded MT Bold" pitchFamily="34" charset="0"/>
                <a:cs typeface="Times New Roman" pitchFamily="18" charset="0"/>
              </a:rPr>
              <a:t>combination of that due</a:t>
            </a:r>
            <a:r>
              <a:rPr lang="en-GB" sz="2000" b="1">
                <a:solidFill>
                  <a:schemeClr val="tx1"/>
                </a:solidFill>
                <a:latin typeface="Arial Rounded MT Bold" pitchFamily="34" charset="0"/>
                <a:cs typeface="Times New Roman" pitchFamily="18" charset="0"/>
              </a:rPr>
              <a:t> to the </a:t>
            </a:r>
            <a:r>
              <a:rPr lang="en-GB" sz="2000" b="1">
                <a:solidFill>
                  <a:srgbClr val="FF0000"/>
                </a:solidFill>
                <a:effectLst>
                  <a:outerShdw blurRad="38100" dist="38100" dir="2700000" algn="tl">
                    <a:srgbClr val="C0C0C0"/>
                  </a:outerShdw>
                </a:effectLst>
                <a:latin typeface="Arial Rounded MT Bold" pitchFamily="34" charset="0"/>
                <a:cs typeface="Times New Roman" pitchFamily="18" charset="0"/>
              </a:rPr>
              <a:t>biasing</a:t>
            </a:r>
            <a:r>
              <a:rPr lang="en-GB" sz="2000" b="1">
                <a:solidFill>
                  <a:schemeClr val="tx1"/>
                </a:solidFill>
                <a:latin typeface="Arial Rounded MT Bold" pitchFamily="34" charset="0"/>
                <a:cs typeface="Times New Roman" pitchFamily="18" charset="0"/>
              </a:rPr>
              <a:t> and also the output due to </a:t>
            </a:r>
            <a:r>
              <a:rPr lang="en-GB" sz="2000" b="1">
                <a:solidFill>
                  <a:srgbClr val="FF0000"/>
                </a:solidFill>
                <a:effectLst>
                  <a:outerShdw blurRad="38100" dist="38100" dir="2700000" algn="tl">
                    <a:srgbClr val="C0C0C0"/>
                  </a:outerShdw>
                </a:effectLst>
                <a:latin typeface="Arial Rounded MT Bold" pitchFamily="34" charset="0"/>
                <a:cs typeface="Times New Roman" pitchFamily="18" charset="0"/>
              </a:rPr>
              <a:t>any a.c. input</a:t>
            </a:r>
            <a:r>
              <a:rPr lang="en-GB" sz="2000" b="1">
                <a:solidFill>
                  <a:schemeClr val="tx1"/>
                </a:solidFill>
                <a:latin typeface="Arial Rounded MT Bold" pitchFamily="34" charset="0"/>
                <a:cs typeface="Times New Roman" pitchFamily="18" charset="0"/>
              </a:rPr>
              <a:t> that may be present. </a:t>
            </a:r>
            <a:br>
              <a:rPr lang="en-GB" sz="2000" b="1">
                <a:solidFill>
                  <a:schemeClr val="tx1"/>
                </a:solidFill>
                <a:latin typeface="Arial Rounded MT Bold" pitchFamily="34" charset="0"/>
                <a:cs typeface="Times New Roman" pitchFamily="18" charset="0"/>
              </a:rPr>
            </a:br>
            <a:r>
              <a:rPr lang="en-GB" sz="2000" b="1">
                <a:solidFill>
                  <a:schemeClr val="tx1"/>
                </a:solidFill>
                <a:latin typeface="Arial Rounded MT Bold" pitchFamily="34" charset="0"/>
                <a:cs typeface="Times New Roman" pitchFamily="18" charset="0"/>
              </a:rPr>
              <a:t/>
            </a:r>
            <a:br>
              <a:rPr lang="en-GB" sz="2000" b="1">
                <a:solidFill>
                  <a:schemeClr val="tx1"/>
                </a:solidFill>
                <a:latin typeface="Arial Rounded MT Bold" pitchFamily="34" charset="0"/>
                <a:cs typeface="Times New Roman" pitchFamily="18" charset="0"/>
              </a:rPr>
            </a:br>
            <a:r>
              <a:rPr lang="en-GB" sz="2000" b="1">
                <a:solidFill>
                  <a:schemeClr val="tx1"/>
                </a:solidFill>
                <a:latin typeface="Arial Rounded MT Bold" pitchFamily="34" charset="0"/>
                <a:cs typeface="Times New Roman" pitchFamily="18" charset="0"/>
              </a:rPr>
              <a:t>The </a:t>
            </a:r>
            <a:r>
              <a:rPr lang="en-GB" sz="2000" b="1">
                <a:solidFill>
                  <a:srgbClr val="FF0000"/>
                </a:solidFill>
                <a:effectLst>
                  <a:outerShdw blurRad="38100" dist="38100" dir="2700000" algn="tl">
                    <a:srgbClr val="C0C0C0"/>
                  </a:outerShdw>
                </a:effectLst>
                <a:latin typeface="Arial Rounded MT Bold" pitchFamily="34" charset="0"/>
                <a:cs typeface="Times New Roman" pitchFamily="18" charset="0"/>
              </a:rPr>
              <a:t>a.c. component</a:t>
            </a:r>
            <a:r>
              <a:rPr lang="en-GB" sz="2000" b="1">
                <a:solidFill>
                  <a:schemeClr val="tx1"/>
                </a:solidFill>
                <a:latin typeface="Arial Rounded MT Bold" pitchFamily="34" charset="0"/>
                <a:cs typeface="Times New Roman" pitchFamily="18" charset="0"/>
              </a:rPr>
              <a:t> of the output </a:t>
            </a:r>
            <a:r>
              <a:rPr lang="en-GB" sz="2000" b="1">
                <a:solidFill>
                  <a:srgbClr val="FF0000"/>
                </a:solidFill>
                <a:effectLst>
                  <a:outerShdw blurRad="38100" dist="38100" dir="2700000" algn="tl">
                    <a:srgbClr val="C0C0C0"/>
                  </a:outerShdw>
                </a:effectLst>
                <a:latin typeface="Arial Rounded MT Bold" pitchFamily="34" charset="0"/>
                <a:cs typeface="Times New Roman" pitchFamily="18" charset="0"/>
              </a:rPr>
              <a:t>sits on the d.c. bias</a:t>
            </a:r>
            <a:r>
              <a:rPr lang="en-GB" sz="2000" b="1">
                <a:solidFill>
                  <a:schemeClr val="tx1"/>
                </a:solidFill>
                <a:latin typeface="Arial Rounded MT Bold" pitchFamily="34" charset="0"/>
                <a:cs typeface="Times New Roman" pitchFamily="18" charset="0"/>
              </a:rPr>
              <a:t> level on the collector. </a:t>
            </a:r>
            <a:br>
              <a:rPr lang="en-GB" sz="2000" b="1">
                <a:solidFill>
                  <a:schemeClr val="tx1"/>
                </a:solidFill>
                <a:latin typeface="Arial Rounded MT Bold" pitchFamily="34" charset="0"/>
                <a:cs typeface="Times New Roman" pitchFamily="18" charset="0"/>
              </a:rPr>
            </a:br>
            <a:r>
              <a:rPr lang="en-GB" sz="2000" b="1">
                <a:solidFill>
                  <a:schemeClr val="tx1"/>
                </a:solidFill>
                <a:latin typeface="Arial Rounded MT Bold" pitchFamily="34" charset="0"/>
                <a:cs typeface="Times New Roman" pitchFamily="18" charset="0"/>
              </a:rPr>
              <a:t/>
            </a:r>
            <a:br>
              <a:rPr lang="en-GB" sz="2000" b="1">
                <a:solidFill>
                  <a:schemeClr val="tx1"/>
                </a:solidFill>
                <a:latin typeface="Arial Rounded MT Bold" pitchFamily="34" charset="0"/>
                <a:cs typeface="Times New Roman" pitchFamily="18" charset="0"/>
              </a:rPr>
            </a:br>
            <a:r>
              <a:rPr lang="en-GB" sz="2000" b="1">
                <a:solidFill>
                  <a:schemeClr val="tx1"/>
                </a:solidFill>
                <a:latin typeface="Arial Rounded MT Bold" pitchFamily="34" charset="0"/>
                <a:cs typeface="Times New Roman" pitchFamily="18" charset="0"/>
              </a:rPr>
              <a:t>The d.c. bias level is typically about 50% of the supply voltage.</a:t>
            </a:r>
            <a:br>
              <a:rPr lang="en-GB" sz="2000" b="1">
                <a:solidFill>
                  <a:schemeClr val="tx1"/>
                </a:solidFill>
                <a:latin typeface="Arial Rounded MT Bold" pitchFamily="34" charset="0"/>
                <a:cs typeface="Times New Roman" pitchFamily="18" charset="0"/>
              </a:rPr>
            </a:br>
            <a:r>
              <a:rPr lang="en-GB" sz="2000" b="1">
                <a:solidFill>
                  <a:schemeClr val="tx1"/>
                </a:solidFill>
                <a:latin typeface="Arial Rounded MT Bold" pitchFamily="34" charset="0"/>
                <a:cs typeface="Times New Roman" pitchFamily="18" charset="0"/>
              </a:rPr>
              <a:t> </a:t>
            </a:r>
            <a:br>
              <a:rPr lang="en-GB" sz="2000" b="1">
                <a:solidFill>
                  <a:schemeClr val="tx1"/>
                </a:solidFill>
                <a:latin typeface="Arial Rounded MT Bold" pitchFamily="34" charset="0"/>
                <a:cs typeface="Times New Roman" pitchFamily="18" charset="0"/>
              </a:rPr>
            </a:br>
            <a:r>
              <a:rPr lang="en-GB" sz="2000" b="1">
                <a:solidFill>
                  <a:schemeClr val="tx1"/>
                </a:solidFill>
                <a:latin typeface="Arial Rounded MT Bold" pitchFamily="34" charset="0"/>
                <a:cs typeface="Times New Roman" pitchFamily="18" charset="0"/>
              </a:rPr>
              <a:t>A typical waveform is  shown below:</a:t>
            </a:r>
            <a:br>
              <a:rPr lang="en-GB" sz="2000" b="1">
                <a:solidFill>
                  <a:schemeClr val="tx1"/>
                </a:solidFill>
                <a:latin typeface="Arial Rounded MT Bold" pitchFamily="34" charset="0"/>
                <a:cs typeface="Times New Roman" pitchFamily="18" charset="0"/>
              </a:rPr>
            </a:br>
            <a:r>
              <a:rPr lang="en-GB" sz="2000" b="1">
                <a:solidFill>
                  <a:schemeClr val="tx1"/>
                </a:solidFill>
                <a:latin typeface="Arial Rounded MT Bold" pitchFamily="34" charset="0"/>
                <a:cs typeface="Times New Roman" pitchFamily="18" charset="0"/>
              </a:rPr>
              <a:t/>
            </a:r>
            <a:br>
              <a:rPr lang="en-GB" sz="2000" b="1">
                <a:solidFill>
                  <a:schemeClr val="tx1"/>
                </a:solidFill>
                <a:latin typeface="Arial Rounded MT Bold" pitchFamily="34" charset="0"/>
                <a:cs typeface="Times New Roman" pitchFamily="18" charset="0"/>
              </a:rPr>
            </a:br>
            <a:r>
              <a:rPr lang="en-GB" sz="2000" b="1">
                <a:solidFill>
                  <a:schemeClr val="tx1"/>
                </a:solidFill>
                <a:latin typeface="Arial Rounded MT Bold" pitchFamily="34" charset="0"/>
                <a:cs typeface="Times New Roman" pitchFamily="18" charset="0"/>
              </a:rPr>
              <a:t>Here we see the collector voltage Vc, it is sitting up at a d.c. level in excess of 4 volts.</a:t>
            </a:r>
            <a:br>
              <a:rPr lang="en-GB" sz="2000" b="1">
                <a:solidFill>
                  <a:schemeClr val="tx1"/>
                </a:solidFill>
                <a:latin typeface="Arial Rounded MT Bold" pitchFamily="34" charset="0"/>
                <a:cs typeface="Times New Roman" pitchFamily="18" charset="0"/>
              </a:rPr>
            </a:br>
            <a:endParaRPr lang="en-GB" sz="2000" b="1">
              <a:solidFill>
                <a:schemeClr val="tx1"/>
              </a:solidFill>
              <a:latin typeface="Arial Rounded MT Bold" pitchFamily="34" charset="0"/>
              <a:cs typeface="Times New Roman"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Footer Placeholder 2"/>
          <p:cNvSpPr>
            <a:spLocks noGrp="1"/>
          </p:cNvSpPr>
          <p:nvPr>
            <p:ph type="ftr" sz="quarter" idx="11"/>
          </p:nvPr>
        </p:nvSpPr>
        <p:spPr/>
        <p:txBody>
          <a:bodyPr/>
          <a:lstStyle/>
          <a:p>
            <a:r>
              <a:rPr lang="en-GB"/>
              <a:t>Basic Bipolar Transistor Connections</a:t>
            </a:r>
          </a:p>
        </p:txBody>
      </p:sp>
      <p:sp>
        <p:nvSpPr>
          <p:cNvPr id="15" name="Slide Number Placeholder 3"/>
          <p:cNvSpPr>
            <a:spLocks noGrp="1"/>
          </p:cNvSpPr>
          <p:nvPr>
            <p:ph type="sldNum" sz="quarter" idx="12"/>
          </p:nvPr>
        </p:nvSpPr>
        <p:spPr/>
        <p:txBody>
          <a:bodyPr/>
          <a:lstStyle/>
          <a:p>
            <a:fld id="{9A3ABE3A-E266-4F91-80C7-3C60ABDE3B58}" type="slidenum">
              <a:rPr lang="en-GB"/>
              <a:pPr/>
              <a:t>6</a:t>
            </a:fld>
            <a:endParaRPr lang="en-GB"/>
          </a:p>
        </p:txBody>
      </p:sp>
      <p:grpSp>
        <p:nvGrpSpPr>
          <p:cNvPr id="9218" name="Group 2"/>
          <p:cNvGrpSpPr>
            <a:grpSpLocks/>
          </p:cNvGrpSpPr>
          <p:nvPr/>
        </p:nvGrpSpPr>
        <p:grpSpPr bwMode="auto">
          <a:xfrm>
            <a:off x="457200" y="838200"/>
            <a:ext cx="3094038" cy="2466975"/>
            <a:chOff x="1908" y="6494"/>
            <a:chExt cx="3672" cy="2445"/>
          </a:xfrm>
        </p:grpSpPr>
        <p:pic>
          <p:nvPicPr>
            <p:cNvPr id="9219" name="Picture 3"/>
            <p:cNvPicPr>
              <a:picLocks noChangeAspect="1" noChangeArrowheads="1"/>
            </p:cNvPicPr>
            <p:nvPr/>
          </p:nvPicPr>
          <p:blipFill>
            <a:blip r:embed="rId2" cstate="print"/>
            <a:srcRect/>
            <a:stretch>
              <a:fillRect/>
            </a:stretch>
          </p:blipFill>
          <p:spPr bwMode="auto">
            <a:xfrm>
              <a:off x="2670" y="6539"/>
              <a:ext cx="1815" cy="2400"/>
            </a:xfrm>
            <a:prstGeom prst="rect">
              <a:avLst/>
            </a:prstGeom>
            <a:noFill/>
            <a:ln w="9525">
              <a:noFill/>
              <a:miter lim="800000"/>
              <a:headEnd/>
              <a:tailEnd/>
            </a:ln>
          </p:spPr>
        </p:pic>
        <p:sp>
          <p:nvSpPr>
            <p:cNvPr id="9220" name="Line 4"/>
            <p:cNvSpPr>
              <a:spLocks noChangeShapeType="1"/>
            </p:cNvSpPr>
            <p:nvPr/>
          </p:nvSpPr>
          <p:spPr bwMode="auto">
            <a:xfrm>
              <a:off x="2610" y="8325"/>
              <a:ext cx="2970" cy="0"/>
            </a:xfrm>
            <a:prstGeom prst="line">
              <a:avLst/>
            </a:prstGeom>
            <a:noFill/>
            <a:ln w="9525">
              <a:solidFill>
                <a:srgbClr val="000000"/>
              </a:solidFill>
              <a:round/>
              <a:headEnd/>
              <a:tailEnd type="triangle" w="med" len="med"/>
            </a:ln>
          </p:spPr>
          <p:txBody>
            <a:bodyPr/>
            <a:lstStyle/>
            <a:p>
              <a:endParaRPr lang="en-GB"/>
            </a:p>
          </p:txBody>
        </p:sp>
        <p:sp>
          <p:nvSpPr>
            <p:cNvPr id="9221" name="Line 5"/>
            <p:cNvSpPr>
              <a:spLocks noChangeShapeType="1"/>
            </p:cNvSpPr>
            <p:nvPr/>
          </p:nvSpPr>
          <p:spPr bwMode="auto">
            <a:xfrm flipV="1">
              <a:off x="2685" y="6494"/>
              <a:ext cx="0" cy="2130"/>
            </a:xfrm>
            <a:prstGeom prst="line">
              <a:avLst/>
            </a:prstGeom>
            <a:noFill/>
            <a:ln w="9525">
              <a:solidFill>
                <a:srgbClr val="000000"/>
              </a:solidFill>
              <a:round/>
              <a:headEnd/>
              <a:tailEnd type="triangle" w="med" len="med"/>
            </a:ln>
          </p:spPr>
          <p:txBody>
            <a:bodyPr/>
            <a:lstStyle/>
            <a:p>
              <a:endParaRPr lang="en-GB"/>
            </a:p>
          </p:txBody>
        </p:sp>
        <p:sp>
          <p:nvSpPr>
            <p:cNvPr id="9222" name="Line 6"/>
            <p:cNvSpPr>
              <a:spLocks noChangeShapeType="1"/>
            </p:cNvSpPr>
            <p:nvPr/>
          </p:nvSpPr>
          <p:spPr bwMode="auto">
            <a:xfrm flipH="1">
              <a:off x="2595" y="7139"/>
              <a:ext cx="1830" cy="0"/>
            </a:xfrm>
            <a:prstGeom prst="line">
              <a:avLst/>
            </a:prstGeom>
            <a:noFill/>
            <a:ln w="9525">
              <a:solidFill>
                <a:srgbClr val="000000"/>
              </a:solidFill>
              <a:prstDash val="lgDash"/>
              <a:round/>
              <a:headEnd/>
              <a:tailEnd/>
            </a:ln>
          </p:spPr>
          <p:txBody>
            <a:bodyPr/>
            <a:lstStyle/>
            <a:p>
              <a:endParaRPr lang="en-GB"/>
            </a:p>
          </p:txBody>
        </p:sp>
        <p:sp>
          <p:nvSpPr>
            <p:cNvPr id="9223" name="Line 7"/>
            <p:cNvSpPr>
              <a:spLocks noChangeShapeType="1"/>
            </p:cNvSpPr>
            <p:nvPr/>
          </p:nvSpPr>
          <p:spPr bwMode="auto">
            <a:xfrm flipH="1">
              <a:off x="2520" y="6952"/>
              <a:ext cx="2115" cy="0"/>
            </a:xfrm>
            <a:prstGeom prst="line">
              <a:avLst/>
            </a:prstGeom>
            <a:noFill/>
            <a:ln w="9525">
              <a:solidFill>
                <a:srgbClr val="000000"/>
              </a:solidFill>
              <a:prstDash val="sysDot"/>
              <a:round/>
              <a:headEnd/>
              <a:tailEnd/>
            </a:ln>
          </p:spPr>
          <p:txBody>
            <a:bodyPr/>
            <a:lstStyle/>
            <a:p>
              <a:endParaRPr lang="en-GB"/>
            </a:p>
          </p:txBody>
        </p:sp>
        <p:sp>
          <p:nvSpPr>
            <p:cNvPr id="9224" name="Text Box 8"/>
            <p:cNvSpPr txBox="1">
              <a:spLocks noChangeArrowheads="1"/>
            </p:cNvSpPr>
            <p:nvPr/>
          </p:nvSpPr>
          <p:spPr bwMode="auto">
            <a:xfrm>
              <a:off x="1908" y="6924"/>
              <a:ext cx="615" cy="510"/>
            </a:xfrm>
            <a:prstGeom prst="rect">
              <a:avLst/>
            </a:prstGeom>
            <a:solidFill>
              <a:srgbClr val="FFFFFF"/>
            </a:solidFill>
            <a:ln w="9525">
              <a:noFill/>
              <a:miter lim="800000"/>
              <a:headEnd/>
              <a:tailEnd/>
            </a:ln>
          </p:spPr>
          <p:txBody>
            <a:bodyPr/>
            <a:lstStyle/>
            <a:p>
              <a:pPr eaLnBrk="0" hangingPunct="0"/>
              <a:r>
                <a:rPr lang="en-US" sz="1200"/>
                <a:t>4 v</a:t>
              </a:r>
            </a:p>
          </p:txBody>
        </p:sp>
        <p:sp>
          <p:nvSpPr>
            <p:cNvPr id="9225" name="Text Box 9"/>
            <p:cNvSpPr txBox="1">
              <a:spLocks noChangeArrowheads="1"/>
            </p:cNvSpPr>
            <p:nvPr/>
          </p:nvSpPr>
          <p:spPr bwMode="auto">
            <a:xfrm>
              <a:off x="4695" y="6729"/>
              <a:ext cx="855" cy="480"/>
            </a:xfrm>
            <a:prstGeom prst="rect">
              <a:avLst/>
            </a:prstGeom>
            <a:solidFill>
              <a:srgbClr val="FFFFFF"/>
            </a:solidFill>
            <a:ln w="9525">
              <a:noFill/>
              <a:miter lim="800000"/>
              <a:headEnd/>
              <a:tailEnd/>
            </a:ln>
          </p:spPr>
          <p:txBody>
            <a:bodyPr/>
            <a:lstStyle/>
            <a:p>
              <a:pPr eaLnBrk="0" hangingPunct="0"/>
              <a:r>
                <a:rPr lang="en-US" sz="1200"/>
                <a:t>4.5v</a:t>
              </a:r>
            </a:p>
          </p:txBody>
        </p:sp>
      </p:grpSp>
      <p:sp>
        <p:nvSpPr>
          <p:cNvPr id="9226" name="Text Box 10"/>
          <p:cNvSpPr txBox="1">
            <a:spLocks noChangeArrowheads="1"/>
          </p:cNvSpPr>
          <p:nvPr/>
        </p:nvSpPr>
        <p:spPr bwMode="auto">
          <a:xfrm>
            <a:off x="3886200" y="685800"/>
            <a:ext cx="4800600" cy="2590800"/>
          </a:xfrm>
          <a:prstGeom prst="rect">
            <a:avLst/>
          </a:prstGeom>
          <a:solidFill>
            <a:srgbClr val="FFFFFF"/>
          </a:solidFill>
          <a:ln w="9525">
            <a:noFill/>
            <a:miter lim="800000"/>
            <a:headEnd/>
            <a:tailEnd/>
          </a:ln>
        </p:spPr>
        <p:txBody>
          <a:bodyPr/>
          <a:lstStyle/>
          <a:p>
            <a:pPr eaLnBrk="0" hangingPunct="0"/>
            <a:r>
              <a:rPr lang="en-US" sz="2000">
                <a:latin typeface="Arial Rounded MT Bold" pitchFamily="34" charset="0"/>
              </a:rPr>
              <a:t>The output signal is superimposed on top of the </a:t>
            </a:r>
            <a:r>
              <a:rPr lang="en-US" sz="2000">
                <a:solidFill>
                  <a:srgbClr val="FF0000"/>
                </a:solidFill>
                <a:latin typeface="Arial Rounded MT Bold" pitchFamily="34" charset="0"/>
              </a:rPr>
              <a:t>d.c. bias level.</a:t>
            </a:r>
            <a:r>
              <a:rPr lang="en-US" sz="2000">
                <a:latin typeface="Arial Rounded MT Bold" pitchFamily="34" charset="0"/>
              </a:rPr>
              <a:t> </a:t>
            </a:r>
          </a:p>
          <a:p>
            <a:pPr eaLnBrk="0" hangingPunct="0"/>
            <a:endParaRPr lang="en-US" sz="2000">
              <a:latin typeface="Arial Rounded MT Bold" pitchFamily="34" charset="0"/>
            </a:endParaRPr>
          </a:p>
          <a:p>
            <a:pPr eaLnBrk="0" hangingPunct="0"/>
            <a:r>
              <a:rPr lang="en-US" sz="2000">
                <a:latin typeface="Arial Rounded MT Bold" pitchFamily="34" charset="0"/>
              </a:rPr>
              <a:t>If the output signal was to reduce the peak to peak of the waveform would shrink towards the standing d.c. level of approximately 4.5 volts.</a:t>
            </a:r>
          </a:p>
        </p:txBody>
      </p:sp>
      <p:sp>
        <p:nvSpPr>
          <p:cNvPr id="9227" name="Text Box 11"/>
          <p:cNvSpPr txBox="1">
            <a:spLocks noChangeArrowheads="1"/>
          </p:cNvSpPr>
          <p:nvPr/>
        </p:nvSpPr>
        <p:spPr bwMode="auto">
          <a:xfrm>
            <a:off x="609600" y="3657600"/>
            <a:ext cx="8077200" cy="2835275"/>
          </a:xfrm>
          <a:prstGeom prst="rect">
            <a:avLst/>
          </a:prstGeom>
          <a:noFill/>
          <a:ln w="9525">
            <a:noFill/>
            <a:miter lim="800000"/>
            <a:headEnd/>
            <a:tailEnd/>
          </a:ln>
          <a:effectLst/>
        </p:spPr>
        <p:txBody>
          <a:bodyPr>
            <a:spAutoFit/>
          </a:bodyPr>
          <a:lstStyle/>
          <a:p>
            <a:pPr algn="just">
              <a:spcBef>
                <a:spcPct val="50000"/>
              </a:spcBef>
            </a:pPr>
            <a:r>
              <a:rPr lang="en-GB" sz="2000">
                <a:latin typeface="Arial Rounded MT Bold" pitchFamily="34" charset="0"/>
                <a:cs typeface="Times New Roman" pitchFamily="18" charset="0"/>
              </a:rPr>
              <a:t>When the transistor is biased we will see that there is a relationship between the base and collector currents. </a:t>
            </a:r>
          </a:p>
          <a:p>
            <a:pPr algn="just">
              <a:spcBef>
                <a:spcPct val="50000"/>
              </a:spcBef>
            </a:pPr>
            <a:r>
              <a:rPr lang="en-GB" sz="2000">
                <a:latin typeface="Arial Rounded MT Bold" pitchFamily="34" charset="0"/>
                <a:cs typeface="Times New Roman" pitchFamily="18" charset="0"/>
              </a:rPr>
              <a:t>The </a:t>
            </a:r>
            <a:r>
              <a:rPr lang="en-GB" sz="2000">
                <a:solidFill>
                  <a:srgbClr val="FF0000"/>
                </a:solidFill>
                <a:effectLst>
                  <a:outerShdw blurRad="38100" dist="38100" dir="2700000" algn="tl">
                    <a:srgbClr val="C0C0C0"/>
                  </a:outerShdw>
                </a:effectLst>
                <a:latin typeface="Arial Rounded MT Bold" pitchFamily="34" charset="0"/>
                <a:cs typeface="Times New Roman" pitchFamily="18" charset="0"/>
              </a:rPr>
              <a:t>collector current is a direct multiple of the base current.</a:t>
            </a:r>
          </a:p>
          <a:p>
            <a:pPr algn="just">
              <a:spcBef>
                <a:spcPct val="50000"/>
              </a:spcBef>
            </a:pPr>
            <a:r>
              <a:rPr lang="en-GB" sz="2000">
                <a:latin typeface="Arial Rounded MT Bold" pitchFamily="34" charset="0"/>
                <a:cs typeface="Times New Roman" pitchFamily="18" charset="0"/>
              </a:rPr>
              <a:t> That </a:t>
            </a:r>
            <a:r>
              <a:rPr lang="en-GB" sz="2000">
                <a:solidFill>
                  <a:srgbClr val="FF0000"/>
                </a:solidFill>
                <a:effectLst>
                  <a:outerShdw blurRad="38100" dist="38100" dir="2700000" algn="tl">
                    <a:srgbClr val="C0C0C0"/>
                  </a:outerShdw>
                </a:effectLst>
                <a:latin typeface="Arial Rounded MT Bold" pitchFamily="34" charset="0"/>
                <a:cs typeface="Times New Roman" pitchFamily="18" charset="0"/>
              </a:rPr>
              <a:t>multiple is called</a:t>
            </a:r>
            <a:r>
              <a:rPr lang="en-GB" sz="2000">
                <a:latin typeface="Arial Rounded MT Bold" pitchFamily="34" charset="0"/>
                <a:cs typeface="Times New Roman" pitchFamily="18" charset="0"/>
              </a:rPr>
              <a:t> the </a:t>
            </a:r>
            <a:r>
              <a:rPr lang="en-GB" sz="2000">
                <a:solidFill>
                  <a:srgbClr val="FF0000"/>
                </a:solidFill>
                <a:effectLst>
                  <a:outerShdw blurRad="38100" dist="38100" dir="2700000" algn="tl">
                    <a:srgbClr val="C0C0C0"/>
                  </a:outerShdw>
                </a:effectLst>
                <a:latin typeface="Arial Rounded MT Bold" pitchFamily="34" charset="0"/>
                <a:cs typeface="Times New Roman" pitchFamily="18" charset="0"/>
              </a:rPr>
              <a:t>“d.c. current gain”</a:t>
            </a:r>
            <a:r>
              <a:rPr lang="en-GB" sz="2000">
                <a:latin typeface="Arial Rounded MT Bold" pitchFamily="34" charset="0"/>
                <a:cs typeface="Times New Roman" pitchFamily="18" charset="0"/>
              </a:rPr>
              <a:t> and has the symbol either </a:t>
            </a:r>
            <a:r>
              <a:rPr lang="en-GB" sz="2000" b="1">
                <a:solidFill>
                  <a:srgbClr val="FF0000"/>
                </a:solidFill>
                <a:latin typeface="Arial Rounded MT Bold" pitchFamily="34" charset="0"/>
                <a:cs typeface="Times New Roman" pitchFamily="18" charset="0"/>
                <a:sym typeface="Symbol" pitchFamily="18" charset="2"/>
              </a:rPr>
              <a:t></a:t>
            </a:r>
            <a:r>
              <a:rPr lang="en-GB" sz="2000">
                <a:solidFill>
                  <a:srgbClr val="FF0000"/>
                </a:solidFill>
                <a:latin typeface="Arial Rounded MT Bold" pitchFamily="34" charset="0"/>
                <a:cs typeface="Times New Roman" pitchFamily="18" charset="0"/>
              </a:rPr>
              <a:t> or h</a:t>
            </a:r>
            <a:r>
              <a:rPr lang="en-GB" sz="2000" baseline="-25000">
                <a:solidFill>
                  <a:srgbClr val="FF0000"/>
                </a:solidFill>
                <a:latin typeface="Arial Rounded MT Bold" pitchFamily="34" charset="0"/>
                <a:cs typeface="Times New Roman" pitchFamily="18" charset="0"/>
              </a:rPr>
              <a:t>FE</a:t>
            </a:r>
            <a:r>
              <a:rPr lang="en-GB" sz="2000">
                <a:solidFill>
                  <a:srgbClr val="FF0000"/>
                </a:solidFill>
                <a:latin typeface="Arial Rounded MT Bold" pitchFamily="34" charset="0"/>
                <a:cs typeface="Times New Roman" pitchFamily="18" charset="0"/>
              </a:rPr>
              <a:t>. </a:t>
            </a:r>
          </a:p>
          <a:p>
            <a:pPr algn="just">
              <a:spcBef>
                <a:spcPct val="50000"/>
              </a:spcBef>
            </a:pPr>
            <a:r>
              <a:rPr lang="en-GB" sz="2000">
                <a:latin typeface="Arial Rounded MT Bold" pitchFamily="34" charset="0"/>
                <a:cs typeface="Times New Roman" pitchFamily="18" charset="0"/>
              </a:rPr>
              <a:t> </a:t>
            </a:r>
          </a:p>
          <a:p>
            <a:pPr>
              <a:spcBef>
                <a:spcPct val="50000"/>
              </a:spcBef>
            </a:pPr>
            <a:endParaRPr lang="en-GB" sz="2000">
              <a:latin typeface="Arial Rounded MT Bold" pitchFamily="34" charset="0"/>
            </a:endParaRPr>
          </a:p>
        </p:txBody>
      </p:sp>
      <p:sp>
        <p:nvSpPr>
          <p:cNvPr id="9228" name="Text Box 12"/>
          <p:cNvSpPr txBox="1">
            <a:spLocks noChangeArrowheads="1"/>
          </p:cNvSpPr>
          <p:nvPr/>
        </p:nvSpPr>
        <p:spPr bwMode="auto">
          <a:xfrm>
            <a:off x="838200" y="457200"/>
            <a:ext cx="762000" cy="366713"/>
          </a:xfrm>
          <a:prstGeom prst="rect">
            <a:avLst/>
          </a:prstGeom>
          <a:noFill/>
          <a:ln w="9525">
            <a:noFill/>
            <a:miter lim="800000"/>
            <a:headEnd/>
            <a:tailEnd/>
          </a:ln>
          <a:effectLst/>
        </p:spPr>
        <p:txBody>
          <a:bodyPr>
            <a:spAutoFit/>
          </a:bodyPr>
          <a:lstStyle/>
          <a:p>
            <a:pPr>
              <a:spcBef>
                <a:spcPct val="50000"/>
              </a:spcBef>
            </a:pPr>
            <a:r>
              <a:rPr lang="en-GB" sz="1800"/>
              <a:t>Vc</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Footer Placeholder 2"/>
          <p:cNvSpPr>
            <a:spLocks noGrp="1"/>
          </p:cNvSpPr>
          <p:nvPr>
            <p:ph type="ftr" sz="quarter" idx="11"/>
          </p:nvPr>
        </p:nvSpPr>
        <p:spPr/>
        <p:txBody>
          <a:bodyPr/>
          <a:lstStyle/>
          <a:p>
            <a:r>
              <a:rPr lang="en-GB"/>
              <a:t>Basic Bipolar Transistor Connections</a:t>
            </a:r>
          </a:p>
        </p:txBody>
      </p:sp>
      <p:sp>
        <p:nvSpPr>
          <p:cNvPr id="25" name="Slide Number Placeholder 3"/>
          <p:cNvSpPr>
            <a:spLocks noGrp="1"/>
          </p:cNvSpPr>
          <p:nvPr>
            <p:ph type="sldNum" sz="quarter" idx="12"/>
          </p:nvPr>
        </p:nvSpPr>
        <p:spPr/>
        <p:txBody>
          <a:bodyPr/>
          <a:lstStyle/>
          <a:p>
            <a:fld id="{9E6AF825-90C7-4C09-B4A4-7FCBBCE16EA5}" type="slidenum">
              <a:rPr lang="en-GB"/>
              <a:pPr/>
              <a:t>7</a:t>
            </a:fld>
            <a:endParaRPr lang="en-GB"/>
          </a:p>
        </p:txBody>
      </p:sp>
      <p:sp>
        <p:nvSpPr>
          <p:cNvPr id="10256" name="Line 16"/>
          <p:cNvSpPr>
            <a:spLocks noChangeShapeType="1"/>
          </p:cNvSpPr>
          <p:nvPr/>
        </p:nvSpPr>
        <p:spPr bwMode="auto">
          <a:xfrm>
            <a:off x="2981325" y="9837738"/>
            <a:ext cx="0" cy="495300"/>
          </a:xfrm>
          <a:prstGeom prst="line">
            <a:avLst/>
          </a:prstGeom>
          <a:noFill/>
          <a:ln w="9525">
            <a:solidFill>
              <a:srgbClr val="000000"/>
            </a:solidFill>
            <a:round/>
            <a:headEnd/>
            <a:tailEnd/>
          </a:ln>
        </p:spPr>
        <p:txBody>
          <a:bodyPr/>
          <a:lstStyle/>
          <a:p>
            <a:endParaRPr lang="en-GB"/>
          </a:p>
        </p:txBody>
      </p:sp>
      <p:sp>
        <p:nvSpPr>
          <p:cNvPr id="10257" name="Rectangle 17"/>
          <p:cNvSpPr>
            <a:spLocks noChangeArrowheads="1"/>
          </p:cNvSpPr>
          <p:nvPr/>
        </p:nvSpPr>
        <p:spPr bwMode="auto">
          <a:xfrm>
            <a:off x="0" y="381000"/>
            <a:ext cx="9144000" cy="457200"/>
          </a:xfrm>
          <a:prstGeom prst="rect">
            <a:avLst/>
          </a:prstGeom>
          <a:noFill/>
          <a:ln w="9525">
            <a:noFill/>
            <a:miter lim="800000"/>
            <a:headEnd/>
            <a:tailEnd/>
          </a:ln>
          <a:effectLst/>
        </p:spPr>
        <p:txBody>
          <a:bodyPr>
            <a:spAutoFit/>
          </a:bodyPr>
          <a:lstStyle/>
          <a:p>
            <a:r>
              <a:rPr lang="en-GB" u="sng">
                <a:solidFill>
                  <a:schemeClr val="accent2"/>
                </a:solidFill>
                <a:latin typeface="Arial Rounded MT Bold" pitchFamily="34" charset="0"/>
                <a:cs typeface="Times New Roman" pitchFamily="18" charset="0"/>
              </a:rPr>
              <a:t>Transistor currents</a:t>
            </a:r>
            <a:r>
              <a:rPr lang="en-GB" u="sng">
                <a:solidFill>
                  <a:schemeClr val="accent2"/>
                </a:solidFill>
                <a:latin typeface="Arial Rounded MT Bold" pitchFamily="34" charset="0"/>
              </a:rPr>
              <a:t> </a:t>
            </a:r>
          </a:p>
        </p:txBody>
      </p:sp>
      <p:sp>
        <p:nvSpPr>
          <p:cNvPr id="10260" name="Text Box 20"/>
          <p:cNvSpPr txBox="1">
            <a:spLocks noChangeArrowheads="1"/>
          </p:cNvSpPr>
          <p:nvPr/>
        </p:nvSpPr>
        <p:spPr bwMode="auto">
          <a:xfrm>
            <a:off x="4572000" y="609600"/>
            <a:ext cx="4114800" cy="3200400"/>
          </a:xfrm>
          <a:prstGeom prst="rect">
            <a:avLst/>
          </a:prstGeom>
          <a:solidFill>
            <a:srgbClr val="FFFFFF"/>
          </a:solidFill>
          <a:ln w="9525">
            <a:solidFill>
              <a:srgbClr val="000000"/>
            </a:solidFill>
            <a:miter lim="800000"/>
            <a:headEnd/>
            <a:tailEnd/>
          </a:ln>
        </p:spPr>
        <p:txBody>
          <a:bodyPr/>
          <a:lstStyle/>
          <a:p>
            <a:pPr eaLnBrk="0" hangingPunct="0"/>
            <a:r>
              <a:rPr lang="en-US" sz="2000">
                <a:latin typeface="Arial Rounded MT Bold" pitchFamily="34" charset="0"/>
              </a:rPr>
              <a:t>Ib enters the base and is amplified by </a:t>
            </a:r>
            <a:r>
              <a:rPr lang="en-US" sz="2000">
                <a:solidFill>
                  <a:srgbClr val="FF0000"/>
                </a:solidFill>
                <a:effectLst>
                  <a:outerShdw blurRad="38100" dist="38100" dir="2700000" algn="tl">
                    <a:srgbClr val="C0C0C0"/>
                  </a:outerShdw>
                </a:effectLst>
                <a:latin typeface="Arial Rounded MT Bold" pitchFamily="34" charset="0"/>
              </a:rPr>
              <a:t>h</a:t>
            </a:r>
            <a:r>
              <a:rPr lang="en-US" sz="2000" baseline="-25000">
                <a:solidFill>
                  <a:srgbClr val="FF0000"/>
                </a:solidFill>
                <a:effectLst>
                  <a:outerShdw blurRad="38100" dist="38100" dir="2700000" algn="tl">
                    <a:srgbClr val="C0C0C0"/>
                  </a:outerShdw>
                </a:effectLst>
                <a:latin typeface="Arial Rounded MT Bold" pitchFamily="34" charset="0"/>
              </a:rPr>
              <a:t>FE</a:t>
            </a:r>
            <a:r>
              <a:rPr lang="en-US" sz="2000">
                <a:latin typeface="Arial Rounded MT Bold" pitchFamily="34" charset="0"/>
              </a:rPr>
              <a:t> to become Ic. </a:t>
            </a:r>
          </a:p>
          <a:p>
            <a:pPr eaLnBrk="0" hangingPunct="0"/>
            <a:endParaRPr lang="en-US" sz="2000">
              <a:latin typeface="Arial Rounded MT Bold" pitchFamily="34" charset="0"/>
            </a:endParaRPr>
          </a:p>
          <a:p>
            <a:pPr eaLnBrk="0" hangingPunct="0"/>
            <a:r>
              <a:rPr lang="en-US" sz="2000">
                <a:latin typeface="Arial Rounded MT Bold" pitchFamily="34" charset="0"/>
              </a:rPr>
              <a:t>Ic flows into the emitter with Ib so that </a:t>
            </a:r>
          </a:p>
          <a:p>
            <a:pPr eaLnBrk="0" hangingPunct="0"/>
            <a:endParaRPr lang="en-US" sz="2000">
              <a:latin typeface="Arial Rounded MT Bold" pitchFamily="34" charset="0"/>
            </a:endParaRPr>
          </a:p>
          <a:p>
            <a:pPr eaLnBrk="0" hangingPunct="0"/>
            <a:r>
              <a:rPr lang="en-US" sz="2000">
                <a:solidFill>
                  <a:srgbClr val="FF0000"/>
                </a:solidFill>
                <a:effectLst>
                  <a:outerShdw blurRad="38100" dist="38100" dir="2700000" algn="tl">
                    <a:srgbClr val="C0C0C0"/>
                  </a:outerShdw>
                </a:effectLst>
                <a:latin typeface="Arial Rounded MT Bold" pitchFamily="34" charset="0"/>
              </a:rPr>
              <a:t>Ie = Ib + Ic</a:t>
            </a:r>
            <a:r>
              <a:rPr lang="en-US" sz="2000">
                <a:latin typeface="Arial Rounded MT Bold" pitchFamily="34" charset="0"/>
              </a:rPr>
              <a:t> and </a:t>
            </a:r>
          </a:p>
          <a:p>
            <a:pPr eaLnBrk="0" hangingPunct="0"/>
            <a:endParaRPr lang="en-US" sz="2000">
              <a:latin typeface="Arial Rounded MT Bold" pitchFamily="34" charset="0"/>
            </a:endParaRPr>
          </a:p>
          <a:p>
            <a:pPr eaLnBrk="0" hangingPunct="0"/>
            <a:r>
              <a:rPr lang="en-US" sz="2000">
                <a:solidFill>
                  <a:srgbClr val="FF0000"/>
                </a:solidFill>
                <a:effectLst>
                  <a:outerShdw blurRad="38100" dist="38100" dir="2700000" algn="tl">
                    <a:srgbClr val="C0C0C0"/>
                  </a:outerShdw>
                </a:effectLst>
                <a:latin typeface="Arial Rounded MT Bold" pitchFamily="34" charset="0"/>
              </a:rPr>
              <a:t>Ic = h</a:t>
            </a:r>
            <a:r>
              <a:rPr lang="en-US" sz="2000" baseline="-25000">
                <a:solidFill>
                  <a:srgbClr val="FF0000"/>
                </a:solidFill>
                <a:effectLst>
                  <a:outerShdw blurRad="38100" dist="38100" dir="2700000" algn="tl">
                    <a:srgbClr val="C0C0C0"/>
                  </a:outerShdw>
                </a:effectLst>
                <a:latin typeface="Arial Rounded MT Bold" pitchFamily="34" charset="0"/>
              </a:rPr>
              <a:t>FE </a:t>
            </a:r>
            <a:r>
              <a:rPr lang="en-US" sz="2000">
                <a:solidFill>
                  <a:srgbClr val="FF0000"/>
                </a:solidFill>
                <a:effectLst>
                  <a:outerShdw blurRad="38100" dist="38100" dir="2700000" algn="tl">
                    <a:srgbClr val="C0C0C0"/>
                  </a:outerShdw>
                </a:effectLst>
                <a:latin typeface="Arial Rounded MT Bold" pitchFamily="34" charset="0"/>
              </a:rPr>
              <a:t>. Ib</a:t>
            </a:r>
          </a:p>
        </p:txBody>
      </p:sp>
      <p:grpSp>
        <p:nvGrpSpPr>
          <p:cNvPr id="10262" name="Group 22"/>
          <p:cNvGrpSpPr>
            <a:grpSpLocks/>
          </p:cNvGrpSpPr>
          <p:nvPr/>
        </p:nvGrpSpPr>
        <p:grpSpPr bwMode="auto">
          <a:xfrm>
            <a:off x="1295400" y="1295400"/>
            <a:ext cx="2667000" cy="2590800"/>
            <a:chOff x="816" y="816"/>
            <a:chExt cx="1680" cy="1632"/>
          </a:xfrm>
        </p:grpSpPr>
        <p:pic>
          <p:nvPicPr>
            <p:cNvPr id="10243" name="Picture 3"/>
            <p:cNvPicPr>
              <a:picLocks noChangeAspect="1" noChangeArrowheads="1"/>
            </p:cNvPicPr>
            <p:nvPr/>
          </p:nvPicPr>
          <p:blipFill>
            <a:blip r:embed="rId2" cstate="print"/>
            <a:srcRect/>
            <a:stretch>
              <a:fillRect/>
            </a:stretch>
          </p:blipFill>
          <p:spPr bwMode="auto">
            <a:xfrm>
              <a:off x="1572" y="1384"/>
              <a:ext cx="378" cy="468"/>
            </a:xfrm>
            <a:prstGeom prst="rect">
              <a:avLst/>
            </a:prstGeom>
            <a:noFill/>
            <a:ln w="9525">
              <a:noFill/>
              <a:miter lim="800000"/>
              <a:headEnd/>
              <a:tailEnd/>
            </a:ln>
          </p:spPr>
        </p:pic>
        <p:sp>
          <p:nvSpPr>
            <p:cNvPr id="10244" name="Line 4"/>
            <p:cNvSpPr>
              <a:spLocks noChangeShapeType="1"/>
            </p:cNvSpPr>
            <p:nvPr/>
          </p:nvSpPr>
          <p:spPr bwMode="auto">
            <a:xfrm flipV="1">
              <a:off x="1806" y="1206"/>
              <a:ext cx="0" cy="252"/>
            </a:xfrm>
            <a:prstGeom prst="line">
              <a:avLst/>
            </a:prstGeom>
            <a:noFill/>
            <a:ln w="9525">
              <a:solidFill>
                <a:srgbClr val="000000"/>
              </a:solidFill>
              <a:round/>
              <a:headEnd/>
              <a:tailEnd/>
            </a:ln>
          </p:spPr>
          <p:txBody>
            <a:bodyPr/>
            <a:lstStyle/>
            <a:p>
              <a:endParaRPr lang="en-GB"/>
            </a:p>
          </p:txBody>
        </p:sp>
        <p:sp>
          <p:nvSpPr>
            <p:cNvPr id="10245" name="Oval 5"/>
            <p:cNvSpPr>
              <a:spLocks noChangeArrowheads="1"/>
            </p:cNvSpPr>
            <p:nvPr/>
          </p:nvSpPr>
          <p:spPr bwMode="auto">
            <a:xfrm>
              <a:off x="1722" y="1032"/>
              <a:ext cx="174" cy="174"/>
            </a:xfrm>
            <a:prstGeom prst="ellipse">
              <a:avLst/>
            </a:prstGeom>
            <a:solidFill>
              <a:srgbClr val="FFFFFF"/>
            </a:solidFill>
            <a:ln w="9525">
              <a:solidFill>
                <a:srgbClr val="000000"/>
              </a:solidFill>
              <a:round/>
              <a:headEnd/>
              <a:tailEnd/>
            </a:ln>
          </p:spPr>
          <p:txBody>
            <a:bodyPr/>
            <a:lstStyle/>
            <a:p>
              <a:endParaRPr lang="en-GB"/>
            </a:p>
          </p:txBody>
        </p:sp>
        <p:sp>
          <p:nvSpPr>
            <p:cNvPr id="10246" name="Line 6"/>
            <p:cNvSpPr>
              <a:spLocks noChangeShapeType="1"/>
            </p:cNvSpPr>
            <p:nvPr/>
          </p:nvSpPr>
          <p:spPr bwMode="auto">
            <a:xfrm flipH="1">
              <a:off x="1302" y="1590"/>
              <a:ext cx="360" cy="0"/>
            </a:xfrm>
            <a:prstGeom prst="line">
              <a:avLst/>
            </a:prstGeom>
            <a:noFill/>
            <a:ln w="9525">
              <a:solidFill>
                <a:srgbClr val="000000"/>
              </a:solidFill>
              <a:round/>
              <a:headEnd/>
              <a:tailEnd/>
            </a:ln>
          </p:spPr>
          <p:txBody>
            <a:bodyPr/>
            <a:lstStyle/>
            <a:p>
              <a:endParaRPr lang="en-GB"/>
            </a:p>
          </p:txBody>
        </p:sp>
        <p:sp>
          <p:nvSpPr>
            <p:cNvPr id="10247" name="Oval 7"/>
            <p:cNvSpPr>
              <a:spLocks noChangeArrowheads="1"/>
            </p:cNvSpPr>
            <p:nvPr/>
          </p:nvSpPr>
          <p:spPr bwMode="auto">
            <a:xfrm>
              <a:off x="1164" y="1494"/>
              <a:ext cx="162" cy="162"/>
            </a:xfrm>
            <a:prstGeom prst="ellipse">
              <a:avLst/>
            </a:prstGeom>
            <a:solidFill>
              <a:srgbClr val="FFFFFF"/>
            </a:solidFill>
            <a:ln w="9525">
              <a:solidFill>
                <a:srgbClr val="000000"/>
              </a:solidFill>
              <a:round/>
              <a:headEnd/>
              <a:tailEnd/>
            </a:ln>
          </p:spPr>
          <p:txBody>
            <a:bodyPr/>
            <a:lstStyle/>
            <a:p>
              <a:endParaRPr lang="en-GB"/>
            </a:p>
          </p:txBody>
        </p:sp>
        <p:sp>
          <p:nvSpPr>
            <p:cNvPr id="10248" name="Oval 8"/>
            <p:cNvSpPr>
              <a:spLocks noChangeArrowheads="1"/>
            </p:cNvSpPr>
            <p:nvPr/>
          </p:nvSpPr>
          <p:spPr bwMode="auto">
            <a:xfrm>
              <a:off x="1722" y="1866"/>
              <a:ext cx="162" cy="162"/>
            </a:xfrm>
            <a:prstGeom prst="ellipse">
              <a:avLst/>
            </a:prstGeom>
            <a:solidFill>
              <a:srgbClr val="FFFFFF"/>
            </a:solidFill>
            <a:ln w="9525">
              <a:solidFill>
                <a:srgbClr val="000000"/>
              </a:solidFill>
              <a:round/>
              <a:headEnd/>
              <a:tailEnd/>
            </a:ln>
          </p:spPr>
          <p:txBody>
            <a:bodyPr/>
            <a:lstStyle/>
            <a:p>
              <a:endParaRPr lang="en-GB"/>
            </a:p>
          </p:txBody>
        </p:sp>
        <p:sp>
          <p:nvSpPr>
            <p:cNvPr id="10249" name="Line 9"/>
            <p:cNvSpPr>
              <a:spLocks noChangeShapeType="1"/>
            </p:cNvSpPr>
            <p:nvPr/>
          </p:nvSpPr>
          <p:spPr bwMode="auto">
            <a:xfrm>
              <a:off x="1806" y="1734"/>
              <a:ext cx="0" cy="126"/>
            </a:xfrm>
            <a:prstGeom prst="line">
              <a:avLst/>
            </a:prstGeom>
            <a:noFill/>
            <a:ln w="9525">
              <a:solidFill>
                <a:srgbClr val="000000"/>
              </a:solidFill>
              <a:round/>
              <a:headEnd/>
              <a:tailEnd/>
            </a:ln>
          </p:spPr>
          <p:txBody>
            <a:bodyPr/>
            <a:lstStyle/>
            <a:p>
              <a:endParaRPr lang="en-GB"/>
            </a:p>
          </p:txBody>
        </p:sp>
        <p:sp>
          <p:nvSpPr>
            <p:cNvPr id="10250" name="Line 10"/>
            <p:cNvSpPr>
              <a:spLocks noChangeShapeType="1"/>
            </p:cNvSpPr>
            <p:nvPr/>
          </p:nvSpPr>
          <p:spPr bwMode="auto">
            <a:xfrm flipH="1">
              <a:off x="864" y="1590"/>
              <a:ext cx="294" cy="0"/>
            </a:xfrm>
            <a:prstGeom prst="line">
              <a:avLst/>
            </a:prstGeom>
            <a:noFill/>
            <a:ln w="9525">
              <a:solidFill>
                <a:srgbClr val="000000"/>
              </a:solidFill>
              <a:round/>
              <a:headEnd/>
              <a:tailEnd/>
            </a:ln>
          </p:spPr>
          <p:txBody>
            <a:bodyPr/>
            <a:lstStyle/>
            <a:p>
              <a:endParaRPr lang="en-GB"/>
            </a:p>
          </p:txBody>
        </p:sp>
        <p:sp>
          <p:nvSpPr>
            <p:cNvPr id="10251" name="Line 11"/>
            <p:cNvSpPr>
              <a:spLocks noChangeShapeType="1"/>
            </p:cNvSpPr>
            <p:nvPr/>
          </p:nvSpPr>
          <p:spPr bwMode="auto">
            <a:xfrm flipV="1">
              <a:off x="1806" y="834"/>
              <a:ext cx="0" cy="192"/>
            </a:xfrm>
            <a:prstGeom prst="line">
              <a:avLst/>
            </a:prstGeom>
            <a:noFill/>
            <a:ln w="9525">
              <a:solidFill>
                <a:srgbClr val="000000"/>
              </a:solidFill>
              <a:round/>
              <a:headEnd/>
              <a:tailEnd/>
            </a:ln>
          </p:spPr>
          <p:txBody>
            <a:bodyPr/>
            <a:lstStyle/>
            <a:p>
              <a:endParaRPr lang="en-GB"/>
            </a:p>
          </p:txBody>
        </p:sp>
        <p:sp>
          <p:nvSpPr>
            <p:cNvPr id="10252" name="AutoShape 12"/>
            <p:cNvSpPr>
              <a:spLocks noChangeArrowheads="1"/>
            </p:cNvSpPr>
            <p:nvPr/>
          </p:nvSpPr>
          <p:spPr bwMode="auto">
            <a:xfrm>
              <a:off x="1992" y="816"/>
              <a:ext cx="110" cy="588"/>
            </a:xfrm>
            <a:prstGeom prst="downArrow">
              <a:avLst>
                <a:gd name="adj1" fmla="val 50000"/>
                <a:gd name="adj2" fmla="val 133636"/>
              </a:avLst>
            </a:prstGeom>
            <a:solidFill>
              <a:srgbClr val="FFFFFF"/>
            </a:solidFill>
            <a:ln w="9525">
              <a:solidFill>
                <a:srgbClr val="000000"/>
              </a:solidFill>
              <a:miter lim="800000"/>
              <a:headEnd/>
              <a:tailEnd/>
            </a:ln>
          </p:spPr>
          <p:txBody>
            <a:bodyPr/>
            <a:lstStyle/>
            <a:p>
              <a:endParaRPr lang="en-GB"/>
            </a:p>
          </p:txBody>
        </p:sp>
        <p:sp>
          <p:nvSpPr>
            <p:cNvPr id="10253" name="Text Box 13"/>
            <p:cNvSpPr txBox="1">
              <a:spLocks noChangeArrowheads="1"/>
            </p:cNvSpPr>
            <p:nvPr/>
          </p:nvSpPr>
          <p:spPr bwMode="auto">
            <a:xfrm>
              <a:off x="816" y="1392"/>
              <a:ext cx="318" cy="144"/>
            </a:xfrm>
            <a:prstGeom prst="rect">
              <a:avLst/>
            </a:prstGeom>
            <a:solidFill>
              <a:srgbClr val="FFFFFF"/>
            </a:solidFill>
            <a:ln w="9525">
              <a:noFill/>
              <a:miter lim="800000"/>
              <a:headEnd/>
              <a:tailEnd/>
            </a:ln>
          </p:spPr>
          <p:txBody>
            <a:bodyPr/>
            <a:lstStyle/>
            <a:p>
              <a:pPr eaLnBrk="0" hangingPunct="0"/>
              <a:r>
                <a:rPr lang="en-US" sz="2000" b="1"/>
                <a:t>Ib</a:t>
              </a:r>
            </a:p>
          </p:txBody>
        </p:sp>
        <p:sp>
          <p:nvSpPr>
            <p:cNvPr id="10254" name="AutoShape 14"/>
            <p:cNvSpPr>
              <a:spLocks noChangeArrowheads="1"/>
            </p:cNvSpPr>
            <p:nvPr/>
          </p:nvSpPr>
          <p:spPr bwMode="auto">
            <a:xfrm>
              <a:off x="1974" y="1698"/>
              <a:ext cx="140" cy="642"/>
            </a:xfrm>
            <a:prstGeom prst="downArrow">
              <a:avLst>
                <a:gd name="adj1" fmla="val 50000"/>
                <a:gd name="adj2" fmla="val 114643"/>
              </a:avLst>
            </a:prstGeom>
            <a:solidFill>
              <a:srgbClr val="FFFFFF"/>
            </a:solidFill>
            <a:ln w="9525">
              <a:solidFill>
                <a:srgbClr val="000000"/>
              </a:solidFill>
              <a:miter lim="800000"/>
              <a:headEnd/>
              <a:tailEnd/>
            </a:ln>
          </p:spPr>
          <p:txBody>
            <a:bodyPr/>
            <a:lstStyle/>
            <a:p>
              <a:endParaRPr lang="en-GB"/>
            </a:p>
          </p:txBody>
        </p:sp>
        <p:sp>
          <p:nvSpPr>
            <p:cNvPr id="10255" name="AutoShape 15"/>
            <p:cNvSpPr>
              <a:spLocks noChangeArrowheads="1"/>
            </p:cNvSpPr>
            <p:nvPr/>
          </p:nvSpPr>
          <p:spPr bwMode="auto">
            <a:xfrm rot="-5400000">
              <a:off x="1215" y="1605"/>
              <a:ext cx="56" cy="252"/>
            </a:xfrm>
            <a:prstGeom prst="downArrow">
              <a:avLst>
                <a:gd name="adj1" fmla="val 50000"/>
                <a:gd name="adj2" fmla="val 112500"/>
              </a:avLst>
            </a:prstGeom>
            <a:solidFill>
              <a:srgbClr val="FFFFFF"/>
            </a:solidFill>
            <a:ln w="9525">
              <a:solidFill>
                <a:srgbClr val="000000"/>
              </a:solidFill>
              <a:miter lim="800000"/>
              <a:headEnd/>
              <a:tailEnd/>
            </a:ln>
          </p:spPr>
          <p:txBody>
            <a:bodyPr/>
            <a:lstStyle/>
            <a:p>
              <a:endParaRPr lang="en-GB"/>
            </a:p>
          </p:txBody>
        </p:sp>
        <p:sp>
          <p:nvSpPr>
            <p:cNvPr id="10258" name="Text Box 18"/>
            <p:cNvSpPr txBox="1">
              <a:spLocks noChangeArrowheads="1"/>
            </p:cNvSpPr>
            <p:nvPr/>
          </p:nvSpPr>
          <p:spPr bwMode="auto">
            <a:xfrm>
              <a:off x="2208" y="864"/>
              <a:ext cx="288" cy="288"/>
            </a:xfrm>
            <a:prstGeom prst="rect">
              <a:avLst/>
            </a:prstGeom>
            <a:noFill/>
            <a:ln w="9525">
              <a:noFill/>
              <a:miter lim="800000"/>
              <a:headEnd/>
              <a:tailEnd/>
            </a:ln>
            <a:effectLst/>
          </p:spPr>
          <p:txBody>
            <a:bodyPr>
              <a:spAutoFit/>
            </a:bodyPr>
            <a:lstStyle/>
            <a:p>
              <a:pPr>
                <a:spcBef>
                  <a:spcPct val="50000"/>
                </a:spcBef>
              </a:pPr>
              <a:r>
                <a:rPr lang="en-GB" b="1"/>
                <a:t>Ic</a:t>
              </a:r>
            </a:p>
          </p:txBody>
        </p:sp>
        <p:sp>
          <p:nvSpPr>
            <p:cNvPr id="10259" name="Text Box 19"/>
            <p:cNvSpPr txBox="1">
              <a:spLocks noChangeArrowheads="1"/>
            </p:cNvSpPr>
            <p:nvPr/>
          </p:nvSpPr>
          <p:spPr bwMode="auto">
            <a:xfrm>
              <a:off x="2160" y="1824"/>
              <a:ext cx="336" cy="288"/>
            </a:xfrm>
            <a:prstGeom prst="rect">
              <a:avLst/>
            </a:prstGeom>
            <a:noFill/>
            <a:ln w="9525">
              <a:noFill/>
              <a:miter lim="800000"/>
              <a:headEnd/>
              <a:tailEnd/>
            </a:ln>
            <a:effectLst/>
          </p:spPr>
          <p:txBody>
            <a:bodyPr>
              <a:spAutoFit/>
            </a:bodyPr>
            <a:lstStyle/>
            <a:p>
              <a:pPr>
                <a:spcBef>
                  <a:spcPct val="50000"/>
                </a:spcBef>
              </a:pPr>
              <a:r>
                <a:rPr lang="en-GB" b="1"/>
                <a:t>Ie</a:t>
              </a:r>
            </a:p>
          </p:txBody>
        </p:sp>
        <p:sp>
          <p:nvSpPr>
            <p:cNvPr id="10261" name="Line 21"/>
            <p:cNvSpPr>
              <a:spLocks noChangeShapeType="1"/>
            </p:cNvSpPr>
            <p:nvPr/>
          </p:nvSpPr>
          <p:spPr bwMode="auto">
            <a:xfrm>
              <a:off x="1824" y="2016"/>
              <a:ext cx="0" cy="432"/>
            </a:xfrm>
            <a:prstGeom prst="line">
              <a:avLst/>
            </a:prstGeom>
            <a:noFill/>
            <a:ln w="9525">
              <a:solidFill>
                <a:schemeClr val="tx1"/>
              </a:solidFill>
              <a:round/>
              <a:headEnd/>
              <a:tailEnd/>
            </a:ln>
            <a:effectLst/>
          </p:spPr>
          <p:txBody>
            <a:bodyPr/>
            <a:lstStyle/>
            <a:p>
              <a:endParaRPr lang="en-GB"/>
            </a:p>
          </p:txBody>
        </p:sp>
      </p:grpSp>
      <p:sp>
        <p:nvSpPr>
          <p:cNvPr id="10263" name="Text Box 23"/>
          <p:cNvSpPr txBox="1">
            <a:spLocks noChangeArrowheads="1"/>
          </p:cNvSpPr>
          <p:nvPr/>
        </p:nvSpPr>
        <p:spPr bwMode="auto">
          <a:xfrm>
            <a:off x="457200" y="4114800"/>
            <a:ext cx="8153400" cy="1768475"/>
          </a:xfrm>
          <a:prstGeom prst="rect">
            <a:avLst/>
          </a:prstGeom>
          <a:noFill/>
          <a:ln w="9525">
            <a:noFill/>
            <a:miter lim="800000"/>
            <a:headEnd/>
            <a:tailEnd/>
          </a:ln>
          <a:effectLst/>
        </p:spPr>
        <p:txBody>
          <a:bodyPr>
            <a:spAutoFit/>
          </a:bodyPr>
          <a:lstStyle/>
          <a:p>
            <a:pPr algn="just">
              <a:spcBef>
                <a:spcPct val="50000"/>
              </a:spcBef>
            </a:pPr>
            <a:r>
              <a:rPr lang="en-GB" sz="2000">
                <a:latin typeface="Arial Rounded MT Bold" pitchFamily="34" charset="0"/>
                <a:cs typeface="Times New Roman" pitchFamily="18" charset="0"/>
              </a:rPr>
              <a:t>The bipolar transistor is fundamentally a </a:t>
            </a:r>
            <a:r>
              <a:rPr lang="en-GB" sz="2000">
                <a:solidFill>
                  <a:srgbClr val="FF0000"/>
                </a:solidFill>
                <a:effectLst>
                  <a:outerShdw blurRad="38100" dist="38100" dir="2700000" algn="tl">
                    <a:srgbClr val="C0C0C0"/>
                  </a:outerShdw>
                </a:effectLst>
                <a:latin typeface="Arial Rounded MT Bold" pitchFamily="34" charset="0"/>
                <a:cs typeface="Times New Roman" pitchFamily="18" charset="0"/>
              </a:rPr>
              <a:t>current amplifier</a:t>
            </a:r>
            <a:r>
              <a:rPr lang="en-GB" sz="2000">
                <a:latin typeface="Arial Rounded MT Bold" pitchFamily="34" charset="0"/>
                <a:cs typeface="Times New Roman" pitchFamily="18" charset="0"/>
              </a:rPr>
              <a:t> and provided we know any two of  Ib, Ic, Ie and h</a:t>
            </a:r>
            <a:r>
              <a:rPr lang="en-GB" sz="2000" baseline="-25000">
                <a:latin typeface="Arial Rounded MT Bold" pitchFamily="34" charset="0"/>
                <a:cs typeface="Times New Roman" pitchFamily="18" charset="0"/>
              </a:rPr>
              <a:t>FE </a:t>
            </a:r>
            <a:r>
              <a:rPr lang="en-GB" sz="2000">
                <a:latin typeface="Arial Rounded MT Bold" pitchFamily="34" charset="0"/>
                <a:cs typeface="Times New Roman" pitchFamily="18" charset="0"/>
              </a:rPr>
              <a:t> we can determine the other unknowns. In practice </a:t>
            </a:r>
            <a:r>
              <a:rPr lang="en-GB" sz="2000">
                <a:solidFill>
                  <a:srgbClr val="FF0000"/>
                </a:solidFill>
                <a:effectLst>
                  <a:outerShdw blurRad="38100" dist="38100" dir="2700000" algn="tl">
                    <a:srgbClr val="C0C0C0"/>
                  </a:outerShdw>
                </a:effectLst>
                <a:latin typeface="Arial Rounded MT Bold" pitchFamily="34" charset="0"/>
                <a:cs typeface="Times New Roman" pitchFamily="18" charset="0"/>
              </a:rPr>
              <a:t>Ic &gt;&gt; Ib</a:t>
            </a:r>
            <a:r>
              <a:rPr lang="en-GB" sz="2000">
                <a:latin typeface="Arial Rounded MT Bold" pitchFamily="34" charset="0"/>
                <a:cs typeface="Times New Roman" pitchFamily="18" charset="0"/>
              </a:rPr>
              <a:t> therefore it is common to say </a:t>
            </a:r>
            <a:r>
              <a:rPr lang="en-GB" sz="2000">
                <a:solidFill>
                  <a:srgbClr val="FF0000"/>
                </a:solidFill>
                <a:effectLst>
                  <a:outerShdw blurRad="38100" dist="38100" dir="2700000" algn="tl">
                    <a:srgbClr val="C0C0C0"/>
                  </a:outerShdw>
                </a:effectLst>
                <a:latin typeface="Arial Rounded MT Bold" pitchFamily="34" charset="0"/>
                <a:cs typeface="Times New Roman" pitchFamily="18" charset="0"/>
              </a:rPr>
              <a:t>Ie = Ic approx</a:t>
            </a:r>
            <a:r>
              <a:rPr lang="en-GB" sz="2000">
                <a:latin typeface="Arial Rounded MT Bold" pitchFamily="34" charset="0"/>
                <a:cs typeface="Times New Roman" pitchFamily="18" charset="0"/>
              </a:rPr>
              <a:t>.</a:t>
            </a:r>
          </a:p>
          <a:p>
            <a:pPr>
              <a:spcBef>
                <a:spcPct val="50000"/>
              </a:spcBef>
            </a:pPr>
            <a:endParaRPr lang="en-GB" sz="2000">
              <a:latin typeface="Arial Rounded MT Bold"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2"/>
          <p:cNvSpPr>
            <a:spLocks noGrp="1"/>
          </p:cNvSpPr>
          <p:nvPr>
            <p:ph type="ftr" sz="quarter" idx="11"/>
          </p:nvPr>
        </p:nvSpPr>
        <p:spPr/>
        <p:txBody>
          <a:bodyPr/>
          <a:lstStyle/>
          <a:p>
            <a:r>
              <a:rPr lang="en-GB"/>
              <a:t>Basic Bipolar Transistor Connections</a:t>
            </a:r>
          </a:p>
        </p:txBody>
      </p:sp>
      <p:sp>
        <p:nvSpPr>
          <p:cNvPr id="5" name="Slide Number Placeholder 3"/>
          <p:cNvSpPr>
            <a:spLocks noGrp="1"/>
          </p:cNvSpPr>
          <p:nvPr>
            <p:ph type="sldNum" sz="quarter" idx="12"/>
          </p:nvPr>
        </p:nvSpPr>
        <p:spPr/>
        <p:txBody>
          <a:bodyPr/>
          <a:lstStyle/>
          <a:p>
            <a:fld id="{2C236C0F-F740-4FED-88AC-B62579F602DA}" type="slidenum">
              <a:rPr lang="en-GB"/>
              <a:pPr/>
              <a:t>8</a:t>
            </a:fld>
            <a:endParaRPr lang="en-GB"/>
          </a:p>
        </p:txBody>
      </p:sp>
      <p:sp>
        <p:nvSpPr>
          <p:cNvPr id="12290" name="Text Box 2"/>
          <p:cNvSpPr txBox="1">
            <a:spLocks noChangeArrowheads="1"/>
          </p:cNvSpPr>
          <p:nvPr/>
        </p:nvSpPr>
        <p:spPr bwMode="auto">
          <a:xfrm>
            <a:off x="457200" y="304800"/>
            <a:ext cx="8305800" cy="4054475"/>
          </a:xfrm>
          <a:prstGeom prst="rect">
            <a:avLst/>
          </a:prstGeom>
          <a:noFill/>
          <a:ln w="9525">
            <a:noFill/>
            <a:miter lim="800000"/>
            <a:headEnd/>
            <a:tailEnd/>
          </a:ln>
          <a:effectLst/>
        </p:spPr>
        <p:txBody>
          <a:bodyPr>
            <a:spAutoFit/>
          </a:bodyPr>
          <a:lstStyle/>
          <a:p>
            <a:pPr algn="just">
              <a:spcBef>
                <a:spcPct val="50000"/>
              </a:spcBef>
            </a:pPr>
            <a:r>
              <a:rPr lang="en-GB" sz="2000" b="1">
                <a:latin typeface="Arial Rounded MT Bold" pitchFamily="34" charset="0"/>
                <a:cs typeface="Times New Roman" pitchFamily="18" charset="0"/>
              </a:rPr>
              <a:t>The currents shown represent d.c. bias currents.</a:t>
            </a:r>
          </a:p>
          <a:p>
            <a:pPr algn="just">
              <a:spcBef>
                <a:spcPct val="50000"/>
              </a:spcBef>
            </a:pPr>
            <a:r>
              <a:rPr lang="en-GB" sz="2000" b="1">
                <a:latin typeface="Arial Rounded MT Bold" pitchFamily="34" charset="0"/>
                <a:cs typeface="Times New Roman" pitchFamily="18" charset="0"/>
              </a:rPr>
              <a:t>it is also true to say that a small signal current </a:t>
            </a:r>
            <a:r>
              <a:rPr lang="en-GB" sz="2000" b="1">
                <a:solidFill>
                  <a:srgbClr val="FF0000"/>
                </a:solidFill>
                <a:effectLst>
                  <a:outerShdw blurRad="38100" dist="38100" dir="2700000" algn="tl">
                    <a:srgbClr val="C0C0C0"/>
                  </a:outerShdw>
                </a:effectLst>
                <a:latin typeface="Arial Rounded MT Bold" pitchFamily="34" charset="0"/>
                <a:cs typeface="Times New Roman" pitchFamily="18" charset="0"/>
              </a:rPr>
              <a:t>“i</a:t>
            </a:r>
            <a:r>
              <a:rPr lang="en-GB" sz="1600" b="1">
                <a:solidFill>
                  <a:srgbClr val="FF0000"/>
                </a:solidFill>
                <a:effectLst>
                  <a:outerShdw blurRad="38100" dist="38100" dir="2700000" algn="tl">
                    <a:srgbClr val="C0C0C0"/>
                  </a:outerShdw>
                </a:effectLst>
                <a:latin typeface="Arial Rounded MT Bold" pitchFamily="34" charset="0"/>
                <a:cs typeface="Times New Roman" pitchFamily="18" charset="0"/>
              </a:rPr>
              <a:t>b</a:t>
            </a:r>
            <a:r>
              <a:rPr lang="en-GB" sz="2000" b="1">
                <a:solidFill>
                  <a:srgbClr val="FF0000"/>
                </a:solidFill>
                <a:effectLst>
                  <a:outerShdw blurRad="38100" dist="38100" dir="2700000" algn="tl">
                    <a:srgbClr val="C0C0C0"/>
                  </a:outerShdw>
                </a:effectLst>
                <a:latin typeface="Arial Rounded MT Bold" pitchFamily="34" charset="0"/>
                <a:cs typeface="Times New Roman" pitchFamily="18" charset="0"/>
              </a:rPr>
              <a:t>”</a:t>
            </a:r>
            <a:r>
              <a:rPr lang="en-GB" sz="2000" b="1">
                <a:latin typeface="Arial Rounded MT Bold" pitchFamily="34" charset="0"/>
                <a:cs typeface="Times New Roman" pitchFamily="18" charset="0"/>
              </a:rPr>
              <a:t> is amplified by </a:t>
            </a:r>
            <a:r>
              <a:rPr lang="en-GB" sz="2000" b="1">
                <a:solidFill>
                  <a:srgbClr val="FF0000"/>
                </a:solidFill>
                <a:effectLst>
                  <a:outerShdw blurRad="38100" dist="38100" dir="2700000" algn="tl">
                    <a:srgbClr val="C0C0C0"/>
                  </a:outerShdw>
                </a:effectLst>
                <a:latin typeface="Arial Rounded MT Bold" pitchFamily="34" charset="0"/>
                <a:cs typeface="Times New Roman" pitchFamily="18" charset="0"/>
              </a:rPr>
              <a:t>h</a:t>
            </a:r>
            <a:r>
              <a:rPr lang="en-GB" sz="2000" b="1" baseline="-25000">
                <a:solidFill>
                  <a:srgbClr val="FF0000"/>
                </a:solidFill>
                <a:effectLst>
                  <a:outerShdw blurRad="38100" dist="38100" dir="2700000" algn="tl">
                    <a:srgbClr val="C0C0C0"/>
                  </a:outerShdw>
                </a:effectLst>
                <a:latin typeface="Arial Rounded MT Bold" pitchFamily="34" charset="0"/>
                <a:cs typeface="Times New Roman" pitchFamily="18" charset="0"/>
              </a:rPr>
              <a:t>fe</a:t>
            </a:r>
            <a:r>
              <a:rPr lang="en-GB" sz="2000" b="1">
                <a:latin typeface="Arial Rounded MT Bold" pitchFamily="34" charset="0"/>
                <a:cs typeface="Times New Roman" pitchFamily="18" charset="0"/>
              </a:rPr>
              <a:t> (</a:t>
            </a:r>
            <a:r>
              <a:rPr lang="en-GB" sz="2000" b="1">
                <a:solidFill>
                  <a:srgbClr val="FF0000"/>
                </a:solidFill>
                <a:effectLst>
                  <a:outerShdw blurRad="38100" dist="38100" dir="2700000" algn="tl">
                    <a:srgbClr val="C0C0C0"/>
                  </a:outerShdw>
                </a:effectLst>
                <a:latin typeface="Arial Rounded MT Bold" pitchFamily="34" charset="0"/>
                <a:cs typeface="Times New Roman" pitchFamily="18" charset="0"/>
              </a:rPr>
              <a:t>small signal a.c. current gain</a:t>
            </a:r>
            <a:r>
              <a:rPr lang="en-GB" sz="2000" b="1">
                <a:latin typeface="Arial Rounded MT Bold" pitchFamily="34" charset="0"/>
                <a:cs typeface="Times New Roman" pitchFamily="18" charset="0"/>
              </a:rPr>
              <a:t>) to produce an output signal current </a:t>
            </a:r>
            <a:r>
              <a:rPr lang="en-GB" sz="2000" b="1">
                <a:solidFill>
                  <a:srgbClr val="FF0000"/>
                </a:solidFill>
                <a:latin typeface="Arial Rounded MT Bold" pitchFamily="34" charset="0"/>
                <a:cs typeface="Times New Roman" pitchFamily="18" charset="0"/>
              </a:rPr>
              <a:t>“i</a:t>
            </a:r>
            <a:r>
              <a:rPr lang="en-GB" sz="1600" b="1">
                <a:solidFill>
                  <a:srgbClr val="FF0000"/>
                </a:solidFill>
                <a:latin typeface="Arial Rounded MT Bold" pitchFamily="34" charset="0"/>
                <a:cs typeface="Times New Roman" pitchFamily="18" charset="0"/>
              </a:rPr>
              <a:t>c</a:t>
            </a:r>
            <a:r>
              <a:rPr lang="en-GB" sz="2000" b="1">
                <a:solidFill>
                  <a:srgbClr val="FF0000"/>
                </a:solidFill>
                <a:latin typeface="Arial Rounded MT Bold" pitchFamily="34" charset="0"/>
                <a:cs typeface="Times New Roman" pitchFamily="18" charset="0"/>
              </a:rPr>
              <a:t>”</a:t>
            </a:r>
            <a:r>
              <a:rPr lang="en-GB" sz="2000" b="1">
                <a:latin typeface="Arial Rounded MT Bold" pitchFamily="34" charset="0"/>
                <a:cs typeface="Times New Roman" pitchFamily="18" charset="0"/>
              </a:rPr>
              <a:t> and a corresponding signal current </a:t>
            </a:r>
            <a:r>
              <a:rPr lang="en-GB" sz="2000" b="1">
                <a:solidFill>
                  <a:srgbClr val="FF0000"/>
                </a:solidFill>
                <a:effectLst>
                  <a:outerShdw blurRad="38100" dist="38100" dir="2700000" algn="tl">
                    <a:srgbClr val="C0C0C0"/>
                  </a:outerShdw>
                </a:effectLst>
                <a:latin typeface="Arial Rounded MT Bold" pitchFamily="34" charset="0"/>
                <a:cs typeface="Times New Roman" pitchFamily="18" charset="0"/>
              </a:rPr>
              <a:t>“i</a:t>
            </a:r>
            <a:r>
              <a:rPr lang="en-GB" sz="1600" b="1">
                <a:solidFill>
                  <a:srgbClr val="FF0000"/>
                </a:solidFill>
                <a:effectLst>
                  <a:outerShdw blurRad="38100" dist="38100" dir="2700000" algn="tl">
                    <a:srgbClr val="C0C0C0"/>
                  </a:outerShdw>
                </a:effectLst>
                <a:latin typeface="Arial Rounded MT Bold" pitchFamily="34" charset="0"/>
                <a:cs typeface="Times New Roman" pitchFamily="18" charset="0"/>
              </a:rPr>
              <a:t>e</a:t>
            </a:r>
            <a:r>
              <a:rPr lang="en-GB" sz="2000" b="1">
                <a:solidFill>
                  <a:srgbClr val="FF0000"/>
                </a:solidFill>
                <a:effectLst>
                  <a:outerShdw blurRad="38100" dist="38100" dir="2700000" algn="tl">
                    <a:srgbClr val="C0C0C0"/>
                  </a:outerShdw>
                </a:effectLst>
                <a:latin typeface="Arial Rounded MT Bold" pitchFamily="34" charset="0"/>
                <a:cs typeface="Times New Roman" pitchFamily="18" charset="0"/>
              </a:rPr>
              <a:t>”</a:t>
            </a:r>
            <a:r>
              <a:rPr lang="en-GB" sz="2000" b="1">
                <a:latin typeface="Arial Rounded MT Bold" pitchFamily="34" charset="0"/>
                <a:cs typeface="Times New Roman" pitchFamily="18" charset="0"/>
              </a:rPr>
              <a:t> will also flow. </a:t>
            </a:r>
            <a:r>
              <a:rPr lang="en-GB" sz="2000" b="1">
                <a:solidFill>
                  <a:srgbClr val="FF0000"/>
                </a:solidFill>
                <a:effectLst>
                  <a:outerShdw blurRad="38100" dist="38100" dir="2700000" algn="tl">
                    <a:srgbClr val="C0C0C0"/>
                  </a:outerShdw>
                </a:effectLst>
                <a:latin typeface="Arial Rounded MT Bold" pitchFamily="34" charset="0"/>
                <a:cs typeface="Times New Roman" pitchFamily="18" charset="0"/>
              </a:rPr>
              <a:t>These relatively small currents sit on top of the larger d.c. bias currents.</a:t>
            </a:r>
          </a:p>
          <a:p>
            <a:pPr algn="just">
              <a:spcBef>
                <a:spcPct val="50000"/>
              </a:spcBef>
            </a:pPr>
            <a:r>
              <a:rPr lang="en-GB" sz="2000" b="1">
                <a:latin typeface="Arial Rounded MT Bold" pitchFamily="34" charset="0"/>
                <a:cs typeface="Times New Roman" pitchFamily="18" charset="0"/>
              </a:rPr>
              <a:t> </a:t>
            </a:r>
          </a:p>
          <a:p>
            <a:pPr algn="just">
              <a:spcBef>
                <a:spcPct val="50000"/>
              </a:spcBef>
            </a:pPr>
            <a:r>
              <a:rPr lang="en-GB" sz="2000" b="1">
                <a:latin typeface="Arial Rounded MT Bold" pitchFamily="34" charset="0"/>
                <a:cs typeface="Times New Roman" pitchFamily="18" charset="0"/>
              </a:rPr>
              <a:t>NB. The above relationships only hold true if the transistor is biased into its </a:t>
            </a:r>
            <a:r>
              <a:rPr lang="en-GB" sz="2000" b="1">
                <a:solidFill>
                  <a:srgbClr val="FF0000"/>
                </a:solidFill>
                <a:effectLst>
                  <a:outerShdw blurRad="38100" dist="38100" dir="2700000" algn="tl">
                    <a:srgbClr val="C0C0C0"/>
                  </a:outerShdw>
                </a:effectLst>
                <a:latin typeface="Arial Rounded MT Bold" pitchFamily="34" charset="0"/>
                <a:cs typeface="Times New Roman" pitchFamily="18" charset="0"/>
              </a:rPr>
              <a:t>linear region</a:t>
            </a:r>
            <a:r>
              <a:rPr lang="en-GB" sz="2000" b="1">
                <a:latin typeface="Arial Rounded MT Bold" pitchFamily="34" charset="0"/>
                <a:cs typeface="Times New Roman" pitchFamily="18" charset="0"/>
              </a:rPr>
              <a:t>. If the transistor </a:t>
            </a:r>
            <a:r>
              <a:rPr lang="en-GB" sz="2000" b="1">
                <a:solidFill>
                  <a:srgbClr val="FF0000"/>
                </a:solidFill>
                <a:effectLst>
                  <a:outerShdw blurRad="38100" dist="38100" dir="2700000" algn="tl">
                    <a:srgbClr val="C0C0C0"/>
                  </a:outerShdw>
                </a:effectLst>
                <a:latin typeface="Arial Rounded MT Bold" pitchFamily="34" charset="0"/>
                <a:cs typeface="Times New Roman" pitchFamily="18" charset="0"/>
              </a:rPr>
              <a:t>“saturates”</a:t>
            </a:r>
            <a:r>
              <a:rPr lang="en-GB" sz="2000" b="1">
                <a:latin typeface="Arial Rounded MT Bold" pitchFamily="34" charset="0"/>
                <a:cs typeface="Times New Roman" pitchFamily="18" charset="0"/>
              </a:rPr>
              <a:t> then the relationship no longer holds true. In fact h</a:t>
            </a:r>
            <a:r>
              <a:rPr lang="en-GB" sz="2000" b="1" baseline="-25000">
                <a:latin typeface="Arial Rounded MT Bold" pitchFamily="34" charset="0"/>
                <a:cs typeface="Times New Roman" pitchFamily="18" charset="0"/>
              </a:rPr>
              <a:t>FE</a:t>
            </a:r>
            <a:r>
              <a:rPr lang="en-GB" sz="2000" b="1">
                <a:latin typeface="Arial Rounded MT Bold" pitchFamily="34" charset="0"/>
                <a:cs typeface="Times New Roman" pitchFamily="18" charset="0"/>
              </a:rPr>
              <a:t>  reduces.</a:t>
            </a:r>
          </a:p>
          <a:p>
            <a:pPr>
              <a:spcBef>
                <a:spcPct val="50000"/>
              </a:spcBef>
            </a:pPr>
            <a:endParaRPr lang="en-GB" sz="2000" b="1">
              <a:latin typeface="Arial Rounded MT Bold" pitchFamily="34" charset="0"/>
            </a:endParaRPr>
          </a:p>
        </p:txBody>
      </p:sp>
    </p:spTree>
  </p:cSld>
  <p:clrMapOvr>
    <a:masterClrMapping/>
  </p:clrMapOvr>
</p:sld>
</file>

<file path=ppt/theme/theme1.xml><?xml version="1.0" encoding="utf-8"?>
<a:theme xmlns:a="http://schemas.openxmlformats.org/drawingml/2006/main" name="Mytemplate">
  <a:themeElements>
    <a:clrScheme name="Mytemplate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Mytemplate">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Mytemplate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Mytemplate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Mytemplate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Mytemplate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Mytemplat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Mytemplat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Mytemplat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C:\Documents and Settings\Dad\Application Data\Microsoft\Templates\Mytemplate.pot</Template>
  <TotalTime>75</TotalTime>
  <Words>728</Words>
  <Application>Microsoft Office PowerPoint</Application>
  <PresentationFormat>On-screen Show (4:3)</PresentationFormat>
  <Paragraphs>67</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Mytemplate</vt:lpstr>
      <vt:lpstr>BASIC  BIPOLAR  TRANSISTOR  CONNECTIONS </vt:lpstr>
      <vt:lpstr>TRANSISTOR BIASING: WHAT DOES BIASING DO?</vt:lpstr>
      <vt:lpstr>Slide 3</vt:lpstr>
      <vt:lpstr>Slide 4</vt:lpstr>
      <vt:lpstr>The output voltage on the collector of the transistor will be a combination of that due to the biasing and also the output due to any a.c. input that may be present.   The a.c. component of the output sits on the d.c. bias level on the collector.   The d.c. bias level is typically about 50% of the supply voltage.   A typical waveform is  shown below:  Here we see the collector voltage Vc, it is sitting up at a d.c. level in excess of 4 volts. </vt:lpstr>
      <vt:lpstr>Slide 6</vt:lpstr>
      <vt:lpstr>Slide 7</vt:lpstr>
      <vt:lpstr>Slide 8</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  BIPOLAR  TRANSISTOR  CONNECTIONS</dc:title>
  <dc:creator>Vanstone, Mike</dc:creator>
  <cp:lastModifiedBy>sc-mv</cp:lastModifiedBy>
  <cp:revision>5</cp:revision>
  <dcterms:created xsi:type="dcterms:W3CDTF">2006-01-29T19:57:21Z</dcterms:created>
  <dcterms:modified xsi:type="dcterms:W3CDTF">2013-01-14T11:24:32Z</dcterms:modified>
</cp:coreProperties>
</file>