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5" r:id="rId2"/>
    <p:sldId id="281" r:id="rId3"/>
    <p:sldId id="257" r:id="rId4"/>
    <p:sldId id="258" r:id="rId5"/>
    <p:sldId id="259" r:id="rId6"/>
    <p:sldId id="260" r:id="rId7"/>
    <p:sldId id="261" r:id="rId8"/>
    <p:sldId id="262" r:id="rId9"/>
    <p:sldId id="263" r:id="rId10"/>
    <p:sldId id="266" r:id="rId11"/>
    <p:sldId id="267" r:id="rId12"/>
    <p:sldId id="268" r:id="rId13"/>
    <p:sldId id="269" r:id="rId14"/>
    <p:sldId id="270" r:id="rId15"/>
    <p:sldId id="271" r:id="rId16"/>
    <p:sldId id="272" r:id="rId17"/>
    <p:sldId id="273" r:id="rId18"/>
    <p:sldId id="274" r:id="rId19"/>
    <p:sldId id="275" r:id="rId20"/>
    <p:sldId id="282" r:id="rId21"/>
    <p:sldId id="283" r:id="rId22"/>
    <p:sldId id="276" r:id="rId23"/>
    <p:sldId id="277" r:id="rId24"/>
    <p:sldId id="278" r:id="rId25"/>
    <p:sldId id="279" r:id="rId26"/>
    <p:sldId id="280" r:id="rId27"/>
    <p:sldId id="286" r:id="rId28"/>
    <p:sldId id="287"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D61340-32EE-9620-08A5-F6306FC29B2A}" v="6" dt="2025-04-18T11:20:25.468"/>
    <p1510:client id="{81345070-D88F-0F40-A876-B6A6C4962975}" v="118" dt="2025-04-18T13:44:12.302"/>
    <p1510:client id="{C8DDC1A4-BAEA-A6DE-DE92-5F7A524EDBFC}" v="1661" dt="2025-04-16T21:40:50.447"/>
    <p1510:client id="{FB22ED67-7EBB-AEBB-BEE9-4C97DF462C9C}" v="296" dt="2025-04-18T12:51:40.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45"/>
    <p:restoredTop sz="94724"/>
  </p:normalViewPr>
  <p:slideViewPr>
    <p:cSldViewPr snapToGrid="0">
      <p:cViewPr varScale="1">
        <p:scale>
          <a:sx n="71" d="100"/>
          <a:sy n="71" d="100"/>
        </p:scale>
        <p:origin x="176" y="8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5/10/relationships/revisionInfo" Target="revisionInfo.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14BC83D8-5C9F-00FE-9CA3-45807FAA73A2}"/>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1D5F9DDF-99CB-A536-B253-3CADA58ACFEC}"/>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216C5CF-C77D-7225-9951-E892BDC08A46}"/>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1ED1541C-E6DF-967F-20E5-5A0A9F080694}"/>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8B4C439D-3E45-2111-4F87-D6EA241D3B66}"/>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6D413822-E53D-C7A0-20CE-4AF39376FB7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A6F194C2-3701-E486-CA3D-465CB9CE000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B7478399-1642-550B-780C-F453E3EA5E53}"/>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25BC72E0-17D0-D976-729F-1043185C989C}"/>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2895EE67-D159-82E8-0CBE-650142737D4E}"/>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80B10AEA-579E-C2B2-1CEF-BE72342D1ED2}"/>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E917BDA8-3243-7E49-99BD-C5FB33610A1C}"/>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5A6C8E02-C3AE-F62C-B4FA-CB04C5D72409}"/>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EA826ADA-E5AD-211B-706C-4BD0018FB6C6}"/>
              </a:ext>
            </a:extLst>
          </p:cNvPr>
          <p:cNvSpPr txBox="1">
            <a:spLocks noGrp="1"/>
          </p:cNvSpPr>
          <p:nvPr>
            <p:ph type="dt" sz="half" idx="7"/>
          </p:nvPr>
        </p:nvSpPr>
        <p:spPr/>
        <p:txBody>
          <a:bodyPr/>
          <a:lstStyle>
            <a:lvl1pPr>
              <a:defRPr/>
            </a:lvl1pPr>
          </a:lstStyle>
          <a:p>
            <a:pPr lvl="0"/>
            <a:fld id="{0E8BE1E0-CAA1-424F-B0BC-1AF5B22D3D71}" type="datetime1">
              <a:rPr lang="en-IN"/>
              <a:pPr lvl="0"/>
              <a:t>23/04/25</a:t>
            </a:fld>
            <a:endParaRPr lang="en-IN"/>
          </a:p>
        </p:txBody>
      </p:sp>
      <p:sp>
        <p:nvSpPr>
          <p:cNvPr id="16" name="Footer Placeholder 4">
            <a:extLst>
              <a:ext uri="{FF2B5EF4-FFF2-40B4-BE49-F238E27FC236}">
                <a16:creationId xmlns:a16="http://schemas.microsoft.com/office/drawing/2014/main" id="{DD1B7B2C-2FB4-8154-BB44-85173261F357}"/>
              </a:ext>
            </a:extLst>
          </p:cNvPr>
          <p:cNvSpPr txBox="1">
            <a:spLocks noGrp="1"/>
          </p:cNvSpPr>
          <p:nvPr>
            <p:ph type="ftr" sz="quarter" idx="9"/>
          </p:nvPr>
        </p:nvSpPr>
        <p:spPr/>
        <p:txBody>
          <a:bodyPr/>
          <a:lstStyle>
            <a:lvl1pPr>
              <a:defRPr/>
            </a:lvl1pPr>
          </a:lstStyle>
          <a:p>
            <a:pPr lvl="0"/>
            <a:endParaRPr lang="en-IN"/>
          </a:p>
        </p:txBody>
      </p:sp>
      <p:sp>
        <p:nvSpPr>
          <p:cNvPr id="17" name="Slide Number Placeholder 5">
            <a:extLst>
              <a:ext uri="{FF2B5EF4-FFF2-40B4-BE49-F238E27FC236}">
                <a16:creationId xmlns:a16="http://schemas.microsoft.com/office/drawing/2014/main" id="{CF889C23-E730-BD77-9BE6-72A539320766}"/>
              </a:ext>
            </a:extLst>
          </p:cNvPr>
          <p:cNvSpPr txBox="1">
            <a:spLocks noGrp="1"/>
          </p:cNvSpPr>
          <p:nvPr>
            <p:ph type="sldNum" sz="quarter" idx="8"/>
          </p:nvPr>
        </p:nvSpPr>
        <p:spPr/>
        <p:txBody>
          <a:bodyPr/>
          <a:lstStyle>
            <a:lvl1pPr>
              <a:defRPr/>
            </a:lvl1pPr>
          </a:lstStyle>
          <a:p>
            <a:pPr lvl="0"/>
            <a:fld id="{68709F44-8268-4EE6-83B0-41A2955B7307}" type="slidenum">
              <a:t>‹#›</a:t>
            </a:fld>
            <a:endParaRPr lang="en-IN"/>
          </a:p>
        </p:txBody>
      </p:sp>
    </p:spTree>
    <p:extLst>
      <p:ext uri="{BB962C8B-B14F-4D97-AF65-F5344CB8AC3E}">
        <p14:creationId xmlns:p14="http://schemas.microsoft.com/office/powerpoint/2010/main" val="848242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31130-D599-526D-803C-B9A4639C530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B8F35F9-20C9-5AB5-C2E0-9FB7BC23C75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A8FB54-55DC-2F4D-91DB-998B02A6FDDC}"/>
              </a:ext>
            </a:extLst>
          </p:cNvPr>
          <p:cNvSpPr txBox="1">
            <a:spLocks noGrp="1"/>
          </p:cNvSpPr>
          <p:nvPr>
            <p:ph type="dt" sz="half" idx="7"/>
          </p:nvPr>
        </p:nvSpPr>
        <p:spPr/>
        <p:txBody>
          <a:bodyPr/>
          <a:lstStyle>
            <a:lvl1pPr>
              <a:defRPr/>
            </a:lvl1pPr>
          </a:lstStyle>
          <a:p>
            <a:pPr lvl="0"/>
            <a:fld id="{8A4D8F07-E2EB-40C8-873A-51F897757F19}" type="datetime1">
              <a:rPr lang="en-IN"/>
              <a:pPr lvl="0"/>
              <a:t>23/04/25</a:t>
            </a:fld>
            <a:endParaRPr lang="en-IN"/>
          </a:p>
        </p:txBody>
      </p:sp>
      <p:sp>
        <p:nvSpPr>
          <p:cNvPr id="5" name="Footer Placeholder 4">
            <a:extLst>
              <a:ext uri="{FF2B5EF4-FFF2-40B4-BE49-F238E27FC236}">
                <a16:creationId xmlns:a16="http://schemas.microsoft.com/office/drawing/2014/main" id="{76A55D78-9679-A5D4-2A67-524AF11549EE}"/>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34F14A3B-87E0-012D-33DF-4815B47CDC2E}"/>
              </a:ext>
            </a:extLst>
          </p:cNvPr>
          <p:cNvSpPr txBox="1">
            <a:spLocks noGrp="1"/>
          </p:cNvSpPr>
          <p:nvPr>
            <p:ph type="sldNum" sz="quarter" idx="8"/>
          </p:nvPr>
        </p:nvSpPr>
        <p:spPr/>
        <p:txBody>
          <a:bodyPr/>
          <a:lstStyle>
            <a:lvl1pPr>
              <a:defRPr/>
            </a:lvl1pPr>
          </a:lstStyle>
          <a:p>
            <a:pPr lvl="0"/>
            <a:fld id="{ADC377E0-167A-410C-9198-8E37C22375B1}" type="slidenum">
              <a:t>‹#›</a:t>
            </a:fld>
            <a:endParaRPr lang="en-IN"/>
          </a:p>
        </p:txBody>
      </p:sp>
    </p:spTree>
    <p:extLst>
      <p:ext uri="{BB962C8B-B14F-4D97-AF65-F5344CB8AC3E}">
        <p14:creationId xmlns:p14="http://schemas.microsoft.com/office/powerpoint/2010/main" val="424888235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A9565-5563-D28B-1A3B-CED664BE9A6C}"/>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FA1B3291-EAD5-267A-F741-18D3677930D7}"/>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23FA68A-DCB0-8806-64CD-DD1F43B4EA6E}"/>
              </a:ext>
            </a:extLst>
          </p:cNvPr>
          <p:cNvSpPr txBox="1">
            <a:spLocks noGrp="1"/>
          </p:cNvSpPr>
          <p:nvPr>
            <p:ph type="dt" sz="half" idx="7"/>
          </p:nvPr>
        </p:nvSpPr>
        <p:spPr/>
        <p:txBody>
          <a:bodyPr/>
          <a:lstStyle>
            <a:lvl1pPr>
              <a:defRPr/>
            </a:lvl1pPr>
          </a:lstStyle>
          <a:p>
            <a:pPr lvl="0"/>
            <a:fld id="{66477D8B-EFD0-4B36-9A62-8E646DAD2F6A}" type="datetime1">
              <a:rPr lang="en-IN"/>
              <a:pPr lvl="0"/>
              <a:t>23/04/25</a:t>
            </a:fld>
            <a:endParaRPr lang="en-IN"/>
          </a:p>
        </p:txBody>
      </p:sp>
      <p:sp>
        <p:nvSpPr>
          <p:cNvPr id="5" name="Footer Placeholder 4">
            <a:extLst>
              <a:ext uri="{FF2B5EF4-FFF2-40B4-BE49-F238E27FC236}">
                <a16:creationId xmlns:a16="http://schemas.microsoft.com/office/drawing/2014/main" id="{DE169989-C819-2DA3-7819-5DED4BA0F896}"/>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399AA964-49C2-8FA5-3FD0-0121D05D9456}"/>
              </a:ext>
            </a:extLst>
          </p:cNvPr>
          <p:cNvSpPr txBox="1">
            <a:spLocks noGrp="1"/>
          </p:cNvSpPr>
          <p:nvPr>
            <p:ph type="sldNum" sz="quarter" idx="8"/>
          </p:nvPr>
        </p:nvSpPr>
        <p:spPr/>
        <p:txBody>
          <a:bodyPr/>
          <a:lstStyle>
            <a:lvl1pPr>
              <a:defRPr/>
            </a:lvl1pPr>
          </a:lstStyle>
          <a:p>
            <a:pPr lvl="0"/>
            <a:fld id="{969DEEA1-EDBC-4842-8116-4CE5B3D38213}" type="slidenum">
              <a:t>‹#›</a:t>
            </a:fld>
            <a:endParaRPr lang="en-IN"/>
          </a:p>
        </p:txBody>
      </p:sp>
    </p:spTree>
    <p:extLst>
      <p:ext uri="{BB962C8B-B14F-4D97-AF65-F5344CB8AC3E}">
        <p14:creationId xmlns:p14="http://schemas.microsoft.com/office/powerpoint/2010/main" val="725048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BC471-27CA-2321-454D-181B7B659EE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602C76C-EE6D-3889-2674-9406E3286E22}"/>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41FB1A-8D00-2487-6C59-7194B32C43C1}"/>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1FF433-44D8-5C9F-EDF4-9D911F7499A0}"/>
              </a:ext>
            </a:extLst>
          </p:cNvPr>
          <p:cNvSpPr txBox="1">
            <a:spLocks noGrp="1"/>
          </p:cNvSpPr>
          <p:nvPr>
            <p:ph type="dt" sz="half" idx="7"/>
          </p:nvPr>
        </p:nvSpPr>
        <p:spPr/>
        <p:txBody>
          <a:bodyPr/>
          <a:lstStyle>
            <a:lvl1pPr>
              <a:defRPr/>
            </a:lvl1pPr>
          </a:lstStyle>
          <a:p>
            <a:pPr lvl="0"/>
            <a:fld id="{9441CF83-3800-41FE-A9EF-40E78EE9562B}" type="datetime1">
              <a:rPr lang="en-IN"/>
              <a:pPr lvl="0"/>
              <a:t>23/04/25</a:t>
            </a:fld>
            <a:endParaRPr lang="en-IN"/>
          </a:p>
        </p:txBody>
      </p:sp>
      <p:sp>
        <p:nvSpPr>
          <p:cNvPr id="6" name="Footer Placeholder 5">
            <a:extLst>
              <a:ext uri="{FF2B5EF4-FFF2-40B4-BE49-F238E27FC236}">
                <a16:creationId xmlns:a16="http://schemas.microsoft.com/office/drawing/2014/main" id="{8B3F2815-8C8E-448E-3493-A68C59D9FDFD}"/>
              </a:ext>
            </a:extLst>
          </p:cNvPr>
          <p:cNvSpPr txBox="1">
            <a:spLocks noGrp="1"/>
          </p:cNvSpPr>
          <p:nvPr>
            <p:ph type="ftr" sz="quarter" idx="9"/>
          </p:nvPr>
        </p:nvSpPr>
        <p:spPr/>
        <p:txBody>
          <a:bodyPr/>
          <a:lstStyle>
            <a:lvl1pPr>
              <a:defRPr/>
            </a:lvl1pPr>
          </a:lstStyle>
          <a:p>
            <a:pPr lvl="0"/>
            <a:endParaRPr lang="en-IN"/>
          </a:p>
        </p:txBody>
      </p:sp>
      <p:sp>
        <p:nvSpPr>
          <p:cNvPr id="7" name="Slide Number Placeholder 6">
            <a:extLst>
              <a:ext uri="{FF2B5EF4-FFF2-40B4-BE49-F238E27FC236}">
                <a16:creationId xmlns:a16="http://schemas.microsoft.com/office/drawing/2014/main" id="{858A6CD4-1549-DF1C-EC84-28F960123450}"/>
              </a:ext>
            </a:extLst>
          </p:cNvPr>
          <p:cNvSpPr txBox="1">
            <a:spLocks noGrp="1"/>
          </p:cNvSpPr>
          <p:nvPr>
            <p:ph type="sldNum" sz="quarter" idx="8"/>
          </p:nvPr>
        </p:nvSpPr>
        <p:spPr/>
        <p:txBody>
          <a:bodyPr/>
          <a:lstStyle>
            <a:lvl1pPr>
              <a:defRPr/>
            </a:lvl1pPr>
          </a:lstStyle>
          <a:p>
            <a:pPr lvl="0"/>
            <a:fld id="{EDC66ECA-B4C2-463C-910E-91C4DD473152}" type="slidenum">
              <a:t>‹#›</a:t>
            </a:fld>
            <a:endParaRPr lang="en-IN"/>
          </a:p>
        </p:txBody>
      </p:sp>
    </p:spTree>
    <p:extLst>
      <p:ext uri="{BB962C8B-B14F-4D97-AF65-F5344CB8AC3E}">
        <p14:creationId xmlns:p14="http://schemas.microsoft.com/office/powerpoint/2010/main" val="2836101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E682A-3C1C-F5AC-6F94-039DFC93F08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1224B7B-F337-8BED-380E-DFF8757AEE98}"/>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C973858E-97DF-CBD5-1F8C-9625A9C29C52}"/>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503956-929E-C7C9-1F9E-E784AAC6E46A}"/>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F7369540-2812-74DD-0968-24B9C8947E06}"/>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0EE31E-4C45-EDEA-ADA8-40B9ED3DFF02}"/>
              </a:ext>
            </a:extLst>
          </p:cNvPr>
          <p:cNvSpPr txBox="1">
            <a:spLocks noGrp="1"/>
          </p:cNvSpPr>
          <p:nvPr>
            <p:ph type="dt" sz="half" idx="7"/>
          </p:nvPr>
        </p:nvSpPr>
        <p:spPr/>
        <p:txBody>
          <a:bodyPr/>
          <a:lstStyle>
            <a:lvl1pPr>
              <a:defRPr/>
            </a:lvl1pPr>
          </a:lstStyle>
          <a:p>
            <a:pPr lvl="0"/>
            <a:fld id="{2CCA78C6-9D4C-446A-9BA7-E0560A407FA6}" type="datetime1">
              <a:rPr lang="en-IN"/>
              <a:pPr lvl="0"/>
              <a:t>23/04/25</a:t>
            </a:fld>
            <a:endParaRPr lang="en-IN"/>
          </a:p>
        </p:txBody>
      </p:sp>
      <p:sp>
        <p:nvSpPr>
          <p:cNvPr id="8" name="Footer Placeholder 7">
            <a:extLst>
              <a:ext uri="{FF2B5EF4-FFF2-40B4-BE49-F238E27FC236}">
                <a16:creationId xmlns:a16="http://schemas.microsoft.com/office/drawing/2014/main" id="{120EEDE9-3FE0-4DA6-1EED-DE2294BAF131}"/>
              </a:ext>
            </a:extLst>
          </p:cNvPr>
          <p:cNvSpPr txBox="1">
            <a:spLocks noGrp="1"/>
          </p:cNvSpPr>
          <p:nvPr>
            <p:ph type="ftr" sz="quarter" idx="9"/>
          </p:nvPr>
        </p:nvSpPr>
        <p:spPr/>
        <p:txBody>
          <a:bodyPr/>
          <a:lstStyle>
            <a:lvl1pPr>
              <a:defRPr/>
            </a:lvl1pPr>
          </a:lstStyle>
          <a:p>
            <a:pPr lvl="0"/>
            <a:endParaRPr lang="en-IN"/>
          </a:p>
        </p:txBody>
      </p:sp>
      <p:sp>
        <p:nvSpPr>
          <p:cNvPr id="9" name="Slide Number Placeholder 8">
            <a:extLst>
              <a:ext uri="{FF2B5EF4-FFF2-40B4-BE49-F238E27FC236}">
                <a16:creationId xmlns:a16="http://schemas.microsoft.com/office/drawing/2014/main" id="{24748698-11A6-35B1-B08A-58734C9C7C2D}"/>
              </a:ext>
            </a:extLst>
          </p:cNvPr>
          <p:cNvSpPr txBox="1">
            <a:spLocks noGrp="1"/>
          </p:cNvSpPr>
          <p:nvPr>
            <p:ph type="sldNum" sz="quarter" idx="8"/>
          </p:nvPr>
        </p:nvSpPr>
        <p:spPr/>
        <p:txBody>
          <a:bodyPr/>
          <a:lstStyle>
            <a:lvl1pPr>
              <a:defRPr/>
            </a:lvl1pPr>
          </a:lstStyle>
          <a:p>
            <a:pPr lvl="0"/>
            <a:fld id="{46242A6A-17FA-4F4E-AD08-000722E81F1E}" type="slidenum">
              <a:t>‹#›</a:t>
            </a:fld>
            <a:endParaRPr lang="en-IN"/>
          </a:p>
        </p:txBody>
      </p:sp>
    </p:spTree>
    <p:extLst>
      <p:ext uri="{BB962C8B-B14F-4D97-AF65-F5344CB8AC3E}">
        <p14:creationId xmlns:p14="http://schemas.microsoft.com/office/powerpoint/2010/main" val="2647537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A0113-6346-7B83-24FE-9FE7A7C62A7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E363AA1-2221-D57B-4059-08787D085882}"/>
              </a:ext>
            </a:extLst>
          </p:cNvPr>
          <p:cNvSpPr txBox="1">
            <a:spLocks noGrp="1"/>
          </p:cNvSpPr>
          <p:nvPr>
            <p:ph type="dt" sz="half" idx="7"/>
          </p:nvPr>
        </p:nvSpPr>
        <p:spPr/>
        <p:txBody>
          <a:bodyPr/>
          <a:lstStyle>
            <a:lvl1pPr>
              <a:defRPr/>
            </a:lvl1pPr>
          </a:lstStyle>
          <a:p>
            <a:pPr lvl="0"/>
            <a:fld id="{4BB79319-BA54-4030-A19A-4FE9F3F021A6}" type="datetime1">
              <a:rPr lang="en-IN"/>
              <a:pPr lvl="0"/>
              <a:t>23/04/25</a:t>
            </a:fld>
            <a:endParaRPr lang="en-IN"/>
          </a:p>
        </p:txBody>
      </p:sp>
      <p:sp>
        <p:nvSpPr>
          <p:cNvPr id="4" name="Footer Placeholder 3">
            <a:extLst>
              <a:ext uri="{FF2B5EF4-FFF2-40B4-BE49-F238E27FC236}">
                <a16:creationId xmlns:a16="http://schemas.microsoft.com/office/drawing/2014/main" id="{2860A77D-76E6-618C-2481-FA747F78D784}"/>
              </a:ext>
            </a:extLst>
          </p:cNvPr>
          <p:cNvSpPr txBox="1">
            <a:spLocks noGrp="1"/>
          </p:cNvSpPr>
          <p:nvPr>
            <p:ph type="ftr" sz="quarter" idx="9"/>
          </p:nvPr>
        </p:nvSpPr>
        <p:spPr/>
        <p:txBody>
          <a:bodyPr/>
          <a:lstStyle>
            <a:lvl1pPr>
              <a:defRPr/>
            </a:lvl1pPr>
          </a:lstStyle>
          <a:p>
            <a:pPr lvl="0"/>
            <a:endParaRPr lang="en-IN"/>
          </a:p>
        </p:txBody>
      </p:sp>
      <p:sp>
        <p:nvSpPr>
          <p:cNvPr id="5" name="Slide Number Placeholder 4">
            <a:extLst>
              <a:ext uri="{FF2B5EF4-FFF2-40B4-BE49-F238E27FC236}">
                <a16:creationId xmlns:a16="http://schemas.microsoft.com/office/drawing/2014/main" id="{0E6CDC3F-B65E-B62F-84F0-914D4280ADD2}"/>
              </a:ext>
            </a:extLst>
          </p:cNvPr>
          <p:cNvSpPr txBox="1">
            <a:spLocks noGrp="1"/>
          </p:cNvSpPr>
          <p:nvPr>
            <p:ph type="sldNum" sz="quarter" idx="8"/>
          </p:nvPr>
        </p:nvSpPr>
        <p:spPr/>
        <p:txBody>
          <a:bodyPr/>
          <a:lstStyle>
            <a:lvl1pPr>
              <a:defRPr/>
            </a:lvl1pPr>
          </a:lstStyle>
          <a:p>
            <a:pPr lvl="0"/>
            <a:fld id="{82D77966-CEB9-49A8-897D-7DCFADBEA346}" type="slidenum">
              <a:t>‹#›</a:t>
            </a:fld>
            <a:endParaRPr lang="en-IN"/>
          </a:p>
        </p:txBody>
      </p:sp>
    </p:spTree>
    <p:extLst>
      <p:ext uri="{BB962C8B-B14F-4D97-AF65-F5344CB8AC3E}">
        <p14:creationId xmlns:p14="http://schemas.microsoft.com/office/powerpoint/2010/main" val="3890938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A098CB-6359-097D-A455-812F15739575}"/>
              </a:ext>
            </a:extLst>
          </p:cNvPr>
          <p:cNvSpPr txBox="1">
            <a:spLocks noGrp="1"/>
          </p:cNvSpPr>
          <p:nvPr>
            <p:ph type="dt" sz="half" idx="7"/>
          </p:nvPr>
        </p:nvSpPr>
        <p:spPr/>
        <p:txBody>
          <a:bodyPr/>
          <a:lstStyle>
            <a:lvl1pPr>
              <a:defRPr/>
            </a:lvl1pPr>
          </a:lstStyle>
          <a:p>
            <a:pPr lvl="0"/>
            <a:fld id="{76C1D0F9-4F6C-4603-9A78-18E71598D74E}" type="datetime1">
              <a:rPr lang="en-IN"/>
              <a:pPr lvl="0"/>
              <a:t>23/04/25</a:t>
            </a:fld>
            <a:endParaRPr lang="en-IN"/>
          </a:p>
        </p:txBody>
      </p:sp>
      <p:sp>
        <p:nvSpPr>
          <p:cNvPr id="3" name="Footer Placeholder 2">
            <a:extLst>
              <a:ext uri="{FF2B5EF4-FFF2-40B4-BE49-F238E27FC236}">
                <a16:creationId xmlns:a16="http://schemas.microsoft.com/office/drawing/2014/main" id="{C30D7749-34C7-FEC8-38E9-FDEC50663D0B}"/>
              </a:ext>
            </a:extLst>
          </p:cNvPr>
          <p:cNvSpPr txBox="1">
            <a:spLocks noGrp="1"/>
          </p:cNvSpPr>
          <p:nvPr>
            <p:ph type="ftr" sz="quarter" idx="9"/>
          </p:nvPr>
        </p:nvSpPr>
        <p:spPr/>
        <p:txBody>
          <a:bodyPr/>
          <a:lstStyle>
            <a:lvl1pPr>
              <a:defRPr/>
            </a:lvl1pPr>
          </a:lstStyle>
          <a:p>
            <a:pPr lvl="0"/>
            <a:endParaRPr lang="en-IN"/>
          </a:p>
        </p:txBody>
      </p:sp>
      <p:sp>
        <p:nvSpPr>
          <p:cNvPr id="4" name="Slide Number Placeholder 3">
            <a:extLst>
              <a:ext uri="{FF2B5EF4-FFF2-40B4-BE49-F238E27FC236}">
                <a16:creationId xmlns:a16="http://schemas.microsoft.com/office/drawing/2014/main" id="{03BA0484-60F3-7625-D927-C38628499F3A}"/>
              </a:ext>
            </a:extLst>
          </p:cNvPr>
          <p:cNvSpPr txBox="1">
            <a:spLocks noGrp="1"/>
          </p:cNvSpPr>
          <p:nvPr>
            <p:ph type="sldNum" sz="quarter" idx="8"/>
          </p:nvPr>
        </p:nvSpPr>
        <p:spPr/>
        <p:txBody>
          <a:bodyPr/>
          <a:lstStyle>
            <a:lvl1pPr>
              <a:defRPr/>
            </a:lvl1pPr>
          </a:lstStyle>
          <a:p>
            <a:pPr lvl="0"/>
            <a:fld id="{A9A5AD0A-643D-4E8E-8174-5D532CCC49D9}" type="slidenum">
              <a:t>‹#›</a:t>
            </a:fld>
            <a:endParaRPr lang="en-IN"/>
          </a:p>
        </p:txBody>
      </p:sp>
    </p:spTree>
    <p:extLst>
      <p:ext uri="{BB962C8B-B14F-4D97-AF65-F5344CB8AC3E}">
        <p14:creationId xmlns:p14="http://schemas.microsoft.com/office/powerpoint/2010/main" val="166184869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323E4-DAF6-18CC-87CF-FE67A2F4F242}"/>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8BAB4EE7-782E-7BB0-ACB8-164F6CD38CED}"/>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321BFE7-B8E2-F8AC-7F0E-9A1F207E9C85}"/>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5C5D8E54-0093-379B-B002-0484358C74B9}"/>
              </a:ext>
            </a:extLst>
          </p:cNvPr>
          <p:cNvSpPr txBox="1">
            <a:spLocks noGrp="1"/>
          </p:cNvSpPr>
          <p:nvPr>
            <p:ph type="dt" sz="half" idx="7"/>
          </p:nvPr>
        </p:nvSpPr>
        <p:spPr/>
        <p:txBody>
          <a:bodyPr/>
          <a:lstStyle>
            <a:lvl1pPr>
              <a:defRPr/>
            </a:lvl1pPr>
          </a:lstStyle>
          <a:p>
            <a:pPr lvl="0"/>
            <a:fld id="{6F697FF0-FF74-4FD3-8BA9-C06B4B9D54FA}" type="datetime1">
              <a:rPr lang="en-IN"/>
              <a:pPr lvl="0"/>
              <a:t>23/04/25</a:t>
            </a:fld>
            <a:endParaRPr lang="en-IN"/>
          </a:p>
        </p:txBody>
      </p:sp>
      <p:sp>
        <p:nvSpPr>
          <p:cNvPr id="6" name="Footer Placeholder 5">
            <a:extLst>
              <a:ext uri="{FF2B5EF4-FFF2-40B4-BE49-F238E27FC236}">
                <a16:creationId xmlns:a16="http://schemas.microsoft.com/office/drawing/2014/main" id="{0F9C8B85-F989-C63F-B1BA-6D6347298763}"/>
              </a:ext>
            </a:extLst>
          </p:cNvPr>
          <p:cNvSpPr txBox="1">
            <a:spLocks noGrp="1"/>
          </p:cNvSpPr>
          <p:nvPr>
            <p:ph type="ftr" sz="quarter" idx="9"/>
          </p:nvPr>
        </p:nvSpPr>
        <p:spPr/>
        <p:txBody>
          <a:bodyPr/>
          <a:lstStyle>
            <a:lvl1pPr>
              <a:defRPr/>
            </a:lvl1pPr>
          </a:lstStyle>
          <a:p>
            <a:pPr lvl="0"/>
            <a:endParaRPr lang="en-IN"/>
          </a:p>
        </p:txBody>
      </p:sp>
      <p:sp>
        <p:nvSpPr>
          <p:cNvPr id="7" name="Slide Number Placeholder 6">
            <a:extLst>
              <a:ext uri="{FF2B5EF4-FFF2-40B4-BE49-F238E27FC236}">
                <a16:creationId xmlns:a16="http://schemas.microsoft.com/office/drawing/2014/main" id="{BCF8D765-6C72-D447-FB26-E85A40B00D97}"/>
              </a:ext>
            </a:extLst>
          </p:cNvPr>
          <p:cNvSpPr txBox="1">
            <a:spLocks noGrp="1"/>
          </p:cNvSpPr>
          <p:nvPr>
            <p:ph type="sldNum" sz="quarter" idx="8"/>
          </p:nvPr>
        </p:nvSpPr>
        <p:spPr/>
        <p:txBody>
          <a:bodyPr/>
          <a:lstStyle>
            <a:lvl1pPr>
              <a:defRPr/>
            </a:lvl1pPr>
          </a:lstStyle>
          <a:p>
            <a:pPr lvl="0"/>
            <a:fld id="{03AA5A62-0025-477E-A1E3-E61EAC4327EF}" type="slidenum">
              <a:t>‹#›</a:t>
            </a:fld>
            <a:endParaRPr lang="en-IN"/>
          </a:p>
        </p:txBody>
      </p:sp>
    </p:spTree>
    <p:extLst>
      <p:ext uri="{BB962C8B-B14F-4D97-AF65-F5344CB8AC3E}">
        <p14:creationId xmlns:p14="http://schemas.microsoft.com/office/powerpoint/2010/main" val="1246885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96C4A-4613-83F7-A0B7-C1D773717F45}"/>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4D2D3E5D-E926-E62F-AB0D-DED520371A01}"/>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416F637A-A9B6-517E-7302-095EBC85916C}"/>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E957CD58-CCBE-6076-8BE6-8B62BFEA5DFF}"/>
              </a:ext>
            </a:extLst>
          </p:cNvPr>
          <p:cNvSpPr txBox="1">
            <a:spLocks noGrp="1"/>
          </p:cNvSpPr>
          <p:nvPr>
            <p:ph type="dt" sz="half" idx="7"/>
          </p:nvPr>
        </p:nvSpPr>
        <p:spPr/>
        <p:txBody>
          <a:bodyPr/>
          <a:lstStyle>
            <a:lvl1pPr>
              <a:defRPr/>
            </a:lvl1pPr>
          </a:lstStyle>
          <a:p>
            <a:pPr lvl="0"/>
            <a:fld id="{A9421FF3-16A9-452E-82A9-1E5572819537}" type="datetime1">
              <a:rPr lang="en-IN"/>
              <a:pPr lvl="0"/>
              <a:t>23/04/25</a:t>
            </a:fld>
            <a:endParaRPr lang="en-IN"/>
          </a:p>
        </p:txBody>
      </p:sp>
      <p:sp>
        <p:nvSpPr>
          <p:cNvPr id="6" name="Footer Placeholder 5">
            <a:extLst>
              <a:ext uri="{FF2B5EF4-FFF2-40B4-BE49-F238E27FC236}">
                <a16:creationId xmlns:a16="http://schemas.microsoft.com/office/drawing/2014/main" id="{07BB3AEE-2AA8-6205-7BC2-7E571A925F65}"/>
              </a:ext>
            </a:extLst>
          </p:cNvPr>
          <p:cNvSpPr txBox="1">
            <a:spLocks noGrp="1"/>
          </p:cNvSpPr>
          <p:nvPr>
            <p:ph type="ftr" sz="quarter" idx="9"/>
          </p:nvPr>
        </p:nvSpPr>
        <p:spPr/>
        <p:txBody>
          <a:bodyPr/>
          <a:lstStyle>
            <a:lvl1pPr>
              <a:defRPr/>
            </a:lvl1pPr>
          </a:lstStyle>
          <a:p>
            <a:pPr lvl="0"/>
            <a:endParaRPr lang="en-IN"/>
          </a:p>
        </p:txBody>
      </p:sp>
      <p:sp>
        <p:nvSpPr>
          <p:cNvPr id="7" name="Slide Number Placeholder 6">
            <a:extLst>
              <a:ext uri="{FF2B5EF4-FFF2-40B4-BE49-F238E27FC236}">
                <a16:creationId xmlns:a16="http://schemas.microsoft.com/office/drawing/2014/main" id="{A7B6E799-E9AA-458A-474D-8D72C97E86C5}"/>
              </a:ext>
            </a:extLst>
          </p:cNvPr>
          <p:cNvSpPr txBox="1">
            <a:spLocks noGrp="1"/>
          </p:cNvSpPr>
          <p:nvPr>
            <p:ph type="sldNum" sz="quarter" idx="8"/>
          </p:nvPr>
        </p:nvSpPr>
        <p:spPr/>
        <p:txBody>
          <a:bodyPr/>
          <a:lstStyle>
            <a:lvl1pPr>
              <a:defRPr/>
            </a:lvl1pPr>
          </a:lstStyle>
          <a:p>
            <a:pPr lvl="0"/>
            <a:fld id="{8E72055E-0560-4D76-AF1D-16CB45395B9E}" type="slidenum">
              <a:t>‹#›</a:t>
            </a:fld>
            <a:endParaRPr lang="en-IN"/>
          </a:p>
        </p:txBody>
      </p:sp>
    </p:spTree>
    <p:extLst>
      <p:ext uri="{BB962C8B-B14F-4D97-AF65-F5344CB8AC3E}">
        <p14:creationId xmlns:p14="http://schemas.microsoft.com/office/powerpoint/2010/main" val="3010615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8B891-FC26-3B9F-D720-3D0DCEC55617}"/>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3E4F2434-92F3-03FE-5401-634246A40095}"/>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F92B32C0-E100-D63F-487B-7210D1DD2FD7}"/>
              </a:ext>
            </a:extLst>
          </p:cNvPr>
          <p:cNvSpPr txBox="1">
            <a:spLocks noGrp="1"/>
          </p:cNvSpPr>
          <p:nvPr>
            <p:ph type="dt" sz="half" idx="7"/>
          </p:nvPr>
        </p:nvSpPr>
        <p:spPr/>
        <p:txBody>
          <a:bodyPr/>
          <a:lstStyle>
            <a:lvl1pPr>
              <a:defRPr/>
            </a:lvl1pPr>
          </a:lstStyle>
          <a:p>
            <a:pPr lvl="0"/>
            <a:fld id="{398938E8-0C16-4418-8BA1-0BBB8189C542}" type="datetime1">
              <a:rPr lang="en-IN"/>
              <a:pPr lvl="0"/>
              <a:t>23/04/25</a:t>
            </a:fld>
            <a:endParaRPr lang="en-IN"/>
          </a:p>
        </p:txBody>
      </p:sp>
      <p:sp>
        <p:nvSpPr>
          <p:cNvPr id="5" name="Footer Placeholder 4">
            <a:extLst>
              <a:ext uri="{FF2B5EF4-FFF2-40B4-BE49-F238E27FC236}">
                <a16:creationId xmlns:a16="http://schemas.microsoft.com/office/drawing/2014/main" id="{2C4FA6BD-C010-DFE1-23D1-26BA5C7BA182}"/>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4079440A-F6F8-AF54-53B8-C2D51ECEE111}"/>
              </a:ext>
            </a:extLst>
          </p:cNvPr>
          <p:cNvSpPr txBox="1">
            <a:spLocks noGrp="1"/>
          </p:cNvSpPr>
          <p:nvPr>
            <p:ph type="sldNum" sz="quarter" idx="8"/>
          </p:nvPr>
        </p:nvSpPr>
        <p:spPr/>
        <p:txBody>
          <a:bodyPr/>
          <a:lstStyle>
            <a:lvl1pPr>
              <a:defRPr/>
            </a:lvl1pPr>
          </a:lstStyle>
          <a:p>
            <a:pPr lvl="0"/>
            <a:fld id="{53CC3015-1111-4A60-8AEF-633D15B9D65F}" type="slidenum">
              <a:t>‹#›</a:t>
            </a:fld>
            <a:endParaRPr lang="en-IN"/>
          </a:p>
        </p:txBody>
      </p:sp>
    </p:spTree>
    <p:extLst>
      <p:ext uri="{BB962C8B-B14F-4D97-AF65-F5344CB8AC3E}">
        <p14:creationId xmlns:p14="http://schemas.microsoft.com/office/powerpoint/2010/main" val="3643001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4AFEC-F5AE-E4E8-137C-DBF3066635A5}"/>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CDE1638D-59BD-4808-164C-C75B2D297489}"/>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684AD014-AD2C-5EEF-557C-38E61E75CCEE}"/>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49F2C227-7876-5DA8-CD08-53D6CFD99A97}"/>
              </a:ext>
            </a:extLst>
          </p:cNvPr>
          <p:cNvSpPr txBox="1">
            <a:spLocks noGrp="1"/>
          </p:cNvSpPr>
          <p:nvPr>
            <p:ph type="dt" sz="half" idx="7"/>
          </p:nvPr>
        </p:nvSpPr>
        <p:spPr/>
        <p:txBody>
          <a:bodyPr/>
          <a:lstStyle>
            <a:lvl1pPr>
              <a:defRPr/>
            </a:lvl1pPr>
          </a:lstStyle>
          <a:p>
            <a:pPr lvl="0"/>
            <a:fld id="{926F6119-8E5A-4B7D-ADFA-D29D8F5E4BC3}" type="datetime1">
              <a:rPr lang="en-IN"/>
              <a:pPr lvl="0"/>
              <a:t>23/04/25</a:t>
            </a:fld>
            <a:endParaRPr lang="en-IN"/>
          </a:p>
        </p:txBody>
      </p:sp>
      <p:sp>
        <p:nvSpPr>
          <p:cNvPr id="6" name="Footer Placeholder 4">
            <a:extLst>
              <a:ext uri="{FF2B5EF4-FFF2-40B4-BE49-F238E27FC236}">
                <a16:creationId xmlns:a16="http://schemas.microsoft.com/office/drawing/2014/main" id="{DC6B0AE6-A121-90FC-7B53-5166A0142FFD}"/>
              </a:ext>
            </a:extLst>
          </p:cNvPr>
          <p:cNvSpPr txBox="1">
            <a:spLocks noGrp="1"/>
          </p:cNvSpPr>
          <p:nvPr>
            <p:ph type="ftr" sz="quarter" idx="9"/>
          </p:nvPr>
        </p:nvSpPr>
        <p:spPr/>
        <p:txBody>
          <a:bodyPr/>
          <a:lstStyle>
            <a:lvl1pPr>
              <a:defRPr/>
            </a:lvl1pPr>
          </a:lstStyle>
          <a:p>
            <a:pPr lvl="0"/>
            <a:endParaRPr lang="en-IN"/>
          </a:p>
        </p:txBody>
      </p:sp>
      <p:sp>
        <p:nvSpPr>
          <p:cNvPr id="7" name="Slide Number Placeholder 5">
            <a:extLst>
              <a:ext uri="{FF2B5EF4-FFF2-40B4-BE49-F238E27FC236}">
                <a16:creationId xmlns:a16="http://schemas.microsoft.com/office/drawing/2014/main" id="{4A4B2E33-E42A-A8BC-CA22-1CF7542101DE}"/>
              </a:ext>
            </a:extLst>
          </p:cNvPr>
          <p:cNvSpPr txBox="1">
            <a:spLocks noGrp="1"/>
          </p:cNvSpPr>
          <p:nvPr>
            <p:ph type="sldNum" sz="quarter" idx="8"/>
          </p:nvPr>
        </p:nvSpPr>
        <p:spPr/>
        <p:txBody>
          <a:bodyPr/>
          <a:lstStyle>
            <a:lvl1pPr>
              <a:defRPr/>
            </a:lvl1pPr>
          </a:lstStyle>
          <a:p>
            <a:pPr lvl="0"/>
            <a:fld id="{33CFF8FA-26CC-4707-9E9C-49E5C5DF0F6C}" type="slidenum">
              <a:t>‹#›</a:t>
            </a:fld>
            <a:endParaRPr lang="en-IN"/>
          </a:p>
        </p:txBody>
      </p:sp>
      <p:sp>
        <p:nvSpPr>
          <p:cNvPr id="8" name="TextBox 19">
            <a:extLst>
              <a:ext uri="{FF2B5EF4-FFF2-40B4-BE49-F238E27FC236}">
                <a16:creationId xmlns:a16="http://schemas.microsoft.com/office/drawing/2014/main" id="{32538C58-CDB3-6636-F4CF-0FECD19852EF}"/>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0BDB32E-3977-11B7-18C8-09332A476CFA}"/>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6403388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85810-3238-5EFF-D45E-8616F9FEF9CB}"/>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21B1FE02-6A65-E789-EFBA-A5D0664253B8}"/>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6F16721B-A884-241D-A7A2-DB766DB5887D}"/>
              </a:ext>
            </a:extLst>
          </p:cNvPr>
          <p:cNvSpPr txBox="1">
            <a:spLocks noGrp="1"/>
          </p:cNvSpPr>
          <p:nvPr>
            <p:ph type="dt" sz="half" idx="7"/>
          </p:nvPr>
        </p:nvSpPr>
        <p:spPr/>
        <p:txBody>
          <a:bodyPr/>
          <a:lstStyle>
            <a:lvl1pPr>
              <a:defRPr/>
            </a:lvl1pPr>
          </a:lstStyle>
          <a:p>
            <a:pPr lvl="0"/>
            <a:fld id="{3C89832A-B423-4EEA-AB15-125B59D7D85A}" type="datetime1">
              <a:rPr lang="en-IN"/>
              <a:pPr lvl="0"/>
              <a:t>23/04/25</a:t>
            </a:fld>
            <a:endParaRPr lang="en-IN"/>
          </a:p>
        </p:txBody>
      </p:sp>
      <p:sp>
        <p:nvSpPr>
          <p:cNvPr id="5" name="Footer Placeholder 4">
            <a:extLst>
              <a:ext uri="{FF2B5EF4-FFF2-40B4-BE49-F238E27FC236}">
                <a16:creationId xmlns:a16="http://schemas.microsoft.com/office/drawing/2014/main" id="{9184A475-0118-D8F4-5DCD-FEC32CE0B238}"/>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22CFBEC0-A719-DE7C-D9AD-4423D2EC1AB8}"/>
              </a:ext>
            </a:extLst>
          </p:cNvPr>
          <p:cNvSpPr txBox="1">
            <a:spLocks noGrp="1"/>
          </p:cNvSpPr>
          <p:nvPr>
            <p:ph type="sldNum" sz="quarter" idx="8"/>
          </p:nvPr>
        </p:nvSpPr>
        <p:spPr/>
        <p:txBody>
          <a:bodyPr/>
          <a:lstStyle>
            <a:lvl1pPr>
              <a:defRPr/>
            </a:lvl1pPr>
          </a:lstStyle>
          <a:p>
            <a:pPr lvl="0"/>
            <a:fld id="{88909EE5-DAE3-46F3-89FC-E8F905C83257}" type="slidenum">
              <a:t>‹#›</a:t>
            </a:fld>
            <a:endParaRPr lang="en-IN"/>
          </a:p>
        </p:txBody>
      </p:sp>
    </p:spTree>
    <p:extLst>
      <p:ext uri="{BB962C8B-B14F-4D97-AF65-F5344CB8AC3E}">
        <p14:creationId xmlns:p14="http://schemas.microsoft.com/office/powerpoint/2010/main" val="303405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F5041-B77D-8ACE-FEF0-4BAA44D6FAF1}"/>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4DD4C10F-CE5B-6C4E-0D33-9648E22F5B9E}"/>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0985CB0E-7649-C46D-F570-446AE3FCD52A}"/>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BBE751ED-7F65-8843-FD88-610B57C9938D}"/>
              </a:ext>
            </a:extLst>
          </p:cNvPr>
          <p:cNvSpPr txBox="1">
            <a:spLocks noGrp="1"/>
          </p:cNvSpPr>
          <p:nvPr>
            <p:ph type="dt" sz="half" idx="7"/>
          </p:nvPr>
        </p:nvSpPr>
        <p:spPr/>
        <p:txBody>
          <a:bodyPr/>
          <a:lstStyle>
            <a:lvl1pPr>
              <a:defRPr/>
            </a:lvl1pPr>
          </a:lstStyle>
          <a:p>
            <a:pPr lvl="0"/>
            <a:fld id="{4F647A44-AB9D-45EB-BE02-E3FC31784C0E}" type="datetime1">
              <a:rPr lang="en-IN"/>
              <a:pPr lvl="0"/>
              <a:t>23/04/25</a:t>
            </a:fld>
            <a:endParaRPr lang="en-IN"/>
          </a:p>
        </p:txBody>
      </p:sp>
      <p:sp>
        <p:nvSpPr>
          <p:cNvPr id="6" name="Footer Placeholder 4">
            <a:extLst>
              <a:ext uri="{FF2B5EF4-FFF2-40B4-BE49-F238E27FC236}">
                <a16:creationId xmlns:a16="http://schemas.microsoft.com/office/drawing/2014/main" id="{C7A056D6-4801-A2A9-6D87-6ECA26B163BD}"/>
              </a:ext>
            </a:extLst>
          </p:cNvPr>
          <p:cNvSpPr txBox="1">
            <a:spLocks noGrp="1"/>
          </p:cNvSpPr>
          <p:nvPr>
            <p:ph type="ftr" sz="quarter" idx="9"/>
          </p:nvPr>
        </p:nvSpPr>
        <p:spPr/>
        <p:txBody>
          <a:bodyPr/>
          <a:lstStyle>
            <a:lvl1pPr>
              <a:defRPr/>
            </a:lvl1pPr>
          </a:lstStyle>
          <a:p>
            <a:pPr lvl="0"/>
            <a:endParaRPr lang="en-IN"/>
          </a:p>
        </p:txBody>
      </p:sp>
      <p:sp>
        <p:nvSpPr>
          <p:cNvPr id="7" name="Slide Number Placeholder 5">
            <a:extLst>
              <a:ext uri="{FF2B5EF4-FFF2-40B4-BE49-F238E27FC236}">
                <a16:creationId xmlns:a16="http://schemas.microsoft.com/office/drawing/2014/main" id="{5BAAA764-3120-36A7-6B32-C23A4075562B}"/>
              </a:ext>
            </a:extLst>
          </p:cNvPr>
          <p:cNvSpPr txBox="1">
            <a:spLocks noGrp="1"/>
          </p:cNvSpPr>
          <p:nvPr>
            <p:ph type="sldNum" sz="quarter" idx="8"/>
          </p:nvPr>
        </p:nvSpPr>
        <p:spPr/>
        <p:txBody>
          <a:bodyPr/>
          <a:lstStyle>
            <a:lvl1pPr>
              <a:defRPr/>
            </a:lvl1pPr>
          </a:lstStyle>
          <a:p>
            <a:pPr lvl="0"/>
            <a:fld id="{B4767599-2C1F-4B40-B867-181FFC586915}" type="slidenum">
              <a:t>‹#›</a:t>
            </a:fld>
            <a:endParaRPr lang="en-IN"/>
          </a:p>
        </p:txBody>
      </p:sp>
      <p:sp>
        <p:nvSpPr>
          <p:cNvPr id="8" name="TextBox 23">
            <a:extLst>
              <a:ext uri="{FF2B5EF4-FFF2-40B4-BE49-F238E27FC236}">
                <a16:creationId xmlns:a16="http://schemas.microsoft.com/office/drawing/2014/main" id="{DB6EC0A4-41C7-B845-7B73-C868BA8137F6}"/>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D7E5B270-53F9-C4EB-DE75-86454D2B2692}"/>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768630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3EFED-7A2C-19E6-5683-48D79CD2D204}"/>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1781891B-C8E4-5CFE-EF3F-43930CB403BA}"/>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17B73B8F-D7F1-1ED6-E751-41D513E681F4}"/>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4D94F461-301C-61FA-EB56-84E482007499}"/>
              </a:ext>
            </a:extLst>
          </p:cNvPr>
          <p:cNvSpPr txBox="1">
            <a:spLocks noGrp="1"/>
          </p:cNvSpPr>
          <p:nvPr>
            <p:ph type="dt" sz="half" idx="7"/>
          </p:nvPr>
        </p:nvSpPr>
        <p:spPr/>
        <p:txBody>
          <a:bodyPr/>
          <a:lstStyle>
            <a:lvl1pPr>
              <a:defRPr/>
            </a:lvl1pPr>
          </a:lstStyle>
          <a:p>
            <a:pPr lvl="0"/>
            <a:fld id="{B9A4C267-99CA-44F2-A657-65DCEBD32931}" type="datetime1">
              <a:rPr lang="en-IN"/>
              <a:pPr lvl="0"/>
              <a:t>23/04/25</a:t>
            </a:fld>
            <a:endParaRPr lang="en-IN"/>
          </a:p>
        </p:txBody>
      </p:sp>
      <p:sp>
        <p:nvSpPr>
          <p:cNvPr id="6" name="Footer Placeholder 4">
            <a:extLst>
              <a:ext uri="{FF2B5EF4-FFF2-40B4-BE49-F238E27FC236}">
                <a16:creationId xmlns:a16="http://schemas.microsoft.com/office/drawing/2014/main" id="{E0146072-AB60-3C05-E753-B37ED8102B33}"/>
              </a:ext>
            </a:extLst>
          </p:cNvPr>
          <p:cNvSpPr txBox="1">
            <a:spLocks noGrp="1"/>
          </p:cNvSpPr>
          <p:nvPr>
            <p:ph type="ftr" sz="quarter" idx="9"/>
          </p:nvPr>
        </p:nvSpPr>
        <p:spPr/>
        <p:txBody>
          <a:bodyPr/>
          <a:lstStyle>
            <a:lvl1pPr>
              <a:defRPr/>
            </a:lvl1pPr>
          </a:lstStyle>
          <a:p>
            <a:pPr lvl="0"/>
            <a:endParaRPr lang="en-IN"/>
          </a:p>
        </p:txBody>
      </p:sp>
      <p:sp>
        <p:nvSpPr>
          <p:cNvPr id="7" name="Slide Number Placeholder 5">
            <a:extLst>
              <a:ext uri="{FF2B5EF4-FFF2-40B4-BE49-F238E27FC236}">
                <a16:creationId xmlns:a16="http://schemas.microsoft.com/office/drawing/2014/main" id="{26D4F645-8E13-3772-60FE-F346D1FC6872}"/>
              </a:ext>
            </a:extLst>
          </p:cNvPr>
          <p:cNvSpPr txBox="1">
            <a:spLocks noGrp="1"/>
          </p:cNvSpPr>
          <p:nvPr>
            <p:ph type="sldNum" sz="quarter" idx="8"/>
          </p:nvPr>
        </p:nvSpPr>
        <p:spPr/>
        <p:txBody>
          <a:bodyPr/>
          <a:lstStyle>
            <a:lvl1pPr>
              <a:defRPr/>
            </a:lvl1pPr>
          </a:lstStyle>
          <a:p>
            <a:pPr lvl="0"/>
            <a:fld id="{2B5C5D8E-3C01-4B8F-A0A2-F3C0A2914F68}" type="slidenum">
              <a:t>‹#›</a:t>
            </a:fld>
            <a:endParaRPr lang="en-IN"/>
          </a:p>
        </p:txBody>
      </p:sp>
    </p:spTree>
    <p:extLst>
      <p:ext uri="{BB962C8B-B14F-4D97-AF65-F5344CB8AC3E}">
        <p14:creationId xmlns:p14="http://schemas.microsoft.com/office/powerpoint/2010/main" val="22690566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3065C-1B34-9DC2-BA82-D19B4681A6F1}"/>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0C35C3F-7723-DA3B-2B51-443C9796E6E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90612B-C7F9-BD6A-52CA-B1AB4F5F2960}"/>
              </a:ext>
            </a:extLst>
          </p:cNvPr>
          <p:cNvSpPr txBox="1">
            <a:spLocks noGrp="1"/>
          </p:cNvSpPr>
          <p:nvPr>
            <p:ph type="dt" sz="half" idx="7"/>
          </p:nvPr>
        </p:nvSpPr>
        <p:spPr/>
        <p:txBody>
          <a:bodyPr/>
          <a:lstStyle>
            <a:lvl1pPr>
              <a:defRPr/>
            </a:lvl1pPr>
          </a:lstStyle>
          <a:p>
            <a:pPr lvl="0"/>
            <a:fld id="{D936B149-E42E-4ADD-8476-895302DC2979}" type="datetime1">
              <a:rPr lang="en-IN"/>
              <a:pPr lvl="0"/>
              <a:t>23/04/25</a:t>
            </a:fld>
            <a:endParaRPr lang="en-IN"/>
          </a:p>
        </p:txBody>
      </p:sp>
      <p:sp>
        <p:nvSpPr>
          <p:cNvPr id="5" name="Footer Placeholder 4">
            <a:extLst>
              <a:ext uri="{FF2B5EF4-FFF2-40B4-BE49-F238E27FC236}">
                <a16:creationId xmlns:a16="http://schemas.microsoft.com/office/drawing/2014/main" id="{9AA69ED2-91FE-4273-A341-F3A40D56FDC7}"/>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F831E962-6F5E-4A93-B827-DFE7309819D0}"/>
              </a:ext>
            </a:extLst>
          </p:cNvPr>
          <p:cNvSpPr txBox="1">
            <a:spLocks noGrp="1"/>
          </p:cNvSpPr>
          <p:nvPr>
            <p:ph type="sldNum" sz="quarter" idx="8"/>
          </p:nvPr>
        </p:nvSpPr>
        <p:spPr/>
        <p:txBody>
          <a:bodyPr/>
          <a:lstStyle>
            <a:lvl1pPr>
              <a:defRPr/>
            </a:lvl1pPr>
          </a:lstStyle>
          <a:p>
            <a:pPr lvl="0"/>
            <a:fld id="{E493DEAC-A773-4CAC-A604-EBB4B7186C53}" type="slidenum">
              <a:t>‹#›</a:t>
            </a:fld>
            <a:endParaRPr lang="en-IN"/>
          </a:p>
        </p:txBody>
      </p:sp>
    </p:spTree>
    <p:extLst>
      <p:ext uri="{BB962C8B-B14F-4D97-AF65-F5344CB8AC3E}">
        <p14:creationId xmlns:p14="http://schemas.microsoft.com/office/powerpoint/2010/main" val="3191840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CB43E-CD4D-2A0C-D447-8DF452FD7C64}"/>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DB93501-1861-AD1C-68C1-4D5C5970D764}"/>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1AB949-5611-14AB-1F59-69891C338D44}"/>
              </a:ext>
            </a:extLst>
          </p:cNvPr>
          <p:cNvSpPr txBox="1">
            <a:spLocks noGrp="1"/>
          </p:cNvSpPr>
          <p:nvPr>
            <p:ph type="dt" sz="half" idx="7"/>
          </p:nvPr>
        </p:nvSpPr>
        <p:spPr/>
        <p:txBody>
          <a:bodyPr/>
          <a:lstStyle>
            <a:lvl1pPr>
              <a:defRPr/>
            </a:lvl1pPr>
          </a:lstStyle>
          <a:p>
            <a:pPr lvl="0"/>
            <a:fld id="{A17F7537-577A-4FAA-B19B-13BEA31DE91B}" type="datetime1">
              <a:rPr lang="en-IN"/>
              <a:pPr lvl="0"/>
              <a:t>23/04/25</a:t>
            </a:fld>
            <a:endParaRPr lang="en-IN"/>
          </a:p>
        </p:txBody>
      </p:sp>
      <p:sp>
        <p:nvSpPr>
          <p:cNvPr id="5" name="Footer Placeholder 4">
            <a:extLst>
              <a:ext uri="{FF2B5EF4-FFF2-40B4-BE49-F238E27FC236}">
                <a16:creationId xmlns:a16="http://schemas.microsoft.com/office/drawing/2014/main" id="{69C8F4D1-111A-D01E-9EAB-8D5B3782DCAB}"/>
              </a:ext>
            </a:extLst>
          </p:cNvPr>
          <p:cNvSpPr txBox="1">
            <a:spLocks noGrp="1"/>
          </p:cNvSpPr>
          <p:nvPr>
            <p:ph type="ftr" sz="quarter" idx="9"/>
          </p:nvPr>
        </p:nvSpPr>
        <p:spPr/>
        <p:txBody>
          <a:bodyPr/>
          <a:lstStyle>
            <a:lvl1pPr>
              <a:defRPr/>
            </a:lvl1pPr>
          </a:lstStyle>
          <a:p>
            <a:pPr lvl="0"/>
            <a:endParaRPr lang="en-IN"/>
          </a:p>
        </p:txBody>
      </p:sp>
      <p:sp>
        <p:nvSpPr>
          <p:cNvPr id="6" name="Slide Number Placeholder 5">
            <a:extLst>
              <a:ext uri="{FF2B5EF4-FFF2-40B4-BE49-F238E27FC236}">
                <a16:creationId xmlns:a16="http://schemas.microsoft.com/office/drawing/2014/main" id="{76754697-2E76-F1DF-D9C1-0DEE9D1EA1F4}"/>
              </a:ext>
            </a:extLst>
          </p:cNvPr>
          <p:cNvSpPr txBox="1">
            <a:spLocks noGrp="1"/>
          </p:cNvSpPr>
          <p:nvPr>
            <p:ph type="sldNum" sz="quarter" idx="8"/>
          </p:nvPr>
        </p:nvSpPr>
        <p:spPr/>
        <p:txBody>
          <a:bodyPr/>
          <a:lstStyle>
            <a:lvl1pPr>
              <a:defRPr/>
            </a:lvl1pPr>
          </a:lstStyle>
          <a:p>
            <a:pPr lvl="0"/>
            <a:fld id="{E0D399DE-A0E5-4CF4-B10E-33977C60FBE2}" type="slidenum">
              <a:t>‹#›</a:t>
            </a:fld>
            <a:endParaRPr lang="en-IN"/>
          </a:p>
        </p:txBody>
      </p:sp>
    </p:spTree>
    <p:extLst>
      <p:ext uri="{BB962C8B-B14F-4D97-AF65-F5344CB8AC3E}">
        <p14:creationId xmlns:p14="http://schemas.microsoft.com/office/powerpoint/2010/main" val="3957293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7E0B5E6-E6F4-A117-C4E6-F89B04BBDA13}"/>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3D1268E9-7CEB-393A-D2EB-BC5B743E3D59}"/>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E21E11CF-0518-A02A-ED65-6E58B4C5354E}"/>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F9481F40-2C67-6A4D-E665-370272734749}"/>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1F20E6C0-6AAF-942D-E1DA-1CCE1C0AA15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671614B6-922E-C154-7206-4AFF8F663F35}"/>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5A653677-D3E3-B239-CE1F-DCBF3EFB354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5E460D27-4B67-41DC-9E63-C72501A16C8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8AA5956D-68E6-D950-CDAC-BA5E2F9B8106}"/>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EC446D99-B2B7-98AD-D981-B2F1E80308E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AA04C9D1-99AA-55C4-A4A4-8B848D674627}"/>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IN"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5CE8DB6C-5146-597E-97FE-8B714B2CC1ED}"/>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A18BA571-7323-CCBD-98D8-4A0501B6F79F}"/>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64226504-90D7-1848-1536-34D1BEB69104}"/>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IN" sz="900" b="0" i="0" u="none" strike="noStrike" kern="1200" cap="none" spc="0" baseline="0">
                <a:solidFill>
                  <a:srgbClr val="898989"/>
                </a:solidFill>
                <a:uFillTx/>
                <a:latin typeface="Trebuchet MS"/>
              </a:defRPr>
            </a:lvl1pPr>
          </a:lstStyle>
          <a:p>
            <a:pPr lvl="0"/>
            <a:fld id="{346A3AB5-BA47-4E21-8077-69858A7DAFFC}" type="datetime1">
              <a:rPr lang="en-IN"/>
              <a:pPr lvl="0"/>
              <a:t>23/04/25</a:t>
            </a:fld>
            <a:endParaRPr lang="en-IN"/>
          </a:p>
        </p:txBody>
      </p:sp>
      <p:sp>
        <p:nvSpPr>
          <p:cNvPr id="16" name="Footer Placeholder 4">
            <a:extLst>
              <a:ext uri="{FF2B5EF4-FFF2-40B4-BE49-F238E27FC236}">
                <a16:creationId xmlns:a16="http://schemas.microsoft.com/office/drawing/2014/main" id="{5892A0F7-F53F-4B7E-E9AB-66FF0B7C8398}"/>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IN" sz="900" b="0" i="0" u="none" strike="noStrike" kern="1200" cap="none" spc="0" baseline="0">
                <a:solidFill>
                  <a:srgbClr val="898989"/>
                </a:solidFill>
                <a:uFillTx/>
                <a:latin typeface="Trebuchet MS"/>
              </a:defRPr>
            </a:lvl1pPr>
          </a:lstStyle>
          <a:p>
            <a:pPr lvl="0"/>
            <a:endParaRPr lang="en-IN"/>
          </a:p>
        </p:txBody>
      </p:sp>
      <p:sp>
        <p:nvSpPr>
          <p:cNvPr id="17" name="Slide Number Placeholder 5">
            <a:extLst>
              <a:ext uri="{FF2B5EF4-FFF2-40B4-BE49-F238E27FC236}">
                <a16:creationId xmlns:a16="http://schemas.microsoft.com/office/drawing/2014/main" id="{74697D0A-8FCC-91B0-2EFA-59AB44F9719D}"/>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IN" sz="900" b="0" i="0" u="none" strike="noStrike" kern="1200" cap="none" spc="0" baseline="0">
                <a:solidFill>
                  <a:srgbClr val="90C226"/>
                </a:solidFill>
                <a:uFillTx/>
                <a:latin typeface="Trebuchet MS"/>
              </a:defRPr>
            </a:lvl1pPr>
          </a:lstStyle>
          <a:p>
            <a:pPr lvl="0"/>
            <a:fld id="{F4AAFDFE-58B2-4D39-BF1B-5409AF6E207B}" type="slidenum">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www.thegrocer.co.uk/ian-quinn/270.bio"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who.int/europe/news/item/21-12-2022-digital-health-not-accessible-by-everyone-equally-new-study-finds" TargetMode="External"/><Relationship Id="rId2" Type="http://schemas.openxmlformats.org/officeDocument/2006/relationships/hyperlink" Target="https://www.mdpi.com/2071-1050/17/5/2113" TargetMode="External"/><Relationship Id="rId1" Type="http://schemas.openxmlformats.org/officeDocument/2006/relationships/slideLayout" Target="../slideLayouts/slideLayout2.xml"/><Relationship Id="rId6" Type="http://schemas.openxmlformats.org/officeDocument/2006/relationships/hyperlink" Target="https://foodfoundation.org.uk/press-release/report-uncovers-concerningly-opaque-nature-food-industry-ministerial-lobby" TargetMode="External"/><Relationship Id="rId5" Type="http://schemas.openxmlformats.org/officeDocument/2006/relationships/hyperlink" Target="https://blog.hettshow.co.uk/ai-in-health-and-care-innovation-or-overload" TargetMode="External"/><Relationship Id="rId4" Type="http://schemas.openxmlformats.org/officeDocument/2006/relationships/hyperlink" Target="https://www.mdpi.com/2071-1050/17/2/456"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A hand holding a phone with a fruit in it&#10;&#10;AI-generated content may be incorrect.">
            <a:extLst>
              <a:ext uri="{FF2B5EF4-FFF2-40B4-BE49-F238E27FC236}">
                <a16:creationId xmlns:a16="http://schemas.microsoft.com/office/drawing/2014/main" id="{B92614C1-3E2A-F44F-561D-5FBA7CC6F45A}"/>
              </a:ext>
            </a:extLst>
          </p:cNvPr>
          <p:cNvPicPr>
            <a:picLocks noGrp="1" noChangeAspect="1"/>
          </p:cNvPicPr>
          <p:nvPr>
            <p:ph idx="1"/>
          </p:nvPr>
        </p:nvPicPr>
        <p:blipFill>
          <a:blip r:embed="rId2"/>
          <a:stretch>
            <a:fillRect/>
          </a:stretch>
        </p:blipFill>
        <p:spPr>
          <a:xfrm>
            <a:off x="7995444" y="19369"/>
            <a:ext cx="4195705" cy="1928300"/>
          </a:xfrm>
        </p:spPr>
      </p:pic>
      <p:sp>
        <p:nvSpPr>
          <p:cNvPr id="4" name="TextBox 3">
            <a:extLst>
              <a:ext uri="{FF2B5EF4-FFF2-40B4-BE49-F238E27FC236}">
                <a16:creationId xmlns:a16="http://schemas.microsoft.com/office/drawing/2014/main" id="{7934DCF1-8A7E-0F44-F041-5EE1C5B236E4}"/>
              </a:ext>
            </a:extLst>
          </p:cNvPr>
          <p:cNvSpPr txBox="1"/>
          <p:nvPr/>
        </p:nvSpPr>
        <p:spPr>
          <a:xfrm>
            <a:off x="5155259" y="564445"/>
            <a:ext cx="605131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ea typeface="Calibri"/>
              <a:cs typeface="Calibri"/>
            </a:endParaRPr>
          </a:p>
          <a:p>
            <a:endParaRPr lang="en-GB" b="1">
              <a:ea typeface="Calibri"/>
              <a:cs typeface="Calibri"/>
            </a:endParaRPr>
          </a:p>
          <a:p>
            <a:endParaRPr lang="en-GB" b="1">
              <a:ea typeface="Calibri"/>
              <a:cs typeface="Calibri"/>
            </a:endParaRPr>
          </a:p>
          <a:p>
            <a:endParaRPr lang="en-GB" b="1">
              <a:ea typeface="Calibri"/>
              <a:cs typeface="Calibri"/>
            </a:endParaRPr>
          </a:p>
          <a:p>
            <a:endParaRPr lang="en-GB" b="1">
              <a:ea typeface="Calibri"/>
              <a:cs typeface="Calibri"/>
            </a:endParaRPr>
          </a:p>
          <a:p>
            <a:r>
              <a:rPr lang="en-GB" b="1">
                <a:ea typeface="Calibri"/>
                <a:cs typeface="Calibri"/>
              </a:rPr>
              <a:t>Students Name: </a:t>
            </a:r>
            <a:r>
              <a:rPr lang="en-GB" b="1">
                <a:ea typeface="+mn-lt"/>
                <a:cs typeface="+mn-lt"/>
              </a:rPr>
              <a:t>Dinal </a:t>
            </a:r>
            <a:r>
              <a:rPr lang="en-GB" b="1" err="1">
                <a:ea typeface="+mn-lt"/>
                <a:cs typeface="+mn-lt"/>
              </a:rPr>
              <a:t>Jayeshbhai</a:t>
            </a:r>
            <a:r>
              <a:rPr lang="en-GB" b="1">
                <a:ea typeface="+mn-lt"/>
                <a:cs typeface="+mn-lt"/>
              </a:rPr>
              <a:t> </a:t>
            </a:r>
            <a:r>
              <a:rPr lang="en-GB" b="1" err="1">
                <a:ea typeface="+mn-lt"/>
                <a:cs typeface="+mn-lt"/>
              </a:rPr>
              <a:t>ambaliya</a:t>
            </a:r>
            <a:r>
              <a:rPr lang="en-GB" b="1">
                <a:ea typeface="+mn-lt"/>
                <a:cs typeface="+mn-lt"/>
              </a:rPr>
              <a:t> -2413320</a:t>
            </a:r>
            <a:endParaRPr lang="en-GB" b="1">
              <a:ea typeface="Calibri"/>
              <a:cs typeface="Calibri"/>
            </a:endParaRPr>
          </a:p>
          <a:p>
            <a:r>
              <a:rPr lang="en-GB" b="1">
                <a:ea typeface="Calibri"/>
                <a:cs typeface="Calibri"/>
              </a:rPr>
              <a:t>                              </a:t>
            </a:r>
            <a:r>
              <a:rPr lang="en-GB" b="1" err="1">
                <a:ea typeface="+mn-lt"/>
                <a:cs typeface="+mn-lt"/>
              </a:rPr>
              <a:t>Darshitaba</a:t>
            </a:r>
            <a:r>
              <a:rPr lang="en-GB" b="1">
                <a:ea typeface="+mn-lt"/>
                <a:cs typeface="+mn-lt"/>
              </a:rPr>
              <a:t> Darbar-2408107 </a:t>
            </a:r>
          </a:p>
          <a:p>
            <a:r>
              <a:rPr lang="en-GB" b="1">
                <a:ea typeface="Calibri"/>
                <a:cs typeface="Calibri"/>
              </a:rPr>
              <a:t>                              </a:t>
            </a:r>
            <a:r>
              <a:rPr lang="en-GB" b="1" err="1">
                <a:ea typeface="Calibri"/>
                <a:cs typeface="Calibri"/>
              </a:rPr>
              <a:t>Mahevishbanu</a:t>
            </a:r>
            <a:r>
              <a:rPr lang="en-GB" b="1">
                <a:ea typeface="Calibri"/>
                <a:cs typeface="Calibri"/>
              </a:rPr>
              <a:t> Hingora-2407431</a:t>
            </a:r>
            <a:endParaRPr lang="en-GB">
              <a:ea typeface="Calibri"/>
              <a:cs typeface="Calibri"/>
            </a:endParaRPr>
          </a:p>
          <a:p>
            <a:r>
              <a:rPr lang="en-GB" b="1">
                <a:ea typeface="Calibri"/>
                <a:cs typeface="Calibri"/>
              </a:rPr>
              <a:t>                              Daisy</a:t>
            </a:r>
            <a:r>
              <a:rPr lang="en-GB">
                <a:ea typeface="Calibri"/>
                <a:cs typeface="Calibri"/>
              </a:rPr>
              <a:t> </a:t>
            </a:r>
            <a:r>
              <a:rPr lang="en-GB" b="1" err="1">
                <a:ea typeface="Calibri"/>
                <a:cs typeface="Calibri"/>
              </a:rPr>
              <a:t>Jayeshbhai</a:t>
            </a:r>
            <a:r>
              <a:rPr lang="en-GB" b="1">
                <a:ea typeface="Calibri"/>
                <a:cs typeface="Calibri"/>
              </a:rPr>
              <a:t> ambaliya-</a:t>
            </a:r>
            <a:r>
              <a:rPr lang="en-GB" b="1">
                <a:ea typeface="+mn-lt"/>
                <a:cs typeface="+mn-lt"/>
              </a:rPr>
              <a:t>2411025</a:t>
            </a:r>
            <a:endParaRPr lang="en-GB" b="1" err="1">
              <a:ea typeface="Calibri"/>
              <a:cs typeface="Calibri"/>
            </a:endParaRPr>
          </a:p>
          <a:p>
            <a:r>
              <a:rPr lang="en-GB" b="1">
                <a:ea typeface="Calibri"/>
                <a:cs typeface="Calibri"/>
              </a:rPr>
              <a:t>Module Code:LCHS7007</a:t>
            </a:r>
          </a:p>
          <a:p>
            <a:r>
              <a:rPr lang="en-GB" b="1">
                <a:ea typeface="Calibri"/>
                <a:cs typeface="Calibri"/>
              </a:rPr>
              <a:t>Module </a:t>
            </a:r>
            <a:r>
              <a:rPr lang="en-GB" b="1" err="1">
                <a:ea typeface="Calibri"/>
                <a:cs typeface="Calibri"/>
              </a:rPr>
              <a:t>Title:Population</a:t>
            </a:r>
            <a:r>
              <a:rPr lang="en-GB" b="1">
                <a:ea typeface="Calibri"/>
                <a:cs typeface="Calibri"/>
              </a:rPr>
              <a:t> Health and Digital Health Promotion</a:t>
            </a:r>
          </a:p>
          <a:p>
            <a:r>
              <a:rPr lang="en-GB" b="1">
                <a:ea typeface="Calibri"/>
                <a:cs typeface="Calibri"/>
              </a:rPr>
              <a:t>Lecturer's </a:t>
            </a:r>
            <a:r>
              <a:rPr lang="en-GB" b="1" err="1">
                <a:ea typeface="Calibri"/>
                <a:cs typeface="Calibri"/>
              </a:rPr>
              <a:t>Name:Dr</a:t>
            </a:r>
            <a:r>
              <a:rPr lang="en-GB" b="1">
                <a:ea typeface="Calibri"/>
                <a:cs typeface="Calibri"/>
              </a:rPr>
              <a:t> Ping Wu</a:t>
            </a:r>
          </a:p>
          <a:p>
            <a:r>
              <a:rPr lang="en-GB" b="1">
                <a:ea typeface="Calibri"/>
                <a:cs typeface="Calibri"/>
              </a:rPr>
              <a:t>Assignment </a:t>
            </a:r>
            <a:r>
              <a:rPr lang="en-GB" b="1" err="1">
                <a:ea typeface="Calibri"/>
                <a:cs typeface="Calibri"/>
              </a:rPr>
              <a:t>Title:Component</a:t>
            </a:r>
            <a:r>
              <a:rPr lang="en-GB" b="1">
                <a:ea typeface="Calibri"/>
                <a:cs typeface="Calibri"/>
              </a:rPr>
              <a:t> 2 Group Project Presentation</a:t>
            </a:r>
          </a:p>
        </p:txBody>
      </p:sp>
      <p:pic>
        <p:nvPicPr>
          <p:cNvPr id="5" name="Picture 4" descr="A close up of a sign&#10;&#10;AI-generated content may be incorrect.">
            <a:extLst>
              <a:ext uri="{FF2B5EF4-FFF2-40B4-BE49-F238E27FC236}">
                <a16:creationId xmlns:a16="http://schemas.microsoft.com/office/drawing/2014/main" id="{9C31B50C-0959-4CAF-23E1-EB948C71F52A}"/>
              </a:ext>
            </a:extLst>
          </p:cNvPr>
          <p:cNvPicPr>
            <a:picLocks noChangeAspect="1"/>
          </p:cNvPicPr>
          <p:nvPr/>
        </p:nvPicPr>
        <p:blipFill>
          <a:blip r:embed="rId3"/>
          <a:stretch>
            <a:fillRect/>
          </a:stretch>
        </p:blipFill>
        <p:spPr>
          <a:xfrm>
            <a:off x="-1" y="34417"/>
            <a:ext cx="4609631" cy="2245387"/>
          </a:xfrm>
          <a:prstGeom prst="rect">
            <a:avLst/>
          </a:prstGeom>
        </p:spPr>
      </p:pic>
      <p:pic>
        <p:nvPicPr>
          <p:cNvPr id="7" name="Picture 6" descr="A person holding a cell phone&#10;&#10;AI-generated content may be incorrect.">
            <a:extLst>
              <a:ext uri="{FF2B5EF4-FFF2-40B4-BE49-F238E27FC236}">
                <a16:creationId xmlns:a16="http://schemas.microsoft.com/office/drawing/2014/main" id="{0C28E9F0-7C97-B78E-038A-60DCF05E6443}"/>
              </a:ext>
            </a:extLst>
          </p:cNvPr>
          <p:cNvPicPr>
            <a:picLocks noChangeAspect="1"/>
          </p:cNvPicPr>
          <p:nvPr/>
        </p:nvPicPr>
        <p:blipFill>
          <a:blip r:embed="rId4"/>
          <a:stretch>
            <a:fillRect/>
          </a:stretch>
        </p:blipFill>
        <p:spPr>
          <a:xfrm>
            <a:off x="824" y="4382030"/>
            <a:ext cx="4316354" cy="2477793"/>
          </a:xfrm>
          <a:prstGeom prst="rect">
            <a:avLst/>
          </a:prstGeom>
        </p:spPr>
      </p:pic>
    </p:spTree>
    <p:extLst>
      <p:ext uri="{BB962C8B-B14F-4D97-AF65-F5344CB8AC3E}">
        <p14:creationId xmlns:p14="http://schemas.microsoft.com/office/powerpoint/2010/main" val="1971843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7632C59B-DD6E-B36B-9DC9-1CD227210BF2}"/>
              </a:ext>
            </a:extLst>
          </p:cNvPr>
          <p:cNvSpPr txBox="1"/>
          <p:nvPr/>
        </p:nvSpPr>
        <p:spPr>
          <a:xfrm>
            <a:off x="822960" y="2100661"/>
            <a:ext cx="8717276" cy="4137576"/>
          </a:xfrm>
          <a:prstGeom prst="rect">
            <a:avLst/>
          </a:prstGeom>
          <a:noFill/>
          <a:ln cap="flat">
            <a:noFill/>
          </a:ln>
        </p:spPr>
        <p:txBody>
          <a:bodyPr vert="horz" wrap="square" lIns="91440" tIns="45720" rIns="91440" bIns="45720" anchor="t" anchorCtr="0" compatLnSpc="1">
            <a:normAutofit fontScale="92500" lnSpcReduction="20000"/>
          </a:bodyPr>
          <a:lstStyle/>
          <a:p>
            <a:pPr defTabSz="457200">
              <a:spcBef>
                <a:spcPts val="1000"/>
              </a:spcBef>
              <a:defRPr sz="1800" b="0" i="0" u="none" strike="noStrike" kern="0" cap="none" spc="0" baseline="0">
                <a:solidFill>
                  <a:srgbClr val="000000"/>
                </a:solidFill>
                <a:uFillTx/>
              </a:defRPr>
            </a:pPr>
            <a:r>
              <a:rPr lang="en-US" sz="3200" b="0" i="0" u="none" strike="noStrike" kern="1200" cap="none" spc="0" baseline="0">
                <a:solidFill>
                  <a:srgbClr val="404040"/>
                </a:solidFill>
                <a:uFillTx/>
                <a:latin typeface="Arial"/>
                <a:cs typeface="Arial"/>
              </a:rPr>
              <a:t> </a:t>
            </a:r>
            <a:r>
              <a:rPr lang="en-US" sz="3200" b="0" i="0" u="none" strike="noStrike" kern="1200" cap="none" spc="0" baseline="0">
                <a:solidFill>
                  <a:srgbClr val="92D050"/>
                </a:solidFill>
                <a:uFillTx/>
                <a:latin typeface="Bernard MT Condensed"/>
                <a:cs typeface="Arial"/>
              </a:rPr>
              <a:t>“Augmented Reality (AR) for Enhancing Food Choices </a:t>
            </a:r>
            <a:r>
              <a:rPr lang="en-US" sz="3200">
                <a:solidFill>
                  <a:srgbClr val="92D050"/>
                </a:solidFill>
                <a:latin typeface="Bernard MT Condensed"/>
                <a:cs typeface="Arial"/>
              </a:rPr>
              <a:t>in </a:t>
            </a:r>
            <a:r>
              <a:rPr lang="en-US" sz="3200" b="0" i="0" u="none" strike="noStrike" kern="1200" cap="none" spc="0" baseline="0">
                <a:solidFill>
                  <a:srgbClr val="92D050"/>
                </a:solidFill>
                <a:uFillTx/>
                <a:latin typeface="Bernard MT Condensed"/>
                <a:cs typeface="Arial"/>
              </a:rPr>
              <a:t>Supermarkets”</a:t>
            </a:r>
          </a:p>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404040"/>
                </a:solidFill>
                <a:uFillTx/>
                <a:latin typeface="Arial"/>
                <a:cs typeface="Arial"/>
              </a:rPr>
              <a:t>Target Groups:</a:t>
            </a:r>
          </a:p>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04040"/>
                </a:solidFill>
                <a:uFillTx/>
                <a:latin typeface="Arial"/>
                <a:cs typeface="Arial"/>
              </a:rPr>
              <a:t>• Primary Target: Adults aged 18-40 years, residing in urban areas with access to smartphones and regular visits to supermarkets (Flegal et al., 2012).</a:t>
            </a:r>
          </a:p>
          <a:p>
            <a:pPr marL="0" marR="0" lvl="0" indent="0" algn="just"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04040"/>
                </a:solidFill>
                <a:uFillTx/>
                <a:latin typeface="Arial"/>
                <a:cs typeface="Arial"/>
              </a:rPr>
              <a:t>• Secondary Target: Families with children and low-income populations are likely to find it hard to make informed food choices as they may be the most deficient in nutrition knowledge(</a:t>
            </a:r>
            <a:r>
              <a:rPr lang="en-US" sz="1800" b="0" i="0" u="none" strike="noStrike" kern="1200" cap="none" spc="0" baseline="0" err="1">
                <a:solidFill>
                  <a:srgbClr val="404040"/>
                </a:solidFill>
                <a:uFillTx/>
                <a:latin typeface="Arial"/>
                <a:cs typeface="Arial"/>
              </a:rPr>
              <a:t>Mozaffarian</a:t>
            </a:r>
            <a:r>
              <a:rPr lang="en-US" sz="1800" b="0" i="0" u="none" strike="noStrike" kern="1200" cap="none" spc="0" baseline="0">
                <a:solidFill>
                  <a:srgbClr val="404040"/>
                </a:solidFill>
                <a:uFillTx/>
                <a:latin typeface="Arial"/>
                <a:cs typeface="Arial"/>
              </a:rPr>
              <a:t> et al., 2013).</a:t>
            </a:r>
          </a:p>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04040"/>
                </a:solidFill>
                <a:uFillTx/>
                <a:latin typeface="Arial"/>
                <a:cs typeface="Arial"/>
              </a:rPr>
              <a:t> </a:t>
            </a:r>
            <a:r>
              <a:rPr lang="en-US" sz="2000" b="1" i="0" u="none" strike="noStrike" kern="1200" cap="none" spc="0" baseline="0">
                <a:solidFill>
                  <a:srgbClr val="404040"/>
                </a:solidFill>
                <a:uFillTx/>
                <a:latin typeface="Arial"/>
                <a:cs typeface="Arial"/>
              </a:rPr>
              <a:t>Public Concern:</a:t>
            </a:r>
          </a:p>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04040"/>
                </a:solidFill>
                <a:uFillTx/>
                <a:latin typeface="Arial"/>
                <a:cs typeface="Arial"/>
              </a:rPr>
              <a:t>• Obesity, diabetes, and cardiovascular diseases are increasing worldwide. A poor diet is one of the major contributors to these conditions (Swinburn et al., 2011). </a:t>
            </a:r>
          </a:p>
          <a:p>
            <a:pPr marL="0" marR="0" lvl="0" indent="0" algn="l" defTabSz="4572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04040"/>
                </a:solidFill>
                <a:uFillTx/>
                <a:latin typeface="Arial"/>
                <a:cs typeface="Arial"/>
              </a:rPr>
              <a:t>• Almost 40% of adults in the U.S. are obese, many of whom have no idea about the nutritional quality of the foods they buy (CDC, 2021).</a:t>
            </a:r>
          </a:p>
          <a:p>
            <a: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sz="1800" b="0" i="0" u="none" strike="noStrike" kern="0" cap="none" spc="0" baseline="0">
                <a:solidFill>
                  <a:srgbClr val="000000"/>
                </a:solidFill>
                <a:uFillTx/>
              </a:defRPr>
            </a:pPr>
            <a:endParaRPr lang="en-US" sz="1800" b="0" i="0" u="none" strike="noStrike" kern="1200" cap="none" spc="0" baseline="0">
              <a:solidFill>
                <a:srgbClr val="404040"/>
              </a:solidFill>
              <a:uFillTx/>
              <a:latin typeface="Trebuchet MS"/>
            </a:endParaRPr>
          </a:p>
        </p:txBody>
      </p:sp>
      <p:pic>
        <p:nvPicPr>
          <p:cNvPr id="3" name="Picture 2" descr="A person holding a green pepper&#10;&#10;AI-generated content may be incorrect.">
            <a:extLst>
              <a:ext uri="{FF2B5EF4-FFF2-40B4-BE49-F238E27FC236}">
                <a16:creationId xmlns:a16="http://schemas.microsoft.com/office/drawing/2014/main" id="{F10EE73B-9030-CAD6-0338-D838A85093A4}"/>
              </a:ext>
            </a:extLst>
          </p:cNvPr>
          <p:cNvPicPr>
            <a:picLocks noChangeAspect="1"/>
          </p:cNvPicPr>
          <p:nvPr/>
        </p:nvPicPr>
        <p:blipFill>
          <a:blip r:embed="rId2"/>
          <a:stretch>
            <a:fillRect/>
          </a:stretch>
        </p:blipFill>
        <p:spPr>
          <a:xfrm>
            <a:off x="8295966" y="49160"/>
            <a:ext cx="3564196" cy="1843551"/>
          </a:xfrm>
          <a:prstGeom prst="rect">
            <a:avLst/>
          </a:prstGeom>
        </p:spPr>
      </p:pic>
      <p:pic>
        <p:nvPicPr>
          <p:cNvPr id="4" name="Picture 3" descr="A bowl of fruit and muffins&#10;&#10;AI-generated content may be incorrect.">
            <a:extLst>
              <a:ext uri="{FF2B5EF4-FFF2-40B4-BE49-F238E27FC236}">
                <a16:creationId xmlns:a16="http://schemas.microsoft.com/office/drawing/2014/main" id="{EB3AB13E-177F-76E7-7D9D-8B60B0402079}"/>
              </a:ext>
            </a:extLst>
          </p:cNvPr>
          <p:cNvPicPr>
            <a:picLocks noChangeAspect="1"/>
          </p:cNvPicPr>
          <p:nvPr/>
        </p:nvPicPr>
        <p:blipFill>
          <a:blip r:embed="rId3"/>
          <a:stretch>
            <a:fillRect/>
          </a:stretch>
        </p:blipFill>
        <p:spPr>
          <a:xfrm>
            <a:off x="1376517" y="172064"/>
            <a:ext cx="5155790" cy="172064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EC7B8-4B7A-8D63-ADC8-ADC77435ABEE}"/>
              </a:ext>
            </a:extLst>
          </p:cNvPr>
          <p:cNvSpPr txBox="1">
            <a:spLocks noGrp="1"/>
          </p:cNvSpPr>
          <p:nvPr>
            <p:ph type="title"/>
          </p:nvPr>
        </p:nvSpPr>
        <p:spPr>
          <a:xfrm>
            <a:off x="677332" y="609603"/>
            <a:ext cx="8596667" cy="1320795"/>
          </a:xfrm>
        </p:spPr>
        <p:txBody>
          <a:bodyPr wrap="square" anchor="t">
            <a:normAutofit/>
          </a:bodyPr>
          <a:lstStyle/>
          <a:p>
            <a:pPr lvl="0"/>
            <a:r>
              <a:rPr lang="en-IN" b="1"/>
              <a:t> Aim and Content of the Activity</a:t>
            </a:r>
            <a:br>
              <a:rPr lang="en-IN"/>
            </a:br>
            <a:endParaRPr lang="en-IN"/>
          </a:p>
        </p:txBody>
      </p:sp>
      <p:sp>
        <p:nvSpPr>
          <p:cNvPr id="3" name="Content Placeholder 2">
            <a:extLst>
              <a:ext uri="{FF2B5EF4-FFF2-40B4-BE49-F238E27FC236}">
                <a16:creationId xmlns:a16="http://schemas.microsoft.com/office/drawing/2014/main" id="{265E5DE8-F3D0-9B5C-828D-29E7BC2900BD}"/>
              </a:ext>
            </a:extLst>
          </p:cNvPr>
          <p:cNvSpPr txBox="1">
            <a:spLocks noGrp="1"/>
          </p:cNvSpPr>
          <p:nvPr>
            <p:ph idx="1"/>
          </p:nvPr>
        </p:nvSpPr>
        <p:spPr>
          <a:xfrm>
            <a:off x="677332" y="2160590"/>
            <a:ext cx="5474519" cy="6431010"/>
          </a:xfrm>
        </p:spPr>
        <p:txBody>
          <a:bodyPr vert="horz" wrap="square" lIns="91440" tIns="45720" rIns="91440" bIns="45720" anchor="t" anchorCtr="0" compatLnSpc="1">
            <a:noAutofit/>
          </a:bodyPr>
          <a:lstStyle/>
          <a:p>
            <a:pPr lvl="0">
              <a:lnSpc>
                <a:spcPct val="90000"/>
              </a:lnSpc>
            </a:pPr>
            <a:r>
              <a:rPr lang="en-IN" b="1">
                <a:latin typeface="Arial"/>
                <a:cs typeface="Arial"/>
              </a:rPr>
              <a:t>Aim:</a:t>
            </a:r>
            <a:r>
              <a:rPr lang="en-IN">
                <a:latin typeface="Arial"/>
                <a:cs typeface="Arial"/>
              </a:rPr>
              <a:t> To empower young adults to make healthier food choices in supermarkets by providing real-time nutritional information and healthier alternatives through an AR mobile app. </a:t>
            </a:r>
          </a:p>
          <a:p>
            <a:pPr lvl="0">
              <a:lnSpc>
                <a:spcPct val="90000"/>
              </a:lnSpc>
            </a:pPr>
            <a:r>
              <a:rPr lang="en-IN" b="1">
                <a:latin typeface="Arial"/>
                <a:cs typeface="Arial"/>
              </a:rPr>
              <a:t>Objectives:</a:t>
            </a:r>
            <a:r>
              <a:rPr lang="en-IN">
                <a:latin typeface="Arial"/>
                <a:cs typeface="Arial"/>
              </a:rPr>
              <a:t> Increase awareness about hidden ingredients (e.g., sugar, salt). Encourage healthier purchasing decisions. Reduce obesity and related health risks. Support behaviour changes at the point of purchase.</a:t>
            </a:r>
          </a:p>
          <a:p>
            <a:pPr lvl="0">
              <a:lnSpc>
                <a:spcPct val="90000"/>
              </a:lnSpc>
            </a:pPr>
            <a:r>
              <a:rPr lang="en-IN">
                <a:latin typeface="Arial"/>
                <a:cs typeface="Arial"/>
              </a:rPr>
              <a:t> </a:t>
            </a:r>
            <a:r>
              <a:rPr lang="en-IN" b="1">
                <a:latin typeface="Arial"/>
                <a:cs typeface="Arial"/>
              </a:rPr>
              <a:t>Content:</a:t>
            </a:r>
            <a:r>
              <a:rPr lang="en-IN">
                <a:latin typeface="Arial"/>
                <a:cs typeface="Arial"/>
              </a:rPr>
              <a:t> AR scanning: Scan grocery products to display nutritional content. Alternative suggestions: Healthier product recommendations. </a:t>
            </a:r>
          </a:p>
          <a:p>
            <a:pPr lvl="0">
              <a:lnSpc>
                <a:spcPct val="90000"/>
              </a:lnSpc>
            </a:pPr>
            <a:r>
              <a:rPr lang="en-IN">
                <a:latin typeface="Arial"/>
                <a:cs typeface="Arial"/>
              </a:rPr>
              <a:t>Recipe ideas: Based on scanned products. </a:t>
            </a:r>
          </a:p>
          <a:p>
            <a:pPr lvl="0">
              <a:lnSpc>
                <a:spcPct val="90000"/>
              </a:lnSpc>
            </a:pPr>
            <a:r>
              <a:rPr lang="en-IN">
                <a:latin typeface="Arial"/>
                <a:cs typeface="Arial"/>
              </a:rPr>
              <a:t>Health rating system: Colour-cod nutritional scores.</a:t>
            </a:r>
          </a:p>
          <a:p>
            <a:pPr lvl="0">
              <a:lnSpc>
                <a:spcPct val="90000"/>
              </a:lnSpc>
            </a:pPr>
            <a:endParaRPr lang="en-IN">
              <a:latin typeface="Arial"/>
              <a:cs typeface="Arial"/>
            </a:endParaRPr>
          </a:p>
        </p:txBody>
      </p:sp>
      <p:pic>
        <p:nvPicPr>
          <p:cNvPr id="5" name="Picture 4" descr="A hand holding a cell phone&#10;&#10;AI-generated content may be incorrect.">
            <a:extLst>
              <a:ext uri="{FF2B5EF4-FFF2-40B4-BE49-F238E27FC236}">
                <a16:creationId xmlns:a16="http://schemas.microsoft.com/office/drawing/2014/main" id="{2D6C5B9E-E851-3CC8-B0AF-0FE3587D51C2}"/>
              </a:ext>
            </a:extLst>
          </p:cNvPr>
          <p:cNvPicPr>
            <a:picLocks noChangeAspect="1"/>
          </p:cNvPicPr>
          <p:nvPr/>
        </p:nvPicPr>
        <p:blipFill>
          <a:blip r:embed="rId2"/>
          <a:srcRect l="34883" r="16061"/>
          <a:stretch/>
        </p:blipFill>
        <p:spPr>
          <a:xfrm>
            <a:off x="7892163" y="2160590"/>
            <a:ext cx="4018119" cy="343217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913B2-35CF-6B0E-CB73-024C72B8EE4E}"/>
              </a:ext>
            </a:extLst>
          </p:cNvPr>
          <p:cNvSpPr txBox="1">
            <a:spLocks noGrp="1"/>
          </p:cNvSpPr>
          <p:nvPr>
            <p:ph type="title"/>
          </p:nvPr>
        </p:nvSpPr>
        <p:spPr>
          <a:xfrm>
            <a:off x="838203" y="574846"/>
            <a:ext cx="10515600" cy="1325559"/>
          </a:xfrm>
        </p:spPr>
        <p:txBody>
          <a:bodyPr>
            <a:normAutofit fontScale="90000"/>
          </a:bodyPr>
          <a:lstStyle/>
          <a:p>
            <a:pPr lvl="0"/>
            <a:r>
              <a:rPr lang="en-US" sz="2900">
                <a:latin typeface="Bernard MT Condensed" pitchFamily="18"/>
              </a:rPr>
              <a:t>Slide 3: Chosen Digital Health Technology Technology: Mobile Augmented Reality (AR) Application.</a:t>
            </a:r>
            <a:br>
              <a:rPr lang="en-US" sz="2900"/>
            </a:br>
            <a:endParaRPr lang="en-IN" sz="2900"/>
          </a:p>
        </p:txBody>
      </p:sp>
      <p:sp>
        <p:nvSpPr>
          <p:cNvPr id="3" name="Content Placeholder 2">
            <a:extLst>
              <a:ext uri="{FF2B5EF4-FFF2-40B4-BE49-F238E27FC236}">
                <a16:creationId xmlns:a16="http://schemas.microsoft.com/office/drawing/2014/main" id="{8D08DF9C-E021-13E0-54E3-34AFC07AD4D1}"/>
              </a:ext>
            </a:extLst>
          </p:cNvPr>
          <p:cNvSpPr txBox="1">
            <a:spLocks noGrp="1"/>
          </p:cNvSpPr>
          <p:nvPr>
            <p:ph idx="1"/>
          </p:nvPr>
        </p:nvSpPr>
        <p:spPr/>
        <p:txBody>
          <a:bodyPr/>
          <a:lstStyle/>
          <a:p>
            <a:r>
              <a:rPr lang="en-US" b="1"/>
              <a:t>Features</a:t>
            </a:r>
            <a:r>
              <a:rPr lang="en-US"/>
              <a:t>: Barcode scanning with real-time nutritional data. </a:t>
            </a:r>
            <a:endParaRPr lang="en-IN"/>
          </a:p>
          <a:p>
            <a:r>
              <a:rPr lang="en-US"/>
              <a:t>Visual overlay of healthier options. </a:t>
            </a:r>
            <a:endParaRPr lang="en-IN"/>
          </a:p>
          <a:p>
            <a:r>
              <a:rPr lang="en-US"/>
              <a:t>Ingredient explanations (e.g., "High in hidden sugars").</a:t>
            </a:r>
            <a:endParaRPr lang="en-IN"/>
          </a:p>
          <a:p>
            <a:r>
              <a:rPr lang="en-US"/>
              <a:t> Recipe suggestions using healthy ingredients. </a:t>
            </a:r>
            <a:endParaRPr lang="en-IN"/>
          </a:p>
          <a:p>
            <a:r>
              <a:rPr lang="en-US"/>
              <a:t>User data dashboard to track healthy choices.</a:t>
            </a:r>
            <a:endParaRPr lang="en-IN"/>
          </a:p>
        </p:txBody>
      </p:sp>
      <p:pic>
        <p:nvPicPr>
          <p:cNvPr id="4" name="Picture 3" descr="A person looking at a product in a store&#10;&#10;AI-generated content may be incorrect.">
            <a:extLst>
              <a:ext uri="{FF2B5EF4-FFF2-40B4-BE49-F238E27FC236}">
                <a16:creationId xmlns:a16="http://schemas.microsoft.com/office/drawing/2014/main" id="{1F45C632-DD2E-A46C-C2C2-68CC56925A49}"/>
              </a:ext>
            </a:extLst>
          </p:cNvPr>
          <p:cNvPicPr>
            <a:picLocks noChangeAspect="1"/>
          </p:cNvPicPr>
          <p:nvPr/>
        </p:nvPicPr>
        <p:blipFill>
          <a:blip r:embed="rId2"/>
          <a:stretch>
            <a:fillRect/>
          </a:stretch>
        </p:blipFill>
        <p:spPr>
          <a:xfrm>
            <a:off x="7125314" y="2642420"/>
            <a:ext cx="4277033" cy="274074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ED440-7036-C4C7-6809-6D5325CF10DA}"/>
              </a:ext>
            </a:extLst>
          </p:cNvPr>
          <p:cNvSpPr txBox="1">
            <a:spLocks noGrp="1"/>
          </p:cNvSpPr>
          <p:nvPr>
            <p:ph type="title"/>
          </p:nvPr>
        </p:nvSpPr>
        <p:spPr>
          <a:xfrm>
            <a:off x="1031150" y="276231"/>
            <a:ext cx="10515600" cy="608268"/>
          </a:xfrm>
        </p:spPr>
        <p:txBody>
          <a:bodyPr>
            <a:noAutofit/>
          </a:bodyPr>
          <a:lstStyle/>
          <a:p>
            <a:pPr lvl="0"/>
            <a:r>
              <a:rPr lang="en-IN" sz="4000" b="1">
                <a:latin typeface="Bernard MT Condensed" pitchFamily="18"/>
              </a:rPr>
              <a:t>1. Justification</a:t>
            </a:r>
          </a:p>
        </p:txBody>
      </p:sp>
      <p:sp>
        <p:nvSpPr>
          <p:cNvPr id="3" name="Content Placeholder 2">
            <a:extLst>
              <a:ext uri="{FF2B5EF4-FFF2-40B4-BE49-F238E27FC236}">
                <a16:creationId xmlns:a16="http://schemas.microsoft.com/office/drawing/2014/main" id="{7A9D659A-3935-A9E3-D79E-B0B4F98D9397}"/>
              </a:ext>
            </a:extLst>
          </p:cNvPr>
          <p:cNvSpPr txBox="1">
            <a:spLocks noGrp="1"/>
          </p:cNvSpPr>
          <p:nvPr>
            <p:ph idx="1"/>
          </p:nvPr>
        </p:nvSpPr>
        <p:spPr>
          <a:xfrm>
            <a:off x="365760" y="833100"/>
            <a:ext cx="11180990" cy="5842019"/>
          </a:xfrm>
        </p:spPr>
        <p:txBody>
          <a:bodyPr/>
          <a:lstStyle/>
          <a:p>
            <a:pPr marL="0" lvl="0" indent="0">
              <a:buNone/>
            </a:pPr>
            <a:r>
              <a:rPr lang="en-US" sz="1900">
                <a:latin typeface="Arial" pitchFamily="34"/>
                <a:cs typeface="Arial" pitchFamily="34"/>
              </a:rPr>
              <a:t>• Challenges of Growing Public Health: More than 42% of U.S. adults are obese; poor diet is a leading driver of obesity, diabetes, and heart disease (CDC, 2021; Swinburn et al., 2011).</a:t>
            </a:r>
          </a:p>
          <a:p>
            <a:pPr marL="0" lvl="0" indent="0">
              <a:buNone/>
            </a:pPr>
            <a:r>
              <a:rPr lang="en-US" sz="1900">
                <a:latin typeface="Arial" pitchFamily="34"/>
                <a:cs typeface="Arial" pitchFamily="34"/>
              </a:rPr>
              <a:t>• Scant Knowledge About Nutrition: Interpreting food labels and making informed food choices is a challenge experienced by many adults, particularly low-income families (Mozaffarian et al., 2013).</a:t>
            </a:r>
          </a:p>
          <a:p>
            <a:pPr marL="0" lvl="0" indent="0">
              <a:buNone/>
            </a:pPr>
            <a:r>
              <a:rPr lang="en-US" sz="1900">
                <a:latin typeface="Arial" pitchFamily="34"/>
                <a:cs typeface="Arial" pitchFamily="34"/>
              </a:rPr>
              <a:t>• Limitations of Conventional Methods: Public health campaigns seldom hit people at the point of purchase, where food choices are made.</a:t>
            </a:r>
          </a:p>
          <a:p>
            <a:pPr marL="0" lvl="0" indent="0">
              <a:buNone/>
            </a:pPr>
            <a:r>
              <a:rPr lang="en-US" sz="1900">
                <a:latin typeface="Arial" pitchFamily="34"/>
                <a:cs typeface="Arial" pitchFamily="34"/>
              </a:rPr>
              <a:t>• AR: Immediate, Customized Assistance: Augmented Reality apps can:</a:t>
            </a:r>
          </a:p>
          <a:p>
            <a:pPr marL="0" lvl="0" indent="0">
              <a:buNone/>
            </a:pPr>
            <a:r>
              <a:rPr lang="en-US" sz="1900">
                <a:latin typeface="Arial" pitchFamily="34"/>
                <a:cs typeface="Arial" pitchFamily="34"/>
              </a:rPr>
              <a:t>• Scan foods so you can get nutritional data at a glance</a:t>
            </a:r>
          </a:p>
          <a:p>
            <a:pPr marL="0" lvl="0" indent="0">
              <a:buNone/>
            </a:pPr>
            <a:r>
              <a:rPr lang="en-US" sz="1900">
                <a:latin typeface="Arial" pitchFamily="34"/>
                <a:cs typeface="Arial" pitchFamily="34"/>
              </a:rPr>
              <a:t>• Propose healthier swaps</a:t>
            </a:r>
          </a:p>
          <a:p>
            <a:pPr marL="0" lvl="0" indent="0">
              <a:buNone/>
            </a:pPr>
            <a:r>
              <a:rPr lang="en-US" sz="1900">
                <a:latin typeface="Arial" pitchFamily="34"/>
                <a:cs typeface="Arial" pitchFamily="34"/>
              </a:rPr>
              <a:t>• Imagine long-range health effects</a:t>
            </a:r>
          </a:p>
          <a:p>
            <a:pPr marL="0" lvl="0" indent="0">
              <a:buNone/>
            </a:pPr>
            <a:r>
              <a:rPr lang="en-US" sz="1900">
                <a:latin typeface="Arial" pitchFamily="34"/>
                <a:cs typeface="Arial" pitchFamily="34"/>
              </a:rPr>
              <a:t>• Personalize to user preferences and goals (McKinsey and Company, 2019; Rimmer et al. , 2013)</a:t>
            </a:r>
          </a:p>
          <a:p>
            <a:pPr marL="0" lvl="0" indent="0">
              <a:buNone/>
            </a:pPr>
            <a:r>
              <a:rPr lang="en-US" sz="1900">
                <a:latin typeface="Arial" pitchFamily="34"/>
                <a:cs typeface="Arial" pitchFamily="34"/>
              </a:rPr>
              <a:t>• Following national guidelines: Assists in reducing processed food and increasing fruit/vegetable consumption and is thus in support of WHO and U.S. Dietary Guidelines (WHO, 2020; CDC, 2021)</a:t>
            </a:r>
          </a:p>
          <a:p>
            <a:pPr marL="0" lvl="0" indent="0">
              <a:buNone/>
            </a:pPr>
            <a:r>
              <a:rPr lang="en-US" sz="1900">
                <a:latin typeface="Arial" pitchFamily="34"/>
                <a:cs typeface="Arial" pitchFamily="34"/>
              </a:rPr>
              <a:t>• Tech-Ready Demographic: AR has the potential to engage a high usage population, that is, USA Urban adults aged 18–40, who are high smartphone users.</a:t>
            </a:r>
            <a:endParaRPr lang="en-IN" sz="1900">
              <a:latin typeface="Arial" pitchFamily="34"/>
              <a:cs typeface="Arial" pitchFamily="34"/>
            </a:endParaRPr>
          </a:p>
        </p:txBody>
      </p:sp>
      <p:pic>
        <p:nvPicPr>
          <p:cNvPr id="4" name="Picture 3">
            <a:extLst>
              <a:ext uri="{FF2B5EF4-FFF2-40B4-BE49-F238E27FC236}">
                <a16:creationId xmlns:a16="http://schemas.microsoft.com/office/drawing/2014/main" id="{4B32466F-6838-A566-8FAF-0BEA34EE5850}"/>
              </a:ext>
            </a:extLst>
          </p:cNvPr>
          <p:cNvPicPr>
            <a:picLocks noChangeAspect="1"/>
          </p:cNvPicPr>
          <p:nvPr/>
        </p:nvPicPr>
        <p:blipFill>
          <a:blip r:embed="rId2"/>
          <a:stretch>
            <a:fillRect/>
          </a:stretch>
        </p:blipFill>
        <p:spPr>
          <a:xfrm>
            <a:off x="8254316" y="2782903"/>
            <a:ext cx="3292434" cy="1591385"/>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E7D3-A94A-9405-6A1B-3DD72969607C}"/>
              </a:ext>
            </a:extLst>
          </p:cNvPr>
          <p:cNvSpPr txBox="1">
            <a:spLocks noGrp="1"/>
          </p:cNvSpPr>
          <p:nvPr>
            <p:ph type="title"/>
          </p:nvPr>
        </p:nvSpPr>
        <p:spPr>
          <a:xfrm>
            <a:off x="838203" y="365129"/>
            <a:ext cx="10515600" cy="637766"/>
          </a:xfrm>
        </p:spPr>
        <p:txBody>
          <a:bodyPr/>
          <a:lstStyle/>
          <a:p>
            <a:pPr lvl="0"/>
            <a:r>
              <a:rPr lang="en-US" sz="3200">
                <a:latin typeface="Bernard MT Condensed" pitchFamily="18"/>
              </a:rPr>
              <a:t>National Guidelines and Statistics </a:t>
            </a:r>
            <a:endParaRPr lang="en-IN" sz="3200">
              <a:latin typeface="Bernard MT Condensed" pitchFamily="18"/>
            </a:endParaRPr>
          </a:p>
        </p:txBody>
      </p:sp>
      <p:sp>
        <p:nvSpPr>
          <p:cNvPr id="3" name="Content Placeholder 2">
            <a:extLst>
              <a:ext uri="{FF2B5EF4-FFF2-40B4-BE49-F238E27FC236}">
                <a16:creationId xmlns:a16="http://schemas.microsoft.com/office/drawing/2014/main" id="{7B8230CD-76E8-61FB-9F71-3BB7EF81ABAD}"/>
              </a:ext>
            </a:extLst>
          </p:cNvPr>
          <p:cNvSpPr txBox="1">
            <a:spLocks noGrp="1"/>
          </p:cNvSpPr>
          <p:nvPr>
            <p:ph idx="1"/>
          </p:nvPr>
        </p:nvSpPr>
        <p:spPr>
          <a:xfrm>
            <a:off x="838203" y="1002886"/>
            <a:ext cx="8540578" cy="4409373"/>
          </a:xfrm>
        </p:spPr>
        <p:txBody>
          <a:bodyPr>
            <a:normAutofit/>
          </a:bodyPr>
          <a:lstStyle/>
          <a:p>
            <a:pPr marL="0" lvl="0" indent="0">
              <a:lnSpc>
                <a:spcPct val="80000"/>
              </a:lnSpc>
              <a:buNone/>
            </a:pPr>
            <a:r>
              <a:rPr lang="en-US" sz="1900" dirty="0">
                <a:latin typeface="Arial" pitchFamily="34"/>
                <a:cs typeface="Arial" pitchFamily="34"/>
              </a:rPr>
              <a:t>National Guidelines and Statistics </a:t>
            </a:r>
          </a:p>
          <a:p>
            <a:pPr marL="0" lvl="0" indent="0">
              <a:lnSpc>
                <a:spcPct val="80000"/>
              </a:lnSpc>
              <a:buNone/>
            </a:pPr>
            <a:r>
              <a:rPr lang="en-US" sz="1900" dirty="0">
                <a:latin typeface="Arial" pitchFamily="34"/>
                <a:cs typeface="Arial" pitchFamily="34"/>
              </a:rPr>
              <a:t>• National Guidelines:</a:t>
            </a:r>
          </a:p>
          <a:p>
            <a:pPr marL="0" lvl="0" indent="0">
              <a:lnSpc>
                <a:spcPct val="80000"/>
              </a:lnSpc>
              <a:buNone/>
            </a:pPr>
            <a:r>
              <a:rPr lang="en-US" sz="1900" dirty="0">
                <a:latin typeface="Arial" pitchFamily="34"/>
                <a:cs typeface="Arial" pitchFamily="34"/>
              </a:rPr>
              <a:t> • The World Health Organization (WHO) recommends limiting the consumption of foods that are rich in fat, sugar and salt (WHO, 2020).</a:t>
            </a:r>
          </a:p>
          <a:p>
            <a:pPr marL="0" lvl="0" indent="0">
              <a:lnSpc>
                <a:spcPct val="80000"/>
              </a:lnSpc>
              <a:buNone/>
            </a:pPr>
            <a:r>
              <a:rPr lang="en-US" sz="1900" dirty="0">
                <a:latin typeface="Arial" pitchFamily="34"/>
                <a:cs typeface="Arial" pitchFamily="34"/>
              </a:rPr>
              <a:t>• The U.S. Dietary Guidelines emphasize increasing fruit, vegetable, and wholegrain intake while limiting added sugars and sodium (CDC, 2021). </a:t>
            </a:r>
          </a:p>
          <a:p>
            <a:pPr marL="0" lvl="0" indent="0">
              <a:lnSpc>
                <a:spcPct val="80000"/>
              </a:lnSpc>
              <a:buNone/>
            </a:pPr>
            <a:r>
              <a:rPr lang="en-US" sz="1900" dirty="0">
                <a:latin typeface="Arial" pitchFamily="34"/>
                <a:cs typeface="Arial" pitchFamily="34"/>
              </a:rPr>
              <a:t>• Statistics:</a:t>
            </a:r>
          </a:p>
          <a:p>
            <a:pPr marL="0" lvl="0" indent="0">
              <a:lnSpc>
                <a:spcPct val="80000"/>
              </a:lnSpc>
              <a:buNone/>
            </a:pPr>
            <a:r>
              <a:rPr lang="en-US" sz="1900" dirty="0">
                <a:latin typeface="Arial" pitchFamily="34"/>
                <a:cs typeface="Arial" pitchFamily="34"/>
              </a:rPr>
              <a:t>• As stated in the CDC (2021), since the 1970s, the rate of obesity within the population in the U.S. has more than doubled, and over 42% of Americans fall into the category of obesity.</a:t>
            </a:r>
          </a:p>
          <a:p>
            <a:pPr marL="0" lvl="0" indent="0">
              <a:lnSpc>
                <a:spcPct val="80000"/>
              </a:lnSpc>
              <a:buNone/>
            </a:pPr>
            <a:r>
              <a:rPr lang="en-US" sz="1900" dirty="0">
                <a:latin typeface="Arial" pitchFamily="34"/>
                <a:cs typeface="Arial" pitchFamily="34"/>
              </a:rPr>
              <a:t>• Research indicates that only 1 in 10 adults meet the recommended fruit and vegetable intake (CDC, 2020).</a:t>
            </a:r>
          </a:p>
          <a:p>
            <a:pPr marL="0" lvl="0" indent="0">
              <a:lnSpc>
                <a:spcPct val="80000"/>
              </a:lnSpc>
              <a:buNone/>
            </a:pPr>
            <a:r>
              <a:rPr lang="en-US" sz="1900" dirty="0">
                <a:latin typeface="Arial" pitchFamily="34"/>
                <a:cs typeface="Arial" pitchFamily="34"/>
              </a:rPr>
              <a:t>• A third of adult's population in the United States are hypertensive, and this has a greatly attributable cause of poor diet (Flegal et al., 2012).</a:t>
            </a:r>
            <a:endParaRPr lang="en-IN" sz="1900" dirty="0">
              <a:latin typeface="Arial" pitchFamily="34"/>
              <a:cs typeface="Arial" pitchFamily="34"/>
            </a:endParaRPr>
          </a:p>
        </p:txBody>
      </p:sp>
      <p:pic>
        <p:nvPicPr>
          <p:cNvPr id="4" name="Picture 3">
            <a:extLst>
              <a:ext uri="{FF2B5EF4-FFF2-40B4-BE49-F238E27FC236}">
                <a16:creationId xmlns:a16="http://schemas.microsoft.com/office/drawing/2014/main" id="{BBA57269-EC08-31B1-D748-B9286811256E}"/>
              </a:ext>
            </a:extLst>
          </p:cNvPr>
          <p:cNvPicPr>
            <a:picLocks noChangeAspect="1"/>
          </p:cNvPicPr>
          <p:nvPr/>
        </p:nvPicPr>
        <p:blipFill>
          <a:blip r:embed="rId2"/>
          <a:stretch>
            <a:fillRect/>
          </a:stretch>
        </p:blipFill>
        <p:spPr>
          <a:xfrm>
            <a:off x="9094576" y="365129"/>
            <a:ext cx="3097429" cy="3382749"/>
          </a:xfrm>
          <a:prstGeom prst="rect">
            <a:avLst/>
          </a:prstGeom>
          <a:noFill/>
          <a:ln cap="flat">
            <a:noFill/>
          </a:ln>
        </p:spPr>
      </p:pic>
      <p:sp>
        <p:nvSpPr>
          <p:cNvPr id="5" name="TextBox 4">
            <a:extLst>
              <a:ext uri="{FF2B5EF4-FFF2-40B4-BE49-F238E27FC236}">
                <a16:creationId xmlns:a16="http://schemas.microsoft.com/office/drawing/2014/main" id="{CEAC2328-5421-4CE5-E807-3A729F6184F7}"/>
              </a:ext>
            </a:extLst>
          </p:cNvPr>
          <p:cNvSpPr txBox="1"/>
          <p:nvPr/>
        </p:nvSpPr>
        <p:spPr>
          <a:xfrm>
            <a:off x="8303739" y="3707023"/>
            <a:ext cx="3888257"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rPr>
              <a:t>Dietary Guidelines for Americans, 2020-2025</a:t>
            </a:r>
            <a:endParaRPr lang="en-IN" sz="16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16B44-7805-EDFC-8A72-DD28206A20DC}"/>
              </a:ext>
            </a:extLst>
          </p:cNvPr>
          <p:cNvSpPr txBox="1">
            <a:spLocks noGrp="1"/>
          </p:cNvSpPr>
          <p:nvPr>
            <p:ph type="title"/>
          </p:nvPr>
        </p:nvSpPr>
        <p:spPr>
          <a:xfrm>
            <a:off x="838203" y="365129"/>
            <a:ext cx="10515600" cy="618097"/>
          </a:xfrm>
        </p:spPr>
        <p:txBody>
          <a:bodyPr/>
          <a:lstStyle/>
          <a:p>
            <a:pPr lvl="0"/>
            <a:r>
              <a:rPr lang="en-US" sz="3200"/>
              <a:t> </a:t>
            </a:r>
            <a:r>
              <a:rPr lang="en-US" sz="3200">
                <a:latin typeface="Bernard MT Condensed" pitchFamily="18"/>
              </a:rPr>
              <a:t>Outcomes in the Event of Non-action</a:t>
            </a:r>
            <a:endParaRPr lang="en-IN" sz="3200">
              <a:latin typeface="Bernard MT Condensed" pitchFamily="18"/>
            </a:endParaRPr>
          </a:p>
        </p:txBody>
      </p:sp>
      <p:sp>
        <p:nvSpPr>
          <p:cNvPr id="3" name="Content Placeholder 2">
            <a:extLst>
              <a:ext uri="{FF2B5EF4-FFF2-40B4-BE49-F238E27FC236}">
                <a16:creationId xmlns:a16="http://schemas.microsoft.com/office/drawing/2014/main" id="{EDDBDE7A-DD99-0E62-0786-4E7D9F6D912F}"/>
              </a:ext>
            </a:extLst>
          </p:cNvPr>
          <p:cNvSpPr txBox="1">
            <a:spLocks noGrp="1"/>
          </p:cNvSpPr>
          <p:nvPr>
            <p:ph idx="1"/>
          </p:nvPr>
        </p:nvSpPr>
        <p:spPr>
          <a:xfrm>
            <a:off x="838203" y="914400"/>
            <a:ext cx="10515600" cy="5262564"/>
          </a:xfrm>
        </p:spPr>
        <p:txBody>
          <a:bodyPr/>
          <a:lstStyle/>
          <a:p>
            <a:pPr marL="0" lvl="0" indent="0">
              <a:buNone/>
            </a:pPr>
            <a:r>
              <a:rPr lang="en-US" sz="2000" dirty="0">
                <a:latin typeface="Arial" pitchFamily="34"/>
                <a:cs typeface="Arial" pitchFamily="34"/>
              </a:rPr>
              <a:t>• Physical Consequences: Chronic illness like as diabetes, heart disease, and hypertension, are often linked with poor eating habits(</a:t>
            </a:r>
            <a:r>
              <a:rPr lang="en-US" sz="2000" dirty="0" err="1">
                <a:latin typeface="Arial" pitchFamily="34"/>
                <a:cs typeface="Arial" pitchFamily="34"/>
              </a:rPr>
              <a:t>Mozaffarian</a:t>
            </a:r>
            <a:r>
              <a:rPr lang="en-US" sz="2000" dirty="0">
                <a:latin typeface="Arial" pitchFamily="34"/>
                <a:cs typeface="Arial" pitchFamily="34"/>
              </a:rPr>
              <a:t> et al., 2013).</a:t>
            </a:r>
          </a:p>
          <a:p>
            <a:pPr marL="0" lvl="0" indent="0">
              <a:buNone/>
            </a:pPr>
            <a:r>
              <a:rPr lang="en-US" sz="2000" dirty="0">
                <a:latin typeface="Arial" pitchFamily="34"/>
                <a:cs typeface="Arial" pitchFamily="34"/>
              </a:rPr>
              <a:t>• Life-long consequences include a decreased quality of life, disability, and early death (Swinburn et al., 2011). </a:t>
            </a:r>
          </a:p>
          <a:p>
            <a:pPr marL="0" lvl="0" indent="0">
              <a:buNone/>
            </a:pPr>
            <a:r>
              <a:rPr lang="en-US" sz="2000" dirty="0">
                <a:latin typeface="Arial" pitchFamily="34"/>
                <a:cs typeface="Arial" pitchFamily="34"/>
              </a:rPr>
              <a:t>• Economic Burden: In the United States, obesity accounts for $147 billion in healthcare cost each year (CDC, 2018). These costs include direct medical expenses tied to hospital visits, surgeries, and the management of chronic diseases. </a:t>
            </a:r>
          </a:p>
          <a:p>
            <a:pPr marL="0" lvl="0" indent="0">
              <a:buNone/>
            </a:pPr>
            <a:r>
              <a:rPr lang="en-US" sz="2000" dirty="0">
                <a:latin typeface="Arial" pitchFamily="34"/>
                <a:cs typeface="Arial" pitchFamily="34"/>
              </a:rPr>
              <a:t>In the UK, the total cost of obesity- related illnesses is estimated at around£27 billion annually (Public Health England, 2017).</a:t>
            </a:r>
          </a:p>
          <a:p>
            <a:pPr marL="0" lvl="0" indent="0">
              <a:buNone/>
            </a:pPr>
            <a:r>
              <a:rPr lang="en-US" sz="2000" dirty="0">
                <a:latin typeface="Arial" pitchFamily="34"/>
                <a:cs typeface="Arial" pitchFamily="34"/>
              </a:rPr>
              <a:t>• Social Consequences: There is usually social stigmatization surrounding obesity, which can include low self-esteem and depression (Rimmer et al., 2013).o Investments in public health to address such issues would significantly impact the well-being of communities and diminish health inequalities within them (Havas et al., 2004)</a:t>
            </a:r>
            <a:endParaRPr lang="en-IN" sz="2000" dirty="0">
              <a:latin typeface="Arial" pitchFamily="34"/>
              <a:cs typeface="Arial" pitchFamily="34"/>
            </a:endParaRPr>
          </a:p>
        </p:txBody>
      </p:sp>
      <p:pic>
        <p:nvPicPr>
          <p:cNvPr id="4" name="Picture 3">
            <a:extLst>
              <a:ext uri="{FF2B5EF4-FFF2-40B4-BE49-F238E27FC236}">
                <a16:creationId xmlns:a16="http://schemas.microsoft.com/office/drawing/2014/main" id="{825D7395-DA68-6572-61CF-43DA58B4CB54}"/>
              </a:ext>
            </a:extLst>
          </p:cNvPr>
          <p:cNvPicPr>
            <a:picLocks noChangeAspect="1"/>
          </p:cNvPicPr>
          <p:nvPr/>
        </p:nvPicPr>
        <p:blipFill>
          <a:blip r:embed="rId2"/>
          <a:stretch>
            <a:fillRect/>
          </a:stretch>
        </p:blipFill>
        <p:spPr>
          <a:xfrm>
            <a:off x="9136017" y="5068363"/>
            <a:ext cx="2105250" cy="1454536"/>
          </a:xfrm>
          <a:prstGeom prst="rect">
            <a:avLst/>
          </a:prstGeom>
          <a:noFill/>
          <a:ln cap="flat">
            <a:noFill/>
          </a:ln>
        </p:spPr>
      </p:pic>
      <p:sp>
        <p:nvSpPr>
          <p:cNvPr id="5" name="TextBox 4">
            <a:extLst>
              <a:ext uri="{FF2B5EF4-FFF2-40B4-BE49-F238E27FC236}">
                <a16:creationId xmlns:a16="http://schemas.microsoft.com/office/drawing/2014/main" id="{2429815C-1159-8A39-5809-F99C316A551B}"/>
              </a:ext>
            </a:extLst>
          </p:cNvPr>
          <p:cNvSpPr txBox="1"/>
          <p:nvPr/>
        </p:nvSpPr>
        <p:spPr>
          <a:xfrm>
            <a:off x="8464381" y="6469471"/>
            <a:ext cx="348460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IN" sz="1800" b="0" i="0" u="none" strike="noStrike" kern="1200" cap="none" spc="0" baseline="0">
                <a:solidFill>
                  <a:srgbClr val="000000"/>
                </a:solidFill>
                <a:uFillTx/>
                <a:latin typeface="Calibri"/>
              </a:rPr>
              <a:t>Source: Shanshan Wang et al.,2023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AB2E3-71AF-637B-4BC5-DA1548429C8B}"/>
              </a:ext>
            </a:extLst>
          </p:cNvPr>
          <p:cNvSpPr txBox="1">
            <a:spLocks noGrp="1"/>
          </p:cNvSpPr>
          <p:nvPr>
            <p:ph type="title"/>
          </p:nvPr>
        </p:nvSpPr>
        <p:spPr>
          <a:xfrm>
            <a:off x="838203" y="365129"/>
            <a:ext cx="10515600" cy="480453"/>
          </a:xfrm>
        </p:spPr>
        <p:txBody>
          <a:bodyPr>
            <a:normAutofit fontScale="90000"/>
          </a:bodyPr>
          <a:lstStyle/>
          <a:p>
            <a:pPr lvl="0"/>
            <a:r>
              <a:rPr lang="en-US" sz="2900">
                <a:latin typeface="Bernard MT Condensed" pitchFamily="18"/>
              </a:rPr>
              <a:t>Selected Health Promotion Intervention</a:t>
            </a:r>
            <a:endParaRPr lang="en-IN" sz="2900">
              <a:latin typeface="Bernard MT Condensed" pitchFamily="18"/>
            </a:endParaRPr>
          </a:p>
        </p:txBody>
      </p:sp>
      <p:sp>
        <p:nvSpPr>
          <p:cNvPr id="3" name="Content Placeholder 2">
            <a:extLst>
              <a:ext uri="{FF2B5EF4-FFF2-40B4-BE49-F238E27FC236}">
                <a16:creationId xmlns:a16="http://schemas.microsoft.com/office/drawing/2014/main" id="{70041024-B13C-BECD-74DC-B8F2F52420DD}"/>
              </a:ext>
            </a:extLst>
          </p:cNvPr>
          <p:cNvSpPr txBox="1">
            <a:spLocks noGrp="1"/>
          </p:cNvSpPr>
          <p:nvPr>
            <p:ph idx="1"/>
          </p:nvPr>
        </p:nvSpPr>
        <p:spPr>
          <a:xfrm>
            <a:off x="665482" y="952749"/>
            <a:ext cx="10515600" cy="5193737"/>
          </a:xfrm>
        </p:spPr>
        <p:txBody>
          <a:bodyPr/>
          <a:lstStyle/>
          <a:p>
            <a:pPr marL="0" lvl="0" indent="0">
              <a:buNone/>
            </a:pPr>
            <a:r>
              <a:rPr lang="en-US" sz="2000" dirty="0"/>
              <a:t>• </a:t>
            </a:r>
            <a:r>
              <a:rPr lang="en-US" sz="2000" dirty="0">
                <a:latin typeface="Arial" pitchFamily="34"/>
                <a:cs typeface="Arial" pitchFamily="34"/>
              </a:rPr>
              <a:t>Health Promotion Intervention: Augmented Reality (AR)App: A mobile application that utilizes AR to scan food items and provide nutritional values to the user in real time (McKinsey and Company, 2019).</a:t>
            </a:r>
          </a:p>
          <a:p>
            <a:pPr marL="0" lvl="0" indent="0">
              <a:buNone/>
            </a:pPr>
            <a:r>
              <a:rPr lang="en-US" sz="2000" dirty="0">
                <a:latin typeface="Arial" pitchFamily="34"/>
                <a:cs typeface="Arial" pitchFamily="34"/>
              </a:rPr>
              <a:t> • Major Features: Scanning food labels reveals healthier alternatives (Rimmer et al., 2013). Ingredients are highlighted with a thorough explanation, e.g., "This product has excessive amounts of sugar” (Mozaffar Ian et al., 2013).</a:t>
            </a:r>
          </a:p>
          <a:p>
            <a:pPr marL="0" lvl="0" indent="0">
              <a:buNone/>
            </a:pPr>
            <a:r>
              <a:rPr lang="en-US" sz="2000" dirty="0">
                <a:latin typeface="Arial" pitchFamily="34"/>
                <a:cs typeface="Arial" pitchFamily="34"/>
              </a:rPr>
              <a:t>• Suggests healthier recipe alternatives based on long-term health impact of food choices (e.g., visualizing weight gain or health risks associated with unhealthy foods) (Rimmer et al., 2013).</a:t>
            </a:r>
          </a:p>
          <a:p>
            <a:pPr marL="0" lvl="0" indent="0">
              <a:buNone/>
            </a:pPr>
            <a:r>
              <a:rPr lang="en-US" sz="2000" dirty="0">
                <a:latin typeface="Arial" pitchFamily="34"/>
                <a:cs typeface="Arial" pitchFamily="34"/>
              </a:rPr>
              <a:t>• Rationale: AR engages with immediate feedback, thus proving much more effective than other traditional campaigns (Swinburn et al., 2011). It comes up under the device that efficiently accesses population size, mostly youth tech-savvy individuals (McKinsey and Company,2019).</a:t>
            </a:r>
            <a:endParaRPr lang="en-IN" sz="2000" dirty="0">
              <a:latin typeface="Arial" pitchFamily="34"/>
              <a:cs typeface="Arial" pitchFamily="34"/>
            </a:endParaRPr>
          </a:p>
        </p:txBody>
      </p:sp>
      <p:pic>
        <p:nvPicPr>
          <p:cNvPr id="4" name="Picture 3">
            <a:extLst>
              <a:ext uri="{FF2B5EF4-FFF2-40B4-BE49-F238E27FC236}">
                <a16:creationId xmlns:a16="http://schemas.microsoft.com/office/drawing/2014/main" id="{DC2F6985-208E-B632-50E5-74B5D24B54A7}"/>
              </a:ext>
            </a:extLst>
          </p:cNvPr>
          <p:cNvPicPr>
            <a:picLocks noChangeAspect="1"/>
          </p:cNvPicPr>
          <p:nvPr/>
        </p:nvPicPr>
        <p:blipFill>
          <a:blip r:embed="rId2"/>
          <a:stretch>
            <a:fillRect/>
          </a:stretch>
        </p:blipFill>
        <p:spPr>
          <a:xfrm>
            <a:off x="8000177" y="5082207"/>
            <a:ext cx="3526337" cy="1528657"/>
          </a:xfrm>
          <a:prstGeom prst="rect">
            <a:avLst/>
          </a:prstGeom>
          <a:noFill/>
          <a:ln cap="flat">
            <a:noFill/>
          </a:ln>
        </p:spPr>
      </p:pic>
      <p:sp>
        <p:nvSpPr>
          <p:cNvPr id="5" name="TextBox 4">
            <a:extLst>
              <a:ext uri="{FF2B5EF4-FFF2-40B4-BE49-F238E27FC236}">
                <a16:creationId xmlns:a16="http://schemas.microsoft.com/office/drawing/2014/main" id="{C3A5ED3A-DD57-3B18-D38E-477E0DF48E88}"/>
              </a:ext>
            </a:extLst>
          </p:cNvPr>
          <p:cNvSpPr txBox="1"/>
          <p:nvPr/>
        </p:nvSpPr>
        <p:spPr>
          <a:xfrm>
            <a:off x="8316093" y="6253645"/>
            <a:ext cx="3210421"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IN" sz="1800" b="0" i="0" u="none" strike="noStrike" kern="1200" cap="none" spc="0" baseline="0">
                <a:solidFill>
                  <a:srgbClr val="000000"/>
                </a:solidFill>
                <a:uFillTx/>
                <a:latin typeface="Calibri"/>
              </a:rPr>
            </a:br>
            <a:r>
              <a:rPr lang="en-IN" sz="1800" b="0" i="0" u="none" strike="noStrike" kern="1200" cap="none" spc="0" baseline="0">
                <a:solidFill>
                  <a:srgbClr val="000000"/>
                </a:solidFill>
                <a:uFillTx/>
                <a:latin typeface="Calibri"/>
              </a:rPr>
              <a:t>source:  </a:t>
            </a:r>
            <a:r>
              <a:rPr lang="en-IN" sz="1800" b="0" i="0" u="sng" strike="noStrike" kern="1200" cap="none" spc="0" baseline="0">
                <a:solidFill>
                  <a:srgbClr val="000000"/>
                </a:solidFill>
                <a:uFillTx/>
                <a:latin typeface="opensans"/>
              </a:rPr>
              <a:t>Snigdha Kacker 2021</a:t>
            </a:r>
            <a:endParaRPr lang="en-IN" sz="1800" b="0" i="0" u="none" strike="noStrike" kern="1200" cap="none" spc="0" baseline="0">
              <a:solidFill>
                <a:srgbClr val="000000"/>
              </a:solidFill>
              <a:uFillTx/>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11AF-E219-831F-79BD-8DF2BB7E22C4}"/>
              </a:ext>
            </a:extLst>
          </p:cNvPr>
          <p:cNvSpPr txBox="1">
            <a:spLocks noGrp="1"/>
          </p:cNvSpPr>
          <p:nvPr>
            <p:ph type="title"/>
          </p:nvPr>
        </p:nvSpPr>
        <p:spPr>
          <a:xfrm>
            <a:off x="677332" y="609603"/>
            <a:ext cx="8596667" cy="1320795"/>
          </a:xfrm>
        </p:spPr>
        <p:txBody>
          <a:bodyPr wrap="square" anchor="t">
            <a:normAutofit/>
          </a:bodyPr>
          <a:lstStyle/>
          <a:p>
            <a:pPr lvl="0"/>
            <a:r>
              <a:rPr lang="en-US"/>
              <a:t>The Reason AR Stands out as a Solution</a:t>
            </a:r>
            <a:endParaRPr lang="en-IN"/>
          </a:p>
        </p:txBody>
      </p:sp>
      <p:pic>
        <p:nvPicPr>
          <p:cNvPr id="4" name="Picture 3" descr="A close-up of a cereal box&#10;&#10;AI-generated content may be incorrect.">
            <a:extLst>
              <a:ext uri="{FF2B5EF4-FFF2-40B4-BE49-F238E27FC236}">
                <a16:creationId xmlns:a16="http://schemas.microsoft.com/office/drawing/2014/main" id="{5ECB7718-C9B8-2665-4111-F4ECE68AB4FA}"/>
              </a:ext>
            </a:extLst>
          </p:cNvPr>
          <p:cNvPicPr>
            <a:picLocks noChangeAspect="1"/>
          </p:cNvPicPr>
          <p:nvPr/>
        </p:nvPicPr>
        <p:blipFill>
          <a:blip r:embed="rId2"/>
          <a:stretch>
            <a:fillRect/>
          </a:stretch>
        </p:blipFill>
        <p:spPr>
          <a:xfrm>
            <a:off x="677332" y="2381116"/>
            <a:ext cx="2677969" cy="2776327"/>
          </a:xfrm>
          <a:prstGeom prst="rect">
            <a:avLst/>
          </a:prstGeom>
          <a:noFill/>
        </p:spPr>
      </p:pic>
      <p:sp>
        <p:nvSpPr>
          <p:cNvPr id="3" name="Content Placeholder 2">
            <a:extLst>
              <a:ext uri="{FF2B5EF4-FFF2-40B4-BE49-F238E27FC236}">
                <a16:creationId xmlns:a16="http://schemas.microsoft.com/office/drawing/2014/main" id="{1CB284C0-F3BF-405B-4B78-10AEB076CDFD}"/>
              </a:ext>
            </a:extLst>
          </p:cNvPr>
          <p:cNvSpPr txBox="1">
            <a:spLocks noGrp="1"/>
          </p:cNvSpPr>
          <p:nvPr>
            <p:ph idx="2"/>
          </p:nvPr>
        </p:nvSpPr>
        <p:spPr>
          <a:xfrm>
            <a:off x="3359425" y="1575374"/>
            <a:ext cx="6755832" cy="4465984"/>
          </a:xfrm>
        </p:spPr>
        <p:txBody>
          <a:bodyPr vert="horz" wrap="square" lIns="91440" tIns="45720" rIns="91440" bIns="45720" anchor="t" anchorCtr="0" compatLnSpc="1">
            <a:noAutofit/>
          </a:bodyPr>
          <a:lstStyle/>
          <a:p>
            <a:pPr marL="0" lvl="0" indent="0">
              <a:lnSpc>
                <a:spcPct val="90000"/>
              </a:lnSpc>
              <a:buNone/>
            </a:pPr>
            <a:r>
              <a:rPr lang="en-US" sz="1600">
                <a:latin typeface="Arial"/>
                <a:cs typeface="Arial"/>
              </a:rPr>
              <a:t>•Engagement and Interaction:</a:t>
            </a:r>
          </a:p>
          <a:p>
            <a:pPr marL="0" lvl="0" indent="0">
              <a:lnSpc>
                <a:spcPct val="90000"/>
              </a:lnSpc>
              <a:buNone/>
            </a:pPr>
            <a:r>
              <a:rPr lang="en-US" sz="1600">
                <a:latin typeface="Arial"/>
                <a:cs typeface="Arial"/>
              </a:rPr>
              <a:t>• AR allows the user to interact with the products within their purchasing environment (supermarkets), thus providing spontaneous, personalized interaction (Mozaffar Ian et al., 2013). </a:t>
            </a:r>
          </a:p>
          <a:p>
            <a:pPr marL="0" lvl="0" indent="0">
              <a:lnSpc>
                <a:spcPct val="90000"/>
              </a:lnSpc>
              <a:buNone/>
            </a:pPr>
            <a:r>
              <a:rPr lang="en-US" sz="1600">
                <a:latin typeface="Arial"/>
                <a:cs typeface="Arial"/>
              </a:rPr>
              <a:t>Visual Appeal: AR captivated interest and enlivened learning with graphics and animations, thereby enhancing retention in nutrition (Swinburn et al., 2011).</a:t>
            </a:r>
          </a:p>
          <a:p>
            <a:pPr marL="0" lvl="0" indent="0">
              <a:lnSpc>
                <a:spcPct val="90000"/>
              </a:lnSpc>
              <a:buNone/>
            </a:pPr>
            <a:r>
              <a:rPr lang="en-US" sz="1600">
                <a:latin typeface="Arial"/>
                <a:cs typeface="Arial"/>
              </a:rPr>
              <a:t>• Real-time Feedback: The Person will know almost instantly the nutritional value of the products and also receive feedback for healthier alternatives (CDC, 2021).</a:t>
            </a:r>
          </a:p>
          <a:p>
            <a:pPr marL="0" lvl="0" indent="0">
              <a:lnSpc>
                <a:spcPct val="90000"/>
              </a:lnSpc>
              <a:buNone/>
            </a:pPr>
            <a:r>
              <a:rPr lang="en-US" sz="1600">
                <a:latin typeface="Arial"/>
                <a:cs typeface="Arial"/>
              </a:rPr>
              <a:t>• Real-time delivery of feedback in a decision-making context (supermarkets) is expected to increase the likelihood of making healthier choices (McKinsey and Company, 2019).</a:t>
            </a:r>
          </a:p>
          <a:p>
            <a:pPr marL="0" lvl="0" indent="0">
              <a:lnSpc>
                <a:spcPct val="90000"/>
              </a:lnSpc>
              <a:buNone/>
            </a:pPr>
            <a:r>
              <a:rPr lang="en-US" sz="1600">
                <a:latin typeface="Arial"/>
                <a:cs typeface="Arial"/>
              </a:rPr>
              <a:t>• Behavioral Change: Evidence shows that long-term behavior changes can be achieved through interactive tools like AR: having appealing and easily accessible healthy options can thus influence consumer behavior(Rimmer et al., 2013).</a:t>
            </a:r>
            <a:endParaRPr lang="en-IN" sz="1600">
              <a:latin typeface="Arial"/>
              <a:cs typeface="Arial"/>
            </a:endParaRPr>
          </a:p>
        </p:txBody>
      </p:sp>
      <p:sp>
        <p:nvSpPr>
          <p:cNvPr id="5" name="TextBox 4">
            <a:extLst>
              <a:ext uri="{FF2B5EF4-FFF2-40B4-BE49-F238E27FC236}">
                <a16:creationId xmlns:a16="http://schemas.microsoft.com/office/drawing/2014/main" id="{2D0D2F42-4871-D52D-9941-F2FA2865E418}"/>
              </a:ext>
            </a:extLst>
          </p:cNvPr>
          <p:cNvSpPr txBox="1"/>
          <p:nvPr/>
        </p:nvSpPr>
        <p:spPr>
          <a:xfrm>
            <a:off x="585216" y="5388864"/>
            <a:ext cx="27066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ea typeface="Calibri"/>
                <a:cs typeface="Calibri"/>
              </a:rPr>
              <a:t>Source:Pini</a:t>
            </a:r>
            <a:r>
              <a:rPr lang="en-GB">
                <a:ea typeface="Calibri"/>
                <a:cs typeface="Calibri"/>
              </a:rPr>
              <a:t> V. et al.,2023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1B66D-7711-A9F2-6779-72546A435C78}"/>
              </a:ext>
            </a:extLst>
          </p:cNvPr>
          <p:cNvSpPr txBox="1">
            <a:spLocks noGrp="1"/>
          </p:cNvSpPr>
          <p:nvPr>
            <p:ph type="title"/>
          </p:nvPr>
        </p:nvSpPr>
        <p:spPr>
          <a:xfrm>
            <a:off x="695584" y="0"/>
            <a:ext cx="10515600" cy="1325559"/>
          </a:xfrm>
        </p:spPr>
        <p:txBody>
          <a:bodyPr/>
          <a:lstStyle/>
          <a:p>
            <a:pPr lvl="0"/>
            <a:r>
              <a:rPr lang="en-IN">
                <a:latin typeface="Bernard MT Condensed" pitchFamily="18"/>
              </a:rPr>
              <a:t>2. Application</a:t>
            </a:r>
          </a:p>
        </p:txBody>
      </p:sp>
      <p:sp>
        <p:nvSpPr>
          <p:cNvPr id="3" name="Content Placeholder 2">
            <a:extLst>
              <a:ext uri="{FF2B5EF4-FFF2-40B4-BE49-F238E27FC236}">
                <a16:creationId xmlns:a16="http://schemas.microsoft.com/office/drawing/2014/main" id="{741F22F4-BE99-965A-591C-0785BED244FF}"/>
              </a:ext>
            </a:extLst>
          </p:cNvPr>
          <p:cNvSpPr txBox="1">
            <a:spLocks noGrp="1"/>
          </p:cNvSpPr>
          <p:nvPr>
            <p:ph idx="1"/>
          </p:nvPr>
        </p:nvSpPr>
        <p:spPr>
          <a:xfrm>
            <a:off x="485866" y="961555"/>
            <a:ext cx="10515600" cy="2188049"/>
          </a:xfrm>
        </p:spPr>
        <p:txBody>
          <a:bodyPr>
            <a:noAutofit/>
          </a:bodyPr>
          <a:lstStyle/>
          <a:p>
            <a:pPr marL="0" lvl="0" indent="0">
              <a:buNone/>
            </a:pPr>
            <a:r>
              <a:rPr lang="en-US" sz="1900" dirty="0">
                <a:latin typeface="Arial" pitchFamily="34"/>
                <a:cs typeface="Arial" pitchFamily="34"/>
              </a:rPr>
              <a:t>"Utilizing PRECEDE-PROCEED in the Deployment of AR for the Healthier Food Choices”</a:t>
            </a:r>
          </a:p>
          <a:p>
            <a:pPr marL="0" indent="0">
              <a:buNone/>
            </a:pPr>
            <a:r>
              <a:rPr lang="en-US" sz="1900" dirty="0">
                <a:latin typeface="Arial" pitchFamily="34"/>
                <a:cs typeface="Arial" pitchFamily="34"/>
              </a:rPr>
              <a:t>• </a:t>
            </a:r>
            <a:r>
              <a:rPr lang="en-GB" sz="1900" dirty="0">
                <a:effectLst/>
                <a:latin typeface="Arial" panose="020B0604020202020204" pitchFamily="34" charset="0"/>
                <a:cs typeface="Arial" panose="020B0604020202020204" pitchFamily="34" charset="0"/>
              </a:rPr>
              <a:t>The PRECEDE-PROCEED framework, developed by Green and colleagues, outlines a structured method for planning, executing, and assessing health promotion initiatives. It consists of two key elements: PRECEDE, which stands for predisposing, reinforcing, and enabling factors within educational assessments; and PROCEED, which emphasises policy, regulatory, and organisational factors relevant to environmental and educational development (Green et al.,2005).</a:t>
            </a:r>
          </a:p>
        </p:txBody>
      </p:sp>
      <p:pic>
        <p:nvPicPr>
          <p:cNvPr id="4" name="Picture 3">
            <a:extLst>
              <a:ext uri="{FF2B5EF4-FFF2-40B4-BE49-F238E27FC236}">
                <a16:creationId xmlns:a16="http://schemas.microsoft.com/office/drawing/2014/main" id="{D99937F2-AB5D-D38B-0921-D891A6ADF2C9}"/>
              </a:ext>
            </a:extLst>
          </p:cNvPr>
          <p:cNvPicPr>
            <a:picLocks noChangeAspect="1"/>
          </p:cNvPicPr>
          <p:nvPr/>
        </p:nvPicPr>
        <p:blipFill>
          <a:blip r:embed="rId2"/>
          <a:srcRect l="-6253" t="-11394" r="6253" b="11394"/>
          <a:stretch/>
        </p:blipFill>
        <p:spPr>
          <a:xfrm>
            <a:off x="1190534" y="2790483"/>
            <a:ext cx="6723754" cy="378211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E1B89-EE89-29E8-69C3-B3DCF7D77800}"/>
              </a:ext>
            </a:extLst>
          </p:cNvPr>
          <p:cNvSpPr txBox="1">
            <a:spLocks noGrp="1"/>
          </p:cNvSpPr>
          <p:nvPr>
            <p:ph type="title"/>
          </p:nvPr>
        </p:nvSpPr>
        <p:spPr>
          <a:xfrm>
            <a:off x="838203" y="365129"/>
            <a:ext cx="10515600" cy="400187"/>
          </a:xfrm>
        </p:spPr>
        <p:txBody>
          <a:bodyPr>
            <a:normAutofit fontScale="90000"/>
          </a:bodyPr>
          <a:lstStyle/>
          <a:p>
            <a:pPr lvl="0"/>
            <a:r>
              <a:rPr lang="en-IN" sz="2900">
                <a:latin typeface="Bernard MT Condensed" pitchFamily="18"/>
              </a:rPr>
              <a:t> PRECEDE Model</a:t>
            </a:r>
          </a:p>
        </p:txBody>
      </p:sp>
      <p:sp>
        <p:nvSpPr>
          <p:cNvPr id="3" name="Content Placeholder 2">
            <a:extLst>
              <a:ext uri="{FF2B5EF4-FFF2-40B4-BE49-F238E27FC236}">
                <a16:creationId xmlns:a16="http://schemas.microsoft.com/office/drawing/2014/main" id="{DB154D6E-6B02-F792-83FD-7F71984FEB41}"/>
              </a:ext>
            </a:extLst>
          </p:cNvPr>
          <p:cNvSpPr txBox="1">
            <a:spLocks noGrp="1"/>
          </p:cNvSpPr>
          <p:nvPr>
            <p:ph idx="1"/>
          </p:nvPr>
        </p:nvSpPr>
        <p:spPr>
          <a:xfrm>
            <a:off x="838203" y="864702"/>
            <a:ext cx="10515600" cy="5312261"/>
          </a:xfrm>
        </p:spPr>
        <p:txBody>
          <a:bodyPr/>
          <a:lstStyle/>
          <a:p>
            <a:pPr marL="0" lvl="0" indent="0">
              <a:buNone/>
            </a:pPr>
            <a:r>
              <a:rPr lang="en-IN" sz="2000">
                <a:latin typeface="Arial" pitchFamily="34"/>
                <a:cs typeface="Arial" pitchFamily="34"/>
              </a:rPr>
              <a:t>• Predisposing factors- Lack of perception or knowledge concerning healthy food options and nutrition consumed by consumers(Bartholomew et al., 2016).</a:t>
            </a:r>
          </a:p>
          <a:p>
            <a:pPr marL="0" lvl="0" indent="0">
              <a:buNone/>
            </a:pPr>
            <a:r>
              <a:rPr lang="en-IN" sz="2000">
                <a:latin typeface="Arial" pitchFamily="34"/>
                <a:cs typeface="Arial" pitchFamily="34"/>
              </a:rPr>
              <a:t>• Unhealthy diets or habits that tend to be influenced by advertising and peer activities, such as a preference for processed food (Rimer &amp; Glanz, 2005).Reinforcing Factors- Peer and family influence reinforcing poor unhealthy eating patterns (Green et al., 2005) Media advertising promoting unhealthy food choices as fast food ads (McLeroy et al.,2003).</a:t>
            </a:r>
          </a:p>
          <a:p>
            <a:pPr marL="0" lvl="0" indent="0">
              <a:buNone/>
            </a:pPr>
            <a:r>
              <a:rPr lang="en-IN" sz="2000">
                <a:latin typeface="Arial" pitchFamily="34"/>
                <a:cs typeface="Arial" pitchFamily="34"/>
              </a:rPr>
              <a:t>• Enabling Factors- Access to smartphones and mobile technology(Albrecht et al., 2014) Availability of healthier options in supermarkets(Smedley &amp; Syme, 2000).</a:t>
            </a:r>
          </a:p>
        </p:txBody>
      </p:sp>
      <p:pic>
        <p:nvPicPr>
          <p:cNvPr id="4" name="Picture 3">
            <a:extLst>
              <a:ext uri="{FF2B5EF4-FFF2-40B4-BE49-F238E27FC236}">
                <a16:creationId xmlns:a16="http://schemas.microsoft.com/office/drawing/2014/main" id="{E1AB06B8-EA47-9690-80DE-C1CF082D31A5}"/>
              </a:ext>
            </a:extLst>
          </p:cNvPr>
          <p:cNvPicPr>
            <a:picLocks noChangeAspect="1"/>
          </p:cNvPicPr>
          <p:nvPr/>
        </p:nvPicPr>
        <p:blipFill>
          <a:blip r:embed="rId2"/>
          <a:srcRect r="6591" b="15512"/>
          <a:stretch/>
        </p:blipFill>
        <p:spPr>
          <a:xfrm>
            <a:off x="2909678" y="3802223"/>
            <a:ext cx="5162266" cy="269064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1775-FDA0-2907-1B9C-12E2F4C1C3BB}"/>
              </a:ext>
            </a:extLst>
          </p:cNvPr>
          <p:cNvSpPr txBox="1">
            <a:spLocks noGrp="1"/>
          </p:cNvSpPr>
          <p:nvPr>
            <p:ph type="title"/>
          </p:nvPr>
        </p:nvSpPr>
        <p:spPr/>
        <p:txBody>
          <a:bodyPr/>
          <a:lstStyle/>
          <a:p>
            <a:pPr lvl="0"/>
            <a:r>
              <a:rPr lang="en-IN"/>
              <a:t> </a:t>
            </a:r>
            <a:r>
              <a:rPr lang="en-IN" b="1">
                <a:latin typeface="Bernard MT Condensed" pitchFamily="18"/>
              </a:rPr>
              <a:t>PROCEED Model</a:t>
            </a:r>
          </a:p>
        </p:txBody>
      </p:sp>
      <p:sp>
        <p:nvSpPr>
          <p:cNvPr id="3" name="Content Placeholder 2">
            <a:extLst>
              <a:ext uri="{FF2B5EF4-FFF2-40B4-BE49-F238E27FC236}">
                <a16:creationId xmlns:a16="http://schemas.microsoft.com/office/drawing/2014/main" id="{869E9A82-4FC3-C1DF-C7F5-0569767E9F5B}"/>
              </a:ext>
            </a:extLst>
          </p:cNvPr>
          <p:cNvSpPr txBox="1">
            <a:spLocks noGrp="1"/>
          </p:cNvSpPr>
          <p:nvPr>
            <p:ph idx="1"/>
          </p:nvPr>
        </p:nvSpPr>
        <p:spPr>
          <a:xfrm>
            <a:off x="329376" y="1194087"/>
            <a:ext cx="8596667" cy="3880768"/>
          </a:xfrm>
        </p:spPr>
        <p:txBody>
          <a:bodyPr/>
          <a:lstStyle/>
          <a:p>
            <a:pPr marL="0" lvl="0" indent="0">
              <a:lnSpc>
                <a:spcPct val="80000"/>
              </a:lnSpc>
              <a:buNone/>
            </a:pPr>
            <a:r>
              <a:rPr lang="en-IN" sz="1900" dirty="0">
                <a:latin typeface="Arial" pitchFamily="34"/>
                <a:cs typeface="Arial" pitchFamily="34"/>
              </a:rPr>
              <a:t>• Policy Development develops partnerships with supermarkets and public health organizations and involves app developers(Albrecht et al., 2016).</a:t>
            </a:r>
          </a:p>
          <a:p>
            <a:pPr marL="0" lvl="0" indent="0">
              <a:lnSpc>
                <a:spcPct val="80000"/>
              </a:lnSpc>
              <a:buNone/>
            </a:pPr>
            <a:r>
              <a:rPr lang="en-IN" sz="1900" dirty="0">
                <a:latin typeface="Arial" pitchFamily="34"/>
                <a:cs typeface="Arial" pitchFamily="34"/>
              </a:rPr>
              <a:t>• manufacturers product labels are very clear and transparent (Bartholomew et al., 2007).</a:t>
            </a:r>
          </a:p>
          <a:p>
            <a:pPr marL="0" lvl="0" indent="0">
              <a:lnSpc>
                <a:spcPct val="80000"/>
              </a:lnSpc>
              <a:buNone/>
            </a:pPr>
            <a:r>
              <a:rPr lang="en-IN" sz="1900" dirty="0">
                <a:latin typeface="Arial" pitchFamily="34"/>
                <a:cs typeface="Arial" pitchFamily="34"/>
              </a:rPr>
              <a:t>• Regulatory Conditions:</a:t>
            </a:r>
          </a:p>
          <a:p>
            <a:pPr marL="0" lvl="0" indent="0">
              <a:lnSpc>
                <a:spcPct val="80000"/>
              </a:lnSpc>
              <a:buNone/>
            </a:pPr>
            <a:r>
              <a:rPr lang="en-IN" sz="1900" dirty="0">
                <a:latin typeface="Arial" pitchFamily="34"/>
                <a:cs typeface="Arial" pitchFamily="34"/>
              </a:rPr>
              <a:t> Data privacy concerning user data should be collected and stored in line with current regulations such as GDPR (Green et al., 2005).o Set standards for accuracy with which nutritional information is displayed within the App (Bartholomew et al., 2016).</a:t>
            </a:r>
          </a:p>
          <a:p>
            <a:pPr marL="0" lvl="0" indent="0">
              <a:lnSpc>
                <a:spcPct val="80000"/>
              </a:lnSpc>
              <a:buNone/>
            </a:pPr>
            <a:r>
              <a:rPr lang="en-IN" sz="1900" dirty="0">
                <a:latin typeface="Arial" pitchFamily="34"/>
                <a:cs typeface="Arial" pitchFamily="34"/>
              </a:rPr>
              <a:t>• Organizational Development: </a:t>
            </a:r>
          </a:p>
          <a:p>
            <a:pPr marL="0" lvl="0" indent="0">
              <a:lnSpc>
                <a:spcPct val="80000"/>
              </a:lnSpc>
              <a:buNone/>
            </a:pPr>
            <a:r>
              <a:rPr lang="en-IN" sz="1900" dirty="0">
                <a:latin typeface="Arial" pitchFamily="34"/>
                <a:cs typeface="Arial" pitchFamily="34"/>
              </a:rPr>
              <a:t>Engage health professionals(nutritionists, dieticians) to develop the app's educational content (Rimer &amp; Glanz,2005).o Provide training for supermarket employees to promote the app among customers (Smedley &amp; Syme, 2000).</a:t>
            </a:r>
          </a:p>
        </p:txBody>
      </p:sp>
      <p:pic>
        <p:nvPicPr>
          <p:cNvPr id="4" name="Picture 3">
            <a:extLst>
              <a:ext uri="{FF2B5EF4-FFF2-40B4-BE49-F238E27FC236}">
                <a16:creationId xmlns:a16="http://schemas.microsoft.com/office/drawing/2014/main" id="{15C6CB86-747B-A6F5-1190-3DECAF7C620C}"/>
              </a:ext>
            </a:extLst>
          </p:cNvPr>
          <p:cNvPicPr>
            <a:picLocks noChangeAspect="1"/>
          </p:cNvPicPr>
          <p:nvPr/>
        </p:nvPicPr>
        <p:blipFill>
          <a:blip r:embed="rId2"/>
          <a:stretch>
            <a:fillRect/>
          </a:stretch>
        </p:blipFill>
        <p:spPr>
          <a:xfrm>
            <a:off x="8712469" y="3804745"/>
            <a:ext cx="3150155" cy="295340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3D71-C9D6-22A8-9B71-6439CB724A8D}"/>
              </a:ext>
            </a:extLst>
          </p:cNvPr>
          <p:cNvSpPr txBox="1">
            <a:spLocks noGrp="1"/>
          </p:cNvSpPr>
          <p:nvPr>
            <p:ph type="title"/>
          </p:nvPr>
        </p:nvSpPr>
        <p:spPr>
          <a:xfrm>
            <a:off x="838203" y="365129"/>
            <a:ext cx="10515600" cy="529401"/>
          </a:xfrm>
        </p:spPr>
        <p:txBody>
          <a:bodyPr>
            <a:normAutofit fontScale="90000"/>
          </a:bodyPr>
          <a:lstStyle/>
          <a:p>
            <a:pPr lvl="0"/>
            <a:r>
              <a:rPr lang="en-IN" sz="2900" b="1">
                <a:latin typeface="Bernard MT Condensed" pitchFamily="18"/>
              </a:rPr>
              <a:t>Using the Planning Model</a:t>
            </a:r>
          </a:p>
        </p:txBody>
      </p:sp>
      <p:sp>
        <p:nvSpPr>
          <p:cNvPr id="3" name="Content Placeholder 2">
            <a:extLst>
              <a:ext uri="{FF2B5EF4-FFF2-40B4-BE49-F238E27FC236}">
                <a16:creationId xmlns:a16="http://schemas.microsoft.com/office/drawing/2014/main" id="{4ED80751-D7F2-CEFA-CE67-F2BF29C06398}"/>
              </a:ext>
            </a:extLst>
          </p:cNvPr>
          <p:cNvSpPr txBox="1">
            <a:spLocks noGrp="1"/>
          </p:cNvSpPr>
          <p:nvPr>
            <p:ph idx="1"/>
          </p:nvPr>
        </p:nvSpPr>
        <p:spPr>
          <a:xfrm>
            <a:off x="838203" y="1083362"/>
            <a:ext cx="10515600" cy="5093601"/>
          </a:xfrm>
        </p:spPr>
        <p:txBody>
          <a:bodyPr/>
          <a:lstStyle/>
          <a:p>
            <a:pPr marL="0" lvl="0" indent="0">
              <a:buNone/>
            </a:pPr>
            <a:r>
              <a:rPr lang="en-IN" sz="2000">
                <a:latin typeface="Arial" pitchFamily="34"/>
                <a:cs typeface="Arial" pitchFamily="34"/>
              </a:rPr>
              <a:t>• Needs Assessment:</a:t>
            </a:r>
          </a:p>
          <a:p>
            <a:pPr marL="0" lvl="0" indent="0">
              <a:buNone/>
            </a:pPr>
            <a:r>
              <a:rPr lang="en-IN" sz="2000">
                <a:latin typeface="Arial" pitchFamily="34"/>
                <a:cs typeface="Arial" pitchFamily="34"/>
              </a:rPr>
              <a:t>• Conduct surveys or focus groups to assess the target group's food choices, preferences, and technology literacy(Albrecht et al., 2016).</a:t>
            </a:r>
          </a:p>
          <a:p>
            <a:pPr marL="0" lvl="0" indent="0">
              <a:buNone/>
            </a:pPr>
            <a:r>
              <a:rPr lang="en-IN" sz="2000">
                <a:latin typeface="Arial" pitchFamily="34"/>
                <a:cs typeface="Arial" pitchFamily="34"/>
              </a:rPr>
              <a:t>• Obtain baseline data on current patterns of diet and health outcomes, rates of obesity, and incidence of chronic diseases (Bartholomew et al., 2007).</a:t>
            </a:r>
          </a:p>
          <a:p>
            <a:pPr marL="0" lvl="0" indent="0">
              <a:buNone/>
            </a:pPr>
            <a:r>
              <a:rPr lang="en-IN" sz="2000">
                <a:latin typeface="Arial" pitchFamily="34"/>
                <a:cs typeface="Arial" pitchFamily="34"/>
              </a:rPr>
              <a:t>• Strategy Development's Customize the features of the AR app to tackle identified dietary problems from the assessments (Glanz &amp; Bishop, 2010).o Include specific culturally relevant foods and recipes based on the demographic of the target group (Bartholomew et al.,2007).</a:t>
            </a:r>
          </a:p>
          <a:p>
            <a:pPr marL="0" lvl="0" indent="0">
              <a:buNone/>
            </a:pPr>
            <a:r>
              <a:rPr lang="en-IN" sz="2000">
                <a:latin typeface="Arial" pitchFamily="34"/>
                <a:cs typeface="Arial" pitchFamily="34"/>
              </a:rPr>
              <a:t>• Evaluation:</a:t>
            </a:r>
          </a:p>
          <a:p>
            <a:pPr marL="0" lvl="0" indent="0">
              <a:buNone/>
            </a:pPr>
            <a:r>
              <a:rPr lang="en-IN" sz="2000">
                <a:latin typeface="Arial" pitchFamily="34"/>
                <a:cs typeface="Arial" pitchFamily="34"/>
              </a:rPr>
              <a:t>Assessment of the effectiveness of the app using parameters such as app usage incidence, changes in food purchasing patterns, and changes in diet-related health outcomes (Albrecht et al., 2014).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A9926-AE1E-6DC6-ACFF-AEDB7F1635FD}"/>
              </a:ext>
            </a:extLst>
          </p:cNvPr>
          <p:cNvSpPr txBox="1">
            <a:spLocks noGrp="1"/>
          </p:cNvSpPr>
          <p:nvPr>
            <p:ph type="title"/>
          </p:nvPr>
        </p:nvSpPr>
        <p:spPr>
          <a:xfrm>
            <a:off x="620082" y="9811"/>
            <a:ext cx="10515600" cy="1325559"/>
          </a:xfrm>
        </p:spPr>
        <p:txBody>
          <a:bodyPr/>
          <a:lstStyle/>
          <a:p>
            <a:pPr lvl="0"/>
            <a:r>
              <a:rPr lang="en-IN" b="1">
                <a:latin typeface="Bernard MT Condensed" pitchFamily="18"/>
              </a:rPr>
              <a:t> Evaluation and feedback</a:t>
            </a:r>
          </a:p>
        </p:txBody>
      </p:sp>
      <p:sp>
        <p:nvSpPr>
          <p:cNvPr id="3" name="Content Placeholder 2">
            <a:extLst>
              <a:ext uri="{FF2B5EF4-FFF2-40B4-BE49-F238E27FC236}">
                <a16:creationId xmlns:a16="http://schemas.microsoft.com/office/drawing/2014/main" id="{0503C192-91F5-EB99-473C-BAF05BBBAE4A}"/>
              </a:ext>
            </a:extLst>
          </p:cNvPr>
          <p:cNvSpPr txBox="1">
            <a:spLocks noGrp="1"/>
          </p:cNvSpPr>
          <p:nvPr>
            <p:ph idx="1"/>
          </p:nvPr>
        </p:nvSpPr>
        <p:spPr>
          <a:xfrm>
            <a:off x="552974" y="1171282"/>
            <a:ext cx="10515600" cy="4351336"/>
          </a:xfrm>
        </p:spPr>
        <p:txBody>
          <a:bodyPr/>
          <a:lstStyle/>
          <a:p>
            <a:pPr marL="0" lvl="0" indent="0">
              <a:buNone/>
            </a:pPr>
            <a:r>
              <a:rPr lang="en-IN" sz="2000">
                <a:latin typeface="Arial" pitchFamily="34"/>
                <a:cs typeface="Arial" pitchFamily="34"/>
              </a:rPr>
              <a:t>• Use in-app surveys and feedback mechanisms to gather data from customers about their experience with the app (Ref. Green et al. 2005).</a:t>
            </a:r>
          </a:p>
          <a:p>
            <a:pPr marL="0" lvl="0" indent="0">
              <a:buNone/>
            </a:pPr>
            <a:r>
              <a:rPr lang="en-IN" sz="2000">
                <a:latin typeface="Arial" pitchFamily="34"/>
                <a:cs typeface="Arial" pitchFamily="34"/>
              </a:rPr>
              <a:t>• Monitor user engagement (i.e., number of scans, time using the app) (</a:t>
            </a:r>
            <a:r>
              <a:rPr lang="en-IN" sz="2000" err="1">
                <a:latin typeface="Arial" pitchFamily="34"/>
                <a:cs typeface="Arial" pitchFamily="34"/>
              </a:rPr>
              <a:t>Ref.Bartholomew</a:t>
            </a:r>
            <a:r>
              <a:rPr lang="en-IN" sz="2000">
                <a:latin typeface="Arial" pitchFamily="34"/>
                <a:cs typeface="Arial" pitchFamily="34"/>
              </a:rPr>
              <a:t> et al. 2016).</a:t>
            </a:r>
          </a:p>
          <a:p>
            <a:pPr marL="0" lvl="0" indent="0">
              <a:buNone/>
            </a:pPr>
            <a:r>
              <a:rPr lang="en-IN" sz="2000">
                <a:latin typeface="Arial" pitchFamily="34"/>
                <a:cs typeface="Arial" pitchFamily="34"/>
              </a:rPr>
              <a:t>• Health Outcome Monitoring:</a:t>
            </a:r>
          </a:p>
          <a:p>
            <a:pPr marL="0" lvl="0" indent="0">
              <a:buNone/>
            </a:pPr>
            <a:r>
              <a:rPr lang="en-IN" sz="2000">
                <a:latin typeface="Arial" pitchFamily="34"/>
                <a:cs typeface="Arial" pitchFamily="34"/>
              </a:rPr>
              <a:t> Monitor the long-term changes in consumer behaviours (i.e., healthier food options) and health indicators (i.e., weight loss, improved blood sugar levels) (Smedley and Syme 2000).</a:t>
            </a:r>
          </a:p>
        </p:txBody>
      </p:sp>
      <p:pic>
        <p:nvPicPr>
          <p:cNvPr id="4" name="Picture 3">
            <a:extLst>
              <a:ext uri="{FF2B5EF4-FFF2-40B4-BE49-F238E27FC236}">
                <a16:creationId xmlns:a16="http://schemas.microsoft.com/office/drawing/2014/main" id="{C2EBB2B8-F327-1002-AEA6-59ACE20572C2}"/>
              </a:ext>
            </a:extLst>
          </p:cNvPr>
          <p:cNvPicPr>
            <a:picLocks noChangeAspect="1"/>
          </p:cNvPicPr>
          <p:nvPr/>
        </p:nvPicPr>
        <p:blipFill>
          <a:blip r:embed="rId2"/>
          <a:stretch>
            <a:fillRect/>
          </a:stretch>
        </p:blipFill>
        <p:spPr>
          <a:xfrm>
            <a:off x="6702509" y="4204138"/>
            <a:ext cx="3434534" cy="228074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A4716-5222-AF6E-186B-B43ECC702876}"/>
              </a:ext>
            </a:extLst>
          </p:cNvPr>
          <p:cNvSpPr txBox="1">
            <a:spLocks noGrp="1"/>
          </p:cNvSpPr>
          <p:nvPr>
            <p:ph type="title"/>
          </p:nvPr>
        </p:nvSpPr>
        <p:spPr>
          <a:xfrm>
            <a:off x="677332" y="609603"/>
            <a:ext cx="8596667" cy="1468278"/>
          </a:xfrm>
        </p:spPr>
        <p:txBody>
          <a:bodyPr>
            <a:normAutofit fontScale="90000"/>
          </a:bodyPr>
          <a:lstStyle/>
          <a:p>
            <a:r>
              <a:rPr lang="en-IN" b="1">
                <a:latin typeface="Bernard MT Condensed"/>
                <a:cs typeface="Times New Roman"/>
              </a:rPr>
              <a:t>BARRIERS</a:t>
            </a:r>
            <a:br>
              <a:rPr lang="en-IN" b="1">
                <a:latin typeface="Bernard MT Condensed"/>
                <a:cs typeface="Times New Roman"/>
              </a:rPr>
            </a:br>
            <a:br>
              <a:rPr lang="en-IN" b="1">
                <a:latin typeface="Bernard MT Condensed"/>
                <a:cs typeface="Times New Roman"/>
              </a:rPr>
            </a:br>
            <a:r>
              <a:rPr lang="en-IN" sz="2400" b="1">
                <a:latin typeface="Bernard MT Condensed"/>
                <a:cs typeface="Times New Roman"/>
              </a:rPr>
              <a:t>Introduction</a:t>
            </a:r>
            <a:endParaRPr lang="en-US" sz="2400">
              <a:latin typeface="Bernard MT Condensed"/>
            </a:endParaRPr>
          </a:p>
          <a:p>
            <a:endParaRPr lang="en-IN"/>
          </a:p>
          <a:p>
            <a:endParaRPr lang="en-IN"/>
          </a:p>
        </p:txBody>
      </p:sp>
      <p:sp>
        <p:nvSpPr>
          <p:cNvPr id="3" name="Content Placeholder 2">
            <a:extLst>
              <a:ext uri="{FF2B5EF4-FFF2-40B4-BE49-F238E27FC236}">
                <a16:creationId xmlns:a16="http://schemas.microsoft.com/office/drawing/2014/main" id="{51EBAA93-8773-6CE9-DCB3-77320E129955}"/>
              </a:ext>
            </a:extLst>
          </p:cNvPr>
          <p:cNvSpPr txBox="1">
            <a:spLocks noGrp="1"/>
          </p:cNvSpPr>
          <p:nvPr>
            <p:ph idx="1"/>
          </p:nvPr>
        </p:nvSpPr>
        <p:spPr>
          <a:xfrm>
            <a:off x="677332" y="2122490"/>
            <a:ext cx="8596667" cy="4528468"/>
          </a:xfrm>
        </p:spPr>
        <p:txBody>
          <a:bodyPr>
            <a:normAutofit lnSpcReduction="10000"/>
          </a:bodyPr>
          <a:lstStyle/>
          <a:p>
            <a:r>
              <a:rPr lang="en-IN" sz="2000">
                <a:latin typeface="Arial"/>
                <a:cs typeface="Times New Roman"/>
              </a:rPr>
              <a:t>While the Augmented Reality (AR) health promotion intervention has the potential to have a positive effect on diet </a:t>
            </a:r>
            <a:r>
              <a:rPr lang="en-IN" sz="2000" err="1">
                <a:latin typeface="Arial"/>
                <a:cs typeface="Times New Roman"/>
              </a:rPr>
              <a:t>behavior</a:t>
            </a:r>
            <a:r>
              <a:rPr lang="en-IN" sz="2000">
                <a:latin typeface="Arial"/>
                <a:cs typeface="Times New Roman"/>
              </a:rPr>
              <a:t>, there is a requirement to critically assess the potential barriers to its delivery, implementation, and sustainability in the long term. The identification of these challenges is essential to informing strategies for their mitigation (Paramita et al., 2025).</a:t>
            </a:r>
            <a:endParaRPr lang="en-IN" sz="2000">
              <a:latin typeface="Arial"/>
              <a:cs typeface="Arial"/>
            </a:endParaRPr>
          </a:p>
          <a:p>
            <a:endParaRPr lang="en-IN"/>
          </a:p>
          <a:p>
            <a:endParaRPr lang="en-IN"/>
          </a:p>
          <a:p>
            <a:endParaRPr lang="en-IN"/>
          </a:p>
          <a:p>
            <a:endParaRPr lang="en-IN"/>
          </a:p>
          <a:p>
            <a:endParaRPr lang="en-IN"/>
          </a:p>
          <a:p>
            <a:endParaRPr lang="en-IN"/>
          </a:p>
          <a:p>
            <a:r>
              <a:rPr lang="en-IN"/>
              <a:t>                              </a:t>
            </a:r>
            <a:r>
              <a:rPr lang="en-IN">
                <a:cs typeface="Arial"/>
              </a:rPr>
              <a:t>               </a:t>
            </a:r>
            <a:r>
              <a:rPr lang="en-IN" sz="1200">
                <a:latin typeface="Arial"/>
                <a:cs typeface="Arial"/>
              </a:rPr>
              <a:t>Sources:</a:t>
            </a:r>
            <a:r>
              <a:rPr lang="en-IN" sz="1200">
                <a:solidFill>
                  <a:srgbClr val="2E3240"/>
                </a:solidFill>
                <a:latin typeface="Arial"/>
                <a:cs typeface="Arial"/>
              </a:rPr>
              <a:t> Anna Wilmot,2017</a:t>
            </a:r>
            <a:endParaRPr lang="en-IN">
              <a:latin typeface="Arial"/>
              <a:cs typeface="Arial"/>
            </a:endParaRPr>
          </a:p>
        </p:txBody>
      </p:sp>
      <p:pic>
        <p:nvPicPr>
          <p:cNvPr id="4" name="Picture 3" descr="A hand holding a phone with a screen showing a shopping cart&#10;&#10;AI-generated content may be incorrect.">
            <a:extLst>
              <a:ext uri="{FF2B5EF4-FFF2-40B4-BE49-F238E27FC236}">
                <a16:creationId xmlns:a16="http://schemas.microsoft.com/office/drawing/2014/main" id="{DCEFA6D0-4F02-792D-7E81-FDD97E78086E}"/>
              </a:ext>
            </a:extLst>
          </p:cNvPr>
          <p:cNvPicPr>
            <a:picLocks noChangeAspect="1"/>
          </p:cNvPicPr>
          <p:nvPr/>
        </p:nvPicPr>
        <p:blipFill>
          <a:blip r:embed="rId2"/>
          <a:stretch>
            <a:fillRect/>
          </a:stretch>
        </p:blipFill>
        <p:spPr>
          <a:xfrm>
            <a:off x="3192555" y="4005544"/>
            <a:ext cx="4085665" cy="1698124"/>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1B01-15FC-159B-BEEB-F2FCDB65C9D1}"/>
              </a:ext>
            </a:extLst>
          </p:cNvPr>
          <p:cNvSpPr txBox="1">
            <a:spLocks noGrp="1"/>
          </p:cNvSpPr>
          <p:nvPr>
            <p:ph type="title"/>
          </p:nvPr>
        </p:nvSpPr>
        <p:spPr/>
        <p:txBody>
          <a:bodyPr>
            <a:normAutofit/>
          </a:bodyPr>
          <a:lstStyle/>
          <a:p>
            <a:r>
              <a:rPr lang="en-IN" sz="3200" b="1">
                <a:latin typeface="Bernard MT Condensed"/>
                <a:cs typeface="Times New Roman"/>
              </a:rPr>
              <a:t>1. Potential Stakeholders to Support Implementation:</a:t>
            </a:r>
            <a:endParaRPr lang="en-US" sz="3200">
              <a:latin typeface="Bernard MT Condensed"/>
            </a:endParaRPr>
          </a:p>
          <a:p>
            <a:r>
              <a:rPr lang="en-IN"/>
              <a:t>                                              </a:t>
            </a:r>
          </a:p>
        </p:txBody>
      </p:sp>
      <p:sp>
        <p:nvSpPr>
          <p:cNvPr id="3" name="Content Placeholder 2">
            <a:extLst>
              <a:ext uri="{FF2B5EF4-FFF2-40B4-BE49-F238E27FC236}">
                <a16:creationId xmlns:a16="http://schemas.microsoft.com/office/drawing/2014/main" id="{F0A4E205-A2D6-85D8-C68E-699D7FC5B190}"/>
              </a:ext>
            </a:extLst>
          </p:cNvPr>
          <p:cNvSpPr txBox="1">
            <a:spLocks noGrp="1"/>
          </p:cNvSpPr>
          <p:nvPr>
            <p:ph idx="1"/>
          </p:nvPr>
        </p:nvSpPr>
        <p:spPr>
          <a:xfrm>
            <a:off x="677332" y="2160590"/>
            <a:ext cx="8596667" cy="4660697"/>
          </a:xfrm>
        </p:spPr>
        <p:txBody>
          <a:bodyPr>
            <a:normAutofit/>
          </a:bodyPr>
          <a:lstStyle/>
          <a:p>
            <a:pPr marL="0" indent="0">
              <a:buNone/>
            </a:pPr>
            <a:r>
              <a:rPr lang="en-IN" b="1">
                <a:latin typeface="Arial"/>
                <a:cs typeface="Arial"/>
              </a:rPr>
              <a:t>Supermarkets and Retailers</a:t>
            </a:r>
            <a:endParaRPr lang="en-US">
              <a:latin typeface="Arial"/>
              <a:cs typeface="Arial"/>
            </a:endParaRPr>
          </a:p>
          <a:p>
            <a:pPr marL="0" indent="0">
              <a:buNone/>
            </a:pPr>
            <a:r>
              <a:rPr lang="en-IN">
                <a:latin typeface="Arial"/>
                <a:cs typeface="Arial"/>
              </a:rPr>
              <a:t>Prospective partners for promoting the app through in-store promotion, inclusion in loyalty programs, and QR codes (Swann, 2017).</a:t>
            </a:r>
            <a:endParaRPr lang="en-IN" b="1">
              <a:latin typeface="Arial"/>
              <a:cs typeface="Arial"/>
            </a:endParaRPr>
          </a:p>
          <a:p>
            <a:pPr marL="0" indent="0">
              <a:buNone/>
            </a:pPr>
            <a:r>
              <a:rPr lang="en-IN" b="1">
                <a:latin typeface="Arial"/>
                <a:cs typeface="Arial"/>
              </a:rPr>
              <a:t>Healthcare Providers.    </a:t>
            </a:r>
            <a:endParaRPr lang="en-IN">
              <a:latin typeface="Arial"/>
              <a:cs typeface="Arial"/>
            </a:endParaRPr>
          </a:p>
          <a:p>
            <a:pPr marL="0" indent="0">
              <a:buNone/>
            </a:pPr>
            <a:r>
              <a:rPr lang="en-IN">
                <a:latin typeface="Arial"/>
                <a:cs typeface="Arial"/>
              </a:rPr>
              <a:t>Doctors, dietitians, and health professionals who can prescribe the app for patients and advocate for its usage for improved food choices (NHS, n.d.).</a:t>
            </a:r>
          </a:p>
          <a:p>
            <a:pPr marL="0" indent="0">
              <a:buNone/>
            </a:pPr>
            <a:r>
              <a:rPr lang="en-IN" b="1">
                <a:latin typeface="Arial"/>
                <a:cs typeface="Arial"/>
              </a:rPr>
              <a:t>Government Health Agencies</a:t>
            </a:r>
            <a:endParaRPr lang="en-IN">
              <a:latin typeface="Arial"/>
              <a:cs typeface="Arial"/>
            </a:endParaRPr>
          </a:p>
          <a:p>
            <a:pPr marL="0" indent="0">
              <a:buNone/>
            </a:pPr>
            <a:r>
              <a:rPr lang="en-IN">
                <a:latin typeface="Arial"/>
                <a:cs typeface="Arial"/>
              </a:rPr>
              <a:t>Organizations that can bring about the adoption of the app through health campaigns and programs (WHO Europe, 2022).</a:t>
            </a:r>
          </a:p>
          <a:p>
            <a:pPr marL="0" indent="0">
              <a:buNone/>
            </a:pPr>
            <a:r>
              <a:rPr lang="en-IN" b="1">
                <a:latin typeface="Arial"/>
                <a:cs typeface="Arial"/>
              </a:rPr>
              <a:t>Technology Developers</a:t>
            </a:r>
            <a:endParaRPr lang="en-IN">
              <a:latin typeface="Arial"/>
              <a:cs typeface="Arial"/>
            </a:endParaRPr>
          </a:p>
          <a:p>
            <a:pPr marL="0" indent="0">
              <a:buNone/>
            </a:pPr>
            <a:r>
              <a:rPr lang="en-IN">
                <a:latin typeface="Arial"/>
                <a:cs typeface="Arial"/>
              </a:rPr>
              <a:t>Software firms and companies that will develop and maintain the AR app, ensuring that it is technically feasible and has a smooth user experience </a:t>
            </a:r>
          </a:p>
          <a:p>
            <a:pPr>
              <a:buNone/>
            </a:pPr>
            <a:endParaRPr lang="en-IN" b="1">
              <a:latin typeface="Arial"/>
              <a:cs typeface="Arial"/>
            </a:endParaRPr>
          </a:p>
          <a:p>
            <a:pPr marL="0" indent="0">
              <a:buNone/>
            </a:pPr>
            <a:endParaRPr lang="en-IN"/>
          </a:p>
          <a:p>
            <a:endParaRPr lang="en-IN" sz="1200" b="1">
              <a:latin typeface="Aptos"/>
            </a:endParaRPr>
          </a:p>
        </p:txBody>
      </p:sp>
      <p:pic>
        <p:nvPicPr>
          <p:cNvPr id="4" name="Picture 3" descr="A person standing in a grocery store&#10;&#10;AI-generated content may be incorrect.">
            <a:extLst>
              <a:ext uri="{FF2B5EF4-FFF2-40B4-BE49-F238E27FC236}">
                <a16:creationId xmlns:a16="http://schemas.microsoft.com/office/drawing/2014/main" id="{D45ED387-65AC-667A-51ED-DD393F5A1D93}"/>
              </a:ext>
            </a:extLst>
          </p:cNvPr>
          <p:cNvPicPr>
            <a:picLocks noChangeAspect="1"/>
          </p:cNvPicPr>
          <p:nvPr/>
        </p:nvPicPr>
        <p:blipFill>
          <a:blip r:embed="rId2"/>
          <a:stretch>
            <a:fillRect/>
          </a:stretch>
        </p:blipFill>
        <p:spPr>
          <a:xfrm>
            <a:off x="7208742" y="417978"/>
            <a:ext cx="2256866" cy="151279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CBE99E-D159-AD61-6FB2-7431D524E666}"/>
              </a:ext>
            </a:extLst>
          </p:cNvPr>
          <p:cNvSpPr txBox="1">
            <a:spLocks noGrp="1"/>
          </p:cNvSpPr>
          <p:nvPr>
            <p:ph idx="1"/>
          </p:nvPr>
        </p:nvSpPr>
        <p:spPr>
          <a:xfrm>
            <a:off x="677332" y="464526"/>
            <a:ext cx="8596667" cy="5576832"/>
          </a:xfrm>
        </p:spPr>
        <p:txBody>
          <a:bodyPr/>
          <a:lstStyle/>
          <a:p>
            <a:pPr>
              <a:buNone/>
            </a:pPr>
            <a:r>
              <a:rPr lang="en-IN" sz="2000" b="1">
                <a:latin typeface="Arial"/>
                <a:cs typeface="Times New Roman"/>
              </a:rPr>
              <a:t>Scholarly Institutions and Researchers</a:t>
            </a:r>
            <a:endParaRPr lang="en-US" sz="2000">
              <a:latin typeface="Arial"/>
              <a:cs typeface="Arial"/>
            </a:endParaRPr>
          </a:p>
          <a:p>
            <a:pPr marL="0" indent="0">
              <a:buNone/>
            </a:pPr>
            <a:r>
              <a:rPr lang="en-IN" sz="2000">
                <a:latin typeface="Arial"/>
                <a:cs typeface="Arial"/>
              </a:rPr>
              <a:t>Researchers who are able to conduct tests and analyses regarding the effectiveness and impact of the app on food habits (Bauer et al., 2020).</a:t>
            </a:r>
          </a:p>
          <a:p>
            <a:pPr marL="0" indent="0">
              <a:buNone/>
            </a:pPr>
            <a:endParaRPr lang="en-IN" sz="2000">
              <a:latin typeface="Arial"/>
              <a:cs typeface="Arial"/>
            </a:endParaRPr>
          </a:p>
          <a:p>
            <a:pPr marL="0" indent="0">
              <a:buNone/>
            </a:pPr>
            <a:endParaRPr lang="en-IN" sz="2000">
              <a:latin typeface="Arial"/>
              <a:cs typeface="Arial"/>
            </a:endParaRPr>
          </a:p>
          <a:p>
            <a:pPr marL="0" indent="0">
              <a:buNone/>
            </a:pPr>
            <a:endParaRPr lang="en-IN" sz="2000">
              <a:latin typeface="Arial"/>
              <a:cs typeface="Arial"/>
            </a:endParaRPr>
          </a:p>
          <a:p>
            <a:pPr marL="0" indent="0">
              <a:buNone/>
            </a:pPr>
            <a:endParaRPr lang="en-IN" sz="2000">
              <a:latin typeface="Arial"/>
              <a:cs typeface="Arial"/>
            </a:endParaRPr>
          </a:p>
          <a:p>
            <a:pPr marL="0" indent="0">
              <a:buNone/>
            </a:pPr>
            <a:endParaRPr lang="en-IN" sz="2000">
              <a:latin typeface="Arial"/>
              <a:cs typeface="Arial"/>
            </a:endParaRPr>
          </a:p>
          <a:p>
            <a:pPr marL="0" indent="0">
              <a:buNone/>
            </a:pPr>
            <a:endParaRPr lang="en-IN" sz="2000">
              <a:latin typeface="Arial"/>
              <a:cs typeface="Arial"/>
            </a:endParaRPr>
          </a:p>
          <a:p>
            <a:pPr marL="0" indent="0">
              <a:buNone/>
            </a:pPr>
            <a:r>
              <a:rPr lang="en-IN" sz="2000">
                <a:latin typeface="Arial"/>
                <a:cs typeface="Arial"/>
              </a:rPr>
              <a:t>                       </a:t>
            </a:r>
          </a:p>
          <a:p>
            <a:pPr marL="0" indent="0">
              <a:buNone/>
            </a:pPr>
            <a:endParaRPr lang="en-IN" sz="2000">
              <a:latin typeface="Arial"/>
              <a:cs typeface="Arial"/>
            </a:endParaRPr>
          </a:p>
          <a:p>
            <a:pPr marL="0" indent="0">
              <a:buNone/>
            </a:pPr>
            <a:r>
              <a:rPr lang="en-IN" sz="2000">
                <a:latin typeface="Arial"/>
                <a:cs typeface="Arial"/>
              </a:rPr>
              <a:t>                                </a:t>
            </a:r>
            <a:r>
              <a:rPr lang="en-IN" sz="2000" b="1">
                <a:latin typeface="Arial"/>
                <a:cs typeface="Arial"/>
              </a:rPr>
              <a:t>Source :</a:t>
            </a:r>
            <a:r>
              <a:rPr lang="en-IN" sz="2000">
                <a:latin typeface="Arial"/>
                <a:cs typeface="Arial"/>
              </a:rPr>
              <a:t> </a:t>
            </a:r>
            <a:r>
              <a:rPr lang="en-IN" sz="2000">
                <a:solidFill>
                  <a:srgbClr val="2C3E50"/>
                </a:solidFill>
                <a:latin typeface="Arial"/>
                <a:ea typeface="Calibri"/>
                <a:cs typeface="Calibri"/>
              </a:rPr>
              <a:t>Christopher Kenneally,2023</a:t>
            </a:r>
            <a:endParaRPr lang="en-IN" sz="2000">
              <a:latin typeface="Arial"/>
              <a:cs typeface="Arial"/>
            </a:endParaRPr>
          </a:p>
          <a:p>
            <a:pPr marL="0" indent="0">
              <a:buNone/>
            </a:pPr>
            <a:endParaRPr lang="en-IN" sz="1700">
              <a:solidFill>
                <a:srgbClr val="2C3E50"/>
              </a:solidFill>
              <a:latin typeface="Calibri"/>
              <a:ea typeface="Calibri"/>
              <a:cs typeface="Calibri"/>
            </a:endParaRPr>
          </a:p>
          <a:p>
            <a:pPr marL="0" indent="0">
              <a:buNone/>
            </a:pPr>
            <a:endParaRPr lang="en-IN"/>
          </a:p>
        </p:txBody>
      </p:sp>
      <p:pic>
        <p:nvPicPr>
          <p:cNvPr id="4" name="Picture 3" descr="A group of people working on a table&#10;&#10;AI-generated content may be incorrect.">
            <a:extLst>
              <a:ext uri="{FF2B5EF4-FFF2-40B4-BE49-F238E27FC236}">
                <a16:creationId xmlns:a16="http://schemas.microsoft.com/office/drawing/2014/main" id="{8E2DB227-FDB4-4992-0577-257E83BA2AD7}"/>
              </a:ext>
            </a:extLst>
          </p:cNvPr>
          <p:cNvPicPr>
            <a:picLocks noChangeAspect="1"/>
          </p:cNvPicPr>
          <p:nvPr/>
        </p:nvPicPr>
        <p:blipFill>
          <a:blip r:embed="rId2"/>
          <a:stretch>
            <a:fillRect/>
          </a:stretch>
        </p:blipFill>
        <p:spPr>
          <a:xfrm>
            <a:off x="1420147" y="2007009"/>
            <a:ext cx="6881352" cy="2567449"/>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9F998-898D-85C4-1D4C-389AC5230D76}"/>
              </a:ext>
            </a:extLst>
          </p:cNvPr>
          <p:cNvSpPr txBox="1">
            <a:spLocks noGrp="1"/>
          </p:cNvSpPr>
          <p:nvPr>
            <p:ph type="title"/>
          </p:nvPr>
        </p:nvSpPr>
        <p:spPr>
          <a:xfrm>
            <a:off x="677332" y="609603"/>
            <a:ext cx="8565353" cy="4880275"/>
          </a:xfrm>
        </p:spPr>
        <p:txBody>
          <a:bodyPr>
            <a:normAutofit fontScale="90000"/>
          </a:bodyPr>
          <a:lstStyle/>
          <a:p>
            <a:r>
              <a:rPr lang="en-IN" sz="3200" b="1">
                <a:latin typeface="Bernard MT Condensed"/>
                <a:cs typeface="Times New Roman"/>
              </a:rPr>
              <a:t>2. Potential Barriers to Effective Implementation and Delivery:</a:t>
            </a:r>
            <a:endParaRPr lang="en-US" sz="3200">
              <a:latin typeface="Bernard MT Condensed"/>
            </a:endParaRPr>
          </a:p>
          <a:p>
            <a:br>
              <a:rPr lang="en-IN"/>
            </a:br>
            <a:r>
              <a:rPr lang="en-IN" sz="2000" b="1">
                <a:solidFill>
                  <a:schemeClr val="tx1"/>
                </a:solidFill>
                <a:latin typeface="Arial"/>
                <a:cs typeface="Times New Roman"/>
              </a:rPr>
              <a:t>Technological Barriers</a:t>
            </a:r>
            <a:br>
              <a:rPr lang="en-IN" sz="2000" b="1">
                <a:solidFill>
                  <a:schemeClr val="tx1"/>
                </a:solidFill>
                <a:latin typeface="Arial"/>
                <a:cs typeface="Times New Roman"/>
              </a:rPr>
            </a:br>
            <a:r>
              <a:rPr lang="en-IN" sz="2000">
                <a:solidFill>
                  <a:schemeClr val="tx1"/>
                </a:solidFill>
                <a:latin typeface="Arial"/>
                <a:cs typeface="Times New Roman"/>
              </a:rPr>
              <a:t>Digital Divide: Partial smartphone or stable internet connectivity in certain groups, potentially excluding vulnerable populations (van Dijk, 2020; JHU Public Health, 2025).</a:t>
            </a:r>
          </a:p>
          <a:p>
            <a:pPr marL="285750" indent="-285750">
              <a:buFont typeface="Arial"/>
              <a:buChar char="•"/>
            </a:pPr>
            <a:r>
              <a:rPr lang="en-IN" sz="2000">
                <a:solidFill>
                  <a:schemeClr val="tx1"/>
                </a:solidFill>
                <a:latin typeface="Arial"/>
                <a:cs typeface="Times New Roman"/>
              </a:rPr>
              <a:t>Compatibility Issues: AR features might be unavailable in older smartphones, limiting the accessibility of the app </a:t>
            </a:r>
            <a:endParaRPr lang="en-IN" sz="2000">
              <a:solidFill>
                <a:schemeClr val="tx1"/>
              </a:solidFill>
              <a:latin typeface="Arial"/>
              <a:cs typeface="Arial"/>
            </a:endParaRPr>
          </a:p>
          <a:p>
            <a:pPr marL="285750" indent="-285750">
              <a:buFont typeface="Arial"/>
              <a:buChar char="•"/>
            </a:pPr>
            <a:r>
              <a:rPr lang="en-IN" sz="2000">
                <a:solidFill>
                  <a:schemeClr val="tx1"/>
                </a:solidFill>
                <a:latin typeface="Arial"/>
                <a:cs typeface="Times New Roman"/>
              </a:rPr>
              <a:t>Technical Failures: Slow app speed, scanning problems, or inaccurate food identification can demotivate users, decreasing usage (Bertolini et al., 2021).</a:t>
            </a:r>
            <a:endParaRPr lang="en-IN" sz="2000">
              <a:solidFill>
                <a:schemeClr val="tx1"/>
              </a:solidFill>
              <a:latin typeface="Arial"/>
              <a:cs typeface="Arial"/>
            </a:endParaRPr>
          </a:p>
          <a:p>
            <a:pPr marL="285750" indent="-285750">
              <a:buFont typeface="Arial"/>
              <a:buChar char="•"/>
            </a:pPr>
            <a:r>
              <a:rPr lang="en-IN" sz="2000">
                <a:solidFill>
                  <a:schemeClr val="tx1"/>
                </a:solidFill>
                <a:latin typeface="Arial"/>
                <a:cs typeface="Times New Roman"/>
              </a:rPr>
              <a:t>Development Cost: High initial and ongoing costs for app development, upkeep, and data security (Idea Link, 2024).</a:t>
            </a:r>
            <a:br>
              <a:rPr lang="en-IN" sz="2000" b="1">
                <a:solidFill>
                  <a:schemeClr val="tx1"/>
                </a:solidFill>
                <a:latin typeface="Arial"/>
                <a:cs typeface="Times New Roman"/>
              </a:rPr>
            </a:br>
            <a:r>
              <a:rPr lang="en-IN" sz="2000">
                <a:solidFill>
                  <a:schemeClr val="tx1"/>
                </a:solidFill>
                <a:latin typeface="Arial"/>
                <a:cs typeface="Arial"/>
              </a:rPr>
              <a:t>                         </a:t>
            </a:r>
            <a:r>
              <a:rPr lang="en-IN">
                <a:solidFill>
                  <a:schemeClr val="tx1"/>
                </a:solidFill>
              </a:rPr>
              <a:t>                                                                                     </a:t>
            </a:r>
            <a:endParaRPr lang="en-IN" sz="1200">
              <a:solidFill>
                <a:schemeClr val="tx1"/>
              </a:solidFill>
              <a:latin typeface="Arial"/>
              <a:cs typeface="Arial"/>
            </a:endParaRPr>
          </a:p>
        </p:txBody>
      </p:sp>
      <p:pic>
        <p:nvPicPr>
          <p:cNvPr id="4" name="Content Placeholder 3" descr="A red and white text with blue ribbon&#10;&#10;AI-generated content may be incorrect.">
            <a:extLst>
              <a:ext uri="{FF2B5EF4-FFF2-40B4-BE49-F238E27FC236}">
                <a16:creationId xmlns:a16="http://schemas.microsoft.com/office/drawing/2014/main" id="{F75DD1EC-41B5-62F3-9471-1299C796AFEF}"/>
              </a:ext>
            </a:extLst>
          </p:cNvPr>
          <p:cNvPicPr>
            <a:picLocks noGrp="1" noChangeAspect="1"/>
          </p:cNvPicPr>
          <p:nvPr>
            <p:ph idx="1"/>
          </p:nvPr>
        </p:nvPicPr>
        <p:blipFill>
          <a:blip r:embed="rId2"/>
          <a:stretch>
            <a:fillRect/>
          </a:stretch>
        </p:blipFill>
        <p:spPr>
          <a:xfrm>
            <a:off x="9019483" y="2745"/>
            <a:ext cx="3175348" cy="1714239"/>
          </a:xfrm>
        </p:spPr>
      </p:pic>
      <p:pic>
        <p:nvPicPr>
          <p:cNvPr id="5" name="Picture 4" descr="A group of hands holding devices&#10;&#10;AI-generated content may be incorrect.">
            <a:extLst>
              <a:ext uri="{FF2B5EF4-FFF2-40B4-BE49-F238E27FC236}">
                <a16:creationId xmlns:a16="http://schemas.microsoft.com/office/drawing/2014/main" id="{A5745CE0-6E1C-F8CB-99A0-5DACA5F1C03E}"/>
              </a:ext>
            </a:extLst>
          </p:cNvPr>
          <p:cNvPicPr>
            <a:picLocks noChangeAspect="1"/>
          </p:cNvPicPr>
          <p:nvPr/>
        </p:nvPicPr>
        <p:blipFill>
          <a:blip r:embed="rId3"/>
          <a:stretch>
            <a:fillRect/>
          </a:stretch>
        </p:blipFill>
        <p:spPr>
          <a:xfrm>
            <a:off x="9233248" y="2859457"/>
            <a:ext cx="2911258" cy="2182922"/>
          </a:xfrm>
          <a:prstGeom prst="rect">
            <a:avLst/>
          </a:prstGeom>
        </p:spPr>
      </p:pic>
      <p:sp>
        <p:nvSpPr>
          <p:cNvPr id="6" name="TextBox 5">
            <a:extLst>
              <a:ext uri="{FF2B5EF4-FFF2-40B4-BE49-F238E27FC236}">
                <a16:creationId xmlns:a16="http://schemas.microsoft.com/office/drawing/2014/main" id="{DA70FD18-6E21-4182-A503-AE51A678273A}"/>
              </a:ext>
            </a:extLst>
          </p:cNvPr>
          <p:cNvSpPr txBox="1"/>
          <p:nvPr/>
        </p:nvSpPr>
        <p:spPr>
          <a:xfrm>
            <a:off x="4759890" y="5386191"/>
            <a:ext cx="741123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sz="1200" b="1">
                <a:solidFill>
                  <a:srgbClr val="90C226"/>
                </a:solidFill>
                <a:latin typeface="Aptos"/>
              </a:rPr>
              <a:t>                                                                                                                                               </a:t>
            </a:r>
            <a:r>
              <a:rPr lang="en-IN" sz="1200" b="1">
                <a:latin typeface="Aptos"/>
              </a:rPr>
              <a:t>         Source:</a:t>
            </a:r>
            <a:r>
              <a:rPr lang="en-IN" sz="1100">
                <a:latin typeface="Arial"/>
                <a:cs typeface="Arial"/>
              </a:rPr>
              <a:t> Brookings Institution</a:t>
            </a:r>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44C004-AE2C-6201-5154-92F25282C418}"/>
              </a:ext>
            </a:extLst>
          </p:cNvPr>
          <p:cNvSpPr txBox="1">
            <a:spLocks noGrp="1"/>
          </p:cNvSpPr>
          <p:nvPr>
            <p:ph idx="1"/>
          </p:nvPr>
        </p:nvSpPr>
        <p:spPr>
          <a:xfrm>
            <a:off x="425380" y="679607"/>
            <a:ext cx="8596667" cy="5890235"/>
          </a:xfrm>
        </p:spPr>
        <p:txBody>
          <a:bodyPr vert="horz" wrap="square" lIns="91440" tIns="45720" rIns="91440" bIns="45720" anchor="t" anchorCtr="0" compatLnSpc="1">
            <a:noAutofit/>
          </a:bodyPr>
          <a:lstStyle/>
          <a:p>
            <a:pPr marL="0" indent="0">
              <a:buNone/>
            </a:pPr>
            <a:r>
              <a:rPr lang="en-IN" sz="2000" b="1" err="1">
                <a:latin typeface="Arial"/>
                <a:cs typeface="Times New Roman"/>
              </a:rPr>
              <a:t>Behavioral</a:t>
            </a:r>
            <a:r>
              <a:rPr lang="en-IN" sz="2000" b="1">
                <a:latin typeface="Arial"/>
                <a:cs typeface="Times New Roman"/>
              </a:rPr>
              <a:t> and Social Barriers</a:t>
            </a:r>
            <a:endParaRPr lang="en-IN" sz="2000">
              <a:latin typeface="Arial"/>
              <a:cs typeface="Arial"/>
            </a:endParaRPr>
          </a:p>
          <a:p>
            <a:r>
              <a:rPr lang="en-IN" sz="2000">
                <a:latin typeface="Arial"/>
                <a:cs typeface="Times New Roman"/>
              </a:rPr>
              <a:t>Resistance to Change: Users may resist altering established eating habits due to convenience, emotional attachment to food, or social pressures  (MD Anderson Cancer Center, n.d.).</a:t>
            </a:r>
            <a:endParaRPr lang="en-IN" sz="2000">
              <a:latin typeface="Arial"/>
              <a:cs typeface="Arial"/>
            </a:endParaRPr>
          </a:p>
          <a:p>
            <a:r>
              <a:rPr lang="en-IN" sz="2000">
                <a:latin typeface="Arial"/>
                <a:cs typeface="Times New Roman"/>
              </a:rPr>
              <a:t>App Fatigue: The growing number of digital health tools may lead to user fatigue, reducing engagement and retention (HETT Show, 2025).</a:t>
            </a:r>
            <a:endParaRPr lang="en-IN" sz="2000">
              <a:latin typeface="Arial"/>
              <a:cs typeface="Arial"/>
            </a:endParaRPr>
          </a:p>
          <a:p>
            <a:r>
              <a:rPr lang="en-IN" sz="2000">
                <a:latin typeface="Arial"/>
                <a:cs typeface="Times New Roman"/>
              </a:rPr>
              <a:t>Privacy Concerns: A few consumers may hesitate to share private information (e.g., diet or location) due to concerns around privacy (</a:t>
            </a:r>
            <a:r>
              <a:rPr lang="en-IN" sz="2000" err="1">
                <a:latin typeface="Arial"/>
                <a:cs typeface="Times New Roman"/>
              </a:rPr>
              <a:t>Kodjin</a:t>
            </a:r>
            <a:r>
              <a:rPr lang="en-IN" sz="2000">
                <a:latin typeface="Arial"/>
                <a:cs typeface="Times New Roman"/>
              </a:rPr>
              <a:t>, 2023; Brown University, 2023).</a:t>
            </a:r>
            <a:endParaRPr lang="en-IN" sz="2000">
              <a:latin typeface="Arial"/>
              <a:cs typeface="Arial"/>
            </a:endParaRPr>
          </a:p>
          <a:p>
            <a:pPr marL="0" indent="0">
              <a:buNone/>
            </a:pPr>
            <a:endParaRPr lang="en-IN" sz="2000" b="1">
              <a:latin typeface="Arial"/>
              <a:cs typeface="Times New Roman"/>
            </a:endParaRPr>
          </a:p>
          <a:p>
            <a:pPr>
              <a:buNone/>
            </a:pPr>
            <a:r>
              <a:rPr lang="en-IN" sz="2000" b="1">
                <a:latin typeface="Arial"/>
                <a:cs typeface="Times New Roman"/>
              </a:rPr>
              <a:t>Commercial Barriers</a:t>
            </a:r>
          </a:p>
          <a:p>
            <a:r>
              <a:rPr lang="en-IN" sz="2000">
                <a:latin typeface="Arial"/>
                <a:cs typeface="Times New Roman"/>
              </a:rPr>
              <a:t>Supermarket Collusion: Retailers would rather not support better-for-you choices, especially if it impacts sales of high-margin or processed food products (</a:t>
            </a:r>
            <a:r>
              <a:rPr lang="en-IN" sz="2000" err="1">
                <a:latin typeface="Arial"/>
                <a:cs typeface="Times New Roman"/>
              </a:rPr>
              <a:t>NatCen</a:t>
            </a:r>
            <a:r>
              <a:rPr lang="en-IN" sz="2000">
                <a:latin typeface="Arial"/>
                <a:cs typeface="Times New Roman"/>
              </a:rPr>
              <a:t>, 2025).</a:t>
            </a:r>
            <a:endParaRPr lang="en-IN" sz="2000">
              <a:latin typeface="Arial"/>
              <a:cs typeface="Arial"/>
            </a:endParaRPr>
          </a:p>
          <a:p>
            <a:endParaRPr lang="en-IN" sz="2000">
              <a:latin typeface="Arial"/>
              <a:cs typeface="Times New Roman"/>
            </a:endParaRPr>
          </a:p>
          <a:p>
            <a:pPr>
              <a:buNone/>
            </a:pPr>
            <a:endParaRPr lang="en-IN" sz="2000" b="1">
              <a:latin typeface="Arial"/>
              <a:cs typeface="Times New Roman"/>
            </a:endParaRPr>
          </a:p>
          <a:p>
            <a:pPr>
              <a:buNone/>
            </a:pPr>
            <a:endParaRPr lang="en-IN" sz="2000" b="1">
              <a:latin typeface="Arial"/>
              <a:cs typeface="Times New Roman"/>
            </a:endParaRPr>
          </a:p>
          <a:p>
            <a:pPr marL="0" indent="0">
              <a:buNone/>
            </a:pPr>
            <a:endParaRPr lang="en-IN" sz="2000" b="1">
              <a:latin typeface="Arial"/>
              <a:cs typeface="Times New Roman"/>
            </a:endParaRPr>
          </a:p>
          <a:p>
            <a:endParaRPr lang="en-IN" sz="2000" b="1">
              <a:latin typeface="Arial"/>
              <a:cs typeface="Times New Roman"/>
            </a:endParaRPr>
          </a:p>
          <a:p>
            <a:r>
              <a:rPr lang="en-IN" sz="2000">
                <a:latin typeface="Arial"/>
                <a:cs typeface="Arial"/>
              </a:rPr>
              <a:t>          </a:t>
            </a:r>
          </a:p>
        </p:txBody>
      </p:sp>
      <p:pic>
        <p:nvPicPr>
          <p:cNvPr id="4" name="Picture 3" descr="A person holding a phone&#10;&#10;AI-generated content may be incorrect.">
            <a:extLst>
              <a:ext uri="{FF2B5EF4-FFF2-40B4-BE49-F238E27FC236}">
                <a16:creationId xmlns:a16="http://schemas.microsoft.com/office/drawing/2014/main" id="{19F6285C-D864-F36F-4412-BB93DE3BEDDA}"/>
              </a:ext>
            </a:extLst>
          </p:cNvPr>
          <p:cNvPicPr>
            <a:picLocks noChangeAspect="1"/>
          </p:cNvPicPr>
          <p:nvPr/>
        </p:nvPicPr>
        <p:blipFill>
          <a:blip r:embed="rId2"/>
          <a:stretch>
            <a:fillRect/>
          </a:stretch>
        </p:blipFill>
        <p:spPr>
          <a:xfrm>
            <a:off x="8630572" y="153939"/>
            <a:ext cx="3558664" cy="2266949"/>
          </a:xfrm>
          <a:prstGeom prst="rect">
            <a:avLst/>
          </a:prstGeom>
        </p:spPr>
      </p:pic>
      <p:pic>
        <p:nvPicPr>
          <p:cNvPr id="5" name="Picture 4" descr="A person reading a receipt in a shopping cart&#10;&#10;AI-generated content may be incorrect.">
            <a:extLst>
              <a:ext uri="{FF2B5EF4-FFF2-40B4-BE49-F238E27FC236}">
                <a16:creationId xmlns:a16="http://schemas.microsoft.com/office/drawing/2014/main" id="{941AF9D8-1554-6C6F-EE86-11D06279E549}"/>
              </a:ext>
            </a:extLst>
          </p:cNvPr>
          <p:cNvPicPr>
            <a:picLocks noChangeAspect="1"/>
          </p:cNvPicPr>
          <p:nvPr/>
        </p:nvPicPr>
        <p:blipFill>
          <a:blip r:embed="rId3"/>
          <a:stretch>
            <a:fillRect/>
          </a:stretch>
        </p:blipFill>
        <p:spPr>
          <a:xfrm>
            <a:off x="8845344" y="3620114"/>
            <a:ext cx="3006214" cy="1903773"/>
          </a:xfrm>
          <a:prstGeom prst="rect">
            <a:avLst/>
          </a:prstGeom>
        </p:spPr>
      </p:pic>
      <p:sp>
        <p:nvSpPr>
          <p:cNvPr id="7" name="TextBox 6">
            <a:extLst>
              <a:ext uri="{FF2B5EF4-FFF2-40B4-BE49-F238E27FC236}">
                <a16:creationId xmlns:a16="http://schemas.microsoft.com/office/drawing/2014/main" id="{B0DC01F5-5753-46A7-9F1A-797FC5210B33}"/>
              </a:ext>
            </a:extLst>
          </p:cNvPr>
          <p:cNvSpPr txBox="1"/>
          <p:nvPr/>
        </p:nvSpPr>
        <p:spPr>
          <a:xfrm>
            <a:off x="8498759" y="5782848"/>
            <a:ext cx="3066939"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Times New Roman"/>
              </a:rPr>
              <a:t>          Sources; </a:t>
            </a:r>
            <a:r>
              <a:rPr lang="en-GB" sz="1600">
                <a:latin typeface="Arial"/>
                <a:cs typeface="Times New Roman"/>
                <a:hlinkClick r:id="rId4">
                  <a:extLst>
                    <a:ext uri="{A12FA001-AC4F-418D-AE19-62706E023703}">
                      <ahyp:hlinkClr xmlns:ahyp="http://schemas.microsoft.com/office/drawing/2018/hyperlinkcolor" val="tx"/>
                    </a:ext>
                  </a:extLst>
                </a:hlinkClick>
              </a:rPr>
              <a:t>Ian Quinn</a:t>
            </a:r>
            <a:r>
              <a:rPr lang="en-GB" sz="1600">
                <a:latin typeface="Arial"/>
                <a:cs typeface="Times New Roman"/>
              </a:rPr>
              <a:t>,2023</a:t>
            </a:r>
            <a:endParaRPr lang="en-US" sz="1600">
              <a:latin typeface="Arial"/>
            </a:endParaRPr>
          </a:p>
          <a:p>
            <a:pPr algn="l"/>
            <a:endParaRPr lang="en-GB">
              <a:ea typeface="Calibri"/>
              <a:cs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6124A5-E689-73EF-7FB8-E218044C8304}"/>
              </a:ext>
            </a:extLst>
          </p:cNvPr>
          <p:cNvSpPr>
            <a:spLocks noGrp="1"/>
          </p:cNvSpPr>
          <p:nvPr>
            <p:ph idx="1"/>
          </p:nvPr>
        </p:nvSpPr>
        <p:spPr>
          <a:xfrm>
            <a:off x="345494" y="1011444"/>
            <a:ext cx="10298472" cy="5029914"/>
          </a:xfrm>
        </p:spPr>
        <p:txBody>
          <a:bodyPr vert="horz" wrap="square" lIns="91440" tIns="45720" rIns="91440" bIns="45720" anchor="t" anchorCtr="0" compatLnSpc="1">
            <a:noAutofit/>
          </a:bodyPr>
          <a:lstStyle/>
          <a:p>
            <a:pPr marL="0" indent="0">
              <a:lnSpc>
                <a:spcPct val="90000"/>
              </a:lnSpc>
              <a:buNone/>
            </a:pPr>
            <a:r>
              <a:rPr lang="en-GB" sz="2000">
                <a:latin typeface="Arial"/>
                <a:cs typeface="Arial"/>
              </a:rPr>
              <a:t>Lobbying of the Food Industry: The food processing industry can counteract health promotion interventions that negatively affect their sales, such as in the UK's Sugar Tax campaign (Food Foundation, 2025).</a:t>
            </a:r>
          </a:p>
          <a:p>
            <a:pPr marL="0" indent="0">
              <a:lnSpc>
                <a:spcPct val="90000"/>
              </a:lnSpc>
              <a:buNone/>
            </a:pPr>
            <a:endParaRPr lang="en-GB" sz="2000" b="1">
              <a:latin typeface="Arial"/>
              <a:cs typeface="Arial"/>
            </a:endParaRPr>
          </a:p>
          <a:p>
            <a:pPr marL="0" indent="0">
              <a:lnSpc>
                <a:spcPct val="90000"/>
              </a:lnSpc>
              <a:buNone/>
            </a:pPr>
            <a:r>
              <a:rPr lang="en-GB" sz="2000" b="1">
                <a:latin typeface="Arial"/>
                <a:cs typeface="Arial"/>
              </a:rPr>
              <a:t>Practical and Organizational Barriers</a:t>
            </a:r>
            <a:endParaRPr lang="en-GB" sz="2000">
              <a:latin typeface="Arial"/>
              <a:cs typeface="Arial"/>
            </a:endParaRPr>
          </a:p>
          <a:p>
            <a:pPr marL="0" indent="0">
              <a:lnSpc>
                <a:spcPct val="90000"/>
              </a:lnSpc>
              <a:buNone/>
            </a:pPr>
            <a:r>
              <a:rPr lang="en-GB" sz="2000">
                <a:latin typeface="Arial"/>
                <a:cs typeface="Arial"/>
              </a:rPr>
              <a:t>Resource Limitations: Sustaining the app in the long term requires adequate funding, qualified personnel, and facilities for continuous evaluation and updates (MDPI, 2025).</a:t>
            </a:r>
          </a:p>
          <a:p>
            <a:pPr marL="0" indent="0">
              <a:lnSpc>
                <a:spcPct val="90000"/>
              </a:lnSpc>
              <a:buNone/>
            </a:pPr>
            <a:r>
              <a:rPr lang="en-GB" sz="2000">
                <a:latin typeface="Arial"/>
                <a:cs typeface="Arial"/>
              </a:rPr>
              <a:t>Staff Training: Supermarket employees will need training to assist customers with the app, which will cost operation costs (</a:t>
            </a:r>
            <a:r>
              <a:rPr lang="en-GB" sz="2000" err="1">
                <a:latin typeface="Arial"/>
                <a:cs typeface="Arial"/>
              </a:rPr>
              <a:t>Coursebox</a:t>
            </a:r>
            <a:r>
              <a:rPr lang="en-GB" sz="2000">
                <a:latin typeface="Arial"/>
                <a:cs typeface="Arial"/>
              </a:rPr>
              <a:t> AI, n.d.)</a:t>
            </a:r>
          </a:p>
          <a:p>
            <a:pPr marL="0" indent="0">
              <a:lnSpc>
                <a:spcPct val="90000"/>
              </a:lnSpc>
              <a:buNone/>
            </a:pPr>
            <a:endParaRPr lang="en-GB" sz="2000" b="1">
              <a:latin typeface="Arial"/>
              <a:cs typeface="Arial"/>
            </a:endParaRPr>
          </a:p>
          <a:p>
            <a:pPr>
              <a:lnSpc>
                <a:spcPct val="90000"/>
              </a:lnSpc>
            </a:pPr>
            <a:endParaRPr lang="en-GB" sz="2000">
              <a:latin typeface="Arial"/>
              <a:cs typeface="Arial"/>
            </a:endParaRPr>
          </a:p>
          <a:p>
            <a:pPr marL="0" indent="0">
              <a:lnSpc>
                <a:spcPct val="90000"/>
              </a:lnSpc>
              <a:buNone/>
            </a:pPr>
            <a:endParaRPr lang="en-GB" sz="2000">
              <a:latin typeface="Arial"/>
              <a:cs typeface="Arial"/>
            </a:endParaRPr>
          </a:p>
        </p:txBody>
      </p:sp>
      <p:pic>
        <p:nvPicPr>
          <p:cNvPr id="5" name="Picture 4" descr="A hand holding a phone with a map of the world&#10;&#10;AI-generated content may be incorrect.">
            <a:extLst>
              <a:ext uri="{FF2B5EF4-FFF2-40B4-BE49-F238E27FC236}">
                <a16:creationId xmlns:a16="http://schemas.microsoft.com/office/drawing/2014/main" id="{B7B58EA3-5948-9363-AB49-D68B846A61CD}"/>
              </a:ext>
            </a:extLst>
          </p:cNvPr>
          <p:cNvPicPr>
            <a:picLocks noChangeAspect="1"/>
          </p:cNvPicPr>
          <p:nvPr/>
        </p:nvPicPr>
        <p:blipFill>
          <a:blip r:embed="rId2"/>
          <a:stretch>
            <a:fillRect/>
          </a:stretch>
        </p:blipFill>
        <p:spPr>
          <a:xfrm>
            <a:off x="7155426" y="3979914"/>
            <a:ext cx="4892777" cy="2529964"/>
          </a:xfrm>
          <a:prstGeom prst="rect">
            <a:avLst/>
          </a:prstGeom>
        </p:spPr>
      </p:pic>
    </p:spTree>
    <p:extLst>
      <p:ext uri="{BB962C8B-B14F-4D97-AF65-F5344CB8AC3E}">
        <p14:creationId xmlns:p14="http://schemas.microsoft.com/office/powerpoint/2010/main" val="1469082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040B-85C3-E868-942E-0BE39D2065E6}"/>
              </a:ext>
            </a:extLst>
          </p:cNvPr>
          <p:cNvSpPr>
            <a:spLocks noGrp="1"/>
          </p:cNvSpPr>
          <p:nvPr>
            <p:ph type="title"/>
          </p:nvPr>
        </p:nvSpPr>
        <p:spPr/>
        <p:txBody>
          <a:bodyPr/>
          <a:lstStyle/>
          <a:p>
            <a:r>
              <a:rPr lang="en-GB" sz="3200" b="1">
                <a:latin typeface="Bernard MT Condensed"/>
                <a:cs typeface="Times New Roman"/>
              </a:rPr>
              <a:t>3. Legal and Ethical Issues:</a:t>
            </a:r>
            <a:endParaRPr lang="en-US" sz="3200">
              <a:latin typeface="Bernard MT Condensed"/>
            </a:endParaRPr>
          </a:p>
          <a:p>
            <a:endParaRPr lang="en-GB"/>
          </a:p>
        </p:txBody>
      </p:sp>
      <p:pic>
        <p:nvPicPr>
          <p:cNvPr id="5" name="Content Placeholder 4" descr="A cartoon of a person with question marks above his head&#10;&#10;AI-generated content may be incorrect.">
            <a:extLst>
              <a:ext uri="{FF2B5EF4-FFF2-40B4-BE49-F238E27FC236}">
                <a16:creationId xmlns:a16="http://schemas.microsoft.com/office/drawing/2014/main" id="{10AF1FB8-8DD6-A583-9C20-C5CC47C4E94C}"/>
              </a:ext>
            </a:extLst>
          </p:cNvPr>
          <p:cNvPicPr>
            <a:picLocks noGrp="1" noChangeAspect="1"/>
          </p:cNvPicPr>
          <p:nvPr>
            <p:ph idx="1"/>
          </p:nvPr>
        </p:nvPicPr>
        <p:blipFill>
          <a:blip r:embed="rId2"/>
          <a:stretch>
            <a:fillRect/>
          </a:stretch>
        </p:blipFill>
        <p:spPr>
          <a:xfrm>
            <a:off x="7754537" y="161162"/>
            <a:ext cx="4184038" cy="1261705"/>
          </a:xfrm>
        </p:spPr>
      </p:pic>
      <p:sp>
        <p:nvSpPr>
          <p:cNvPr id="4" name="Content Placeholder 3">
            <a:extLst>
              <a:ext uri="{FF2B5EF4-FFF2-40B4-BE49-F238E27FC236}">
                <a16:creationId xmlns:a16="http://schemas.microsoft.com/office/drawing/2014/main" id="{9EA82B14-3F3A-A01F-3683-C2B3E145B293}"/>
              </a:ext>
            </a:extLst>
          </p:cNvPr>
          <p:cNvSpPr>
            <a:spLocks noGrp="1"/>
          </p:cNvSpPr>
          <p:nvPr>
            <p:ph idx="2"/>
          </p:nvPr>
        </p:nvSpPr>
        <p:spPr>
          <a:xfrm>
            <a:off x="413588" y="1711741"/>
            <a:ext cx="11365626" cy="4768027"/>
          </a:xfrm>
        </p:spPr>
        <p:txBody>
          <a:bodyPr/>
          <a:lstStyle/>
          <a:p>
            <a:pPr>
              <a:buNone/>
            </a:pPr>
            <a:r>
              <a:rPr lang="en-GB" sz="2000" b="1">
                <a:latin typeface="Arial"/>
                <a:cs typeface="Arial"/>
              </a:rPr>
              <a:t>Data Protection and GDPR Compliance</a:t>
            </a:r>
            <a:endParaRPr lang="en-US" sz="2000">
              <a:latin typeface="Arial"/>
              <a:cs typeface="Arial"/>
            </a:endParaRPr>
          </a:p>
          <a:p>
            <a:r>
              <a:rPr lang="en-GB" sz="2000">
                <a:latin typeface="Arial"/>
                <a:cs typeface="Arial"/>
              </a:rPr>
              <a:t>The intervention must be GDPR compliant to protect user privacy, e.g., informed consent, secure data storage, and transparency of data use (GDPR.eu, n.d.; European Data Protection Supervisor, n.d.).</a:t>
            </a:r>
          </a:p>
          <a:p>
            <a:pPr marL="0" indent="0">
              <a:buNone/>
            </a:pPr>
            <a:r>
              <a:rPr lang="en-GB" sz="2000" b="1">
                <a:latin typeface="Arial"/>
                <a:cs typeface="Arial"/>
              </a:rPr>
              <a:t>Informed Consent and Transparency</a:t>
            </a:r>
            <a:endParaRPr lang="en-GB" sz="2000">
              <a:latin typeface="Arial"/>
              <a:cs typeface="Arial"/>
            </a:endParaRPr>
          </a:p>
          <a:p>
            <a:r>
              <a:rPr lang="en-GB" sz="2000">
                <a:latin typeface="Arial"/>
                <a:cs typeface="Arial"/>
              </a:rPr>
              <a:t>It is ethically obliged to inform users how their data is going to be used, especially in relation to potential commercial interest (WHO SMART Trust, n.d.)</a:t>
            </a:r>
          </a:p>
          <a:p>
            <a:pPr marL="0" indent="0">
              <a:buNone/>
            </a:pPr>
            <a:r>
              <a:rPr lang="en-GB" sz="2000" b="1">
                <a:latin typeface="Arial"/>
                <a:cs typeface="Arial"/>
              </a:rPr>
              <a:t>Digital Inequality</a:t>
            </a:r>
            <a:endParaRPr lang="en-GB" sz="2000">
              <a:latin typeface="Arial"/>
              <a:cs typeface="Arial"/>
            </a:endParaRPr>
          </a:p>
          <a:p>
            <a:r>
              <a:rPr lang="en-GB" sz="2000">
                <a:latin typeface="Arial"/>
                <a:cs typeface="Arial"/>
              </a:rPr>
              <a:t>There is a risk of worsening health disparities if the app is predominantly for those who are digitally literate, have higher incomes, or are younger and thus leave behind disadvantaged groups (WHO Europe, 2022; PMC, 2022).</a:t>
            </a:r>
          </a:p>
          <a:p>
            <a:pPr marL="0" indent="0">
              <a:buNone/>
            </a:pPr>
            <a:endParaRPr lang="en-GB" sz="2000">
              <a:latin typeface="Arial"/>
              <a:cs typeface="Arial"/>
            </a:endParaRPr>
          </a:p>
        </p:txBody>
      </p:sp>
    </p:spTree>
    <p:extLst>
      <p:ext uri="{BB962C8B-B14F-4D97-AF65-F5344CB8AC3E}">
        <p14:creationId xmlns:p14="http://schemas.microsoft.com/office/powerpoint/2010/main" val="1215040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74FD9-B85F-2110-B266-C8E3AE3335D8}"/>
              </a:ext>
            </a:extLst>
          </p:cNvPr>
          <p:cNvSpPr txBox="1">
            <a:spLocks noGrp="1"/>
          </p:cNvSpPr>
          <p:nvPr>
            <p:ph type="title"/>
          </p:nvPr>
        </p:nvSpPr>
        <p:spPr>
          <a:xfrm>
            <a:off x="838203" y="147008"/>
            <a:ext cx="10515600" cy="1325559"/>
          </a:xfrm>
        </p:spPr>
        <p:txBody>
          <a:bodyPr/>
          <a:lstStyle/>
          <a:p>
            <a:pPr lvl="0"/>
            <a:r>
              <a:rPr lang="en-US" sz="4000" b="1">
                <a:latin typeface="Bernard MT Condensed" pitchFamily="18"/>
              </a:rPr>
              <a:t>4. Benefits: Potential Benefits and Implications</a:t>
            </a:r>
            <a:endParaRPr lang="en-IN" sz="4000" b="1">
              <a:latin typeface="Bernard MT Condensed" pitchFamily="18"/>
            </a:endParaRPr>
          </a:p>
        </p:txBody>
      </p:sp>
      <p:sp>
        <p:nvSpPr>
          <p:cNvPr id="3" name="Content Placeholder 2">
            <a:extLst>
              <a:ext uri="{FF2B5EF4-FFF2-40B4-BE49-F238E27FC236}">
                <a16:creationId xmlns:a16="http://schemas.microsoft.com/office/drawing/2014/main" id="{2586962C-051F-E73D-8881-E00D2C0F8A77}"/>
              </a:ext>
            </a:extLst>
          </p:cNvPr>
          <p:cNvSpPr txBox="1">
            <a:spLocks noGrp="1"/>
          </p:cNvSpPr>
          <p:nvPr>
            <p:ph idx="1"/>
          </p:nvPr>
        </p:nvSpPr>
        <p:spPr>
          <a:xfrm>
            <a:off x="737536" y="1253331"/>
            <a:ext cx="10515600" cy="4351336"/>
          </a:xfrm>
        </p:spPr>
        <p:txBody>
          <a:bodyPr/>
          <a:lstStyle/>
          <a:p>
            <a:pPr marL="0" lvl="0" indent="0">
              <a:buNone/>
            </a:pPr>
            <a:r>
              <a:rPr lang="en-US">
                <a:latin typeface="Arial" pitchFamily="34"/>
                <a:cs typeface="Arial" pitchFamily="34"/>
              </a:rPr>
              <a:t>"Potential Benefits of AR Intervention For Healthier Food Choices and Their Implications".</a:t>
            </a:r>
          </a:p>
          <a:p>
            <a:pPr marL="0" lvl="0" indent="0">
              <a:buNone/>
            </a:pPr>
            <a:r>
              <a:rPr lang="en-US">
                <a:latin typeface="Arial" pitchFamily="34"/>
                <a:cs typeface="Arial" pitchFamily="34"/>
              </a:rPr>
              <a:t> Overview :</a:t>
            </a:r>
          </a:p>
          <a:p>
            <a:pPr marL="0" lvl="0" indent="0">
              <a:buNone/>
            </a:pPr>
            <a:r>
              <a:rPr lang="en-US">
                <a:latin typeface="Arial" pitchFamily="34"/>
                <a:cs typeface="Arial" pitchFamily="34"/>
              </a:rPr>
              <a:t>• This part of the discussion will address the possible benefits of the Augmented Reality (AR) intervention in improving food choices, how it would affect individuals and public health, and its implications on different levels of policy, research, and education (Bauman et al.,2012; Kahn et al., 2019).</a:t>
            </a:r>
            <a:endParaRPr lang="en-IN">
              <a:latin typeface="Arial" pitchFamily="34"/>
              <a:cs typeface="Arial" pitchFamily="34"/>
            </a:endParaRPr>
          </a:p>
        </p:txBody>
      </p:sp>
      <p:pic>
        <p:nvPicPr>
          <p:cNvPr id="4" name="Picture 3">
            <a:extLst>
              <a:ext uri="{FF2B5EF4-FFF2-40B4-BE49-F238E27FC236}">
                <a16:creationId xmlns:a16="http://schemas.microsoft.com/office/drawing/2014/main" id="{3FC4121D-B58C-8F7F-EC7D-D4DCB13FBF37}"/>
              </a:ext>
            </a:extLst>
          </p:cNvPr>
          <p:cNvPicPr>
            <a:picLocks noChangeAspect="1"/>
          </p:cNvPicPr>
          <p:nvPr/>
        </p:nvPicPr>
        <p:blipFill>
          <a:blip r:embed="rId2"/>
          <a:stretch>
            <a:fillRect/>
          </a:stretch>
        </p:blipFill>
        <p:spPr>
          <a:xfrm>
            <a:off x="4559525" y="3026979"/>
            <a:ext cx="5141523" cy="34290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94D6C-0F77-4AC4-BF81-4AA76A0F84CA}"/>
              </a:ext>
            </a:extLst>
          </p:cNvPr>
          <p:cNvSpPr txBox="1">
            <a:spLocks noGrp="1"/>
          </p:cNvSpPr>
          <p:nvPr>
            <p:ph type="title"/>
          </p:nvPr>
        </p:nvSpPr>
        <p:spPr>
          <a:xfrm>
            <a:off x="0" y="8385"/>
            <a:ext cx="10515600" cy="569149"/>
          </a:xfrm>
        </p:spPr>
        <p:txBody>
          <a:bodyPr/>
          <a:lstStyle/>
          <a:p>
            <a:pPr lvl="0"/>
            <a:r>
              <a:rPr lang="en-IN" sz="2900">
                <a:latin typeface="Bernard MT Condensed" pitchFamily="18"/>
              </a:rPr>
              <a:t>Target Population Possible Benefits</a:t>
            </a:r>
          </a:p>
        </p:txBody>
      </p:sp>
      <p:sp>
        <p:nvSpPr>
          <p:cNvPr id="3" name="Content Placeholder 2">
            <a:extLst>
              <a:ext uri="{FF2B5EF4-FFF2-40B4-BE49-F238E27FC236}">
                <a16:creationId xmlns:a16="http://schemas.microsoft.com/office/drawing/2014/main" id="{87B6CC20-F285-7C6F-54DA-AC8706C8B93E}"/>
              </a:ext>
            </a:extLst>
          </p:cNvPr>
          <p:cNvSpPr txBox="1">
            <a:spLocks noGrp="1"/>
          </p:cNvSpPr>
          <p:nvPr>
            <p:ph idx="1"/>
          </p:nvPr>
        </p:nvSpPr>
        <p:spPr>
          <a:xfrm>
            <a:off x="163238" y="585929"/>
            <a:ext cx="11462854" cy="6039986"/>
          </a:xfrm>
        </p:spPr>
        <p:txBody>
          <a:bodyPr/>
          <a:lstStyle/>
          <a:p>
            <a:pPr marL="0" lvl="0" indent="0">
              <a:lnSpc>
                <a:spcPct val="90000"/>
              </a:lnSpc>
              <a:buNone/>
            </a:pPr>
            <a:r>
              <a:rPr lang="en-IN" sz="2000" dirty="0">
                <a:latin typeface="Arial" pitchFamily="34"/>
                <a:cs typeface="Arial" pitchFamily="34"/>
              </a:rPr>
              <a:t>• Improved Health Outcomes:</a:t>
            </a:r>
          </a:p>
          <a:p>
            <a:pPr marL="0" lvl="0" indent="0">
              <a:lnSpc>
                <a:spcPct val="90000"/>
              </a:lnSpc>
              <a:buNone/>
            </a:pPr>
            <a:r>
              <a:rPr lang="en-IN" sz="2000" dirty="0">
                <a:latin typeface="Arial" pitchFamily="34"/>
                <a:cs typeface="Arial" pitchFamily="34"/>
              </a:rPr>
              <a:t>• Better Awareness of Nutrition Content: Users will gain a better understanding of nutritional labels, which will enable them to make healthier food choices based on ingredient transparency (Mettler &amp;Winter, 2017).</a:t>
            </a:r>
          </a:p>
          <a:p>
            <a:pPr marL="0" lvl="0" indent="0">
              <a:lnSpc>
                <a:spcPct val="90000"/>
              </a:lnSpc>
              <a:buNone/>
            </a:pPr>
            <a:r>
              <a:rPr lang="en-IN" sz="2000" dirty="0">
                <a:latin typeface="Arial" pitchFamily="34"/>
                <a:cs typeface="Arial" pitchFamily="34"/>
              </a:rPr>
              <a:t>• Behavioural Changes in Food Purchases: When used together with other change strategies, placing health-related offerings within the environment allows the app to encourage fruit, vegetable, and low-sugar-or-fat product purchase decisions (Vasilenko et al., 2014).</a:t>
            </a:r>
          </a:p>
          <a:p>
            <a:pPr marL="0" lvl="0" indent="0">
              <a:lnSpc>
                <a:spcPct val="90000"/>
              </a:lnSpc>
              <a:buNone/>
            </a:pPr>
            <a:r>
              <a:rPr lang="en-IN" sz="2000" dirty="0">
                <a:latin typeface="Arial" pitchFamily="34"/>
                <a:cs typeface="Arial" pitchFamily="34"/>
              </a:rPr>
              <a:t>• Healthier Diet Choices: Less consumption of ultra-processed food brings about a more balanced diet, therefore reducing chronic illness such as obesity, diabetes, and health disease (Beck et al., 2015).</a:t>
            </a:r>
          </a:p>
          <a:p>
            <a:pPr marL="0" lvl="0" indent="0">
              <a:lnSpc>
                <a:spcPct val="90000"/>
              </a:lnSpc>
              <a:buNone/>
            </a:pPr>
            <a:r>
              <a:rPr lang="en-IN" sz="2000" dirty="0">
                <a:latin typeface="Arial" pitchFamily="34"/>
                <a:cs typeface="Arial" pitchFamily="34"/>
              </a:rPr>
              <a:t>• Convenience &amp; Engagement:</a:t>
            </a:r>
          </a:p>
          <a:p>
            <a:pPr marL="0" lvl="0" indent="0">
              <a:lnSpc>
                <a:spcPct val="90000"/>
              </a:lnSpc>
              <a:buNone/>
            </a:pPr>
            <a:r>
              <a:rPr lang="en-IN" sz="2000" dirty="0">
                <a:latin typeface="Arial" pitchFamily="34"/>
                <a:cs typeface="Arial" pitchFamily="34"/>
              </a:rPr>
              <a:t>• Real-time feedback: AR technology provides a real-time, easy feedback about food that can further positively affect purchasing behaviour in supermarkets (Davidson et al., 2018).</a:t>
            </a:r>
          </a:p>
          <a:p>
            <a:pPr marL="0" lvl="0" indent="0">
              <a:lnSpc>
                <a:spcPct val="90000"/>
              </a:lnSpc>
              <a:buNone/>
            </a:pPr>
            <a:r>
              <a:rPr lang="en-IN" sz="2000" dirty="0">
                <a:latin typeface="Arial" pitchFamily="34"/>
                <a:cs typeface="Arial" pitchFamily="34"/>
              </a:rPr>
              <a:t>• </a:t>
            </a:r>
            <a:r>
              <a:rPr lang="en-US" sz="2000" dirty="0">
                <a:latin typeface="Arial" pitchFamily="34"/>
                <a:cs typeface="Arial" pitchFamily="34"/>
              </a:rPr>
              <a:t>Personalized Recommendations: The application customizes the suggestions based on individual preferences, increasing the odds that they will be engaged in the healthier ones (Leete al., 2017).</a:t>
            </a:r>
          </a:p>
          <a:p>
            <a:pPr marL="0" lvl="0" indent="0">
              <a:lnSpc>
                <a:spcPct val="90000"/>
              </a:lnSpc>
              <a:buNone/>
            </a:pPr>
            <a:r>
              <a:rPr lang="en-US" sz="2000" dirty="0">
                <a:latin typeface="Arial" pitchFamily="34"/>
                <a:cs typeface="Arial" pitchFamily="34"/>
              </a:rPr>
              <a:t>• User Engagement: Interactive technology like AR seems to be an engaging technology that usually motivates high interaction or participation from the user, leading to prolonged behavior change (Kahn et al.,2019).</a:t>
            </a:r>
            <a:endParaRPr lang="en-IN" sz="2000" dirty="0">
              <a:latin typeface="Arial" pitchFamily="34"/>
              <a:cs typeface="Arial" pitchFamily="34"/>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9E1F1-AD14-CBB4-8B91-8B8B839F4C76}"/>
              </a:ext>
            </a:extLst>
          </p:cNvPr>
          <p:cNvSpPr txBox="1">
            <a:spLocks noGrp="1"/>
          </p:cNvSpPr>
          <p:nvPr>
            <p:ph type="title"/>
          </p:nvPr>
        </p:nvSpPr>
        <p:spPr>
          <a:xfrm>
            <a:off x="838203" y="116650"/>
            <a:ext cx="10515600" cy="509521"/>
          </a:xfrm>
        </p:spPr>
        <p:txBody>
          <a:bodyPr>
            <a:normAutofit fontScale="90000"/>
          </a:bodyPr>
          <a:lstStyle/>
          <a:p>
            <a:pPr lvl="0"/>
            <a:r>
              <a:rPr lang="en-US" sz="2900">
                <a:latin typeface="Bernard MT Condensed" pitchFamily="18"/>
              </a:rPr>
              <a:t>Benefits to Supermarkets and Retailers</a:t>
            </a:r>
            <a:endParaRPr lang="en-IN" sz="2900">
              <a:latin typeface="Bernard MT Condensed" pitchFamily="18"/>
            </a:endParaRPr>
          </a:p>
        </p:txBody>
      </p:sp>
      <p:sp>
        <p:nvSpPr>
          <p:cNvPr id="3" name="Content Placeholder 2">
            <a:extLst>
              <a:ext uri="{FF2B5EF4-FFF2-40B4-BE49-F238E27FC236}">
                <a16:creationId xmlns:a16="http://schemas.microsoft.com/office/drawing/2014/main" id="{D37ACD5D-81BF-F1DD-ECCB-89978D055FC3}"/>
              </a:ext>
            </a:extLst>
          </p:cNvPr>
          <p:cNvSpPr txBox="1">
            <a:spLocks noGrp="1"/>
          </p:cNvSpPr>
          <p:nvPr>
            <p:ph idx="1"/>
          </p:nvPr>
        </p:nvSpPr>
        <p:spPr>
          <a:xfrm>
            <a:off x="838203" y="626162"/>
            <a:ext cx="10515600" cy="6062865"/>
          </a:xfrm>
        </p:spPr>
        <p:txBody>
          <a:bodyPr/>
          <a:lstStyle/>
          <a:p>
            <a:pPr marL="0" lvl="0" indent="0">
              <a:buNone/>
            </a:pPr>
            <a:r>
              <a:rPr lang="en-US" sz="2000">
                <a:latin typeface="Arial" pitchFamily="34"/>
                <a:cs typeface="Arial" pitchFamily="34"/>
              </a:rPr>
              <a:t>• Increased Sales of Healthier Products:</a:t>
            </a:r>
          </a:p>
          <a:p>
            <a:pPr marL="0" lvl="0" indent="0">
              <a:buNone/>
            </a:pPr>
            <a:r>
              <a:rPr lang="en-US" sz="2000">
                <a:latin typeface="Arial" pitchFamily="34"/>
                <a:cs typeface="Arial" pitchFamily="34"/>
              </a:rPr>
              <a:t> Supermarkets will start experiencing a trend toward improved sales of healthy products as consumers will now be conditioned by the use of the app to choose healthier ones (Bauman et al.,2012).</a:t>
            </a:r>
          </a:p>
          <a:p>
            <a:pPr marL="0" lvl="0" indent="0">
              <a:buNone/>
            </a:pPr>
            <a:r>
              <a:rPr lang="en-US" sz="2000">
                <a:latin typeface="Arial" pitchFamily="34"/>
                <a:cs typeface="Arial" pitchFamily="34"/>
              </a:rPr>
              <a:t>• Improved Brand Image:</a:t>
            </a:r>
          </a:p>
          <a:p>
            <a:pPr marL="0" lvl="0" indent="0">
              <a:buNone/>
            </a:pPr>
            <a:r>
              <a:rPr lang="en-US" sz="2000">
                <a:latin typeface="Arial" pitchFamily="34"/>
                <a:cs typeface="Arial" pitchFamily="34"/>
              </a:rPr>
              <a:t>Health-focused interventions like the AR app can help supermarkets place themselves as the leader in promoting healthy eating and consumer well-being(Stone et al., 2017). </a:t>
            </a:r>
            <a:endParaRPr lang="en-IN" sz="2000">
              <a:latin typeface="Arial" pitchFamily="34"/>
              <a:cs typeface="Arial" pitchFamily="34"/>
            </a:endParaRPr>
          </a:p>
        </p:txBody>
      </p:sp>
      <p:pic>
        <p:nvPicPr>
          <p:cNvPr id="4" name="Picture 3">
            <a:extLst>
              <a:ext uri="{FF2B5EF4-FFF2-40B4-BE49-F238E27FC236}">
                <a16:creationId xmlns:a16="http://schemas.microsoft.com/office/drawing/2014/main" id="{4FA00C4D-E30B-3A72-F478-34D9DE0621F8}"/>
              </a:ext>
            </a:extLst>
          </p:cNvPr>
          <p:cNvPicPr>
            <a:picLocks noChangeAspect="1"/>
          </p:cNvPicPr>
          <p:nvPr/>
        </p:nvPicPr>
        <p:blipFill>
          <a:blip r:embed="rId2"/>
          <a:stretch>
            <a:fillRect/>
          </a:stretch>
        </p:blipFill>
        <p:spPr>
          <a:xfrm>
            <a:off x="5896303" y="3332121"/>
            <a:ext cx="4202497" cy="291118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0D19A-5EF1-4667-6002-385E2879F330}"/>
              </a:ext>
            </a:extLst>
          </p:cNvPr>
          <p:cNvSpPr txBox="1">
            <a:spLocks noGrp="1"/>
          </p:cNvSpPr>
          <p:nvPr>
            <p:ph type="title"/>
          </p:nvPr>
        </p:nvSpPr>
        <p:spPr>
          <a:xfrm>
            <a:off x="636861" y="121843"/>
            <a:ext cx="10515600" cy="1325559"/>
          </a:xfrm>
        </p:spPr>
        <p:txBody>
          <a:bodyPr/>
          <a:lstStyle/>
          <a:p>
            <a:pPr lvl="0"/>
            <a:r>
              <a:rPr lang="en-IN">
                <a:latin typeface="Bernard MT Condensed" pitchFamily="18"/>
              </a:rPr>
              <a:t>Implication for policies and research </a:t>
            </a:r>
          </a:p>
        </p:txBody>
      </p:sp>
      <p:sp>
        <p:nvSpPr>
          <p:cNvPr id="3" name="Content Placeholder 2">
            <a:extLst>
              <a:ext uri="{FF2B5EF4-FFF2-40B4-BE49-F238E27FC236}">
                <a16:creationId xmlns:a16="http://schemas.microsoft.com/office/drawing/2014/main" id="{9395FE0D-5F4C-E1E6-087C-D8AE84B56C56}"/>
              </a:ext>
            </a:extLst>
          </p:cNvPr>
          <p:cNvSpPr txBox="1">
            <a:spLocks noGrp="1"/>
          </p:cNvSpPr>
          <p:nvPr>
            <p:ph idx="1"/>
          </p:nvPr>
        </p:nvSpPr>
        <p:spPr>
          <a:xfrm>
            <a:off x="636861" y="1137723"/>
            <a:ext cx="10515600" cy="4351336"/>
          </a:xfrm>
        </p:spPr>
        <p:txBody>
          <a:bodyPr/>
          <a:lstStyle/>
          <a:p>
            <a:pPr marL="0" lvl="0" indent="0">
              <a:lnSpc>
                <a:spcPct val="80000"/>
              </a:lnSpc>
              <a:buNone/>
            </a:pPr>
            <a:r>
              <a:rPr lang="en-US" sz="2000">
                <a:latin typeface="Arial" pitchFamily="34"/>
                <a:cs typeface="Arial" pitchFamily="34"/>
              </a:rPr>
              <a:t>Influencing public health policies:</a:t>
            </a:r>
          </a:p>
          <a:p>
            <a:pPr marL="0" lvl="0" indent="0">
              <a:lnSpc>
                <a:spcPct val="80000"/>
              </a:lnSpc>
              <a:buNone/>
            </a:pPr>
            <a:r>
              <a:rPr lang="en-US" sz="2000">
                <a:latin typeface="Arial" pitchFamily="34"/>
                <a:cs typeface="Arial" pitchFamily="34"/>
              </a:rPr>
              <a:t>• The mention of public health policies above may have an impact on the successful outcome of an intervention warrant investment by health policymakers into digital health interventions aimed at reducing chronic disease burden (NICE, 2019). </a:t>
            </a:r>
          </a:p>
          <a:p>
            <a:pPr marL="0" lvl="0" indent="0">
              <a:lnSpc>
                <a:spcPct val="80000"/>
              </a:lnSpc>
              <a:buNone/>
            </a:pPr>
            <a:r>
              <a:rPr lang="en-US" sz="2000">
                <a:latin typeface="Arial" pitchFamily="34"/>
                <a:cs typeface="Arial" pitchFamily="34"/>
              </a:rPr>
              <a:t>• The governments could liaise with food retailers and technology developers to secure support for rolling out similar programs equitably across the nation(Boulos et al., 2016).</a:t>
            </a:r>
          </a:p>
          <a:p>
            <a:pPr marL="0" lvl="0" indent="0">
              <a:lnSpc>
                <a:spcPct val="80000"/>
              </a:lnSpc>
              <a:buNone/>
            </a:pPr>
            <a:r>
              <a:rPr lang="en-US" sz="2000">
                <a:latin typeface="Arial" pitchFamily="34"/>
                <a:cs typeface="Arial" pitchFamily="34"/>
              </a:rPr>
              <a:t>• Advancing Public Health Research:</a:t>
            </a:r>
          </a:p>
          <a:p>
            <a:pPr marL="0" lvl="0" indent="0">
              <a:lnSpc>
                <a:spcPct val="80000"/>
              </a:lnSpc>
              <a:buNone/>
            </a:pPr>
            <a:r>
              <a:rPr lang="en-US" sz="2000">
                <a:latin typeface="Arial" pitchFamily="34"/>
                <a:cs typeface="Arial" pitchFamily="34"/>
              </a:rPr>
              <a:t>• AR apps can be a research tool in consumer behavior, dietary patterns, and health o u t c o m e s assessed in real-time(Davidson et al., 2018).</a:t>
            </a:r>
          </a:p>
          <a:p>
            <a:pPr marL="0" lvl="0" indent="0">
              <a:lnSpc>
                <a:spcPct val="80000"/>
              </a:lnSpc>
              <a:buNone/>
            </a:pPr>
            <a:r>
              <a:rPr lang="en-US" sz="2000">
                <a:latin typeface="Arial" pitchFamily="34"/>
                <a:cs typeface="Arial" pitchFamily="34"/>
              </a:rPr>
              <a:t>•It may enhance the literature on how technology, especially AR, plays a role in public health (Kahn et al., 2019).</a:t>
            </a:r>
          </a:p>
          <a:p>
            <a:pPr marL="0" lvl="0" indent="0">
              <a:lnSpc>
                <a:spcPct val="80000"/>
              </a:lnSpc>
              <a:buNone/>
            </a:pPr>
            <a:r>
              <a:rPr lang="en-US" sz="2000">
                <a:latin typeface="Arial" pitchFamily="34"/>
                <a:cs typeface="Arial" pitchFamily="34"/>
              </a:rPr>
              <a:t>• Opportunities for Scale-Up: The intervention could be scaled up into different environments aside from supermarkets, such as schools, workplaces, and even healthcare settings, thereby integrating a wider public health strategy (Boulos et al., 2016).</a:t>
            </a:r>
            <a:endParaRPr lang="en-IN" sz="2000">
              <a:latin typeface="Arial" pitchFamily="34"/>
              <a:cs typeface="Arial" pitchFamily="34"/>
            </a:endParaRPr>
          </a:p>
          <a:p>
            <a:pPr lvl="0">
              <a:lnSpc>
                <a:spcPct val="80000"/>
              </a:lnSpc>
            </a:pPr>
            <a:endParaRPr lang="en-IN" sz="1300"/>
          </a:p>
        </p:txBody>
      </p:sp>
      <p:pic>
        <p:nvPicPr>
          <p:cNvPr id="4" name="Picture 3">
            <a:extLst>
              <a:ext uri="{FF2B5EF4-FFF2-40B4-BE49-F238E27FC236}">
                <a16:creationId xmlns:a16="http://schemas.microsoft.com/office/drawing/2014/main" id="{B1BC08E3-E649-70B3-580A-3093173C0CB4}"/>
              </a:ext>
            </a:extLst>
          </p:cNvPr>
          <p:cNvPicPr>
            <a:picLocks noChangeAspect="1"/>
          </p:cNvPicPr>
          <p:nvPr/>
        </p:nvPicPr>
        <p:blipFill>
          <a:blip r:embed="rId2"/>
          <a:stretch>
            <a:fillRect/>
          </a:stretch>
        </p:blipFill>
        <p:spPr>
          <a:xfrm>
            <a:off x="9487556" y="4698838"/>
            <a:ext cx="2362857" cy="2159162"/>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62DC3-CD2F-A3CC-7900-B0EFD3F6DFA4}"/>
              </a:ext>
            </a:extLst>
          </p:cNvPr>
          <p:cNvSpPr txBox="1">
            <a:spLocks noGrp="1"/>
          </p:cNvSpPr>
          <p:nvPr>
            <p:ph type="title"/>
          </p:nvPr>
        </p:nvSpPr>
        <p:spPr>
          <a:xfrm>
            <a:off x="838203" y="0"/>
            <a:ext cx="10515600" cy="1325559"/>
          </a:xfrm>
        </p:spPr>
        <p:txBody>
          <a:bodyPr/>
          <a:lstStyle/>
          <a:p>
            <a:pPr lvl="0"/>
            <a:r>
              <a:rPr lang="en-US" sz="4000">
                <a:latin typeface="Bernard MT Condensed" pitchFamily="18"/>
              </a:rPr>
              <a:t>Educational Implications</a:t>
            </a:r>
            <a:endParaRPr lang="en-IN" sz="4000">
              <a:latin typeface="Bernard MT Condensed" pitchFamily="18"/>
            </a:endParaRPr>
          </a:p>
        </p:txBody>
      </p:sp>
      <p:sp>
        <p:nvSpPr>
          <p:cNvPr id="3" name="Content Placeholder 2">
            <a:extLst>
              <a:ext uri="{FF2B5EF4-FFF2-40B4-BE49-F238E27FC236}">
                <a16:creationId xmlns:a16="http://schemas.microsoft.com/office/drawing/2014/main" id="{B9C59726-1FCA-53AC-D5DD-1F17B096628F}"/>
              </a:ext>
            </a:extLst>
          </p:cNvPr>
          <p:cNvSpPr txBox="1">
            <a:spLocks noGrp="1"/>
          </p:cNvSpPr>
          <p:nvPr>
            <p:ph idx="1"/>
          </p:nvPr>
        </p:nvSpPr>
        <p:spPr>
          <a:xfrm>
            <a:off x="418749" y="1112559"/>
            <a:ext cx="10515600" cy="4351336"/>
          </a:xfrm>
        </p:spPr>
        <p:txBody>
          <a:bodyPr/>
          <a:lstStyle/>
          <a:p>
            <a:pPr marL="0" lvl="0" indent="0">
              <a:buNone/>
            </a:pPr>
            <a:r>
              <a:rPr lang="en-US" sz="2000">
                <a:latin typeface="Arial" pitchFamily="34"/>
                <a:cs typeface="Arial" pitchFamily="34"/>
              </a:rPr>
              <a:t>• Nutrition Education:</a:t>
            </a:r>
          </a:p>
          <a:p>
            <a:pPr marL="0" lvl="0" indent="0">
              <a:buNone/>
            </a:pPr>
            <a:r>
              <a:rPr lang="en-US" sz="2000">
                <a:latin typeface="Arial" pitchFamily="34"/>
                <a:cs typeface="Arial" pitchFamily="34"/>
              </a:rPr>
              <a:t>• The application has the potential of being promoted as an educational tool in schools, universities, and even community centers to provide people with knowledge about healthy eating practices and nutrition (Boulos et al., 2016).</a:t>
            </a:r>
          </a:p>
          <a:p>
            <a:pPr marL="0" lvl="0" indent="0">
              <a:buNone/>
            </a:pPr>
            <a:r>
              <a:rPr lang="en-US" sz="2000">
                <a:latin typeface="Arial" pitchFamily="34"/>
                <a:cs typeface="Arial" pitchFamily="34"/>
              </a:rPr>
              <a:t>• Awareness Campaigns: Partnerships could be formed between government organizations, supermarket chains, and other organizations in their effort to conduct awareness campaigns aimed toward healthier food choice using this app, especially among communities with high rates of diet-related diseases (Beck et al., 2015).</a:t>
            </a:r>
          </a:p>
          <a:p>
            <a:pPr marL="0" lvl="0" indent="0">
              <a:buNone/>
            </a:pPr>
            <a:r>
              <a:rPr lang="en-US" sz="2000">
                <a:latin typeface="Arial" pitchFamily="34"/>
                <a:cs typeface="Arial" pitchFamily="34"/>
              </a:rPr>
              <a:t>• Support for Health Professionals:• Health providers would recommend the application to their patients to use it in the management of their chronic diseases like diabetes or hypertension, supporting their efforts in making healthier food choices (Stone et al., 2017).</a:t>
            </a:r>
            <a:endParaRPr lang="en-IN" sz="2000">
              <a:latin typeface="Arial" pitchFamily="34"/>
              <a:cs typeface="Arial" pitchFamily="34"/>
            </a:endParaRPr>
          </a:p>
        </p:txBody>
      </p:sp>
      <p:pic>
        <p:nvPicPr>
          <p:cNvPr id="4" name="Picture 3">
            <a:extLst>
              <a:ext uri="{FF2B5EF4-FFF2-40B4-BE49-F238E27FC236}">
                <a16:creationId xmlns:a16="http://schemas.microsoft.com/office/drawing/2014/main" id="{F39F53CD-5101-D330-8D53-9034C2E91872}"/>
              </a:ext>
            </a:extLst>
          </p:cNvPr>
          <p:cNvPicPr>
            <a:picLocks noChangeAspect="1"/>
          </p:cNvPicPr>
          <p:nvPr/>
        </p:nvPicPr>
        <p:blipFill>
          <a:blip r:embed="rId2"/>
          <a:stretch>
            <a:fillRect/>
          </a:stretch>
        </p:blipFill>
        <p:spPr>
          <a:xfrm>
            <a:off x="8816782" y="4955234"/>
            <a:ext cx="2537021" cy="1902766"/>
          </a:xfrm>
          <a:prstGeom prst="round2DiagRect">
            <a:avLst>
              <a:gd name="adj1" fmla="val 16667"/>
              <a:gd name="adj2" fmla="val 9357"/>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61368C-6DB9-9675-7F96-DAF524E1148C}"/>
              </a:ext>
            </a:extLst>
          </p:cNvPr>
          <p:cNvSpPr>
            <a:spLocks noGrp="1"/>
          </p:cNvSpPr>
          <p:nvPr>
            <p:ph idx="1"/>
          </p:nvPr>
        </p:nvSpPr>
        <p:spPr>
          <a:xfrm>
            <a:off x="646606" y="618156"/>
            <a:ext cx="8596667" cy="6240508"/>
          </a:xfrm>
        </p:spPr>
        <p:txBody>
          <a:bodyPr vert="horz" wrap="square" lIns="91440" tIns="45720" rIns="91440" bIns="45720" anchor="ctr" anchorCtr="0" compatLnSpc="1">
            <a:normAutofit fontScale="92500" lnSpcReduction="20000"/>
          </a:bodyPr>
          <a:lstStyle/>
          <a:p>
            <a:pPr marL="0" indent="0">
              <a:buNone/>
            </a:pPr>
            <a:r>
              <a:rPr lang="en-GB" sz="3200">
                <a:solidFill>
                  <a:schemeClr val="accent6"/>
                </a:solidFill>
                <a:latin typeface="Bernard MT Condensed"/>
                <a:cs typeface="Arial"/>
              </a:rPr>
              <a:t>References</a:t>
            </a:r>
          </a:p>
          <a:p>
            <a:pPr marL="0" indent="0">
              <a:buNone/>
            </a:pPr>
            <a:endParaRPr lang="en-GB">
              <a:latin typeface="Arial"/>
              <a:cs typeface="Arial"/>
            </a:endParaRPr>
          </a:p>
          <a:p>
            <a:pPr marL="0" indent="0">
              <a:buNone/>
            </a:pPr>
            <a:r>
              <a:rPr lang="en-GB" sz="1400" err="1">
                <a:latin typeface="Arial"/>
                <a:cs typeface="Arial"/>
              </a:rPr>
              <a:t>Mozaffarian</a:t>
            </a:r>
            <a:r>
              <a:rPr lang="en-GB" sz="1400">
                <a:latin typeface="Arial"/>
                <a:cs typeface="Arial"/>
              </a:rPr>
              <a:t>, D., et al. (2013). "Changes in diet and lifestyle and long-term weight gain in women and men." New England Journal of Medicine.</a:t>
            </a:r>
          </a:p>
          <a:p>
            <a:pPr marL="0" indent="0">
              <a:buNone/>
            </a:pPr>
            <a:endParaRPr lang="en-GB" sz="1400">
              <a:latin typeface="Arial"/>
              <a:cs typeface="Arial"/>
            </a:endParaRPr>
          </a:p>
          <a:p>
            <a:pPr marL="0" indent="0">
              <a:buNone/>
            </a:pPr>
            <a:r>
              <a:rPr lang="en-GB" sz="1400">
                <a:latin typeface="Arial"/>
                <a:cs typeface="Arial"/>
              </a:rPr>
              <a:t>Swinburn, B., et al. (2011). "The global obesity pandemic: shaped by global drivers and local environments." The Lancet.</a:t>
            </a:r>
            <a:endParaRPr lang="en-GB"/>
          </a:p>
          <a:p>
            <a:pPr>
              <a:buNone/>
            </a:pPr>
            <a:endParaRPr lang="en-GB" sz="1400">
              <a:latin typeface="Arial"/>
              <a:cs typeface="Arial"/>
            </a:endParaRPr>
          </a:p>
          <a:p>
            <a:pPr>
              <a:buNone/>
            </a:pPr>
            <a:r>
              <a:rPr lang="en-GB" sz="1400">
                <a:latin typeface="Arial"/>
                <a:cs typeface="Arial"/>
              </a:rPr>
              <a:t>Rimmer, J. H., et al. (2013). "The Role of Technology in Promoting Health and   Wellness in the Obese Population." American Journal of Preventive Medicine.</a:t>
            </a:r>
            <a:endParaRPr lang="en-GB"/>
          </a:p>
          <a:p>
            <a:pPr marL="0" indent="0">
              <a:buNone/>
            </a:pPr>
            <a:endParaRPr lang="en-GB" sz="1400">
              <a:latin typeface="Arial"/>
              <a:cs typeface="Arial"/>
            </a:endParaRPr>
          </a:p>
          <a:p>
            <a:pPr marL="0" indent="0">
              <a:buNone/>
            </a:pPr>
            <a:r>
              <a:rPr lang="en-GB" sz="1400">
                <a:latin typeface="Arial"/>
                <a:cs typeface="Arial"/>
              </a:rPr>
              <a:t>Havas, S., et al. (2004). "The Role of Nutrition in Public Health Policy." Public Health Reports.</a:t>
            </a:r>
            <a:endParaRPr lang="en-GB"/>
          </a:p>
          <a:p>
            <a:pPr>
              <a:buNone/>
            </a:pPr>
            <a:endParaRPr lang="en-GB" sz="1400">
              <a:latin typeface="Arial"/>
              <a:cs typeface="Arial"/>
            </a:endParaRPr>
          </a:p>
          <a:p>
            <a:pPr>
              <a:buNone/>
            </a:pPr>
            <a:r>
              <a:rPr lang="en-GB" sz="1400">
                <a:latin typeface="Arial"/>
                <a:cs typeface="Arial"/>
              </a:rPr>
              <a:t>Flegal, K. M., et al. (2012). "Prevalence and trends in obesity among US adults, 1999-2008." JAMA.</a:t>
            </a:r>
            <a:endParaRPr lang="en-GB"/>
          </a:p>
          <a:p>
            <a:pPr>
              <a:buNone/>
            </a:pPr>
            <a:endParaRPr lang="en-GB" sz="1400">
              <a:latin typeface="Arial"/>
              <a:cs typeface="Arial"/>
            </a:endParaRPr>
          </a:p>
          <a:p>
            <a:pPr>
              <a:buNone/>
            </a:pPr>
            <a:r>
              <a:rPr lang="en-GB" sz="1400">
                <a:latin typeface="Arial"/>
                <a:cs typeface="Arial"/>
              </a:rPr>
              <a:t>Smedley, B. D., &amp; Syme, S. L. (2000). "Promoting Health: Intervention Strategies from Social and </a:t>
            </a:r>
            <a:r>
              <a:rPr lang="en-GB" sz="1400" err="1">
                <a:latin typeface="Arial"/>
                <a:cs typeface="Arial"/>
              </a:rPr>
              <a:t>Behavioral</a:t>
            </a:r>
            <a:r>
              <a:rPr lang="en-GB" sz="1400">
                <a:latin typeface="Arial"/>
                <a:cs typeface="Arial"/>
              </a:rPr>
              <a:t> Research." The National Academies Press.</a:t>
            </a:r>
            <a:endParaRPr lang="en-GB"/>
          </a:p>
          <a:p>
            <a:pPr>
              <a:buNone/>
            </a:pPr>
            <a:endParaRPr lang="en-GB" sz="1400">
              <a:latin typeface="Arial"/>
              <a:cs typeface="Arial"/>
            </a:endParaRPr>
          </a:p>
          <a:p>
            <a:pPr>
              <a:buNone/>
            </a:pPr>
            <a:r>
              <a:rPr lang="en-GB" sz="1400">
                <a:latin typeface="Arial"/>
                <a:cs typeface="Arial"/>
              </a:rPr>
              <a:t>Glanz, K., &amp; Bishop, D. B. (2010). "The Role of </a:t>
            </a:r>
            <a:r>
              <a:rPr lang="en-GB" sz="1400" err="1">
                <a:latin typeface="Arial"/>
                <a:cs typeface="Arial"/>
              </a:rPr>
              <a:t>Behavioral</a:t>
            </a:r>
            <a:r>
              <a:rPr lang="en-GB" sz="1400">
                <a:latin typeface="Arial"/>
                <a:cs typeface="Arial"/>
              </a:rPr>
              <a:t> Science Theory in Development and Implementation of Public Health Interventions." Annual Review of Public Health.</a:t>
            </a:r>
          </a:p>
          <a:p>
            <a:pPr>
              <a:buNone/>
            </a:pPr>
            <a:endParaRPr lang="en-GB" sz="1400">
              <a:latin typeface="Arial"/>
              <a:cs typeface="Arial"/>
            </a:endParaRPr>
          </a:p>
          <a:p>
            <a:pPr>
              <a:buNone/>
            </a:pPr>
            <a:r>
              <a:rPr lang="en-GB" sz="1400">
                <a:latin typeface="Arial"/>
                <a:cs typeface="Arial"/>
              </a:rPr>
              <a:t>Albrecht, G., et al. (2016). "Community-based health interventions using the PRECEDE-PROCEED model." American Journal of Public Health.</a:t>
            </a:r>
            <a:endParaRPr lang="en-GB"/>
          </a:p>
          <a:p>
            <a:pPr>
              <a:buNone/>
            </a:pPr>
            <a:endParaRPr lang="en-GB" sz="1400">
              <a:latin typeface="Arial"/>
              <a:cs typeface="Arial"/>
            </a:endParaRPr>
          </a:p>
          <a:p>
            <a:pPr marL="0" indent="0">
              <a:buNone/>
            </a:pPr>
            <a:endParaRPr lang="en-GB" sz="1400">
              <a:latin typeface="Arial"/>
              <a:cs typeface="Arial"/>
            </a:endParaRPr>
          </a:p>
        </p:txBody>
      </p:sp>
    </p:spTree>
    <p:extLst>
      <p:ext uri="{BB962C8B-B14F-4D97-AF65-F5344CB8AC3E}">
        <p14:creationId xmlns:p14="http://schemas.microsoft.com/office/powerpoint/2010/main" val="18684197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7D7410-702C-CC2F-0024-5BB02E1E4F2B}"/>
              </a:ext>
            </a:extLst>
          </p:cNvPr>
          <p:cNvSpPr>
            <a:spLocks noGrp="1"/>
          </p:cNvSpPr>
          <p:nvPr>
            <p:ph idx="1"/>
          </p:nvPr>
        </p:nvSpPr>
        <p:spPr>
          <a:xfrm>
            <a:off x="677332" y="181849"/>
            <a:ext cx="8596667" cy="6682960"/>
          </a:xfrm>
        </p:spPr>
        <p:txBody>
          <a:bodyPr vert="horz" wrap="square" lIns="91440" tIns="45720" rIns="91440" bIns="45720" anchor="t" anchorCtr="0" compatLnSpc="1">
            <a:noAutofit/>
          </a:bodyPr>
          <a:lstStyle/>
          <a:p>
            <a:pPr>
              <a:buNone/>
            </a:pPr>
            <a:r>
              <a:rPr lang="en-GB" sz="1400">
                <a:latin typeface="Arial"/>
                <a:cs typeface="Arial"/>
              </a:rPr>
              <a:t>Bartholomew, L. K., et al. (2016). "Planning Health Promotion Programs: An Intervention Mapping Approach." John Wiley &amp; Sons.</a:t>
            </a:r>
            <a:endParaRPr lang="en-US" sz="1400">
              <a:latin typeface="Arial"/>
              <a:cs typeface="Arial"/>
            </a:endParaRPr>
          </a:p>
          <a:p>
            <a:pPr>
              <a:buNone/>
            </a:pPr>
            <a:endParaRPr lang="en-GB" sz="1400">
              <a:latin typeface="Arial"/>
              <a:cs typeface="Arial"/>
            </a:endParaRPr>
          </a:p>
          <a:p>
            <a:pPr>
              <a:buNone/>
            </a:pPr>
            <a:r>
              <a:rPr lang="en-GB" sz="1400">
                <a:latin typeface="Arial"/>
                <a:cs typeface="Arial"/>
              </a:rPr>
              <a:t>Rimer, B. K., &amp; Glanz, K. (2005). "Theory at a Glance: A Guide for Health Promotion Practice." National Cancer Institute.</a:t>
            </a:r>
            <a:endParaRPr lang="en-GB"/>
          </a:p>
          <a:p>
            <a:pPr>
              <a:buNone/>
            </a:pPr>
            <a:endParaRPr lang="en-GB" sz="1400">
              <a:latin typeface="Arial"/>
              <a:cs typeface="Arial"/>
            </a:endParaRPr>
          </a:p>
          <a:p>
            <a:pPr>
              <a:buNone/>
            </a:pPr>
            <a:r>
              <a:rPr lang="en-GB" sz="1400">
                <a:latin typeface="Arial"/>
                <a:cs typeface="Arial"/>
              </a:rPr>
              <a:t>Paramita, S., et al. (2025). 'Enhancing Education Outcomes Integrating Augmented Reality and Artificial Intelligence for Education in Nutrition and Food Sustainability' ,</a:t>
            </a:r>
            <a:r>
              <a:rPr lang="en-GB" sz="1400" i="1">
                <a:latin typeface="Arial"/>
                <a:cs typeface="Arial"/>
              </a:rPr>
              <a:t>MDPI, </a:t>
            </a:r>
            <a:r>
              <a:rPr lang="en-GB" sz="1400">
                <a:latin typeface="Arial"/>
                <a:cs typeface="Arial"/>
              </a:rPr>
              <a:t>17(5), 2113. </a:t>
            </a:r>
            <a:r>
              <a:rPr lang="en-GB" sz="1400">
                <a:latin typeface="Arial"/>
                <a:cs typeface="Arial"/>
                <a:hlinkClick r:id="rId2"/>
              </a:rPr>
              <a:t>https://www.mdpi.com/2071-1050/17/5/2113</a:t>
            </a:r>
            <a:r>
              <a:rPr lang="en-GB" sz="1400">
                <a:latin typeface="Arial"/>
                <a:cs typeface="Arial"/>
              </a:rPr>
              <a:t> (Accessed :06 April 2025).</a:t>
            </a:r>
            <a:endParaRPr lang="en-US" sz="1400">
              <a:latin typeface="Arial"/>
              <a:cs typeface="Arial"/>
            </a:endParaRPr>
          </a:p>
          <a:p>
            <a:pPr>
              <a:buNone/>
            </a:pPr>
            <a:endParaRPr lang="en-US" sz="1400">
              <a:latin typeface="Arial"/>
              <a:cs typeface="Arial"/>
            </a:endParaRPr>
          </a:p>
          <a:p>
            <a:pPr marL="0" indent="0">
              <a:buNone/>
            </a:pPr>
            <a:r>
              <a:rPr lang="en-GB" sz="1400">
                <a:latin typeface="Arial"/>
                <a:cs typeface="Arial"/>
              </a:rPr>
              <a:t>World Health Organization Europe (2022) </a:t>
            </a:r>
            <a:r>
              <a:rPr lang="en-GB" sz="1400" i="1">
                <a:latin typeface="Arial"/>
                <a:cs typeface="Arial"/>
              </a:rPr>
              <a:t>Digital health not accessible by everyone equally, new study finds.</a:t>
            </a:r>
            <a:r>
              <a:rPr lang="en-GB" sz="1400">
                <a:latin typeface="Arial"/>
                <a:cs typeface="Arial"/>
              </a:rPr>
              <a:t> Available at: </a:t>
            </a:r>
            <a:r>
              <a:rPr lang="en-GB" sz="1400">
                <a:latin typeface="Arial"/>
                <a:cs typeface="Arial"/>
                <a:hlinkClick r:id="rId3"/>
              </a:rPr>
              <a:t>https://www.who.int/europe/news/item/21-12-2022-digital-health-not-accessible-by-everyone-equally-new-study-finds</a:t>
            </a:r>
            <a:r>
              <a:rPr lang="en-GB" sz="1400">
                <a:latin typeface="Arial"/>
                <a:cs typeface="Arial"/>
              </a:rPr>
              <a:t> (Accessed: 05 April 2025).</a:t>
            </a:r>
          </a:p>
          <a:p>
            <a:pPr>
              <a:buNone/>
            </a:pPr>
            <a:endParaRPr lang="en-GB" sz="1400">
              <a:latin typeface="Arial"/>
              <a:cs typeface="Arial"/>
            </a:endParaRPr>
          </a:p>
          <a:p>
            <a:pPr>
              <a:buNone/>
            </a:pPr>
            <a:r>
              <a:rPr lang="en-GB" sz="1400">
                <a:latin typeface="Arial"/>
                <a:cs typeface="Arial"/>
              </a:rPr>
              <a:t>MDPI (2025)</a:t>
            </a:r>
            <a:r>
              <a:rPr lang="en-GB" sz="1400" i="1">
                <a:latin typeface="Arial"/>
                <a:cs typeface="Arial"/>
              </a:rPr>
              <a:t> Digital health technologies in patient experience literature: A scoping review and future outlook for sustainable digital health interventions. </a:t>
            </a:r>
            <a:r>
              <a:rPr lang="en-GB" sz="1400">
                <a:latin typeface="Arial"/>
                <a:cs typeface="Arial"/>
              </a:rPr>
              <a:t>Available at: </a:t>
            </a:r>
            <a:r>
              <a:rPr lang="en-GB" sz="1400">
                <a:latin typeface="Arial"/>
                <a:cs typeface="Arial"/>
                <a:hlinkClick r:id="rId4"/>
              </a:rPr>
              <a:t>https://www.mdpi.com/2071-1050/17/2/456</a:t>
            </a:r>
            <a:r>
              <a:rPr lang="en-GB" sz="1400">
                <a:latin typeface="Arial"/>
                <a:cs typeface="Arial"/>
              </a:rPr>
              <a:t> (Accessed: 06  April 2025).</a:t>
            </a:r>
            <a:endParaRPr lang="en-US" sz="1400">
              <a:latin typeface="Arial"/>
              <a:cs typeface="Arial"/>
            </a:endParaRPr>
          </a:p>
          <a:p>
            <a:pPr>
              <a:buNone/>
            </a:pPr>
            <a:endParaRPr lang="en-GB" sz="1400">
              <a:latin typeface="Arial"/>
              <a:cs typeface="Arial"/>
            </a:endParaRPr>
          </a:p>
          <a:p>
            <a:pPr>
              <a:buNone/>
            </a:pPr>
            <a:r>
              <a:rPr lang="en-GB" sz="1400">
                <a:latin typeface="Arial"/>
                <a:cs typeface="Arial"/>
              </a:rPr>
              <a:t>HETT Show (2025) </a:t>
            </a:r>
            <a:r>
              <a:rPr lang="en-GB" sz="1400" i="1">
                <a:latin typeface="Arial"/>
                <a:cs typeface="Arial"/>
              </a:rPr>
              <a:t>AI in health &amp; care: Innovation, fatigue, and the path forward – Blog.</a:t>
            </a:r>
            <a:r>
              <a:rPr lang="en-GB" sz="1400">
                <a:latin typeface="Arial"/>
                <a:cs typeface="Arial"/>
              </a:rPr>
              <a:t> Available at: </a:t>
            </a:r>
            <a:r>
              <a:rPr lang="en-GB" sz="1400">
                <a:latin typeface="Arial"/>
                <a:cs typeface="Arial"/>
                <a:hlinkClick r:id="rId5"/>
              </a:rPr>
              <a:t>https://blog.hettshow.co.uk/ai-in-health-and-care-innovation-or-overload</a:t>
            </a:r>
            <a:r>
              <a:rPr lang="en-GB" sz="1400">
                <a:latin typeface="Arial"/>
                <a:cs typeface="Arial"/>
              </a:rPr>
              <a:t> (Accessed: 07  April 2025).</a:t>
            </a:r>
            <a:endParaRPr lang="en-US" sz="1400">
              <a:latin typeface="Arial"/>
              <a:cs typeface="Arial"/>
            </a:endParaRPr>
          </a:p>
          <a:p>
            <a:pPr>
              <a:buNone/>
            </a:pPr>
            <a:r>
              <a:rPr lang="en-GB" sz="1400"/>
              <a:t>Food Foundation (2025) </a:t>
            </a:r>
            <a:r>
              <a:rPr lang="en-GB" sz="1400" i="1"/>
              <a:t>Report uncovers concerningly opaque nature of food industry ministerial lobby.</a:t>
            </a:r>
            <a:r>
              <a:rPr lang="en-GB" sz="1400"/>
              <a:t> Available at: </a:t>
            </a:r>
            <a:r>
              <a:rPr lang="en-GB" sz="1400">
                <a:hlinkClick r:id="rId6"/>
              </a:rPr>
              <a:t>https://foodfoundation.org.uk/press-release/report-uncovers-concerningly-opaque-nature-food-industry-ministerial-lobby</a:t>
            </a:r>
            <a:r>
              <a:rPr lang="en-GB" sz="1400"/>
              <a:t> (Accessed: 07  April 2025).</a:t>
            </a:r>
          </a:p>
          <a:p>
            <a:pPr>
              <a:buNone/>
            </a:pPr>
            <a:endParaRPr lang="en-GB" sz="1400"/>
          </a:p>
          <a:p>
            <a:pPr>
              <a:buNone/>
            </a:pPr>
            <a:endParaRPr lang="en-GB" sz="1400"/>
          </a:p>
        </p:txBody>
      </p:sp>
    </p:spTree>
    <p:extLst>
      <p:ext uri="{BB962C8B-B14F-4D97-AF65-F5344CB8AC3E}">
        <p14:creationId xmlns:p14="http://schemas.microsoft.com/office/powerpoint/2010/main" val="10119320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906FA2-5A37-0B2A-CA25-D88CCB89D67B}"/>
              </a:ext>
            </a:extLst>
          </p:cNvPr>
          <p:cNvSpPr>
            <a:spLocks noGrp="1"/>
          </p:cNvSpPr>
          <p:nvPr>
            <p:ph idx="1"/>
          </p:nvPr>
        </p:nvSpPr>
        <p:spPr>
          <a:xfrm>
            <a:off x="947719" y="550558"/>
            <a:ext cx="8596667" cy="5761187"/>
          </a:xfrm>
        </p:spPr>
        <p:txBody>
          <a:bodyPr/>
          <a:lstStyle/>
          <a:p>
            <a:pPr>
              <a:buNone/>
            </a:pPr>
            <a:r>
              <a:rPr lang="en-GB" sz="1400">
                <a:latin typeface="Arial"/>
                <a:cs typeface="Arial"/>
              </a:rPr>
              <a:t>Lee, T. J., et al. (2017). "Evaluating Consumer Acceptance of Health Interventions in Retail Settings." Health Marketing Quarterly.</a:t>
            </a:r>
            <a:endParaRPr lang="en-US" sz="1400">
              <a:latin typeface="Arial"/>
              <a:cs typeface="Arial"/>
            </a:endParaRPr>
          </a:p>
          <a:p>
            <a:pPr>
              <a:buNone/>
            </a:pPr>
            <a:endParaRPr lang="en-GB" sz="1400">
              <a:latin typeface="Arial"/>
              <a:cs typeface="Arial"/>
            </a:endParaRPr>
          </a:p>
          <a:p>
            <a:pPr>
              <a:buNone/>
            </a:pPr>
            <a:r>
              <a:rPr lang="en-GB" sz="1400">
                <a:latin typeface="Arial"/>
                <a:cs typeface="Arial"/>
              </a:rPr>
              <a:t>Stone, M., et al. (2017). "Technology in Health: Enhancing Public Health through Digital Tools." Public Health Reviews.</a:t>
            </a:r>
          </a:p>
          <a:p>
            <a:pPr>
              <a:buNone/>
            </a:pPr>
            <a:endParaRPr lang="en-GB" sz="1400">
              <a:latin typeface="Arial"/>
              <a:cs typeface="Arial"/>
            </a:endParaRPr>
          </a:p>
          <a:p>
            <a:pPr>
              <a:buNone/>
            </a:pPr>
            <a:r>
              <a:rPr lang="en-GB" sz="1400">
                <a:latin typeface="Arial"/>
                <a:cs typeface="Arial"/>
              </a:rPr>
              <a:t>Davidson, J. H., et al. (2018). "The Role of Digital Health Interventions in Public Health." Journal of Digital Health.</a:t>
            </a:r>
          </a:p>
          <a:p>
            <a:pPr>
              <a:buNone/>
            </a:pPr>
            <a:endParaRPr lang="en-GB" sz="1400">
              <a:latin typeface="Arial"/>
              <a:cs typeface="Arial"/>
            </a:endParaRPr>
          </a:p>
          <a:p>
            <a:pPr>
              <a:buNone/>
            </a:pPr>
            <a:r>
              <a:rPr lang="en-GB" sz="1400">
                <a:latin typeface="Arial"/>
                <a:cs typeface="Arial"/>
              </a:rPr>
              <a:t>National Institute for Health and Care Excellence (NICE). (2019). Public Health Interventions: Strengthening the Role of Digital Technologies.</a:t>
            </a:r>
          </a:p>
          <a:p>
            <a:pPr>
              <a:buNone/>
            </a:pPr>
            <a:endParaRPr lang="en-GB" sz="1400">
              <a:latin typeface="Arial"/>
              <a:cs typeface="Arial"/>
            </a:endParaRPr>
          </a:p>
          <a:p>
            <a:pPr marL="0" indent="0">
              <a:buNone/>
            </a:pPr>
            <a:r>
              <a:rPr lang="en-GB" sz="1400">
                <a:latin typeface="Arial"/>
                <a:cs typeface="Arial"/>
              </a:rPr>
              <a:t>Boulos, M. N., et al. (2016). "Revolutionizing Health Education with Augmented Reality: The Promise and Challenges." Journal of Health Communication.</a:t>
            </a:r>
          </a:p>
        </p:txBody>
      </p:sp>
    </p:spTree>
    <p:extLst>
      <p:ext uri="{BB962C8B-B14F-4D97-AF65-F5344CB8AC3E}">
        <p14:creationId xmlns:p14="http://schemas.microsoft.com/office/powerpoint/2010/main" val="3020658633"/>
      </p:ext>
    </p:extLst>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TotalTime>
  <Words>4008</Words>
  <Application>Microsoft Macintosh PowerPoint</Application>
  <PresentationFormat>Widescreen</PresentationFormat>
  <Paragraphs>233</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Aptos</vt:lpstr>
      <vt:lpstr>Arial</vt:lpstr>
      <vt:lpstr>Bernard MT Condensed</vt:lpstr>
      <vt:lpstr>Calibri</vt:lpstr>
      <vt:lpstr>opensans</vt:lpstr>
      <vt:lpstr>Trebuchet MS</vt:lpstr>
      <vt:lpstr>Wingdings 3</vt:lpstr>
      <vt:lpstr>Facet</vt:lpstr>
      <vt:lpstr>PowerPoint Presentation</vt:lpstr>
      <vt:lpstr>PowerPoint Presentation</vt:lpstr>
      <vt:lpstr> Aim and Content of the Activity </vt:lpstr>
      <vt:lpstr>Slide 3: Chosen Digital Health Technology Technology: Mobile Augmented Reality (AR) Application. </vt:lpstr>
      <vt:lpstr>1. Justification</vt:lpstr>
      <vt:lpstr>National Guidelines and Statistics </vt:lpstr>
      <vt:lpstr> Outcomes in the Event of Non-action</vt:lpstr>
      <vt:lpstr>Selected Health Promotion Intervention</vt:lpstr>
      <vt:lpstr>The Reason AR Stands out as a Solution</vt:lpstr>
      <vt:lpstr>2. Application</vt:lpstr>
      <vt:lpstr> PRECEDE Model</vt:lpstr>
      <vt:lpstr> PROCEED Model</vt:lpstr>
      <vt:lpstr>Using the Planning Model</vt:lpstr>
      <vt:lpstr> Evaluation and feedback</vt:lpstr>
      <vt:lpstr>BARRIERS  Introduction  </vt:lpstr>
      <vt:lpstr>1. Potential Stakeholders to Support Implementation:                                               </vt:lpstr>
      <vt:lpstr>PowerPoint Presentation</vt:lpstr>
      <vt:lpstr>2. Potential Barriers to Effective Implementation and Delivery:  Technological Barriers Digital Divide: Partial smartphone or stable internet connectivity in certain groups, potentially excluding vulnerable populations (van Dijk, 2020; JHU Public Health, 2025). Compatibility Issues: AR features might be unavailable in older smartphones, limiting the accessibility of the app  Technical Failures: Slow app speed, scanning problems, or inaccurate food identification can demotivate users, decreasing usage (Bertolini et al., 2021). Development Cost: High initial and ongoing costs for app development, upkeep, and data security (Idea Link, 2024).                                                                                                               </vt:lpstr>
      <vt:lpstr>PowerPoint Presentation</vt:lpstr>
      <vt:lpstr>PowerPoint Presentation</vt:lpstr>
      <vt:lpstr>3. Legal and Ethical Issues: </vt:lpstr>
      <vt:lpstr>4. Benefits: Potential Benefits and Implications</vt:lpstr>
      <vt:lpstr>Target Population Possible Benefits</vt:lpstr>
      <vt:lpstr>Benefits to Supermarkets and Retailers</vt:lpstr>
      <vt:lpstr>Implication for policies and research </vt:lpstr>
      <vt:lpstr>Educational Implications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Darshitaba Darbar</dc:creator>
  <cp:lastModifiedBy>Apsara Kc (Student)</cp:lastModifiedBy>
  <cp:revision>3</cp:revision>
  <dcterms:created xsi:type="dcterms:W3CDTF">2025-04-03T13:40:06Z</dcterms:created>
  <dcterms:modified xsi:type="dcterms:W3CDTF">2025-04-23T12:19:32Z</dcterms:modified>
</cp:coreProperties>
</file>