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72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60179-5D34-49C5-9E61-461AE443E6C9}" type="datetimeFigureOut">
              <a:rPr lang="en-GB" smtClean="0"/>
              <a:pPr/>
              <a:t>29/04/2021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D104-FE5F-4B0A-872E-2E1485E1589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60179-5D34-49C5-9E61-461AE443E6C9}" type="datetimeFigureOut">
              <a:rPr lang="en-GB" smtClean="0"/>
              <a:pPr/>
              <a:t>29/04/2021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D104-FE5F-4B0A-872E-2E1485E1589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60179-5D34-49C5-9E61-461AE443E6C9}" type="datetimeFigureOut">
              <a:rPr lang="en-GB" smtClean="0"/>
              <a:pPr/>
              <a:t>29/04/2021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F1BD104-FE5F-4B0A-872E-2E1485E1589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60179-5D34-49C5-9E61-461AE443E6C9}" type="datetimeFigureOut">
              <a:rPr lang="en-GB" smtClean="0"/>
              <a:pPr/>
              <a:t>29/04/2021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D104-FE5F-4B0A-872E-2E1485E1589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60179-5D34-49C5-9E61-461AE443E6C9}" type="datetimeFigureOut">
              <a:rPr lang="en-GB" smtClean="0"/>
              <a:pPr/>
              <a:t>29/04/2021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D104-FE5F-4B0A-872E-2E1485E1589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60179-5D34-49C5-9E61-461AE443E6C9}" type="datetimeFigureOut">
              <a:rPr lang="en-GB" smtClean="0"/>
              <a:pPr/>
              <a:t>29/04/2021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D104-FE5F-4B0A-872E-2E1485E1589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60179-5D34-49C5-9E61-461AE443E6C9}" type="datetimeFigureOut">
              <a:rPr lang="en-GB" smtClean="0"/>
              <a:pPr/>
              <a:t>29/04/2021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D104-FE5F-4B0A-872E-2E1485E1589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60179-5D34-49C5-9E61-461AE443E6C9}" type="datetimeFigureOut">
              <a:rPr lang="en-GB" smtClean="0"/>
              <a:pPr/>
              <a:t>29/04/2021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D104-FE5F-4B0A-872E-2E1485E1589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60179-5D34-49C5-9E61-461AE443E6C9}" type="datetimeFigureOut">
              <a:rPr lang="en-GB" smtClean="0"/>
              <a:pPr/>
              <a:t>29/04/2021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D104-FE5F-4B0A-872E-2E1485E1589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60179-5D34-49C5-9E61-461AE443E6C9}" type="datetimeFigureOut">
              <a:rPr lang="en-GB" smtClean="0"/>
              <a:pPr/>
              <a:t>29/04/2021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D104-FE5F-4B0A-872E-2E1485E1589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60179-5D34-49C5-9E61-461AE443E6C9}" type="datetimeFigureOut">
              <a:rPr lang="en-GB" smtClean="0"/>
              <a:pPr/>
              <a:t>29/04/2021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D104-FE5F-4B0A-872E-2E1485E1589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6E60179-5D34-49C5-9E61-461AE443E6C9}" type="datetimeFigureOut">
              <a:rPr lang="en-GB" smtClean="0"/>
              <a:pPr/>
              <a:t>29/04/2021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F1BD104-FE5F-4B0A-872E-2E1485E1589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923550"/>
            <a:ext cx="8229600" cy="1512168"/>
          </a:xfrm>
        </p:spPr>
        <p:txBody>
          <a:bodyPr>
            <a:normAutofit fontScale="90000"/>
          </a:bodyPr>
          <a:lstStyle/>
          <a:p>
            <a:r>
              <a:rPr lang="en-GB" sz="8000" dirty="0"/>
              <a:t>Heritage </a:t>
            </a:r>
            <a:br>
              <a:rPr lang="en-GB" sz="8000" dirty="0"/>
            </a:br>
            <a:r>
              <a:rPr lang="en-GB" sz="8000" dirty="0"/>
              <a:t>+</a:t>
            </a:r>
            <a:br>
              <a:rPr lang="en-GB" sz="8000" dirty="0"/>
            </a:br>
            <a:r>
              <a:rPr lang="en-GB" sz="8000" dirty="0"/>
              <a:t> CULTURE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1512168"/>
          </a:xfrm>
        </p:spPr>
        <p:txBody>
          <a:bodyPr>
            <a:normAutofit fontScale="62500" lnSpcReduction="20000"/>
          </a:bodyPr>
          <a:lstStyle/>
          <a:p>
            <a:r>
              <a:rPr lang="en-GB" sz="4800" b="1" u="sng" dirty="0"/>
              <a:t>Definitions </a:t>
            </a:r>
          </a:p>
          <a:p>
            <a:r>
              <a:rPr lang="en-GB" sz="4800" b="1" u="sng" dirty="0"/>
              <a:t>and </a:t>
            </a:r>
          </a:p>
          <a:p>
            <a:r>
              <a:rPr lang="en-GB" sz="4800" b="1" u="sng" dirty="0"/>
              <a:t>Concepts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Heritage??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Heritage is derived from the word  - HERITER</a:t>
            </a:r>
          </a:p>
          <a:p>
            <a:pPr>
              <a:buNone/>
            </a:pPr>
            <a:r>
              <a:rPr lang="en-GB" dirty="0"/>
              <a:t>	(French Word  - meaning to inherit).</a:t>
            </a:r>
          </a:p>
          <a:p>
            <a:pPr>
              <a:buNone/>
            </a:pP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dirty="0"/>
              <a:t>From the mid 1970’s, the use of the term developed rapidly. </a:t>
            </a:r>
            <a:r>
              <a:rPr lang="en-GB" i="1" dirty="0"/>
              <a:t>Wider use  - linked to increased awareness of heritage / culture.</a:t>
            </a:r>
          </a:p>
          <a:p>
            <a:pPr>
              <a:buNone/>
            </a:pP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dirty="0"/>
              <a:t> i.e; associated with the increased importance of protecting our heritage.</a:t>
            </a:r>
          </a:p>
          <a:p>
            <a:pPr>
              <a:buNone/>
            </a:pPr>
            <a:endParaRPr lang="en-GB" dirty="0"/>
          </a:p>
          <a:p>
            <a:pPr>
              <a:buFont typeface="Wingdings" pitchFamily="2" charset="2"/>
              <a:buChar char="Ø"/>
            </a:pPr>
            <a:endParaRPr lang="en-GB" dirty="0"/>
          </a:p>
          <a:p>
            <a:pPr>
              <a:buFont typeface="Wingdings" pitchFamily="2" charset="2"/>
              <a:buChar char="Ø"/>
            </a:pPr>
            <a:endParaRPr lang="en-GB" dirty="0"/>
          </a:p>
          <a:p>
            <a:pPr>
              <a:buFont typeface="Wingdings" pitchFamily="2" charset="2"/>
              <a:buChar char="Ø"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Font typeface="Wingdings" pitchFamily="2" charset="2"/>
              <a:buChar char="§"/>
            </a:pPr>
            <a:endParaRPr lang="en-GB" dirty="0"/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Down Arrow 3"/>
          <p:cNvSpPr/>
          <p:nvPr/>
        </p:nvSpPr>
        <p:spPr>
          <a:xfrm>
            <a:off x="3131840" y="4509120"/>
            <a:ext cx="720080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Definitions: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en-GB" b="1" i="1" dirty="0"/>
              <a:t>“Elements of society that we value and of which we wish to keep for future generations”</a:t>
            </a:r>
          </a:p>
          <a:p>
            <a:pPr>
              <a:buNone/>
            </a:pPr>
            <a:r>
              <a:rPr lang="en-GB" dirty="0"/>
              <a:t>	(English Heritage).</a:t>
            </a:r>
          </a:p>
          <a:p>
            <a:pPr>
              <a:buNone/>
            </a:pP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b="1" i="1" dirty="0"/>
              <a:t>“......that which has been or may be inherited”</a:t>
            </a:r>
          </a:p>
          <a:p>
            <a:pPr>
              <a:buNone/>
            </a:pPr>
            <a:r>
              <a:rPr lang="en-GB" dirty="0"/>
              <a:t>    (Oxford English Dictionary 1983).</a:t>
            </a:r>
          </a:p>
          <a:p>
            <a:pPr>
              <a:buNone/>
            </a:pP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b="1" i="1" dirty="0"/>
              <a:t>“That which a past generation has preserved and handed on to the present and which a significant group of people / population wishes to hand on to the future”</a:t>
            </a:r>
          </a:p>
          <a:p>
            <a:pPr>
              <a:buNone/>
            </a:pPr>
            <a:r>
              <a:rPr lang="en-GB" dirty="0"/>
              <a:t>    (Hewison 1989)</a:t>
            </a:r>
          </a:p>
          <a:p>
            <a:pPr>
              <a:buFont typeface="Wingdings" pitchFamily="2" charset="2"/>
              <a:buChar char="Ø"/>
            </a:pPr>
            <a:endParaRPr lang="en-GB" dirty="0"/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Definitions: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r>
              <a:rPr lang="en-GB" dirty="0"/>
              <a:t>The above quotes largely relate to a </a:t>
            </a:r>
          </a:p>
          <a:p>
            <a:endParaRPr lang="en-GB" b="1" u="sng" dirty="0"/>
          </a:p>
          <a:p>
            <a:endParaRPr lang="en-GB" b="1" u="sng" dirty="0"/>
          </a:p>
          <a:p>
            <a:pPr>
              <a:buNone/>
            </a:pPr>
            <a:r>
              <a:rPr lang="en-GB" b="1" dirty="0"/>
              <a:t>	</a:t>
            </a:r>
            <a:r>
              <a:rPr lang="en-GB" b="1" u="sng" dirty="0"/>
              <a:t>PERSONAL HERITAGE </a:t>
            </a:r>
            <a:r>
              <a:rPr lang="en-GB" dirty="0"/>
              <a:t>– (</a:t>
            </a:r>
            <a:r>
              <a:rPr lang="en-GB" sz="2000" dirty="0"/>
              <a:t>WHO WE ARE......)</a:t>
            </a:r>
          </a:p>
          <a:p>
            <a:endParaRPr lang="en-GB" dirty="0"/>
          </a:p>
          <a:p>
            <a:r>
              <a:rPr lang="en-GB" dirty="0"/>
              <a:t>However there are other associations with heritage – namely environmental and cultural links.</a:t>
            </a:r>
          </a:p>
          <a:p>
            <a:endParaRPr lang="en-GB" b="1" u="sng" dirty="0"/>
          </a:p>
          <a:p>
            <a:r>
              <a:rPr lang="en-GB" b="1" u="sng" dirty="0"/>
              <a:t>WHERE CULTURE MEETS THE ENVIRONMENT </a:t>
            </a:r>
          </a:p>
        </p:txBody>
      </p:sp>
      <p:sp>
        <p:nvSpPr>
          <p:cNvPr id="4" name="Down Arrow 3"/>
          <p:cNvSpPr/>
          <p:nvPr/>
        </p:nvSpPr>
        <p:spPr>
          <a:xfrm>
            <a:off x="3275856" y="1844824"/>
            <a:ext cx="79208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Down Arrow 4"/>
          <p:cNvSpPr/>
          <p:nvPr/>
        </p:nvSpPr>
        <p:spPr>
          <a:xfrm>
            <a:off x="3275856" y="5085184"/>
            <a:ext cx="792088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Definitions: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b="1" i="1" dirty="0"/>
              <a:t>“Heritage is where culture meets the environment........concerned with things in the environment whether constructed (man-made) or natural”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     (English Heritage – Brisbane, Wood (1996).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Heritage Examples: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Based on the above quotes, the following could be examples of HERITAGE.</a:t>
            </a:r>
          </a:p>
          <a:p>
            <a:endParaRPr lang="en-GB" dirty="0"/>
          </a:p>
          <a:p>
            <a:r>
              <a:rPr lang="en-GB" dirty="0"/>
              <a:t>Landscapes, Music, Theatre, Literature, Art, Dance, Clothing, Food, Language, Architecture, ....................</a:t>
            </a:r>
          </a:p>
          <a:p>
            <a:endParaRPr lang="en-GB" dirty="0"/>
          </a:p>
          <a:p>
            <a:r>
              <a:rPr lang="en-GB" dirty="0"/>
              <a:t>THEREFORE ......All elements that give a culture / region an identity.</a:t>
            </a:r>
          </a:p>
        </p:txBody>
      </p:sp>
      <p:sp>
        <p:nvSpPr>
          <p:cNvPr id="4" name="Down Arrow 3"/>
          <p:cNvSpPr/>
          <p:nvPr/>
        </p:nvSpPr>
        <p:spPr>
          <a:xfrm>
            <a:off x="5940152" y="2348880"/>
            <a:ext cx="648072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59E05-A882-45EB-8609-345EB4262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Culture  / Heritage and Sustainable Tourism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23233-E15F-4A40-99B9-B69CA4C494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Consider the importance of Heritage and Culture on the development of Sustainable Tourism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3 Pillars of Sustainability?</a:t>
            </a:r>
          </a:p>
          <a:p>
            <a:endParaRPr lang="en-GB" dirty="0"/>
          </a:p>
          <a:p>
            <a:r>
              <a:rPr lang="en-GB" dirty="0"/>
              <a:t>Community Impact?</a:t>
            </a:r>
          </a:p>
          <a:p>
            <a:endParaRPr lang="en-GB" dirty="0"/>
          </a:p>
          <a:p>
            <a:r>
              <a:rPr lang="en-GB" dirty="0"/>
              <a:t>Sense of Belonging and Identity?</a:t>
            </a:r>
          </a:p>
        </p:txBody>
      </p:sp>
    </p:spTree>
    <p:extLst>
      <p:ext uri="{BB962C8B-B14F-4D97-AF65-F5344CB8AC3E}">
        <p14:creationId xmlns:p14="http://schemas.microsoft.com/office/powerpoint/2010/main" val="15658736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96</TotalTime>
  <Words>308</Words>
  <Application>Microsoft Office PowerPoint</Application>
  <PresentationFormat>On-screen Show (4:3)</PresentationFormat>
  <Paragraphs>58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Book Antiqua</vt:lpstr>
      <vt:lpstr>Lucida Sans</vt:lpstr>
      <vt:lpstr>Wingdings</vt:lpstr>
      <vt:lpstr>Wingdings 2</vt:lpstr>
      <vt:lpstr>Wingdings 3</vt:lpstr>
      <vt:lpstr>Apex</vt:lpstr>
      <vt:lpstr>Heritage  +  CULTURE</vt:lpstr>
      <vt:lpstr>What is Heritage??</vt:lpstr>
      <vt:lpstr>Academic Definitions:</vt:lpstr>
      <vt:lpstr>Academic Definitions:</vt:lpstr>
      <vt:lpstr>Academic Definitions:</vt:lpstr>
      <vt:lpstr>Heritage Examples:</vt:lpstr>
      <vt:lpstr>Culture  / Heritage and Sustainable Tourism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Heritage</dc:title>
  <dc:creator>Kathryn Flynn</dc:creator>
  <cp:lastModifiedBy>Kathryn PC</cp:lastModifiedBy>
  <cp:revision>13</cp:revision>
  <dcterms:created xsi:type="dcterms:W3CDTF">2013-10-20T21:05:43Z</dcterms:created>
  <dcterms:modified xsi:type="dcterms:W3CDTF">2021-04-29T21:53:23Z</dcterms:modified>
</cp:coreProperties>
</file>