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9"/>
  </p:notesMasterIdLst>
  <p:sldIdLst>
    <p:sldId id="256" r:id="rId2"/>
    <p:sldId id="258" r:id="rId3"/>
    <p:sldId id="262" r:id="rId4"/>
    <p:sldId id="267" r:id="rId5"/>
    <p:sldId id="259" r:id="rId6"/>
    <p:sldId id="260" r:id="rId7"/>
    <p:sldId id="261" r:id="rId8"/>
    <p:sldId id="276" r:id="rId9"/>
    <p:sldId id="271" r:id="rId10"/>
    <p:sldId id="275" r:id="rId11"/>
    <p:sldId id="270" r:id="rId12"/>
    <p:sldId id="277" r:id="rId13"/>
    <p:sldId id="274" r:id="rId14"/>
    <p:sldId id="264" r:id="rId15"/>
    <p:sldId id="278" r:id="rId16"/>
    <p:sldId id="269"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DCCC9-699E-4D9E-AF20-8EBB5782552A}" v="16" dt="2023-12-12T12:34:19.611"/>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0" autoAdjust="0"/>
    <p:restoredTop sz="56654" autoAdjust="0"/>
  </p:normalViewPr>
  <p:slideViewPr>
    <p:cSldViewPr snapToGrid="0">
      <p:cViewPr varScale="1">
        <p:scale>
          <a:sx n="52" d="100"/>
          <a:sy n="52" d="100"/>
        </p:scale>
        <p:origin x="1856" y="48"/>
      </p:cViewPr>
      <p:guideLst/>
    </p:cSldViewPr>
  </p:slideViewPr>
  <p:notesTextViewPr>
    <p:cViewPr>
      <p:scale>
        <a:sx n="75" d="100"/>
        <a:sy n="75" d="100"/>
      </p:scale>
      <p:origin x="0" y="0"/>
    </p:cViewPr>
  </p:notesTextViewPr>
  <p:sorterViewPr>
    <p:cViewPr>
      <p:scale>
        <a:sx n="100" d="100"/>
        <a:sy n="100" d="100"/>
      </p:scale>
      <p:origin x="0" y="0"/>
    </p:cViewPr>
  </p:sorterViewPr>
  <p:notesViewPr>
    <p:cSldViewPr snapToGrid="0">
      <p:cViewPr>
        <p:scale>
          <a:sx n="80" d="100"/>
          <a:sy n="80" d="100"/>
        </p:scale>
        <p:origin x="2704" y="-2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my Morris" userId="bbc672007c565eee" providerId="LiveId" clId="{4E3DCCC9-699E-4D9E-AF20-8EBB5782552A}"/>
    <pc:docChg chg="undo custSel modSld modShowInfo">
      <pc:chgData name="Tammy Morris" userId="bbc672007c565eee" providerId="LiveId" clId="{4E3DCCC9-699E-4D9E-AF20-8EBB5782552A}" dt="2023-12-14T05:03:25.805" v="50" actId="27636"/>
      <pc:docMkLst>
        <pc:docMk/>
      </pc:docMkLst>
      <pc:sldChg chg="mod modShow">
        <pc:chgData name="Tammy Morris" userId="bbc672007c565eee" providerId="LiveId" clId="{4E3DCCC9-699E-4D9E-AF20-8EBB5782552A}" dt="2023-12-14T04:38:48.231" v="3" actId="729"/>
        <pc:sldMkLst>
          <pc:docMk/>
          <pc:sldMk cId="1769357121" sldId="256"/>
        </pc:sldMkLst>
      </pc:sldChg>
      <pc:sldChg chg="modNotes">
        <pc:chgData name="Tammy Morris" userId="bbc672007c565eee" providerId="LiveId" clId="{4E3DCCC9-699E-4D9E-AF20-8EBB5782552A}" dt="2023-12-14T04:42:14.074" v="27" actId="1076"/>
        <pc:sldMkLst>
          <pc:docMk/>
          <pc:sldMk cId="2571307337" sldId="258"/>
        </pc:sldMkLst>
      </pc:sldChg>
      <pc:sldChg chg="modNotes modNotesTx">
        <pc:chgData name="Tammy Morris" userId="bbc672007c565eee" providerId="LiveId" clId="{4E3DCCC9-699E-4D9E-AF20-8EBB5782552A}" dt="2023-12-14T04:49:52.401" v="47" actId="20577"/>
        <pc:sldMkLst>
          <pc:docMk/>
          <pc:sldMk cId="1042559357" sldId="267"/>
        </pc:sldMkLst>
      </pc:sldChg>
      <pc:sldChg chg="modNotes">
        <pc:chgData name="Tammy Morris" userId="bbc672007c565eee" providerId="LiveId" clId="{4E3DCCC9-699E-4D9E-AF20-8EBB5782552A}" dt="2023-12-14T04:41:59.063" v="25" actId="404"/>
        <pc:sldMkLst>
          <pc:docMk/>
          <pc:sldMk cId="508108411" sldId="268"/>
        </pc:sldMkLst>
      </pc:sldChg>
      <pc:sldChg chg="modNotes">
        <pc:chgData name="Tammy Morris" userId="bbc672007c565eee" providerId="LiveId" clId="{4E3DCCC9-699E-4D9E-AF20-8EBB5782552A}" dt="2023-12-14T04:58:27.922" v="48" actId="20577"/>
        <pc:sldMkLst>
          <pc:docMk/>
          <pc:sldMk cId="4167493389" sldId="277"/>
        </pc:sldMkLst>
      </pc:sldChg>
      <pc:sldChg chg="modSp mod">
        <pc:chgData name="Tammy Morris" userId="bbc672007c565eee" providerId="LiveId" clId="{4E3DCCC9-699E-4D9E-AF20-8EBB5782552A}" dt="2023-12-14T05:03:25.805" v="50" actId="27636"/>
        <pc:sldMkLst>
          <pc:docMk/>
          <pc:sldMk cId="2116016264" sldId="278"/>
        </pc:sldMkLst>
        <pc:spChg chg="mod">
          <ac:chgData name="Tammy Morris" userId="bbc672007c565eee" providerId="LiveId" clId="{4E3DCCC9-699E-4D9E-AF20-8EBB5782552A}" dt="2023-12-14T05:03:25.805" v="50" actId="27636"/>
          <ac:spMkLst>
            <pc:docMk/>
            <pc:sldMk cId="2116016264" sldId="278"/>
            <ac:spMk id="16" creationId="{9BD8AF60-B8C8-2035-8416-28C93B3BA46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6CDF66-A3B5-445F-9A9F-6D0D6E552E44}"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99572B28-6E2C-4AD9-9C43-014DC31CE001}">
      <dgm:prSet phldrT="[Text]"/>
      <dgm:spPr/>
      <dgm:t>
        <a:bodyPr/>
        <a:lstStyle/>
        <a:p>
          <a:r>
            <a:rPr lang="en-US" dirty="0"/>
            <a:t>Physical abuse</a:t>
          </a:r>
          <a:endParaRPr lang="en-GB" dirty="0"/>
        </a:p>
      </dgm:t>
    </dgm:pt>
    <dgm:pt modelId="{8FE48F37-1EAA-4FAB-BE0B-656AD23CB21E}" type="parTrans" cxnId="{2A4759C5-A4A2-40F3-A0A7-0BF6FA553D0F}">
      <dgm:prSet/>
      <dgm:spPr/>
      <dgm:t>
        <a:bodyPr/>
        <a:lstStyle/>
        <a:p>
          <a:endParaRPr lang="en-GB"/>
        </a:p>
      </dgm:t>
    </dgm:pt>
    <dgm:pt modelId="{8078D625-7B38-4CE0-9DFD-7E7998FD76AB}" type="sibTrans" cxnId="{2A4759C5-A4A2-40F3-A0A7-0BF6FA553D0F}">
      <dgm:prSet/>
      <dgm:spPr/>
      <dgm:t>
        <a:bodyPr/>
        <a:lstStyle/>
        <a:p>
          <a:endParaRPr lang="en-GB"/>
        </a:p>
      </dgm:t>
    </dgm:pt>
    <dgm:pt modelId="{153FBE90-7450-45ED-99D9-457954EBD404}">
      <dgm:prSet phldrT="[Text]"/>
      <dgm:spPr/>
      <dgm:t>
        <a:bodyPr/>
        <a:lstStyle/>
        <a:p>
          <a:r>
            <a:rPr lang="en-US" dirty="0"/>
            <a:t>Emotional abuse</a:t>
          </a:r>
          <a:endParaRPr lang="en-GB" dirty="0"/>
        </a:p>
      </dgm:t>
    </dgm:pt>
    <dgm:pt modelId="{C5B5347B-4780-470A-A697-DF0970E39214}" type="parTrans" cxnId="{75B8559A-3BDD-4421-A272-CEB824BB33E2}">
      <dgm:prSet/>
      <dgm:spPr/>
      <dgm:t>
        <a:bodyPr/>
        <a:lstStyle/>
        <a:p>
          <a:endParaRPr lang="en-GB"/>
        </a:p>
      </dgm:t>
    </dgm:pt>
    <dgm:pt modelId="{953E02A8-2ABF-46BC-A372-F74CBEE284D2}" type="sibTrans" cxnId="{75B8559A-3BDD-4421-A272-CEB824BB33E2}">
      <dgm:prSet/>
      <dgm:spPr/>
      <dgm:t>
        <a:bodyPr/>
        <a:lstStyle/>
        <a:p>
          <a:endParaRPr lang="en-GB"/>
        </a:p>
      </dgm:t>
    </dgm:pt>
    <dgm:pt modelId="{63802FA0-B71B-490E-9C1F-266E4177DB2A}">
      <dgm:prSet phldrT="[Text]"/>
      <dgm:spPr/>
      <dgm:t>
        <a:bodyPr/>
        <a:lstStyle/>
        <a:p>
          <a:r>
            <a:rPr lang="en-US" dirty="0"/>
            <a:t>Being put down, blamed for things that are not your fault; kept away from those you care about.</a:t>
          </a:r>
          <a:endParaRPr lang="en-GB" dirty="0"/>
        </a:p>
      </dgm:t>
    </dgm:pt>
    <dgm:pt modelId="{137D0D63-D6E9-44A5-B648-103597BDABF1}" type="parTrans" cxnId="{A41F5518-8465-4F3A-8406-39CFD2831100}">
      <dgm:prSet/>
      <dgm:spPr/>
      <dgm:t>
        <a:bodyPr/>
        <a:lstStyle/>
        <a:p>
          <a:endParaRPr lang="en-GB"/>
        </a:p>
      </dgm:t>
    </dgm:pt>
    <dgm:pt modelId="{F762D570-B295-483F-833C-C7877D43D55A}" type="sibTrans" cxnId="{A41F5518-8465-4F3A-8406-39CFD2831100}">
      <dgm:prSet/>
      <dgm:spPr/>
      <dgm:t>
        <a:bodyPr/>
        <a:lstStyle/>
        <a:p>
          <a:endParaRPr lang="en-GB"/>
        </a:p>
      </dgm:t>
    </dgm:pt>
    <dgm:pt modelId="{D7F7CAFE-A14F-47BB-B24C-AF6F906D0E42}">
      <dgm:prSet phldrT="[Text]"/>
      <dgm:spPr/>
      <dgm:t>
        <a:bodyPr/>
        <a:lstStyle/>
        <a:p>
          <a:r>
            <a:rPr lang="en-US" dirty="0"/>
            <a:t>Sexual abuse</a:t>
          </a:r>
          <a:endParaRPr lang="en-GB" dirty="0"/>
        </a:p>
      </dgm:t>
    </dgm:pt>
    <dgm:pt modelId="{5C8B5625-E7F3-41CD-B245-AC4592170132}" type="parTrans" cxnId="{9A8C8309-4479-485E-99B0-032C780A9FD2}">
      <dgm:prSet/>
      <dgm:spPr/>
      <dgm:t>
        <a:bodyPr/>
        <a:lstStyle/>
        <a:p>
          <a:endParaRPr lang="en-GB"/>
        </a:p>
      </dgm:t>
    </dgm:pt>
    <dgm:pt modelId="{40FC0BC6-189B-4B70-8D2D-FC81F362D557}" type="sibTrans" cxnId="{9A8C8309-4479-485E-99B0-032C780A9FD2}">
      <dgm:prSet/>
      <dgm:spPr/>
      <dgm:t>
        <a:bodyPr/>
        <a:lstStyle/>
        <a:p>
          <a:endParaRPr lang="en-GB"/>
        </a:p>
      </dgm:t>
    </dgm:pt>
    <dgm:pt modelId="{373E7375-6915-442C-8A8C-FED2B818A700}">
      <dgm:prSet phldrT="[Text]"/>
      <dgm:spPr/>
      <dgm:t>
        <a:bodyPr/>
        <a:lstStyle/>
        <a:p>
          <a:r>
            <a:rPr lang="en-US" dirty="0"/>
            <a:t>Rape, sexually degraded, indecent phone calls and forced to do sexual acts. </a:t>
          </a:r>
          <a:endParaRPr lang="en-GB" dirty="0"/>
        </a:p>
      </dgm:t>
    </dgm:pt>
    <dgm:pt modelId="{D95437DA-D13F-4E89-8F21-8BBF61CF3561}" type="parTrans" cxnId="{5EA5C1E1-2C46-4F2F-B4C3-654A01DFE2D2}">
      <dgm:prSet/>
      <dgm:spPr/>
      <dgm:t>
        <a:bodyPr/>
        <a:lstStyle/>
        <a:p>
          <a:endParaRPr lang="en-GB"/>
        </a:p>
      </dgm:t>
    </dgm:pt>
    <dgm:pt modelId="{9567A42A-546E-4C70-BC68-D9E393C6A148}" type="sibTrans" cxnId="{5EA5C1E1-2C46-4F2F-B4C3-654A01DFE2D2}">
      <dgm:prSet/>
      <dgm:spPr/>
      <dgm:t>
        <a:bodyPr/>
        <a:lstStyle/>
        <a:p>
          <a:endParaRPr lang="en-GB"/>
        </a:p>
      </dgm:t>
    </dgm:pt>
    <dgm:pt modelId="{F7ADDAAA-7D11-44C3-8C62-E60A1CC59AB1}">
      <dgm:prSet phldrT="[Text]"/>
      <dgm:spPr/>
      <dgm:t>
        <a:bodyPr/>
        <a:lstStyle/>
        <a:p>
          <a:r>
            <a:rPr lang="en-US" dirty="0"/>
            <a:t>Financial abuse</a:t>
          </a:r>
          <a:endParaRPr lang="en-GB" dirty="0"/>
        </a:p>
      </dgm:t>
    </dgm:pt>
    <dgm:pt modelId="{067A2DC7-5A44-43EA-82ED-10AB65398F60}" type="parTrans" cxnId="{68A14AB6-BB88-4BF9-876B-284728CAB73B}">
      <dgm:prSet/>
      <dgm:spPr/>
      <dgm:t>
        <a:bodyPr/>
        <a:lstStyle/>
        <a:p>
          <a:endParaRPr lang="en-GB"/>
        </a:p>
      </dgm:t>
    </dgm:pt>
    <dgm:pt modelId="{BB9AE232-3D58-49DB-8AEF-52900CCECE4A}" type="sibTrans" cxnId="{68A14AB6-BB88-4BF9-876B-284728CAB73B}">
      <dgm:prSet/>
      <dgm:spPr/>
      <dgm:t>
        <a:bodyPr/>
        <a:lstStyle/>
        <a:p>
          <a:endParaRPr lang="en-GB"/>
        </a:p>
      </dgm:t>
    </dgm:pt>
    <dgm:pt modelId="{59C873A3-11C2-412A-827A-C7BFDFBCBCAE}">
      <dgm:prSet phldrT="[Text]"/>
      <dgm:spPr/>
      <dgm:t>
        <a:bodyPr/>
        <a:lstStyle/>
        <a:p>
          <a:r>
            <a:rPr lang="en-US" dirty="0"/>
            <a:t>No control over money or being left with little money.</a:t>
          </a:r>
          <a:endParaRPr lang="en-GB" dirty="0"/>
        </a:p>
      </dgm:t>
    </dgm:pt>
    <dgm:pt modelId="{37967D46-AD74-43A4-B9CB-A13CED871CD3}" type="parTrans" cxnId="{670395B5-7302-468E-BD7B-CA71EB99C779}">
      <dgm:prSet/>
      <dgm:spPr/>
      <dgm:t>
        <a:bodyPr/>
        <a:lstStyle/>
        <a:p>
          <a:endParaRPr lang="en-GB"/>
        </a:p>
      </dgm:t>
    </dgm:pt>
    <dgm:pt modelId="{7AA22925-1BE8-4EC0-98BB-CD9D8A176EB0}" type="sibTrans" cxnId="{670395B5-7302-468E-BD7B-CA71EB99C779}">
      <dgm:prSet/>
      <dgm:spPr/>
      <dgm:t>
        <a:bodyPr/>
        <a:lstStyle/>
        <a:p>
          <a:endParaRPr lang="en-GB"/>
        </a:p>
      </dgm:t>
    </dgm:pt>
    <dgm:pt modelId="{56BDC014-C78F-485F-BE0A-07E9F64B05D0}">
      <dgm:prSet phldrT="[Text]"/>
      <dgm:spPr/>
      <dgm:t>
        <a:bodyPr/>
        <a:lstStyle/>
        <a:p>
          <a:r>
            <a:rPr lang="en-US" dirty="0"/>
            <a:t>Punching, hitting, kicking, biting and choking.  </a:t>
          </a:r>
          <a:endParaRPr lang="en-GB" dirty="0"/>
        </a:p>
      </dgm:t>
    </dgm:pt>
    <dgm:pt modelId="{42A16D77-80BD-4579-BAFF-22735A47AD84}" type="sibTrans" cxnId="{35DD0BFC-9722-410F-936F-49A9E076B5DB}">
      <dgm:prSet/>
      <dgm:spPr/>
      <dgm:t>
        <a:bodyPr/>
        <a:lstStyle/>
        <a:p>
          <a:endParaRPr lang="en-GB"/>
        </a:p>
      </dgm:t>
    </dgm:pt>
    <dgm:pt modelId="{61295065-5825-4009-8921-17DCF51F3576}" type="parTrans" cxnId="{35DD0BFC-9722-410F-936F-49A9E076B5DB}">
      <dgm:prSet/>
      <dgm:spPr/>
      <dgm:t>
        <a:bodyPr/>
        <a:lstStyle/>
        <a:p>
          <a:endParaRPr lang="en-GB"/>
        </a:p>
      </dgm:t>
    </dgm:pt>
    <dgm:pt modelId="{DF878069-A23C-4483-BAFF-D70FC9983CB1}" type="pres">
      <dgm:prSet presAssocID="{376CDF66-A3B5-445F-9A9F-6D0D6E552E44}" presName="Name0" presStyleCnt="0">
        <dgm:presLayoutVars>
          <dgm:dir/>
          <dgm:animLvl val="lvl"/>
          <dgm:resizeHandles val="exact"/>
        </dgm:presLayoutVars>
      </dgm:prSet>
      <dgm:spPr/>
    </dgm:pt>
    <dgm:pt modelId="{1304872C-1552-4B7F-9EE7-612329B23DA5}" type="pres">
      <dgm:prSet presAssocID="{99572B28-6E2C-4AD9-9C43-014DC31CE001}" presName="linNode" presStyleCnt="0"/>
      <dgm:spPr/>
    </dgm:pt>
    <dgm:pt modelId="{0CA3EF49-B471-4B69-8B99-2EADC273F9B5}" type="pres">
      <dgm:prSet presAssocID="{99572B28-6E2C-4AD9-9C43-014DC31CE001}" presName="parentText" presStyleLbl="node1" presStyleIdx="0" presStyleCnt="4">
        <dgm:presLayoutVars>
          <dgm:chMax val="1"/>
          <dgm:bulletEnabled val="1"/>
        </dgm:presLayoutVars>
      </dgm:prSet>
      <dgm:spPr/>
    </dgm:pt>
    <dgm:pt modelId="{C59B406D-FCDC-4C59-A3B0-213AB294A3F0}" type="pres">
      <dgm:prSet presAssocID="{99572B28-6E2C-4AD9-9C43-014DC31CE001}" presName="descendantText" presStyleLbl="alignAccFollowNode1" presStyleIdx="0" presStyleCnt="4">
        <dgm:presLayoutVars>
          <dgm:bulletEnabled val="1"/>
        </dgm:presLayoutVars>
      </dgm:prSet>
      <dgm:spPr/>
    </dgm:pt>
    <dgm:pt modelId="{01DF3B9D-D9AE-4978-9785-BDDCD16CE16B}" type="pres">
      <dgm:prSet presAssocID="{8078D625-7B38-4CE0-9DFD-7E7998FD76AB}" presName="sp" presStyleCnt="0"/>
      <dgm:spPr/>
    </dgm:pt>
    <dgm:pt modelId="{B7FE704B-0969-4A44-BA4F-3215511D1C67}" type="pres">
      <dgm:prSet presAssocID="{153FBE90-7450-45ED-99D9-457954EBD404}" presName="linNode" presStyleCnt="0"/>
      <dgm:spPr/>
    </dgm:pt>
    <dgm:pt modelId="{9049C5A4-DFF4-4DB9-BEEF-87C8E7FD69FE}" type="pres">
      <dgm:prSet presAssocID="{153FBE90-7450-45ED-99D9-457954EBD404}" presName="parentText" presStyleLbl="node1" presStyleIdx="1" presStyleCnt="4">
        <dgm:presLayoutVars>
          <dgm:chMax val="1"/>
          <dgm:bulletEnabled val="1"/>
        </dgm:presLayoutVars>
      </dgm:prSet>
      <dgm:spPr/>
    </dgm:pt>
    <dgm:pt modelId="{E608A279-35E5-4E18-96F8-8072F6C47A8B}" type="pres">
      <dgm:prSet presAssocID="{153FBE90-7450-45ED-99D9-457954EBD404}" presName="descendantText" presStyleLbl="alignAccFollowNode1" presStyleIdx="1" presStyleCnt="4">
        <dgm:presLayoutVars>
          <dgm:bulletEnabled val="1"/>
        </dgm:presLayoutVars>
      </dgm:prSet>
      <dgm:spPr/>
    </dgm:pt>
    <dgm:pt modelId="{87BF5B8F-8607-4481-AC2B-7C6368BD3DA5}" type="pres">
      <dgm:prSet presAssocID="{953E02A8-2ABF-46BC-A372-F74CBEE284D2}" presName="sp" presStyleCnt="0"/>
      <dgm:spPr/>
    </dgm:pt>
    <dgm:pt modelId="{0231CA08-1E5C-4064-B73A-1A92A6FD9859}" type="pres">
      <dgm:prSet presAssocID="{D7F7CAFE-A14F-47BB-B24C-AF6F906D0E42}" presName="linNode" presStyleCnt="0"/>
      <dgm:spPr/>
    </dgm:pt>
    <dgm:pt modelId="{490A9FDC-2B45-4E41-9738-0340A078B437}" type="pres">
      <dgm:prSet presAssocID="{D7F7CAFE-A14F-47BB-B24C-AF6F906D0E42}" presName="parentText" presStyleLbl="node1" presStyleIdx="2" presStyleCnt="4">
        <dgm:presLayoutVars>
          <dgm:chMax val="1"/>
          <dgm:bulletEnabled val="1"/>
        </dgm:presLayoutVars>
      </dgm:prSet>
      <dgm:spPr/>
    </dgm:pt>
    <dgm:pt modelId="{A88ADC55-7807-4BF4-B97F-FCEC31430AE2}" type="pres">
      <dgm:prSet presAssocID="{D7F7CAFE-A14F-47BB-B24C-AF6F906D0E42}" presName="descendantText" presStyleLbl="alignAccFollowNode1" presStyleIdx="2" presStyleCnt="4">
        <dgm:presLayoutVars>
          <dgm:bulletEnabled val="1"/>
        </dgm:presLayoutVars>
      </dgm:prSet>
      <dgm:spPr/>
    </dgm:pt>
    <dgm:pt modelId="{DCCE019A-A7E6-4E15-8B1A-A8E467FAE2A7}" type="pres">
      <dgm:prSet presAssocID="{40FC0BC6-189B-4B70-8D2D-FC81F362D557}" presName="sp" presStyleCnt="0"/>
      <dgm:spPr/>
    </dgm:pt>
    <dgm:pt modelId="{674CA42C-03D3-4F4F-896E-43A3FB126FC5}" type="pres">
      <dgm:prSet presAssocID="{F7ADDAAA-7D11-44C3-8C62-E60A1CC59AB1}" presName="linNode" presStyleCnt="0"/>
      <dgm:spPr/>
    </dgm:pt>
    <dgm:pt modelId="{957BEFA0-5B13-447B-95EB-5391956C25E3}" type="pres">
      <dgm:prSet presAssocID="{F7ADDAAA-7D11-44C3-8C62-E60A1CC59AB1}" presName="parentText" presStyleLbl="node1" presStyleIdx="3" presStyleCnt="4">
        <dgm:presLayoutVars>
          <dgm:chMax val="1"/>
          <dgm:bulletEnabled val="1"/>
        </dgm:presLayoutVars>
      </dgm:prSet>
      <dgm:spPr/>
    </dgm:pt>
    <dgm:pt modelId="{D08902D7-7B96-439F-B19D-49BB50EC0DCD}" type="pres">
      <dgm:prSet presAssocID="{F7ADDAAA-7D11-44C3-8C62-E60A1CC59AB1}" presName="descendantText" presStyleLbl="alignAccFollowNode1" presStyleIdx="3" presStyleCnt="4">
        <dgm:presLayoutVars>
          <dgm:bulletEnabled val="1"/>
        </dgm:presLayoutVars>
      </dgm:prSet>
      <dgm:spPr/>
    </dgm:pt>
  </dgm:ptLst>
  <dgm:cxnLst>
    <dgm:cxn modelId="{9A8C8309-4479-485E-99B0-032C780A9FD2}" srcId="{376CDF66-A3B5-445F-9A9F-6D0D6E552E44}" destId="{D7F7CAFE-A14F-47BB-B24C-AF6F906D0E42}" srcOrd="2" destOrd="0" parTransId="{5C8B5625-E7F3-41CD-B245-AC4592170132}" sibTransId="{40FC0BC6-189B-4B70-8D2D-FC81F362D557}"/>
    <dgm:cxn modelId="{A41F5518-8465-4F3A-8406-39CFD2831100}" srcId="{153FBE90-7450-45ED-99D9-457954EBD404}" destId="{63802FA0-B71B-490E-9C1F-266E4177DB2A}" srcOrd="0" destOrd="0" parTransId="{137D0D63-D6E9-44A5-B648-103597BDABF1}" sibTransId="{F762D570-B295-483F-833C-C7877D43D55A}"/>
    <dgm:cxn modelId="{6F83B237-FEB9-4264-BE7F-6C8CDC44DC68}" type="presOf" srcId="{56BDC014-C78F-485F-BE0A-07E9F64B05D0}" destId="{C59B406D-FCDC-4C59-A3B0-213AB294A3F0}" srcOrd="0" destOrd="0" presId="urn:microsoft.com/office/officeart/2005/8/layout/vList5"/>
    <dgm:cxn modelId="{729BD974-305B-469E-A96B-D8A9483865E3}" type="presOf" srcId="{63802FA0-B71B-490E-9C1F-266E4177DB2A}" destId="{E608A279-35E5-4E18-96F8-8072F6C47A8B}" srcOrd="0" destOrd="0" presId="urn:microsoft.com/office/officeart/2005/8/layout/vList5"/>
    <dgm:cxn modelId="{75B8559A-3BDD-4421-A272-CEB824BB33E2}" srcId="{376CDF66-A3B5-445F-9A9F-6D0D6E552E44}" destId="{153FBE90-7450-45ED-99D9-457954EBD404}" srcOrd="1" destOrd="0" parTransId="{C5B5347B-4780-470A-A697-DF0970E39214}" sibTransId="{953E02A8-2ABF-46BC-A372-F74CBEE284D2}"/>
    <dgm:cxn modelId="{9AD9EAA9-FA2B-4445-8F07-9F6D03D86D6B}" type="presOf" srcId="{153FBE90-7450-45ED-99D9-457954EBD404}" destId="{9049C5A4-DFF4-4DB9-BEEF-87C8E7FD69FE}" srcOrd="0" destOrd="0" presId="urn:microsoft.com/office/officeart/2005/8/layout/vList5"/>
    <dgm:cxn modelId="{670395B5-7302-468E-BD7B-CA71EB99C779}" srcId="{F7ADDAAA-7D11-44C3-8C62-E60A1CC59AB1}" destId="{59C873A3-11C2-412A-827A-C7BFDFBCBCAE}" srcOrd="0" destOrd="0" parTransId="{37967D46-AD74-43A4-B9CB-A13CED871CD3}" sibTransId="{7AA22925-1BE8-4EC0-98BB-CD9D8A176EB0}"/>
    <dgm:cxn modelId="{68A14AB6-BB88-4BF9-876B-284728CAB73B}" srcId="{376CDF66-A3B5-445F-9A9F-6D0D6E552E44}" destId="{F7ADDAAA-7D11-44C3-8C62-E60A1CC59AB1}" srcOrd="3" destOrd="0" parTransId="{067A2DC7-5A44-43EA-82ED-10AB65398F60}" sibTransId="{BB9AE232-3D58-49DB-8AEF-52900CCECE4A}"/>
    <dgm:cxn modelId="{2A4759C5-A4A2-40F3-A0A7-0BF6FA553D0F}" srcId="{376CDF66-A3B5-445F-9A9F-6D0D6E552E44}" destId="{99572B28-6E2C-4AD9-9C43-014DC31CE001}" srcOrd="0" destOrd="0" parTransId="{8FE48F37-1EAA-4FAB-BE0B-656AD23CB21E}" sibTransId="{8078D625-7B38-4CE0-9DFD-7E7998FD76AB}"/>
    <dgm:cxn modelId="{56D251CC-9840-4982-97A3-E88A739C8EC6}" type="presOf" srcId="{D7F7CAFE-A14F-47BB-B24C-AF6F906D0E42}" destId="{490A9FDC-2B45-4E41-9738-0340A078B437}" srcOrd="0" destOrd="0" presId="urn:microsoft.com/office/officeart/2005/8/layout/vList5"/>
    <dgm:cxn modelId="{011E6DCD-F893-4004-A6C4-045F1A22234D}" type="presOf" srcId="{59C873A3-11C2-412A-827A-C7BFDFBCBCAE}" destId="{D08902D7-7B96-439F-B19D-49BB50EC0DCD}" srcOrd="0" destOrd="0" presId="urn:microsoft.com/office/officeart/2005/8/layout/vList5"/>
    <dgm:cxn modelId="{5EA5C1E1-2C46-4F2F-B4C3-654A01DFE2D2}" srcId="{D7F7CAFE-A14F-47BB-B24C-AF6F906D0E42}" destId="{373E7375-6915-442C-8A8C-FED2B818A700}" srcOrd="0" destOrd="0" parTransId="{D95437DA-D13F-4E89-8F21-8BBF61CF3561}" sibTransId="{9567A42A-546E-4C70-BC68-D9E393C6A148}"/>
    <dgm:cxn modelId="{3FCBB4EA-E463-4E4E-AA95-A79DF2A1869F}" type="presOf" srcId="{F7ADDAAA-7D11-44C3-8C62-E60A1CC59AB1}" destId="{957BEFA0-5B13-447B-95EB-5391956C25E3}" srcOrd="0" destOrd="0" presId="urn:microsoft.com/office/officeart/2005/8/layout/vList5"/>
    <dgm:cxn modelId="{981330F8-C17A-44A6-9ADB-E87AA4F504F1}" type="presOf" srcId="{373E7375-6915-442C-8A8C-FED2B818A700}" destId="{A88ADC55-7807-4BF4-B97F-FCEC31430AE2}" srcOrd="0" destOrd="0" presId="urn:microsoft.com/office/officeart/2005/8/layout/vList5"/>
    <dgm:cxn modelId="{84A1D0FA-C0F9-4883-95C8-6CC642335773}" type="presOf" srcId="{376CDF66-A3B5-445F-9A9F-6D0D6E552E44}" destId="{DF878069-A23C-4483-BAFF-D70FC9983CB1}" srcOrd="0" destOrd="0" presId="urn:microsoft.com/office/officeart/2005/8/layout/vList5"/>
    <dgm:cxn modelId="{273516FB-FAB9-47DA-9BDD-9ECDD60109F4}" type="presOf" srcId="{99572B28-6E2C-4AD9-9C43-014DC31CE001}" destId="{0CA3EF49-B471-4B69-8B99-2EADC273F9B5}" srcOrd="0" destOrd="0" presId="urn:microsoft.com/office/officeart/2005/8/layout/vList5"/>
    <dgm:cxn modelId="{35DD0BFC-9722-410F-936F-49A9E076B5DB}" srcId="{99572B28-6E2C-4AD9-9C43-014DC31CE001}" destId="{56BDC014-C78F-485F-BE0A-07E9F64B05D0}" srcOrd="0" destOrd="0" parTransId="{61295065-5825-4009-8921-17DCF51F3576}" sibTransId="{42A16D77-80BD-4579-BAFF-22735A47AD84}"/>
    <dgm:cxn modelId="{E6BE4B21-3320-4288-A7C6-B2CF762FD411}" type="presParOf" srcId="{DF878069-A23C-4483-BAFF-D70FC9983CB1}" destId="{1304872C-1552-4B7F-9EE7-612329B23DA5}" srcOrd="0" destOrd="0" presId="urn:microsoft.com/office/officeart/2005/8/layout/vList5"/>
    <dgm:cxn modelId="{F8782A1F-B9BF-4960-A5B3-1B0AEFC30874}" type="presParOf" srcId="{1304872C-1552-4B7F-9EE7-612329B23DA5}" destId="{0CA3EF49-B471-4B69-8B99-2EADC273F9B5}" srcOrd="0" destOrd="0" presId="urn:microsoft.com/office/officeart/2005/8/layout/vList5"/>
    <dgm:cxn modelId="{B08F1C44-D0FC-4D7D-9C86-5A032305230E}" type="presParOf" srcId="{1304872C-1552-4B7F-9EE7-612329B23DA5}" destId="{C59B406D-FCDC-4C59-A3B0-213AB294A3F0}" srcOrd="1" destOrd="0" presId="urn:microsoft.com/office/officeart/2005/8/layout/vList5"/>
    <dgm:cxn modelId="{2D9509AD-4D0F-4C6D-83F1-9C73D89B530E}" type="presParOf" srcId="{DF878069-A23C-4483-BAFF-D70FC9983CB1}" destId="{01DF3B9D-D9AE-4978-9785-BDDCD16CE16B}" srcOrd="1" destOrd="0" presId="urn:microsoft.com/office/officeart/2005/8/layout/vList5"/>
    <dgm:cxn modelId="{2B79FEE3-F67E-45AD-95F2-CE072A5D8249}" type="presParOf" srcId="{DF878069-A23C-4483-BAFF-D70FC9983CB1}" destId="{B7FE704B-0969-4A44-BA4F-3215511D1C67}" srcOrd="2" destOrd="0" presId="urn:microsoft.com/office/officeart/2005/8/layout/vList5"/>
    <dgm:cxn modelId="{370CC795-381C-441D-A56B-5C2475E95CBD}" type="presParOf" srcId="{B7FE704B-0969-4A44-BA4F-3215511D1C67}" destId="{9049C5A4-DFF4-4DB9-BEEF-87C8E7FD69FE}" srcOrd="0" destOrd="0" presId="urn:microsoft.com/office/officeart/2005/8/layout/vList5"/>
    <dgm:cxn modelId="{E3627773-C4F0-409F-8906-584B1755ABED}" type="presParOf" srcId="{B7FE704B-0969-4A44-BA4F-3215511D1C67}" destId="{E608A279-35E5-4E18-96F8-8072F6C47A8B}" srcOrd="1" destOrd="0" presId="urn:microsoft.com/office/officeart/2005/8/layout/vList5"/>
    <dgm:cxn modelId="{57EFAB94-463B-41C0-9F1D-27324CC63476}" type="presParOf" srcId="{DF878069-A23C-4483-BAFF-D70FC9983CB1}" destId="{87BF5B8F-8607-4481-AC2B-7C6368BD3DA5}" srcOrd="3" destOrd="0" presId="urn:microsoft.com/office/officeart/2005/8/layout/vList5"/>
    <dgm:cxn modelId="{AD714F1C-1676-474F-B191-69772C612110}" type="presParOf" srcId="{DF878069-A23C-4483-BAFF-D70FC9983CB1}" destId="{0231CA08-1E5C-4064-B73A-1A92A6FD9859}" srcOrd="4" destOrd="0" presId="urn:microsoft.com/office/officeart/2005/8/layout/vList5"/>
    <dgm:cxn modelId="{FC44492A-9D0D-4B23-976D-7F087E23C971}" type="presParOf" srcId="{0231CA08-1E5C-4064-B73A-1A92A6FD9859}" destId="{490A9FDC-2B45-4E41-9738-0340A078B437}" srcOrd="0" destOrd="0" presId="urn:microsoft.com/office/officeart/2005/8/layout/vList5"/>
    <dgm:cxn modelId="{83273592-6EAF-4CF0-8FCF-096CE4FD419A}" type="presParOf" srcId="{0231CA08-1E5C-4064-B73A-1A92A6FD9859}" destId="{A88ADC55-7807-4BF4-B97F-FCEC31430AE2}" srcOrd="1" destOrd="0" presId="urn:microsoft.com/office/officeart/2005/8/layout/vList5"/>
    <dgm:cxn modelId="{2863D2CD-ACB2-44E5-B375-794D1C788496}" type="presParOf" srcId="{DF878069-A23C-4483-BAFF-D70FC9983CB1}" destId="{DCCE019A-A7E6-4E15-8B1A-A8E467FAE2A7}" srcOrd="5" destOrd="0" presId="urn:microsoft.com/office/officeart/2005/8/layout/vList5"/>
    <dgm:cxn modelId="{9372B4F4-7014-4E02-B935-F22393B91ABA}" type="presParOf" srcId="{DF878069-A23C-4483-BAFF-D70FC9983CB1}" destId="{674CA42C-03D3-4F4F-896E-43A3FB126FC5}" srcOrd="6" destOrd="0" presId="urn:microsoft.com/office/officeart/2005/8/layout/vList5"/>
    <dgm:cxn modelId="{D88EF1D7-E1B6-42AF-9808-DB4227390A22}" type="presParOf" srcId="{674CA42C-03D3-4F4F-896E-43A3FB126FC5}" destId="{957BEFA0-5B13-447B-95EB-5391956C25E3}" srcOrd="0" destOrd="0" presId="urn:microsoft.com/office/officeart/2005/8/layout/vList5"/>
    <dgm:cxn modelId="{3C493CBD-F610-4210-8529-8F4528377113}" type="presParOf" srcId="{674CA42C-03D3-4F4F-896E-43A3FB126FC5}" destId="{D08902D7-7B96-439F-B19D-49BB50EC0DC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6CE13C-85FA-465E-A424-61EE366BC9D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3397EAB-4617-4B3B-B91E-F6666EE43ABB}">
      <dgm:prSet/>
      <dgm:spPr/>
      <dgm:t>
        <a:bodyPr/>
        <a:lstStyle/>
        <a:p>
          <a:pPr>
            <a:buFont typeface="Arial" panose="020B0604020202020204" pitchFamily="34" charset="0"/>
            <a:buChar char="•"/>
          </a:pPr>
          <a:r>
            <a:rPr lang="en-US" b="0" i="0" dirty="0"/>
            <a:t>Isolating you from friends and family</a:t>
          </a:r>
          <a:endParaRPr lang="en-US" dirty="0"/>
        </a:p>
      </dgm:t>
    </dgm:pt>
    <dgm:pt modelId="{9E603600-DB55-4078-8B68-F6B431097C11}" type="parTrans" cxnId="{B8646EBD-633C-4784-9EDA-6B846FD2FD8F}">
      <dgm:prSet/>
      <dgm:spPr/>
      <dgm:t>
        <a:bodyPr/>
        <a:lstStyle/>
        <a:p>
          <a:endParaRPr lang="en-GB"/>
        </a:p>
      </dgm:t>
    </dgm:pt>
    <dgm:pt modelId="{F6194D6E-8A56-4E79-B6FE-060651379AE2}" type="sibTrans" cxnId="{B8646EBD-633C-4784-9EDA-6B846FD2FD8F}">
      <dgm:prSet/>
      <dgm:spPr/>
      <dgm:t>
        <a:bodyPr/>
        <a:lstStyle/>
        <a:p>
          <a:endParaRPr lang="en-GB"/>
        </a:p>
      </dgm:t>
    </dgm:pt>
    <dgm:pt modelId="{06B7622F-038F-4CD6-97D6-0569D8642840}">
      <dgm:prSet/>
      <dgm:spPr/>
      <dgm:t>
        <a:bodyPr/>
        <a:lstStyle/>
        <a:p>
          <a:pPr>
            <a:buFont typeface="Arial" panose="020B0604020202020204" pitchFamily="34" charset="0"/>
            <a:buChar char="•"/>
          </a:pPr>
          <a:r>
            <a:rPr lang="en-US" b="0" i="0" dirty="0"/>
            <a:t>Depriving you of basic needs as well as support</a:t>
          </a:r>
        </a:p>
      </dgm:t>
    </dgm:pt>
    <dgm:pt modelId="{6DAAD90D-394E-4D9D-AF50-01D752289E29}" type="parTrans" cxnId="{35202328-B943-48DB-9B58-3E1768E825CE}">
      <dgm:prSet/>
      <dgm:spPr/>
      <dgm:t>
        <a:bodyPr/>
        <a:lstStyle/>
        <a:p>
          <a:endParaRPr lang="en-GB"/>
        </a:p>
      </dgm:t>
    </dgm:pt>
    <dgm:pt modelId="{70B43F49-1297-4738-A61A-3764636331B2}" type="sibTrans" cxnId="{35202328-B943-48DB-9B58-3E1768E825CE}">
      <dgm:prSet/>
      <dgm:spPr/>
      <dgm:t>
        <a:bodyPr/>
        <a:lstStyle/>
        <a:p>
          <a:endParaRPr lang="en-GB"/>
        </a:p>
      </dgm:t>
    </dgm:pt>
    <dgm:pt modelId="{B19E1B0C-F4E3-4C83-84C5-A42C6857102B}">
      <dgm:prSet/>
      <dgm:spPr/>
      <dgm:t>
        <a:bodyPr/>
        <a:lstStyle/>
        <a:p>
          <a:pPr>
            <a:buFont typeface="Arial" panose="020B0604020202020204" pitchFamily="34" charset="0"/>
            <a:buChar char="•"/>
          </a:pPr>
          <a:r>
            <a:rPr lang="en-GB" b="0" i="0" dirty="0"/>
            <a:t>Monitoring </a:t>
          </a:r>
        </a:p>
      </dgm:t>
    </dgm:pt>
    <dgm:pt modelId="{D4B6233B-4A32-4105-855A-9FA200C797BE}" type="parTrans" cxnId="{912C570D-45A0-4BE2-81B6-DBF7552B5650}">
      <dgm:prSet/>
      <dgm:spPr/>
      <dgm:t>
        <a:bodyPr/>
        <a:lstStyle/>
        <a:p>
          <a:endParaRPr lang="en-GB"/>
        </a:p>
      </dgm:t>
    </dgm:pt>
    <dgm:pt modelId="{5D3E6888-9352-47A8-97CD-5D88ACACC202}" type="sibTrans" cxnId="{912C570D-45A0-4BE2-81B6-DBF7552B5650}">
      <dgm:prSet/>
      <dgm:spPr/>
      <dgm:t>
        <a:bodyPr/>
        <a:lstStyle/>
        <a:p>
          <a:endParaRPr lang="en-GB"/>
        </a:p>
      </dgm:t>
    </dgm:pt>
    <dgm:pt modelId="{1339452C-7690-4978-A2B2-00BDAFC54685}">
      <dgm:prSet/>
      <dgm:spPr/>
      <dgm:t>
        <a:bodyPr/>
        <a:lstStyle/>
        <a:p>
          <a:pPr>
            <a:buFont typeface="Arial" panose="020B0604020202020204" pitchFamily="34" charset="0"/>
            <a:buChar char="•"/>
          </a:pPr>
          <a:r>
            <a:rPr lang="en-US" b="0" i="0" dirty="0"/>
            <a:t>Control over everyday life</a:t>
          </a:r>
        </a:p>
      </dgm:t>
    </dgm:pt>
    <dgm:pt modelId="{684E0B35-CB0E-4A24-934D-23392E3FD9D1}" type="parTrans" cxnId="{F6871A1E-5AD3-491C-A175-06543D222F8B}">
      <dgm:prSet/>
      <dgm:spPr/>
      <dgm:t>
        <a:bodyPr/>
        <a:lstStyle/>
        <a:p>
          <a:endParaRPr lang="en-GB"/>
        </a:p>
      </dgm:t>
    </dgm:pt>
    <dgm:pt modelId="{22C2FAAC-AC62-42E9-8153-641856EFC6CB}" type="sibTrans" cxnId="{F6871A1E-5AD3-491C-A175-06543D222F8B}">
      <dgm:prSet/>
      <dgm:spPr/>
      <dgm:t>
        <a:bodyPr/>
        <a:lstStyle/>
        <a:p>
          <a:endParaRPr lang="en-GB"/>
        </a:p>
      </dgm:t>
    </dgm:pt>
    <dgm:pt modelId="{3B5AA1FB-E85D-4824-BF0C-C134F82633AF}">
      <dgm:prSet/>
      <dgm:spPr/>
      <dgm:t>
        <a:bodyPr/>
        <a:lstStyle/>
        <a:p>
          <a:pPr>
            <a:buFont typeface="Arial" panose="020B0604020202020204" pitchFamily="34" charset="0"/>
            <a:buChar char="•"/>
          </a:pPr>
          <a:r>
            <a:rPr lang="en-US" b="0" i="0" dirty="0"/>
            <a:t>Repeatedly putting you down, </a:t>
          </a:r>
        </a:p>
      </dgm:t>
    </dgm:pt>
    <dgm:pt modelId="{C3B9072B-9EB6-4CF8-BB99-3130850514F8}" type="parTrans" cxnId="{F28B21FC-1E6C-4331-A283-9362DF27D835}">
      <dgm:prSet/>
      <dgm:spPr/>
      <dgm:t>
        <a:bodyPr/>
        <a:lstStyle/>
        <a:p>
          <a:endParaRPr lang="en-GB"/>
        </a:p>
      </dgm:t>
    </dgm:pt>
    <dgm:pt modelId="{A6EF7654-A5D1-4DCC-AB5E-EE637EF52798}" type="sibTrans" cxnId="{F28B21FC-1E6C-4331-A283-9362DF27D835}">
      <dgm:prSet/>
      <dgm:spPr/>
      <dgm:t>
        <a:bodyPr/>
        <a:lstStyle/>
        <a:p>
          <a:endParaRPr lang="en-GB"/>
        </a:p>
      </dgm:t>
    </dgm:pt>
    <dgm:pt modelId="{3629F4BB-817B-422A-8064-61F7A5BAECE8}">
      <dgm:prSet/>
      <dgm:spPr/>
      <dgm:t>
        <a:bodyPr/>
        <a:lstStyle/>
        <a:p>
          <a:pPr>
            <a:buFont typeface="Arial" panose="020B0604020202020204" pitchFamily="34" charset="0"/>
            <a:buChar char="•"/>
          </a:pPr>
          <a:r>
            <a:rPr lang="en-GB" b="0" i="0" dirty="0"/>
            <a:t>Controlling your finances</a:t>
          </a:r>
        </a:p>
      </dgm:t>
    </dgm:pt>
    <dgm:pt modelId="{7E1309ED-9D46-4093-8FFF-FB7B931A8A07}" type="parTrans" cxnId="{94E46128-25D0-4AEC-89FE-D22521911C4E}">
      <dgm:prSet/>
      <dgm:spPr/>
      <dgm:t>
        <a:bodyPr/>
        <a:lstStyle/>
        <a:p>
          <a:endParaRPr lang="en-GB"/>
        </a:p>
      </dgm:t>
    </dgm:pt>
    <dgm:pt modelId="{783742A9-3C3B-47B7-B7C8-A186F0926DFA}" type="sibTrans" cxnId="{94E46128-25D0-4AEC-89FE-D22521911C4E}">
      <dgm:prSet/>
      <dgm:spPr/>
      <dgm:t>
        <a:bodyPr/>
        <a:lstStyle/>
        <a:p>
          <a:endParaRPr lang="en-GB"/>
        </a:p>
      </dgm:t>
    </dgm:pt>
    <dgm:pt modelId="{693174EB-B0B4-41BE-81B9-DA734D1BDCDB}">
      <dgm:prSet/>
      <dgm:spPr/>
      <dgm:t>
        <a:bodyPr/>
        <a:lstStyle/>
        <a:p>
          <a:pPr>
            <a:buFont typeface="Arial" panose="020B0604020202020204" pitchFamily="34" charset="0"/>
            <a:buChar char="•"/>
          </a:pPr>
          <a:r>
            <a:rPr lang="en-US" b="0" i="0"/>
            <a:t>Making threats or intimidating you</a:t>
          </a:r>
        </a:p>
      </dgm:t>
    </dgm:pt>
    <dgm:pt modelId="{815F2EFD-F7E9-4614-A7C7-731CA2C0CEE8}" type="parTrans" cxnId="{C98C18AD-DBA3-4181-9515-01765F57EF04}">
      <dgm:prSet/>
      <dgm:spPr/>
      <dgm:t>
        <a:bodyPr/>
        <a:lstStyle/>
        <a:p>
          <a:endParaRPr lang="en-GB"/>
        </a:p>
      </dgm:t>
    </dgm:pt>
    <dgm:pt modelId="{62D79283-5F6C-4340-A943-5F00E4D0CB65}" type="sibTrans" cxnId="{C98C18AD-DBA3-4181-9515-01765F57EF04}">
      <dgm:prSet/>
      <dgm:spPr/>
      <dgm:t>
        <a:bodyPr/>
        <a:lstStyle/>
        <a:p>
          <a:endParaRPr lang="en-GB"/>
        </a:p>
      </dgm:t>
    </dgm:pt>
    <dgm:pt modelId="{BA13F3C6-C72A-4C0C-A56C-3540444F73BD}">
      <dgm:prSet/>
      <dgm:spPr/>
      <dgm:t>
        <a:bodyPr/>
        <a:lstStyle/>
        <a:p>
          <a:pPr>
            <a:buFont typeface="Arial" panose="020B0604020202020204" pitchFamily="34" charset="0"/>
            <a:buChar char="•"/>
          </a:pPr>
          <a:r>
            <a:rPr lang="en-US" b="0" i="0"/>
            <a:t>Humiliating, degrading or dehumanising you</a:t>
          </a:r>
          <a:endParaRPr lang="en-US" b="0" i="0" dirty="0"/>
        </a:p>
      </dgm:t>
    </dgm:pt>
    <dgm:pt modelId="{D6FD1E94-A777-4442-BDC1-6A207C323656}" type="parTrans" cxnId="{E8E55364-F49E-41EC-816A-12D7913A6770}">
      <dgm:prSet/>
      <dgm:spPr/>
      <dgm:t>
        <a:bodyPr/>
        <a:lstStyle/>
        <a:p>
          <a:endParaRPr lang="en-GB"/>
        </a:p>
      </dgm:t>
    </dgm:pt>
    <dgm:pt modelId="{462FD58C-B601-40DC-BAB7-63763EF7658A}" type="sibTrans" cxnId="{E8E55364-F49E-41EC-816A-12D7913A6770}">
      <dgm:prSet/>
      <dgm:spPr/>
      <dgm:t>
        <a:bodyPr/>
        <a:lstStyle/>
        <a:p>
          <a:endParaRPr lang="en-GB"/>
        </a:p>
      </dgm:t>
    </dgm:pt>
    <dgm:pt modelId="{830C62E3-FF0B-46C9-B255-E052A7C0FDE7}" type="pres">
      <dgm:prSet presAssocID="{7F6CE13C-85FA-465E-A424-61EE366BC9D2}" presName="linear" presStyleCnt="0">
        <dgm:presLayoutVars>
          <dgm:animLvl val="lvl"/>
          <dgm:resizeHandles val="exact"/>
        </dgm:presLayoutVars>
      </dgm:prSet>
      <dgm:spPr/>
    </dgm:pt>
    <dgm:pt modelId="{B6058C36-96FB-4193-BF25-0A6101842EDF}" type="pres">
      <dgm:prSet presAssocID="{83397EAB-4617-4B3B-B91E-F6666EE43ABB}" presName="parentText" presStyleLbl="node1" presStyleIdx="0" presStyleCnt="8">
        <dgm:presLayoutVars>
          <dgm:chMax val="0"/>
          <dgm:bulletEnabled val="1"/>
        </dgm:presLayoutVars>
      </dgm:prSet>
      <dgm:spPr/>
    </dgm:pt>
    <dgm:pt modelId="{74094B19-C449-4467-B6EA-F4CB64EE9FAC}" type="pres">
      <dgm:prSet presAssocID="{F6194D6E-8A56-4E79-B6FE-060651379AE2}" presName="spacer" presStyleCnt="0"/>
      <dgm:spPr/>
    </dgm:pt>
    <dgm:pt modelId="{B98F5B38-29C4-48CA-99E5-26F459608659}" type="pres">
      <dgm:prSet presAssocID="{06B7622F-038F-4CD6-97D6-0569D8642840}" presName="parentText" presStyleLbl="node1" presStyleIdx="1" presStyleCnt="8">
        <dgm:presLayoutVars>
          <dgm:chMax val="0"/>
          <dgm:bulletEnabled val="1"/>
        </dgm:presLayoutVars>
      </dgm:prSet>
      <dgm:spPr/>
    </dgm:pt>
    <dgm:pt modelId="{3F08BFDF-ED22-40C6-A86D-578E9D5935A0}" type="pres">
      <dgm:prSet presAssocID="{70B43F49-1297-4738-A61A-3764636331B2}" presName="spacer" presStyleCnt="0"/>
      <dgm:spPr/>
    </dgm:pt>
    <dgm:pt modelId="{B04EED9E-B30B-44A7-ADF4-12C5C0AC22FB}" type="pres">
      <dgm:prSet presAssocID="{B19E1B0C-F4E3-4C83-84C5-A42C6857102B}" presName="parentText" presStyleLbl="node1" presStyleIdx="2" presStyleCnt="8">
        <dgm:presLayoutVars>
          <dgm:chMax val="0"/>
          <dgm:bulletEnabled val="1"/>
        </dgm:presLayoutVars>
      </dgm:prSet>
      <dgm:spPr/>
    </dgm:pt>
    <dgm:pt modelId="{AD225F08-1B82-4EF8-8DC4-57212AD7270E}" type="pres">
      <dgm:prSet presAssocID="{5D3E6888-9352-47A8-97CD-5D88ACACC202}" presName="spacer" presStyleCnt="0"/>
      <dgm:spPr/>
    </dgm:pt>
    <dgm:pt modelId="{B7E0291C-0677-408E-815C-AC193691199F}" type="pres">
      <dgm:prSet presAssocID="{1339452C-7690-4978-A2B2-00BDAFC54685}" presName="parentText" presStyleLbl="node1" presStyleIdx="3" presStyleCnt="8">
        <dgm:presLayoutVars>
          <dgm:chMax val="0"/>
          <dgm:bulletEnabled val="1"/>
        </dgm:presLayoutVars>
      </dgm:prSet>
      <dgm:spPr/>
    </dgm:pt>
    <dgm:pt modelId="{DE525433-55F0-4141-9141-8DB16461767C}" type="pres">
      <dgm:prSet presAssocID="{22C2FAAC-AC62-42E9-8153-641856EFC6CB}" presName="spacer" presStyleCnt="0"/>
      <dgm:spPr/>
    </dgm:pt>
    <dgm:pt modelId="{8A7ED58B-49CB-4A41-9737-2EC679B9954B}" type="pres">
      <dgm:prSet presAssocID="{3B5AA1FB-E85D-4824-BF0C-C134F82633AF}" presName="parentText" presStyleLbl="node1" presStyleIdx="4" presStyleCnt="8">
        <dgm:presLayoutVars>
          <dgm:chMax val="0"/>
          <dgm:bulletEnabled val="1"/>
        </dgm:presLayoutVars>
      </dgm:prSet>
      <dgm:spPr/>
    </dgm:pt>
    <dgm:pt modelId="{A5B0F261-7D64-4519-9BAD-09B15BAEB0A5}" type="pres">
      <dgm:prSet presAssocID="{A6EF7654-A5D1-4DCC-AB5E-EE637EF52798}" presName="spacer" presStyleCnt="0"/>
      <dgm:spPr/>
    </dgm:pt>
    <dgm:pt modelId="{7377C6E3-0531-4A69-B6E5-DF73D404B414}" type="pres">
      <dgm:prSet presAssocID="{BA13F3C6-C72A-4C0C-A56C-3540444F73BD}" presName="parentText" presStyleLbl="node1" presStyleIdx="5" presStyleCnt="8">
        <dgm:presLayoutVars>
          <dgm:chMax val="0"/>
          <dgm:bulletEnabled val="1"/>
        </dgm:presLayoutVars>
      </dgm:prSet>
      <dgm:spPr/>
    </dgm:pt>
    <dgm:pt modelId="{AE45BD27-6488-47E5-90F4-459D8AFD5734}" type="pres">
      <dgm:prSet presAssocID="{462FD58C-B601-40DC-BAB7-63763EF7658A}" presName="spacer" presStyleCnt="0"/>
      <dgm:spPr/>
    </dgm:pt>
    <dgm:pt modelId="{76B5F83B-7746-415B-B247-BC9462FD8845}" type="pres">
      <dgm:prSet presAssocID="{3629F4BB-817B-422A-8064-61F7A5BAECE8}" presName="parentText" presStyleLbl="node1" presStyleIdx="6" presStyleCnt="8">
        <dgm:presLayoutVars>
          <dgm:chMax val="0"/>
          <dgm:bulletEnabled val="1"/>
        </dgm:presLayoutVars>
      </dgm:prSet>
      <dgm:spPr/>
    </dgm:pt>
    <dgm:pt modelId="{F7E33252-A53C-4424-B170-F8ED3D82AAE7}" type="pres">
      <dgm:prSet presAssocID="{783742A9-3C3B-47B7-B7C8-A186F0926DFA}" presName="spacer" presStyleCnt="0"/>
      <dgm:spPr/>
    </dgm:pt>
    <dgm:pt modelId="{A7B3B66F-EA3D-49E1-890F-BF71107CB1B1}" type="pres">
      <dgm:prSet presAssocID="{693174EB-B0B4-41BE-81B9-DA734D1BDCDB}" presName="parentText" presStyleLbl="node1" presStyleIdx="7" presStyleCnt="8">
        <dgm:presLayoutVars>
          <dgm:chMax val="0"/>
          <dgm:bulletEnabled val="1"/>
        </dgm:presLayoutVars>
      </dgm:prSet>
      <dgm:spPr/>
    </dgm:pt>
  </dgm:ptLst>
  <dgm:cxnLst>
    <dgm:cxn modelId="{F1275C02-282B-437D-8FBF-9939D3344A79}" type="presOf" srcId="{3B5AA1FB-E85D-4824-BF0C-C134F82633AF}" destId="{8A7ED58B-49CB-4A41-9737-2EC679B9954B}" srcOrd="0" destOrd="0" presId="urn:microsoft.com/office/officeart/2005/8/layout/vList2"/>
    <dgm:cxn modelId="{54F37E0B-15C4-40DC-BA4B-86BD6D8A456D}" type="presOf" srcId="{BA13F3C6-C72A-4C0C-A56C-3540444F73BD}" destId="{7377C6E3-0531-4A69-B6E5-DF73D404B414}" srcOrd="0" destOrd="0" presId="urn:microsoft.com/office/officeart/2005/8/layout/vList2"/>
    <dgm:cxn modelId="{912C570D-45A0-4BE2-81B6-DBF7552B5650}" srcId="{7F6CE13C-85FA-465E-A424-61EE366BC9D2}" destId="{B19E1B0C-F4E3-4C83-84C5-A42C6857102B}" srcOrd="2" destOrd="0" parTransId="{D4B6233B-4A32-4105-855A-9FA200C797BE}" sibTransId="{5D3E6888-9352-47A8-97CD-5D88ACACC202}"/>
    <dgm:cxn modelId="{D5680913-07D8-4705-9EAB-AFEDA7BC198D}" type="presOf" srcId="{1339452C-7690-4978-A2B2-00BDAFC54685}" destId="{B7E0291C-0677-408E-815C-AC193691199F}" srcOrd="0" destOrd="0" presId="urn:microsoft.com/office/officeart/2005/8/layout/vList2"/>
    <dgm:cxn modelId="{F6871A1E-5AD3-491C-A175-06543D222F8B}" srcId="{7F6CE13C-85FA-465E-A424-61EE366BC9D2}" destId="{1339452C-7690-4978-A2B2-00BDAFC54685}" srcOrd="3" destOrd="0" parTransId="{684E0B35-CB0E-4A24-934D-23392E3FD9D1}" sibTransId="{22C2FAAC-AC62-42E9-8153-641856EFC6CB}"/>
    <dgm:cxn modelId="{6C2DA723-F776-4379-939F-6BE5D3BDFEA5}" type="presOf" srcId="{3629F4BB-817B-422A-8064-61F7A5BAECE8}" destId="{76B5F83B-7746-415B-B247-BC9462FD8845}" srcOrd="0" destOrd="0" presId="urn:microsoft.com/office/officeart/2005/8/layout/vList2"/>
    <dgm:cxn modelId="{B59EF427-A35A-442D-BC1F-7F9450904FF2}" type="presOf" srcId="{83397EAB-4617-4B3B-B91E-F6666EE43ABB}" destId="{B6058C36-96FB-4193-BF25-0A6101842EDF}" srcOrd="0" destOrd="0" presId="urn:microsoft.com/office/officeart/2005/8/layout/vList2"/>
    <dgm:cxn modelId="{35202328-B943-48DB-9B58-3E1768E825CE}" srcId="{7F6CE13C-85FA-465E-A424-61EE366BC9D2}" destId="{06B7622F-038F-4CD6-97D6-0569D8642840}" srcOrd="1" destOrd="0" parTransId="{6DAAD90D-394E-4D9D-AF50-01D752289E29}" sibTransId="{70B43F49-1297-4738-A61A-3764636331B2}"/>
    <dgm:cxn modelId="{94E46128-25D0-4AEC-89FE-D22521911C4E}" srcId="{7F6CE13C-85FA-465E-A424-61EE366BC9D2}" destId="{3629F4BB-817B-422A-8064-61F7A5BAECE8}" srcOrd="6" destOrd="0" parTransId="{7E1309ED-9D46-4093-8FFF-FB7B931A8A07}" sibTransId="{783742A9-3C3B-47B7-B7C8-A186F0926DFA}"/>
    <dgm:cxn modelId="{E8E55364-F49E-41EC-816A-12D7913A6770}" srcId="{7F6CE13C-85FA-465E-A424-61EE366BC9D2}" destId="{BA13F3C6-C72A-4C0C-A56C-3540444F73BD}" srcOrd="5" destOrd="0" parTransId="{D6FD1E94-A777-4442-BDC1-6A207C323656}" sibTransId="{462FD58C-B601-40DC-BAB7-63763EF7658A}"/>
    <dgm:cxn modelId="{A5EAF378-8011-442C-A480-0FF25A0B9852}" type="presOf" srcId="{7F6CE13C-85FA-465E-A424-61EE366BC9D2}" destId="{830C62E3-FF0B-46C9-B255-E052A7C0FDE7}" srcOrd="0" destOrd="0" presId="urn:microsoft.com/office/officeart/2005/8/layout/vList2"/>
    <dgm:cxn modelId="{C98C18AD-DBA3-4181-9515-01765F57EF04}" srcId="{7F6CE13C-85FA-465E-A424-61EE366BC9D2}" destId="{693174EB-B0B4-41BE-81B9-DA734D1BDCDB}" srcOrd="7" destOrd="0" parTransId="{815F2EFD-F7E9-4614-A7C7-731CA2C0CEE8}" sibTransId="{62D79283-5F6C-4340-A943-5F00E4D0CB65}"/>
    <dgm:cxn modelId="{B8646EBD-633C-4784-9EDA-6B846FD2FD8F}" srcId="{7F6CE13C-85FA-465E-A424-61EE366BC9D2}" destId="{83397EAB-4617-4B3B-B91E-F6666EE43ABB}" srcOrd="0" destOrd="0" parTransId="{9E603600-DB55-4078-8B68-F6B431097C11}" sibTransId="{F6194D6E-8A56-4E79-B6FE-060651379AE2}"/>
    <dgm:cxn modelId="{D2D183C4-BEF8-4DF1-8B37-7AEE4B087E79}" type="presOf" srcId="{B19E1B0C-F4E3-4C83-84C5-A42C6857102B}" destId="{B04EED9E-B30B-44A7-ADF4-12C5C0AC22FB}" srcOrd="0" destOrd="0" presId="urn:microsoft.com/office/officeart/2005/8/layout/vList2"/>
    <dgm:cxn modelId="{B5EDFAE8-8D12-40CC-81E2-D1625BB1FF09}" type="presOf" srcId="{06B7622F-038F-4CD6-97D6-0569D8642840}" destId="{B98F5B38-29C4-48CA-99E5-26F459608659}" srcOrd="0" destOrd="0" presId="urn:microsoft.com/office/officeart/2005/8/layout/vList2"/>
    <dgm:cxn modelId="{DDA77BEF-993E-4DCD-A945-73D03462C165}" type="presOf" srcId="{693174EB-B0B4-41BE-81B9-DA734D1BDCDB}" destId="{A7B3B66F-EA3D-49E1-890F-BF71107CB1B1}" srcOrd="0" destOrd="0" presId="urn:microsoft.com/office/officeart/2005/8/layout/vList2"/>
    <dgm:cxn modelId="{F28B21FC-1E6C-4331-A283-9362DF27D835}" srcId="{7F6CE13C-85FA-465E-A424-61EE366BC9D2}" destId="{3B5AA1FB-E85D-4824-BF0C-C134F82633AF}" srcOrd="4" destOrd="0" parTransId="{C3B9072B-9EB6-4CF8-BB99-3130850514F8}" sibTransId="{A6EF7654-A5D1-4DCC-AB5E-EE637EF52798}"/>
    <dgm:cxn modelId="{42537AAD-B038-40F2-84B8-95E7B3D2FC64}" type="presParOf" srcId="{830C62E3-FF0B-46C9-B255-E052A7C0FDE7}" destId="{B6058C36-96FB-4193-BF25-0A6101842EDF}" srcOrd="0" destOrd="0" presId="urn:microsoft.com/office/officeart/2005/8/layout/vList2"/>
    <dgm:cxn modelId="{94C5B0B6-393E-4573-9D1C-8297D718B86D}" type="presParOf" srcId="{830C62E3-FF0B-46C9-B255-E052A7C0FDE7}" destId="{74094B19-C449-4467-B6EA-F4CB64EE9FAC}" srcOrd="1" destOrd="0" presId="urn:microsoft.com/office/officeart/2005/8/layout/vList2"/>
    <dgm:cxn modelId="{6D8A253A-E7A7-4F2A-81E0-749BBF633A53}" type="presParOf" srcId="{830C62E3-FF0B-46C9-B255-E052A7C0FDE7}" destId="{B98F5B38-29C4-48CA-99E5-26F459608659}" srcOrd="2" destOrd="0" presId="urn:microsoft.com/office/officeart/2005/8/layout/vList2"/>
    <dgm:cxn modelId="{6FB87293-04C0-4256-86B0-54DBFFBBF9B9}" type="presParOf" srcId="{830C62E3-FF0B-46C9-B255-E052A7C0FDE7}" destId="{3F08BFDF-ED22-40C6-A86D-578E9D5935A0}" srcOrd="3" destOrd="0" presId="urn:microsoft.com/office/officeart/2005/8/layout/vList2"/>
    <dgm:cxn modelId="{300D9BC2-6C2E-43F1-94B2-D7C3F62344F1}" type="presParOf" srcId="{830C62E3-FF0B-46C9-B255-E052A7C0FDE7}" destId="{B04EED9E-B30B-44A7-ADF4-12C5C0AC22FB}" srcOrd="4" destOrd="0" presId="urn:microsoft.com/office/officeart/2005/8/layout/vList2"/>
    <dgm:cxn modelId="{F4386E86-1800-4934-979F-7A22BAF46DA3}" type="presParOf" srcId="{830C62E3-FF0B-46C9-B255-E052A7C0FDE7}" destId="{AD225F08-1B82-4EF8-8DC4-57212AD7270E}" srcOrd="5" destOrd="0" presId="urn:microsoft.com/office/officeart/2005/8/layout/vList2"/>
    <dgm:cxn modelId="{DE00BA18-24A0-4B53-88E4-907BBEFD3BD8}" type="presParOf" srcId="{830C62E3-FF0B-46C9-B255-E052A7C0FDE7}" destId="{B7E0291C-0677-408E-815C-AC193691199F}" srcOrd="6" destOrd="0" presId="urn:microsoft.com/office/officeart/2005/8/layout/vList2"/>
    <dgm:cxn modelId="{F64CA34A-8734-427C-8DC3-19B8CC3418CA}" type="presParOf" srcId="{830C62E3-FF0B-46C9-B255-E052A7C0FDE7}" destId="{DE525433-55F0-4141-9141-8DB16461767C}" srcOrd="7" destOrd="0" presId="urn:microsoft.com/office/officeart/2005/8/layout/vList2"/>
    <dgm:cxn modelId="{09F6C6E3-07E3-4252-BAB2-AF33F18779C1}" type="presParOf" srcId="{830C62E3-FF0B-46C9-B255-E052A7C0FDE7}" destId="{8A7ED58B-49CB-4A41-9737-2EC679B9954B}" srcOrd="8" destOrd="0" presId="urn:microsoft.com/office/officeart/2005/8/layout/vList2"/>
    <dgm:cxn modelId="{5231DBB5-95BE-4449-9F44-EF3D9990FB39}" type="presParOf" srcId="{830C62E3-FF0B-46C9-B255-E052A7C0FDE7}" destId="{A5B0F261-7D64-4519-9BAD-09B15BAEB0A5}" srcOrd="9" destOrd="0" presId="urn:microsoft.com/office/officeart/2005/8/layout/vList2"/>
    <dgm:cxn modelId="{B7BBB783-754C-4D0E-B950-FE68AA7E31BF}" type="presParOf" srcId="{830C62E3-FF0B-46C9-B255-E052A7C0FDE7}" destId="{7377C6E3-0531-4A69-B6E5-DF73D404B414}" srcOrd="10" destOrd="0" presId="urn:microsoft.com/office/officeart/2005/8/layout/vList2"/>
    <dgm:cxn modelId="{F276E002-AF30-4E30-8F1C-80FBD4B31C86}" type="presParOf" srcId="{830C62E3-FF0B-46C9-B255-E052A7C0FDE7}" destId="{AE45BD27-6488-47E5-90F4-459D8AFD5734}" srcOrd="11" destOrd="0" presId="urn:microsoft.com/office/officeart/2005/8/layout/vList2"/>
    <dgm:cxn modelId="{E7FB96CF-6EEE-4CF5-8B04-848BDDE628B1}" type="presParOf" srcId="{830C62E3-FF0B-46C9-B255-E052A7C0FDE7}" destId="{76B5F83B-7746-415B-B247-BC9462FD8845}" srcOrd="12" destOrd="0" presId="urn:microsoft.com/office/officeart/2005/8/layout/vList2"/>
    <dgm:cxn modelId="{995908CB-381A-4BED-B728-2AB47CA8752C}" type="presParOf" srcId="{830C62E3-FF0B-46C9-B255-E052A7C0FDE7}" destId="{F7E33252-A53C-4424-B170-F8ED3D82AAE7}" srcOrd="13" destOrd="0" presId="urn:microsoft.com/office/officeart/2005/8/layout/vList2"/>
    <dgm:cxn modelId="{D07B78E8-B97E-439F-82E3-4A5EBFF06C69}" type="presParOf" srcId="{830C62E3-FF0B-46C9-B255-E052A7C0FDE7}" destId="{A7B3B66F-EA3D-49E1-890F-BF71107CB1B1}"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9E27A-382C-415A-B692-F8348CFA1F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3236C45-7391-41BE-ABC9-B65F2763F07A}">
      <dgm:prSet/>
      <dgm:spPr/>
      <dgm:t>
        <a:bodyPr/>
        <a:lstStyle/>
        <a:p>
          <a:r>
            <a:rPr lang="en-GB"/>
            <a:t>Public protection notice (PPN) – “is an information sharing document that records safeguarding concerns about and adult or child.” also used within multi-agency response (HMICFRS 2023).</a:t>
          </a:r>
          <a:endParaRPr lang="en-US"/>
        </a:p>
      </dgm:t>
    </dgm:pt>
    <dgm:pt modelId="{3386635B-5061-47AE-9624-0DAE21FE9013}" type="parTrans" cxnId="{45C3F89B-9296-4264-99CC-8D69A9A119F0}">
      <dgm:prSet/>
      <dgm:spPr/>
      <dgm:t>
        <a:bodyPr/>
        <a:lstStyle/>
        <a:p>
          <a:endParaRPr lang="en-US"/>
        </a:p>
      </dgm:t>
    </dgm:pt>
    <dgm:pt modelId="{B62D816C-D4CE-47D9-A65D-E4CDD27290D6}" type="sibTrans" cxnId="{45C3F89B-9296-4264-99CC-8D69A9A119F0}">
      <dgm:prSet/>
      <dgm:spPr/>
      <dgm:t>
        <a:bodyPr/>
        <a:lstStyle/>
        <a:p>
          <a:endParaRPr lang="en-US"/>
        </a:p>
      </dgm:t>
    </dgm:pt>
    <dgm:pt modelId="{0066DB5C-6D44-4448-BB27-ADE3B0C6E196}">
      <dgm:prSet/>
      <dgm:spPr/>
      <dgm:t>
        <a:bodyPr/>
        <a:lstStyle/>
        <a:p>
          <a:r>
            <a:rPr lang="en-GB"/>
            <a:t>Clare’s law (domestic violence disclosure scheme (DVDS)) – this allows for victims or potential victims of domestic abuse to access information about a partners or ex-partner regarding abusive or violent behaviour(Home office 2022c).</a:t>
          </a:r>
          <a:endParaRPr lang="en-US"/>
        </a:p>
      </dgm:t>
    </dgm:pt>
    <dgm:pt modelId="{69609BC5-24B5-4124-B01B-E2EDCE21DA8C}" type="parTrans" cxnId="{CA1903C6-3B24-4268-B309-CB55828F9439}">
      <dgm:prSet/>
      <dgm:spPr/>
      <dgm:t>
        <a:bodyPr/>
        <a:lstStyle/>
        <a:p>
          <a:endParaRPr lang="en-US"/>
        </a:p>
      </dgm:t>
    </dgm:pt>
    <dgm:pt modelId="{6406756D-CCEE-4260-9D62-D82B667798DD}" type="sibTrans" cxnId="{CA1903C6-3B24-4268-B309-CB55828F9439}">
      <dgm:prSet/>
      <dgm:spPr/>
      <dgm:t>
        <a:bodyPr/>
        <a:lstStyle/>
        <a:p>
          <a:endParaRPr lang="en-US"/>
        </a:p>
      </dgm:t>
    </dgm:pt>
    <dgm:pt modelId="{50B104CA-E623-4B9E-A0A0-180E4B2167F3}" type="pres">
      <dgm:prSet presAssocID="{9749E27A-382C-415A-B692-F8348CFA1F8C}" presName="hierChild1" presStyleCnt="0">
        <dgm:presLayoutVars>
          <dgm:chPref val="1"/>
          <dgm:dir/>
          <dgm:animOne val="branch"/>
          <dgm:animLvl val="lvl"/>
          <dgm:resizeHandles/>
        </dgm:presLayoutVars>
      </dgm:prSet>
      <dgm:spPr/>
    </dgm:pt>
    <dgm:pt modelId="{390CEB4C-EFED-4639-B88C-F0D1D7BB12CA}" type="pres">
      <dgm:prSet presAssocID="{03236C45-7391-41BE-ABC9-B65F2763F07A}" presName="hierRoot1" presStyleCnt="0"/>
      <dgm:spPr/>
    </dgm:pt>
    <dgm:pt modelId="{0D242FA9-1035-49B5-8880-7AF1989FC1CF}" type="pres">
      <dgm:prSet presAssocID="{03236C45-7391-41BE-ABC9-B65F2763F07A}" presName="composite" presStyleCnt="0"/>
      <dgm:spPr/>
    </dgm:pt>
    <dgm:pt modelId="{932F4FB2-B4B7-4FFF-90CF-BC44224342FC}" type="pres">
      <dgm:prSet presAssocID="{03236C45-7391-41BE-ABC9-B65F2763F07A}" presName="background" presStyleLbl="node0" presStyleIdx="0" presStyleCnt="2"/>
      <dgm:spPr/>
    </dgm:pt>
    <dgm:pt modelId="{212B50A4-8611-47CC-8014-2266B743DD98}" type="pres">
      <dgm:prSet presAssocID="{03236C45-7391-41BE-ABC9-B65F2763F07A}" presName="text" presStyleLbl="fgAcc0" presStyleIdx="0" presStyleCnt="2">
        <dgm:presLayoutVars>
          <dgm:chPref val="3"/>
        </dgm:presLayoutVars>
      </dgm:prSet>
      <dgm:spPr/>
    </dgm:pt>
    <dgm:pt modelId="{C07049B6-B1E3-40D8-9178-C83B560A326B}" type="pres">
      <dgm:prSet presAssocID="{03236C45-7391-41BE-ABC9-B65F2763F07A}" presName="hierChild2" presStyleCnt="0"/>
      <dgm:spPr/>
    </dgm:pt>
    <dgm:pt modelId="{34DA1463-370F-4FEF-B940-171DA50770EC}" type="pres">
      <dgm:prSet presAssocID="{0066DB5C-6D44-4448-BB27-ADE3B0C6E196}" presName="hierRoot1" presStyleCnt="0"/>
      <dgm:spPr/>
    </dgm:pt>
    <dgm:pt modelId="{6BD24FA1-2538-4A40-8081-CEE67F7AE793}" type="pres">
      <dgm:prSet presAssocID="{0066DB5C-6D44-4448-BB27-ADE3B0C6E196}" presName="composite" presStyleCnt="0"/>
      <dgm:spPr/>
    </dgm:pt>
    <dgm:pt modelId="{07FD8415-1340-4F48-8D6E-B22B05D0A189}" type="pres">
      <dgm:prSet presAssocID="{0066DB5C-6D44-4448-BB27-ADE3B0C6E196}" presName="background" presStyleLbl="node0" presStyleIdx="1" presStyleCnt="2"/>
      <dgm:spPr/>
    </dgm:pt>
    <dgm:pt modelId="{BE1B2687-3D24-4B1F-A469-FC4FEA00DB92}" type="pres">
      <dgm:prSet presAssocID="{0066DB5C-6D44-4448-BB27-ADE3B0C6E196}" presName="text" presStyleLbl="fgAcc0" presStyleIdx="1" presStyleCnt="2">
        <dgm:presLayoutVars>
          <dgm:chPref val="3"/>
        </dgm:presLayoutVars>
      </dgm:prSet>
      <dgm:spPr/>
    </dgm:pt>
    <dgm:pt modelId="{24E39FEF-5BE8-4116-AF3F-947A84627AC9}" type="pres">
      <dgm:prSet presAssocID="{0066DB5C-6D44-4448-BB27-ADE3B0C6E196}" presName="hierChild2" presStyleCnt="0"/>
      <dgm:spPr/>
    </dgm:pt>
  </dgm:ptLst>
  <dgm:cxnLst>
    <dgm:cxn modelId="{2B3D920C-16FC-48A0-B904-B846173CDD2C}" type="presOf" srcId="{03236C45-7391-41BE-ABC9-B65F2763F07A}" destId="{212B50A4-8611-47CC-8014-2266B743DD98}" srcOrd="0" destOrd="0" presId="urn:microsoft.com/office/officeart/2005/8/layout/hierarchy1"/>
    <dgm:cxn modelId="{2135CF7C-D0FF-46A9-A69F-DDE713AA51B4}" type="presOf" srcId="{0066DB5C-6D44-4448-BB27-ADE3B0C6E196}" destId="{BE1B2687-3D24-4B1F-A469-FC4FEA00DB92}" srcOrd="0" destOrd="0" presId="urn:microsoft.com/office/officeart/2005/8/layout/hierarchy1"/>
    <dgm:cxn modelId="{45C3F89B-9296-4264-99CC-8D69A9A119F0}" srcId="{9749E27A-382C-415A-B692-F8348CFA1F8C}" destId="{03236C45-7391-41BE-ABC9-B65F2763F07A}" srcOrd="0" destOrd="0" parTransId="{3386635B-5061-47AE-9624-0DAE21FE9013}" sibTransId="{B62D816C-D4CE-47D9-A65D-E4CDD27290D6}"/>
    <dgm:cxn modelId="{BA65CFC4-FD00-4494-9452-06C963A87976}" type="presOf" srcId="{9749E27A-382C-415A-B692-F8348CFA1F8C}" destId="{50B104CA-E623-4B9E-A0A0-180E4B2167F3}" srcOrd="0" destOrd="0" presId="urn:microsoft.com/office/officeart/2005/8/layout/hierarchy1"/>
    <dgm:cxn modelId="{CA1903C6-3B24-4268-B309-CB55828F9439}" srcId="{9749E27A-382C-415A-B692-F8348CFA1F8C}" destId="{0066DB5C-6D44-4448-BB27-ADE3B0C6E196}" srcOrd="1" destOrd="0" parTransId="{69609BC5-24B5-4124-B01B-E2EDCE21DA8C}" sibTransId="{6406756D-CCEE-4260-9D62-D82B667798DD}"/>
    <dgm:cxn modelId="{9EEBD8F8-0245-4EC6-93C2-FA52BA3B2391}" type="presParOf" srcId="{50B104CA-E623-4B9E-A0A0-180E4B2167F3}" destId="{390CEB4C-EFED-4639-B88C-F0D1D7BB12CA}" srcOrd="0" destOrd="0" presId="urn:microsoft.com/office/officeart/2005/8/layout/hierarchy1"/>
    <dgm:cxn modelId="{2E1A63D2-68DD-45F2-8CF6-A1287E5ECAD0}" type="presParOf" srcId="{390CEB4C-EFED-4639-B88C-F0D1D7BB12CA}" destId="{0D242FA9-1035-49B5-8880-7AF1989FC1CF}" srcOrd="0" destOrd="0" presId="urn:microsoft.com/office/officeart/2005/8/layout/hierarchy1"/>
    <dgm:cxn modelId="{5FCD6141-29AC-40E5-9938-621D8B91E543}" type="presParOf" srcId="{0D242FA9-1035-49B5-8880-7AF1989FC1CF}" destId="{932F4FB2-B4B7-4FFF-90CF-BC44224342FC}" srcOrd="0" destOrd="0" presId="urn:microsoft.com/office/officeart/2005/8/layout/hierarchy1"/>
    <dgm:cxn modelId="{04080CFB-CE63-490A-9314-0C84BBDD7BEA}" type="presParOf" srcId="{0D242FA9-1035-49B5-8880-7AF1989FC1CF}" destId="{212B50A4-8611-47CC-8014-2266B743DD98}" srcOrd="1" destOrd="0" presId="urn:microsoft.com/office/officeart/2005/8/layout/hierarchy1"/>
    <dgm:cxn modelId="{C1E33DF6-8B9A-4850-8375-FDA1E2D60C5E}" type="presParOf" srcId="{390CEB4C-EFED-4639-B88C-F0D1D7BB12CA}" destId="{C07049B6-B1E3-40D8-9178-C83B560A326B}" srcOrd="1" destOrd="0" presId="urn:microsoft.com/office/officeart/2005/8/layout/hierarchy1"/>
    <dgm:cxn modelId="{1A032F6C-6AF3-4EDF-A229-F1D39BCD2503}" type="presParOf" srcId="{50B104CA-E623-4B9E-A0A0-180E4B2167F3}" destId="{34DA1463-370F-4FEF-B940-171DA50770EC}" srcOrd="1" destOrd="0" presId="urn:microsoft.com/office/officeart/2005/8/layout/hierarchy1"/>
    <dgm:cxn modelId="{88C5877D-CBB8-4689-8B63-E9E07CA6EE84}" type="presParOf" srcId="{34DA1463-370F-4FEF-B940-171DA50770EC}" destId="{6BD24FA1-2538-4A40-8081-CEE67F7AE793}" srcOrd="0" destOrd="0" presId="urn:microsoft.com/office/officeart/2005/8/layout/hierarchy1"/>
    <dgm:cxn modelId="{E5BB1FED-DCCB-4F75-9D5A-0DA0406AEB5E}" type="presParOf" srcId="{6BD24FA1-2538-4A40-8081-CEE67F7AE793}" destId="{07FD8415-1340-4F48-8D6E-B22B05D0A189}" srcOrd="0" destOrd="0" presId="urn:microsoft.com/office/officeart/2005/8/layout/hierarchy1"/>
    <dgm:cxn modelId="{88167953-144E-4C86-864D-5E00F4749C4C}" type="presParOf" srcId="{6BD24FA1-2538-4A40-8081-CEE67F7AE793}" destId="{BE1B2687-3D24-4B1F-A469-FC4FEA00DB92}" srcOrd="1" destOrd="0" presId="urn:microsoft.com/office/officeart/2005/8/layout/hierarchy1"/>
    <dgm:cxn modelId="{B369B219-DED1-44C8-8CA4-D068B799D1A3}" type="presParOf" srcId="{34DA1463-370F-4FEF-B940-171DA50770EC}" destId="{24E39FEF-5BE8-4116-AF3F-947A84627AC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B406D-FCDC-4C59-A3B0-213AB294A3F0}">
      <dsp:nvSpPr>
        <dsp:cNvPr id="0" name=""/>
        <dsp:cNvSpPr/>
      </dsp:nvSpPr>
      <dsp:spPr>
        <a:xfrm rot="5400000">
          <a:off x="6707678" y="-2813906"/>
          <a:ext cx="873423" cy="6724131"/>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Punching, hitting, kicking, biting and choking.  </a:t>
          </a:r>
          <a:endParaRPr lang="en-GB" sz="2200" kern="1200" dirty="0"/>
        </a:p>
      </dsp:txBody>
      <dsp:txXfrm rot="-5400000">
        <a:off x="3782325" y="154084"/>
        <a:ext cx="6681494" cy="788149"/>
      </dsp:txXfrm>
    </dsp:sp>
    <dsp:sp modelId="{0CA3EF49-B471-4B69-8B99-2EADC273F9B5}">
      <dsp:nvSpPr>
        <dsp:cNvPr id="0" name=""/>
        <dsp:cNvSpPr/>
      </dsp:nvSpPr>
      <dsp:spPr>
        <a:xfrm>
          <a:off x="0" y="2269"/>
          <a:ext cx="3782324" cy="10917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Physical abuse</a:t>
          </a:r>
          <a:endParaRPr lang="en-GB" sz="3500" kern="1200" dirty="0"/>
        </a:p>
      </dsp:txBody>
      <dsp:txXfrm>
        <a:off x="53296" y="55565"/>
        <a:ext cx="3675732" cy="985187"/>
      </dsp:txXfrm>
    </dsp:sp>
    <dsp:sp modelId="{E608A279-35E5-4E18-96F8-8072F6C47A8B}">
      <dsp:nvSpPr>
        <dsp:cNvPr id="0" name=""/>
        <dsp:cNvSpPr/>
      </dsp:nvSpPr>
      <dsp:spPr>
        <a:xfrm rot="5400000">
          <a:off x="6707678" y="-1667538"/>
          <a:ext cx="873423" cy="6724131"/>
        </a:xfrm>
        <a:prstGeom prst="round2SameRect">
          <a:avLst/>
        </a:prstGeom>
        <a:solidFill>
          <a:schemeClr val="accent5">
            <a:tint val="40000"/>
            <a:alpha val="90000"/>
            <a:hueOff val="-141651"/>
            <a:satOff val="-5047"/>
            <a:lumOff val="-1107"/>
            <a:alphaOff val="0"/>
          </a:schemeClr>
        </a:solidFill>
        <a:ln w="12700" cap="flat" cmpd="sng" algn="ctr">
          <a:solidFill>
            <a:schemeClr val="accent5">
              <a:tint val="40000"/>
              <a:alpha val="90000"/>
              <a:hueOff val="-141651"/>
              <a:satOff val="-5047"/>
              <a:lumOff val="-11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Being put down, blamed for things that are not your fault; kept away from those you care about.</a:t>
          </a:r>
          <a:endParaRPr lang="en-GB" sz="2200" kern="1200" dirty="0"/>
        </a:p>
      </dsp:txBody>
      <dsp:txXfrm rot="-5400000">
        <a:off x="3782325" y="1300452"/>
        <a:ext cx="6681494" cy="788149"/>
      </dsp:txXfrm>
    </dsp:sp>
    <dsp:sp modelId="{9049C5A4-DFF4-4DB9-BEEF-87C8E7FD69FE}">
      <dsp:nvSpPr>
        <dsp:cNvPr id="0" name=""/>
        <dsp:cNvSpPr/>
      </dsp:nvSpPr>
      <dsp:spPr>
        <a:xfrm>
          <a:off x="0" y="1148638"/>
          <a:ext cx="3782324" cy="1091779"/>
        </a:xfrm>
        <a:prstGeom prst="roundRect">
          <a:avLst/>
        </a:prstGeom>
        <a:solidFill>
          <a:schemeClr val="accent5">
            <a:hueOff val="-120004"/>
            <a:satOff val="-574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Emotional abuse</a:t>
          </a:r>
          <a:endParaRPr lang="en-GB" sz="3500" kern="1200" dirty="0"/>
        </a:p>
      </dsp:txBody>
      <dsp:txXfrm>
        <a:off x="53296" y="1201934"/>
        <a:ext cx="3675732" cy="985187"/>
      </dsp:txXfrm>
    </dsp:sp>
    <dsp:sp modelId="{A88ADC55-7807-4BF4-B97F-FCEC31430AE2}">
      <dsp:nvSpPr>
        <dsp:cNvPr id="0" name=""/>
        <dsp:cNvSpPr/>
      </dsp:nvSpPr>
      <dsp:spPr>
        <a:xfrm rot="5400000">
          <a:off x="6707678" y="-521169"/>
          <a:ext cx="873423" cy="6724131"/>
        </a:xfrm>
        <a:prstGeom prst="round2SameRect">
          <a:avLst/>
        </a:prstGeom>
        <a:solidFill>
          <a:schemeClr val="accent5">
            <a:tint val="40000"/>
            <a:alpha val="90000"/>
            <a:hueOff val="-283301"/>
            <a:satOff val="-10094"/>
            <a:lumOff val="-2213"/>
            <a:alphaOff val="0"/>
          </a:schemeClr>
        </a:solidFill>
        <a:ln w="12700" cap="flat" cmpd="sng" algn="ctr">
          <a:solidFill>
            <a:schemeClr val="accent5">
              <a:tint val="40000"/>
              <a:alpha val="90000"/>
              <a:hueOff val="-283301"/>
              <a:satOff val="-10094"/>
              <a:lumOff val="-22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Rape, sexually degraded, indecent phone calls and forced to do sexual acts. </a:t>
          </a:r>
          <a:endParaRPr lang="en-GB" sz="2200" kern="1200" dirty="0"/>
        </a:p>
      </dsp:txBody>
      <dsp:txXfrm rot="-5400000">
        <a:off x="3782325" y="2446821"/>
        <a:ext cx="6681494" cy="788149"/>
      </dsp:txXfrm>
    </dsp:sp>
    <dsp:sp modelId="{490A9FDC-2B45-4E41-9738-0340A078B437}">
      <dsp:nvSpPr>
        <dsp:cNvPr id="0" name=""/>
        <dsp:cNvSpPr/>
      </dsp:nvSpPr>
      <dsp:spPr>
        <a:xfrm>
          <a:off x="0" y="2295006"/>
          <a:ext cx="3782324" cy="1091779"/>
        </a:xfrm>
        <a:prstGeom prst="roundRect">
          <a:avLst/>
        </a:prstGeom>
        <a:solidFill>
          <a:schemeClr val="accent5">
            <a:hueOff val="-240007"/>
            <a:satOff val="-11497"/>
            <a:lumOff val="-9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Sexual abuse</a:t>
          </a:r>
          <a:endParaRPr lang="en-GB" sz="3500" kern="1200" dirty="0"/>
        </a:p>
      </dsp:txBody>
      <dsp:txXfrm>
        <a:off x="53296" y="2348302"/>
        <a:ext cx="3675732" cy="985187"/>
      </dsp:txXfrm>
    </dsp:sp>
    <dsp:sp modelId="{D08902D7-7B96-439F-B19D-49BB50EC0DCD}">
      <dsp:nvSpPr>
        <dsp:cNvPr id="0" name=""/>
        <dsp:cNvSpPr/>
      </dsp:nvSpPr>
      <dsp:spPr>
        <a:xfrm rot="5400000">
          <a:off x="6707678" y="625198"/>
          <a:ext cx="873423" cy="6724131"/>
        </a:xfrm>
        <a:prstGeom prst="round2SameRect">
          <a:avLst/>
        </a:prstGeom>
        <a:solidFill>
          <a:schemeClr val="accent5">
            <a:tint val="40000"/>
            <a:alpha val="90000"/>
            <a:hueOff val="-424952"/>
            <a:satOff val="-15141"/>
            <a:lumOff val="-3320"/>
            <a:alphaOff val="0"/>
          </a:schemeClr>
        </a:solidFill>
        <a:ln w="12700" cap="flat" cmpd="sng" algn="ctr">
          <a:solidFill>
            <a:schemeClr val="accent5">
              <a:tint val="40000"/>
              <a:alpha val="90000"/>
              <a:hueOff val="-424952"/>
              <a:satOff val="-15141"/>
              <a:lumOff val="-332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No control over money or being left with little money.</a:t>
          </a:r>
          <a:endParaRPr lang="en-GB" sz="2200" kern="1200" dirty="0"/>
        </a:p>
      </dsp:txBody>
      <dsp:txXfrm rot="-5400000">
        <a:off x="3782325" y="3593189"/>
        <a:ext cx="6681494" cy="788149"/>
      </dsp:txXfrm>
    </dsp:sp>
    <dsp:sp modelId="{957BEFA0-5B13-447B-95EB-5391956C25E3}">
      <dsp:nvSpPr>
        <dsp:cNvPr id="0" name=""/>
        <dsp:cNvSpPr/>
      </dsp:nvSpPr>
      <dsp:spPr>
        <a:xfrm>
          <a:off x="0" y="3441374"/>
          <a:ext cx="3782324" cy="1091779"/>
        </a:xfrm>
        <a:prstGeom prst="roundRect">
          <a:avLst/>
        </a:prstGeom>
        <a:solidFill>
          <a:schemeClr val="accent5">
            <a:hueOff val="-360011"/>
            <a:satOff val="-17245"/>
            <a:lumOff val="-1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Financial abuse</a:t>
          </a:r>
          <a:endParaRPr lang="en-GB" sz="3500" kern="1200" dirty="0"/>
        </a:p>
      </dsp:txBody>
      <dsp:txXfrm>
        <a:off x="53296" y="3494670"/>
        <a:ext cx="3675732" cy="985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58C36-96FB-4193-BF25-0A6101842EDF}">
      <dsp:nvSpPr>
        <dsp:cNvPr id="0" name=""/>
        <dsp:cNvSpPr/>
      </dsp:nvSpPr>
      <dsp:spPr>
        <a:xfrm>
          <a:off x="0" y="244440"/>
          <a:ext cx="6967728" cy="575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b="0" i="0" kern="1200" dirty="0"/>
            <a:t>Isolating you from friends and family</a:t>
          </a:r>
          <a:endParaRPr lang="en-US" sz="2400" kern="1200" dirty="0"/>
        </a:p>
      </dsp:txBody>
      <dsp:txXfrm>
        <a:off x="28100" y="272540"/>
        <a:ext cx="6911528" cy="519439"/>
      </dsp:txXfrm>
    </dsp:sp>
    <dsp:sp modelId="{B98F5B38-29C4-48CA-99E5-26F459608659}">
      <dsp:nvSpPr>
        <dsp:cNvPr id="0" name=""/>
        <dsp:cNvSpPr/>
      </dsp:nvSpPr>
      <dsp:spPr>
        <a:xfrm>
          <a:off x="0" y="889200"/>
          <a:ext cx="6967728" cy="575639"/>
        </a:xfrm>
        <a:prstGeom prst="roundRect">
          <a:avLst/>
        </a:prstGeom>
        <a:solidFill>
          <a:schemeClr val="accent2">
            <a:hueOff val="-208509"/>
            <a:satOff val="-181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b="0" i="0" kern="1200" dirty="0"/>
            <a:t>Depriving you of basic needs as well as support</a:t>
          </a:r>
        </a:p>
      </dsp:txBody>
      <dsp:txXfrm>
        <a:off x="28100" y="917300"/>
        <a:ext cx="6911528" cy="519439"/>
      </dsp:txXfrm>
    </dsp:sp>
    <dsp:sp modelId="{B04EED9E-B30B-44A7-ADF4-12C5C0AC22FB}">
      <dsp:nvSpPr>
        <dsp:cNvPr id="0" name=""/>
        <dsp:cNvSpPr/>
      </dsp:nvSpPr>
      <dsp:spPr>
        <a:xfrm>
          <a:off x="0" y="1533960"/>
          <a:ext cx="6967728" cy="575639"/>
        </a:xfrm>
        <a:prstGeom prst="roundRect">
          <a:avLst/>
        </a:prstGeom>
        <a:solidFill>
          <a:schemeClr val="accent2">
            <a:hueOff val="-417018"/>
            <a:satOff val="-363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GB" sz="2400" b="0" i="0" kern="1200" dirty="0"/>
            <a:t>Monitoring </a:t>
          </a:r>
        </a:p>
      </dsp:txBody>
      <dsp:txXfrm>
        <a:off x="28100" y="1562060"/>
        <a:ext cx="6911528" cy="519439"/>
      </dsp:txXfrm>
    </dsp:sp>
    <dsp:sp modelId="{B7E0291C-0677-408E-815C-AC193691199F}">
      <dsp:nvSpPr>
        <dsp:cNvPr id="0" name=""/>
        <dsp:cNvSpPr/>
      </dsp:nvSpPr>
      <dsp:spPr>
        <a:xfrm>
          <a:off x="0" y="2178720"/>
          <a:ext cx="6967728" cy="575639"/>
        </a:xfrm>
        <a:prstGeom prst="roundRect">
          <a:avLst/>
        </a:prstGeom>
        <a:solidFill>
          <a:schemeClr val="accent2">
            <a:hueOff val="-625527"/>
            <a:satOff val="-5457"/>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b="0" i="0" kern="1200" dirty="0"/>
            <a:t>Control over everyday life</a:t>
          </a:r>
        </a:p>
      </dsp:txBody>
      <dsp:txXfrm>
        <a:off x="28100" y="2206820"/>
        <a:ext cx="6911528" cy="519439"/>
      </dsp:txXfrm>
    </dsp:sp>
    <dsp:sp modelId="{8A7ED58B-49CB-4A41-9737-2EC679B9954B}">
      <dsp:nvSpPr>
        <dsp:cNvPr id="0" name=""/>
        <dsp:cNvSpPr/>
      </dsp:nvSpPr>
      <dsp:spPr>
        <a:xfrm>
          <a:off x="0" y="2823480"/>
          <a:ext cx="6967728" cy="575639"/>
        </a:xfrm>
        <a:prstGeom prst="roundRect">
          <a:avLst/>
        </a:prstGeom>
        <a:solidFill>
          <a:schemeClr val="accent2">
            <a:hueOff val="-834036"/>
            <a:satOff val="-7277"/>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b="0" i="0" kern="1200" dirty="0"/>
            <a:t>Repeatedly putting you down, </a:t>
          </a:r>
        </a:p>
      </dsp:txBody>
      <dsp:txXfrm>
        <a:off x="28100" y="2851580"/>
        <a:ext cx="6911528" cy="519439"/>
      </dsp:txXfrm>
    </dsp:sp>
    <dsp:sp modelId="{7377C6E3-0531-4A69-B6E5-DF73D404B414}">
      <dsp:nvSpPr>
        <dsp:cNvPr id="0" name=""/>
        <dsp:cNvSpPr/>
      </dsp:nvSpPr>
      <dsp:spPr>
        <a:xfrm>
          <a:off x="0" y="3468240"/>
          <a:ext cx="6967728" cy="575639"/>
        </a:xfrm>
        <a:prstGeom prst="roundRect">
          <a:avLst/>
        </a:prstGeom>
        <a:solidFill>
          <a:schemeClr val="accent2">
            <a:hueOff val="-1042545"/>
            <a:satOff val="-9096"/>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b="0" i="0" kern="1200"/>
            <a:t>Humiliating, degrading or dehumanising you</a:t>
          </a:r>
          <a:endParaRPr lang="en-US" sz="2400" b="0" i="0" kern="1200" dirty="0"/>
        </a:p>
      </dsp:txBody>
      <dsp:txXfrm>
        <a:off x="28100" y="3496340"/>
        <a:ext cx="6911528" cy="519439"/>
      </dsp:txXfrm>
    </dsp:sp>
    <dsp:sp modelId="{76B5F83B-7746-415B-B247-BC9462FD8845}">
      <dsp:nvSpPr>
        <dsp:cNvPr id="0" name=""/>
        <dsp:cNvSpPr/>
      </dsp:nvSpPr>
      <dsp:spPr>
        <a:xfrm>
          <a:off x="0" y="4113000"/>
          <a:ext cx="6967728" cy="575639"/>
        </a:xfrm>
        <a:prstGeom prst="roundRect">
          <a:avLst/>
        </a:prstGeom>
        <a:solidFill>
          <a:schemeClr val="accent2">
            <a:hueOff val="-1251054"/>
            <a:satOff val="-10915"/>
            <a:lumOff val="-1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GB" sz="2400" b="0" i="0" kern="1200" dirty="0"/>
            <a:t>Controlling your finances</a:t>
          </a:r>
        </a:p>
      </dsp:txBody>
      <dsp:txXfrm>
        <a:off x="28100" y="4141100"/>
        <a:ext cx="6911528" cy="519439"/>
      </dsp:txXfrm>
    </dsp:sp>
    <dsp:sp modelId="{A7B3B66F-EA3D-49E1-890F-BF71107CB1B1}">
      <dsp:nvSpPr>
        <dsp:cNvPr id="0" name=""/>
        <dsp:cNvSpPr/>
      </dsp:nvSpPr>
      <dsp:spPr>
        <a:xfrm>
          <a:off x="0" y="4757760"/>
          <a:ext cx="6967728" cy="575639"/>
        </a:xfrm>
        <a:prstGeom prst="roundRect">
          <a:avLst/>
        </a:prstGeom>
        <a:solidFill>
          <a:schemeClr val="accent2">
            <a:hueOff val="-1459563"/>
            <a:satOff val="-12734"/>
            <a:lumOff val="-1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US" sz="2400" b="0" i="0" kern="1200"/>
            <a:t>Making threats or intimidating you</a:t>
          </a:r>
        </a:p>
      </dsp:txBody>
      <dsp:txXfrm>
        <a:off x="28100" y="4785860"/>
        <a:ext cx="6911528" cy="519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F4FB2-B4B7-4FFF-90CF-BC44224342FC}">
      <dsp:nvSpPr>
        <dsp:cNvPr id="0" name=""/>
        <dsp:cNvSpPr/>
      </dsp:nvSpPr>
      <dsp:spPr>
        <a:xfrm>
          <a:off x="1241" y="233896"/>
          <a:ext cx="4356705" cy="2766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B50A4-8611-47CC-8014-2266B743DD98}">
      <dsp:nvSpPr>
        <dsp:cNvPr id="0" name=""/>
        <dsp:cNvSpPr/>
      </dsp:nvSpPr>
      <dsp:spPr>
        <a:xfrm>
          <a:off x="485319" y="693771"/>
          <a:ext cx="4356705" cy="2766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Public protection notice (PPN) – “is an information sharing document that records safeguarding concerns about and adult or child.” also used within multi-agency response (HMICFRS 2023).</a:t>
          </a:r>
          <a:endParaRPr lang="en-US" sz="2100" kern="1200"/>
        </a:p>
      </dsp:txBody>
      <dsp:txXfrm>
        <a:off x="566347" y="774799"/>
        <a:ext cx="4194649" cy="2604451"/>
      </dsp:txXfrm>
    </dsp:sp>
    <dsp:sp modelId="{07FD8415-1340-4F48-8D6E-B22B05D0A189}">
      <dsp:nvSpPr>
        <dsp:cNvPr id="0" name=""/>
        <dsp:cNvSpPr/>
      </dsp:nvSpPr>
      <dsp:spPr>
        <a:xfrm>
          <a:off x="5326103" y="233896"/>
          <a:ext cx="4356705" cy="2766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1B2687-3D24-4B1F-A469-FC4FEA00DB92}">
      <dsp:nvSpPr>
        <dsp:cNvPr id="0" name=""/>
        <dsp:cNvSpPr/>
      </dsp:nvSpPr>
      <dsp:spPr>
        <a:xfrm>
          <a:off x="5810181" y="693771"/>
          <a:ext cx="4356705" cy="27665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Clare’s law (domestic violence disclosure scheme (DVDS)) – this allows for victims or potential victims of domestic abuse to access information about a partners or ex-partner regarding abusive or violent behaviour(Home office 2022c).</a:t>
          </a:r>
          <a:endParaRPr lang="en-US" sz="2100" kern="1200"/>
        </a:p>
      </dsp:txBody>
      <dsp:txXfrm>
        <a:off x="5891209" y="774799"/>
        <a:ext cx="4194649" cy="2604451"/>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6FD3F-43F4-475A-B588-78ED517FFFFB}" type="datetimeFigureOut">
              <a:rPr lang="en-GB" smtClean="0"/>
              <a:t>14/12/2023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8F2FAE-C197-4A3F-B493-0E326F32486C}" type="slidenum">
              <a:rPr lang="en-GB" smtClean="0"/>
              <a:t>‹#›</a:t>
            </a:fld>
            <a:endParaRPr lang="en-GB"/>
          </a:p>
        </p:txBody>
      </p:sp>
    </p:spTree>
    <p:extLst>
      <p:ext uri="{BB962C8B-B14F-4D97-AF65-F5344CB8AC3E}">
        <p14:creationId xmlns:p14="http://schemas.microsoft.com/office/powerpoint/2010/main" val="2852012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domestic-abuse/call-handler-and-front-counter-staff-response-domestic-abuse-inciden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www.gov.uk/government/publications/domestic-abuse-bill-2020-factsheets/amendment-to-the-controlling-or-coercive-behaviour-offence" TargetMode="External"/><Relationship Id="rId13" Type="http://schemas.openxmlformats.org/officeDocument/2006/relationships/hyperlink" Target="https://domesticabusecommissioner.uk/wp-content/uploads/2023/03/DAC-Strategic-Plan-2023.pdf" TargetMode="External"/><Relationship Id="rId18" Type="http://schemas.openxmlformats.org/officeDocument/2006/relationships/hyperlink" Target="https://www.ons.gov.uk/peoplepopulationandcommunity/crimeandjustice/articles/domesticabuseprevalenceandtrendsenglandandwales/yearendingmarch2022" TargetMode="External"/><Relationship Id="rId3" Type="http://schemas.openxmlformats.org/officeDocument/2006/relationships/hyperlink" Target="https://www.gov.ie/en/policy-information/401d1-domestic-violence/#what-is-domestic-violence" TargetMode="External"/><Relationship Id="rId21" Type="http://schemas.openxmlformats.org/officeDocument/2006/relationships/hyperlink" Target="https://safelives.org.uk/policy-evidence/about-domestic-abuse/how-widespread-domestic-abuse-and-what-impact" TargetMode="External"/><Relationship Id="rId7" Type="http://schemas.openxmlformats.org/officeDocument/2006/relationships/hyperlink" Target="https://www.healthline.com/health/mental-health/stockholm-syndrome" TargetMode="External"/><Relationship Id="rId12" Type="http://schemas.openxmlformats.org/officeDocument/2006/relationships/hyperlink" Target="https://idas.org.uk/bwl-advanced-faq/what-is-a-marac/" TargetMode="External"/><Relationship Id="rId17" Type="http://schemas.openxmlformats.org/officeDocument/2006/relationships/hyperlink" Target="https://learning.nspcc.org.uk/news/why-language-matters/domestic-abuse-is-broader-than-domestic-violence/#:~:text=Using%20the%20term%20" TargetMode="External"/><Relationship Id="rId2" Type="http://schemas.openxmlformats.org/officeDocument/2006/relationships/slide" Target="../slides/slide17.xml"/><Relationship Id="rId16" Type="http://schemas.openxmlformats.org/officeDocument/2006/relationships/hyperlink" Target="https://doi.org/10.1111/j.1600-0447.2007.01112.x" TargetMode="External"/><Relationship Id="rId20" Type="http://schemas.openxmlformats.org/officeDocument/2006/relationships/hyperlink" Target="https://refuge.org.uk/what-is-domestic-abuse/the-myths/" TargetMode="External"/><Relationship Id="rId1" Type="http://schemas.openxmlformats.org/officeDocument/2006/relationships/notesMaster" Target="../notesMasters/notesMaster1.xml"/><Relationship Id="rId6" Type="http://schemas.openxmlformats.org/officeDocument/2006/relationships/hyperlink" Target="https://hmicfrs.justiceinspectorates.gov.uk/glossary/public-protection-notice/" TargetMode="External"/><Relationship Id="rId11" Type="http://schemas.openxmlformats.org/officeDocument/2006/relationships/hyperlink" Target="https://www.gov.uk/guidance/domestic-abuse-how-to-get-help" TargetMode="External"/><Relationship Id="rId24" Type="http://schemas.openxmlformats.org/officeDocument/2006/relationships/hyperlink" Target="https://www.womensaid.org.uk/information-support/what-is-domestic-abuse/coercive-control/" TargetMode="External"/><Relationship Id="rId5" Type="http://schemas.openxmlformats.org/officeDocument/2006/relationships/hyperlink" Target="https://www.bcpsafeguardingadultsboard.com/uploads/7/4/8/9/74891967/appendix_2_-_changes_in_dorset_police_since_completion_of_the_sar_dhr.pdf" TargetMode="External"/><Relationship Id="rId15" Type="http://schemas.openxmlformats.org/officeDocument/2006/relationships/hyperlink" Target="https://www.legislation.gov.uk/ukpga/2010/17/contents" TargetMode="External"/><Relationship Id="rId23" Type="http://schemas.openxmlformats.org/officeDocument/2006/relationships/hyperlink" Target="https://www.womensaid.org.uk/information-support/what-is-domestic-abuse/myths/" TargetMode="External"/><Relationship Id="rId10" Type="http://schemas.openxmlformats.org/officeDocument/2006/relationships/hyperlink" Target="https://www.gov.uk/government/publications/domestic-abuse-bill-2020-factsheets/domestic-violence-disclosure-scheme-factsheet" TargetMode="External"/><Relationship Id="rId19" Type="http://schemas.openxmlformats.org/officeDocument/2006/relationships/hyperlink" Target="https://www.psni.police.uk/safety-and-support/keeping-safe/protecting-yourself/domestic-abuse/domestic-abuse-behaviours" TargetMode="External"/><Relationship Id="rId4" Type="http://schemas.openxmlformats.org/officeDocument/2006/relationships/hyperlink" Target="https://www.legislation.gov.uk/ukpga/2021/17/section/1/enacted" TargetMode="External"/><Relationship Id="rId9" Type="http://schemas.openxmlformats.org/officeDocument/2006/relationships/hyperlink" Target="https://www.gov.uk/government/publications/domestic-abuse-bill-2020-factsheets/domestic-abuse-protection-notices-orders-factsheet" TargetMode="External"/><Relationship Id="rId14" Type="http://schemas.openxmlformats.org/officeDocument/2006/relationships/hyperlink" Target="https://www.healthline.com/health/coercive-control" TargetMode="External"/><Relationship Id="rId22" Type="http://schemas.openxmlformats.org/officeDocument/2006/relationships/hyperlink" Target="https://www.legislation.gov.uk/ukpga/2015/9/section/76/2015-12-2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1</a:t>
            </a:fld>
            <a:endParaRPr lang="en-GB"/>
          </a:p>
        </p:txBody>
      </p:sp>
    </p:spTree>
    <p:extLst>
      <p:ext uri="{BB962C8B-B14F-4D97-AF65-F5344CB8AC3E}">
        <p14:creationId xmlns:p14="http://schemas.microsoft.com/office/powerpoint/2010/main" val="4214162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42913"/>
            <a:ext cx="5486400" cy="3086100"/>
          </a:xfrm>
        </p:spPr>
      </p:sp>
      <p:sp>
        <p:nvSpPr>
          <p:cNvPr id="3" name="Notes Placeholder 2"/>
          <p:cNvSpPr>
            <a:spLocks noGrp="1"/>
          </p:cNvSpPr>
          <p:nvPr>
            <p:ph type="body" idx="1"/>
          </p:nvPr>
        </p:nvSpPr>
        <p:spPr>
          <a:xfrm>
            <a:off x="741459" y="3637225"/>
            <a:ext cx="5486400" cy="360045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“Domestic violence is a pattern of repeated abusive and controlling behaviour that occurs within an intimate or family relationship and may even continue after the relationship has ended” – Department of Justice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The change brought ankle tags for abusers to stop them going near the victims. Longer prison sentences for serious offenders (UK Government 2023). The change was needed as: “Domestic violence is closely associated with incidents of physical violence”. – NSPCC 2023. whereas “Domestic abuse doesn’t have to involve physical violence” – NSPCC 2023</a:t>
            </a:r>
          </a:p>
          <a:p>
            <a:pPr>
              <a:lnSpc>
                <a:spcPct val="107000"/>
              </a:lnSpc>
              <a:spcAft>
                <a:spcPts val="800"/>
              </a:spcAft>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Criminal Injuries Helpline 2023 – By expanding the definition, the act aims to capture the full range of abusive behaviours that victims may experience in domestic relationships. This means that it’s not just show casing that it is violent</a:t>
            </a:r>
          </a:p>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2</a:t>
            </a:fld>
            <a:endParaRPr lang="en-GB"/>
          </a:p>
        </p:txBody>
      </p:sp>
    </p:spTree>
    <p:extLst>
      <p:ext uri="{BB962C8B-B14F-4D97-AF65-F5344CB8AC3E}">
        <p14:creationId xmlns:p14="http://schemas.microsoft.com/office/powerpoint/2010/main" val="1423139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3</a:t>
            </a:fld>
            <a:endParaRPr lang="en-GB"/>
          </a:p>
        </p:txBody>
      </p:sp>
    </p:spTree>
    <p:extLst>
      <p:ext uri="{BB962C8B-B14F-4D97-AF65-F5344CB8AC3E}">
        <p14:creationId xmlns:p14="http://schemas.microsoft.com/office/powerpoint/2010/main" val="1353778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38188" y="685800"/>
            <a:ext cx="5486400" cy="3086100"/>
          </a:xfrm>
        </p:spPr>
      </p:sp>
      <p:sp>
        <p:nvSpPr>
          <p:cNvPr id="3" name="Notes Placeholder 2"/>
          <p:cNvSpPr>
            <a:spLocks noGrp="1"/>
          </p:cNvSpPr>
          <p:nvPr>
            <p:ph type="body" idx="1"/>
          </p:nvPr>
        </p:nvSpPr>
        <p:spPr>
          <a:xfrm>
            <a:off x="738188" y="4209719"/>
            <a:ext cx="5486400" cy="3600450"/>
          </a:xfrm>
        </p:spPr>
        <p:txBody>
          <a:bodyPr/>
          <a:lstStyle/>
          <a:p>
            <a:r>
              <a:rPr lang="en-GB" dirty="0"/>
              <a:t>Abi Blake</a:t>
            </a:r>
          </a:p>
          <a:p>
            <a:endParaRPr lang="en-GB" dirty="0"/>
          </a:p>
          <a:p>
            <a:r>
              <a:rPr lang="en-GB" dirty="0"/>
              <a:t>He told her how to behave – e.g. wear make-up and heels; how she spoke, looked and conducted herself. He degraded her verbally, calling her stupid. </a:t>
            </a:r>
          </a:p>
          <a:p>
            <a:endParaRPr lang="en-GB" dirty="0"/>
          </a:p>
          <a:p>
            <a:r>
              <a:rPr lang="en-GB" dirty="0"/>
              <a:t>Violence started the night he told her to go out and she came back to a substance (cocaine) on her son’s toys and alcohol bottles everywhere. She wanted an explanation and he exploded.</a:t>
            </a:r>
          </a:p>
          <a:p>
            <a:endParaRPr lang="en-GB" dirty="0"/>
          </a:p>
          <a:p>
            <a:r>
              <a:rPr lang="en-GB" dirty="0"/>
              <a:t>He slapped her, gripped her mouth and told her to “shut up”. Blamed her the next morning, saying he want to stop her screaming and shouting because of the neighbours. </a:t>
            </a:r>
          </a:p>
          <a:p>
            <a:endParaRPr lang="en-GB" dirty="0"/>
          </a:p>
          <a:p>
            <a:r>
              <a:rPr lang="en-GB" dirty="0"/>
              <a:t>She called the police who would take him away and return him a few hours later. She wouldn’t press charges </a:t>
            </a:r>
            <a:r>
              <a:rPr lang="en-GB" dirty="0" err="1"/>
              <a:t>evenwhen</a:t>
            </a:r>
            <a:r>
              <a:rPr lang="en-GB" dirty="0"/>
              <a:t> he set a fire in the house as she slept.</a:t>
            </a:r>
          </a:p>
          <a:p>
            <a:endParaRPr lang="en-GB" dirty="0"/>
          </a:p>
          <a:p>
            <a:r>
              <a:rPr lang="en-GB" dirty="0"/>
              <a:t>She believed she couldn’t live without him. </a:t>
            </a:r>
          </a:p>
          <a:p>
            <a:endParaRPr lang="en-GB" dirty="0"/>
          </a:p>
          <a:p>
            <a:r>
              <a:rPr lang="en-GB" dirty="0"/>
              <a:t>Her mum warned her that she would end up dead. 5 days later her partner kicked and stamped on her body with great force that he damaged her spinal cord, punctured her lung and broke ribs.</a:t>
            </a:r>
          </a:p>
          <a:p>
            <a:endParaRPr lang="en-GB" dirty="0"/>
          </a:p>
          <a:p>
            <a:r>
              <a:rPr lang="en-GB" dirty="0"/>
              <a:t>A neighbour saved her and a surgeon who carried out surgery on her neck. Suffered with long term spinal damage and PTSD.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4</a:t>
            </a:fld>
            <a:endParaRPr lang="en-GB"/>
          </a:p>
        </p:txBody>
      </p:sp>
    </p:spTree>
    <p:extLst>
      <p:ext uri="{BB962C8B-B14F-4D97-AF65-F5344CB8AC3E}">
        <p14:creationId xmlns:p14="http://schemas.microsoft.com/office/powerpoint/2010/main" val="399997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control became a stand-alone offence in the Serious Crime Act 2015 due to there being “</a:t>
            </a:r>
            <a:r>
              <a:rPr lang="en-US" b="0" i="0" dirty="0">
                <a:solidFill>
                  <a:srgbClr val="0B0C0C"/>
                </a:solidFill>
                <a:effectLst/>
                <a:latin typeface="GDS Transport"/>
              </a:rPr>
              <a:t>a gap in the law around patterns of coercive and controlling behavior during a relationship between intimate partners, former partners who still live together, or family members”; the offence now carries a “maximum 5 years imprisonment”(Home Office and Bradley 2015).</a:t>
            </a:r>
          </a:p>
          <a:p>
            <a:endParaRPr lang="en-US" b="0" i="0" dirty="0">
              <a:solidFill>
                <a:srgbClr val="0B0C0C"/>
              </a:solidFill>
              <a:effectLst/>
              <a:latin typeface="GDS Transport"/>
            </a:endParaRPr>
          </a:p>
          <a:p>
            <a:r>
              <a:rPr lang="en-GB" dirty="0"/>
              <a:t>When it comes to police involvement, the police will look to gather physical evidence of injuries, but they will ignore and disregard women talking about coercive control, stating “one word against the other, thus ‘weak’ or ‘unverifiable evidence’”(Barlow et al 2019, page 170).</a:t>
            </a:r>
          </a:p>
          <a:p>
            <a:endParaRPr lang="en-GB" dirty="0"/>
          </a:p>
          <a:p>
            <a:r>
              <a:rPr lang="en-GB" dirty="0"/>
              <a:t> Victim and perpetrator must be personally connected for the offence to apply. Could be intimate partners who live together or not, family and ex partners. (Home Office 2022a)</a:t>
            </a:r>
          </a:p>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5</a:t>
            </a:fld>
            <a:endParaRPr lang="en-GB"/>
          </a:p>
        </p:txBody>
      </p:sp>
    </p:spTree>
    <p:extLst>
      <p:ext uri="{BB962C8B-B14F-4D97-AF65-F5344CB8AC3E}">
        <p14:creationId xmlns:p14="http://schemas.microsoft.com/office/powerpoint/2010/main" val="435190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6</a:t>
            </a:fld>
            <a:endParaRPr lang="en-GB"/>
          </a:p>
        </p:txBody>
      </p:sp>
    </p:spTree>
    <p:extLst>
      <p:ext uri="{BB962C8B-B14F-4D97-AF65-F5344CB8AC3E}">
        <p14:creationId xmlns:p14="http://schemas.microsoft.com/office/powerpoint/2010/main" val="38658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control and domestic abuse have similar signs, and some are the same this is due to coercive control being a behaviour in domestic abuse. Such as limiting or controlling money; cutting you off from people you care about (family and friends); threatening those around you. Differences would be that domestic abuse is more physical than coercive control, so it includes physically attacking, being aggressive. Coercive control includes gaslighting and forcing traditional gender roles.</a:t>
            </a:r>
          </a:p>
        </p:txBody>
      </p:sp>
      <p:sp>
        <p:nvSpPr>
          <p:cNvPr id="4" name="Slide Number Placeholder 3"/>
          <p:cNvSpPr>
            <a:spLocks noGrp="1"/>
          </p:cNvSpPr>
          <p:nvPr>
            <p:ph type="sldNum" sz="quarter" idx="5"/>
          </p:nvPr>
        </p:nvSpPr>
        <p:spPr/>
        <p:txBody>
          <a:bodyPr/>
          <a:lstStyle/>
          <a:p>
            <a:fld id="{928F2FAE-C197-4A3F-B493-0E326F32486C}" type="slidenum">
              <a:rPr lang="en-GB" smtClean="0"/>
              <a:t>7</a:t>
            </a:fld>
            <a:endParaRPr lang="en-GB"/>
          </a:p>
        </p:txBody>
      </p:sp>
    </p:spTree>
    <p:extLst>
      <p:ext uri="{BB962C8B-B14F-4D97-AF65-F5344CB8AC3E}">
        <p14:creationId xmlns:p14="http://schemas.microsoft.com/office/powerpoint/2010/main" val="992870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associated with hostage and kidnap situations, but also abusive relationships, child abuse and sex trafficking (Holland 2019). </a:t>
            </a:r>
          </a:p>
          <a:p>
            <a:endParaRPr lang="en-GB" dirty="0"/>
          </a:p>
          <a:p>
            <a:r>
              <a:rPr lang="en-GB" dirty="0"/>
              <a:t>An example of Stockholm syndrome could be beauty and the beast – this due to the fact that Belle was kept hostage by the beast in return for letting her father leave. While the beast showed her kindness, he also tried to lock her up and keep her from having food. In the end she ended up falling in love with him.</a:t>
            </a:r>
          </a:p>
        </p:txBody>
      </p:sp>
      <p:sp>
        <p:nvSpPr>
          <p:cNvPr id="4" name="Slide Number Placeholder 3"/>
          <p:cNvSpPr>
            <a:spLocks noGrp="1"/>
          </p:cNvSpPr>
          <p:nvPr>
            <p:ph type="sldNum" sz="quarter" idx="5"/>
          </p:nvPr>
        </p:nvSpPr>
        <p:spPr/>
        <p:txBody>
          <a:bodyPr/>
          <a:lstStyle/>
          <a:p>
            <a:fld id="{928F2FAE-C197-4A3F-B493-0E326F32486C}" type="slidenum">
              <a:rPr lang="en-GB" smtClean="0"/>
              <a:t>8</a:t>
            </a:fld>
            <a:endParaRPr lang="en-GB"/>
          </a:p>
        </p:txBody>
      </p:sp>
    </p:spTree>
    <p:extLst>
      <p:ext uri="{BB962C8B-B14F-4D97-AF65-F5344CB8AC3E}">
        <p14:creationId xmlns:p14="http://schemas.microsoft.com/office/powerpoint/2010/main" val="2083581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Alcohol doesn’t make someone violent but can at as a catalyst for an attack, it doesn’t cause domestic abuse.</a:t>
            </a:r>
          </a:p>
          <a:p>
            <a:r>
              <a:rPr lang="en-GB" dirty="0"/>
              <a:t>She may not be able to leave for a reason.</a:t>
            </a:r>
          </a:p>
          <a:p>
            <a:r>
              <a:rPr lang="en-GB" dirty="0"/>
              <a:t>Domestic abuse is not always physical. </a:t>
            </a:r>
          </a:p>
          <a:p>
            <a:r>
              <a:rPr lang="en-GB" dirty="0"/>
              <a:t>If a woman is being abused the children are likely to see this.</a:t>
            </a:r>
          </a:p>
          <a:p>
            <a:r>
              <a:rPr lang="en-GB" dirty="0"/>
              <a:t>A man's belief he’s the head of the family stems this idea.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kern="1200" dirty="0">
                <a:solidFill>
                  <a:schemeClr val="tx1"/>
                </a:solidFill>
                <a:latin typeface="+mn-lt"/>
                <a:ea typeface="+mn-ea"/>
                <a:cs typeface="+mn-cs"/>
              </a:rPr>
              <a:t>(women’s aid 2013)</a:t>
            </a:r>
            <a:endParaRPr lang="en-GB" dirty="0"/>
          </a:p>
          <a:p>
            <a:endParaRPr lang="en-GB" dirty="0"/>
          </a:p>
          <a:p>
            <a:r>
              <a:rPr lang="en-GB" dirty="0"/>
              <a:t>Violence is a choice.</a:t>
            </a:r>
          </a:p>
          <a:p>
            <a:r>
              <a:rPr lang="en-GB" dirty="0"/>
              <a:t>It can happen to anyone</a:t>
            </a:r>
          </a:p>
          <a:p>
            <a:r>
              <a:rPr lang="en-GB" dirty="0"/>
              <a:t>This is due to victim blaming.</a:t>
            </a:r>
          </a:p>
          <a:p>
            <a:r>
              <a:rPr lang="en-GB" dirty="0"/>
              <a:t>They aren’t losing control, they are in control and using different methods.</a:t>
            </a:r>
          </a:p>
          <a:p>
            <a:r>
              <a:rPr lang="en-GB" dirty="0"/>
              <a:t>Victim blaming, women don’t like violence.</a:t>
            </a:r>
          </a:p>
          <a:p>
            <a:r>
              <a:rPr lang="en-GB" dirty="0"/>
              <a:t>It’s a social problem.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US" sz="1200" kern="1200" dirty="0">
                <a:solidFill>
                  <a:srgbClr val="000000"/>
                </a:solidFill>
                <a:latin typeface="canada-type-gibson"/>
                <a:ea typeface="+mn-ea"/>
                <a:cs typeface="+mn-cs"/>
              </a:rPr>
              <a:t>(refuge 2017)</a:t>
            </a:r>
            <a:endParaRPr lang="en-GB" sz="1200" dirty="0"/>
          </a:p>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9</a:t>
            </a:fld>
            <a:endParaRPr lang="en-GB"/>
          </a:p>
        </p:txBody>
      </p:sp>
    </p:spTree>
    <p:extLst>
      <p:ext uri="{BB962C8B-B14F-4D97-AF65-F5344CB8AC3E}">
        <p14:creationId xmlns:p14="http://schemas.microsoft.com/office/powerpoint/2010/main" val="1601264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28F2FAE-C197-4A3F-B493-0E326F32486C}" type="slidenum">
              <a:rPr lang="en-GB" smtClean="0"/>
              <a:t>10</a:t>
            </a:fld>
            <a:endParaRPr lang="en-GB"/>
          </a:p>
        </p:txBody>
      </p:sp>
    </p:spTree>
    <p:extLst>
      <p:ext uri="{BB962C8B-B14F-4D97-AF65-F5344CB8AC3E}">
        <p14:creationId xmlns:p14="http://schemas.microsoft.com/office/powerpoint/2010/main" val="3722698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Domestic abuse and coercive control have a massive impact upon those who are victims of them. Many end up in hospital due to their injuries, they suffer health conditions as well as mental health conditions. Many become suicidal. </a:t>
            </a:r>
          </a:p>
          <a:p>
            <a:r>
              <a:rPr lang="en-GB" dirty="0"/>
              <a:t>The impact of such a crime is beyond anything you can imagine, other than those listed above there are potentially many more impacts of this type of crime, especially as many cases go unreported.</a:t>
            </a:r>
          </a:p>
        </p:txBody>
      </p:sp>
      <p:sp>
        <p:nvSpPr>
          <p:cNvPr id="4" name="Slide Number Placeholder 3"/>
          <p:cNvSpPr>
            <a:spLocks noGrp="1"/>
          </p:cNvSpPr>
          <p:nvPr>
            <p:ph type="sldNum" sz="quarter" idx="5"/>
          </p:nvPr>
        </p:nvSpPr>
        <p:spPr/>
        <p:txBody>
          <a:bodyPr/>
          <a:lstStyle/>
          <a:p>
            <a:fld id="{928F2FAE-C197-4A3F-B493-0E326F32486C}" type="slidenum">
              <a:rPr lang="en-GB" smtClean="0"/>
              <a:t>11</a:t>
            </a:fld>
            <a:endParaRPr lang="en-GB"/>
          </a:p>
        </p:txBody>
      </p:sp>
    </p:spTree>
    <p:extLst>
      <p:ext uri="{BB962C8B-B14F-4D97-AF65-F5344CB8AC3E}">
        <p14:creationId xmlns:p14="http://schemas.microsoft.com/office/powerpoint/2010/main" val="664469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PPNs can help the police to risk assess victims of domestic abuse and stalking and harassment (DASH), as well as identify domestic abuse (Grant 2019). Allowing the other agencies to get involved if needed.</a:t>
            </a:r>
          </a:p>
          <a:p>
            <a:endParaRPr lang="en-US" dirty="0"/>
          </a:p>
          <a:p>
            <a:r>
              <a:rPr lang="en-US" dirty="0"/>
              <a:t>Clare’s law “I</a:t>
            </a:r>
            <a:r>
              <a:rPr lang="en-US" b="0" i="0" dirty="0">
                <a:solidFill>
                  <a:srgbClr val="141414"/>
                </a:solidFill>
                <a:effectLst/>
                <a:latin typeface="ReithSans"/>
              </a:rPr>
              <a:t>nclude both the "right to ask" cases - where information was requested - and "right to know" - where police warn potential victims without being asked to do so</a:t>
            </a:r>
            <a:r>
              <a:rPr lang="en-US" dirty="0"/>
              <a:t>” (BBC News 2015).  Being able to gain this knowledge allows for people to prepare and not get them selves into harm, however I doubt that many people know about this law.</a:t>
            </a:r>
          </a:p>
          <a:p>
            <a:endParaRPr lang="en-US" dirty="0"/>
          </a:p>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12</a:t>
            </a:fld>
            <a:endParaRPr lang="en-GB"/>
          </a:p>
        </p:txBody>
      </p:sp>
    </p:spTree>
    <p:extLst>
      <p:ext uri="{BB962C8B-B14F-4D97-AF65-F5344CB8AC3E}">
        <p14:creationId xmlns:p14="http://schemas.microsoft.com/office/powerpoint/2010/main" val="26359731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DAPN is issued if someone over 18 has threaten violence or has been violent towards a person.</a:t>
            </a:r>
          </a:p>
          <a:p>
            <a:r>
              <a:rPr lang="en-GB" dirty="0"/>
              <a:t>A DAPO is only issues if the court is satisfied that the offender has been violent or threatened violence towards an associated person; if the court thinks that this is the best way to protect from violence or the threat of. – Crime and Security Act 2010 section 24</a:t>
            </a:r>
          </a:p>
        </p:txBody>
      </p:sp>
      <p:sp>
        <p:nvSpPr>
          <p:cNvPr id="4" name="Slide Number Placeholder 3"/>
          <p:cNvSpPr>
            <a:spLocks noGrp="1"/>
          </p:cNvSpPr>
          <p:nvPr>
            <p:ph type="sldNum" sz="quarter" idx="5"/>
          </p:nvPr>
        </p:nvSpPr>
        <p:spPr/>
        <p:txBody>
          <a:bodyPr/>
          <a:lstStyle/>
          <a:p>
            <a:fld id="{928F2FAE-C197-4A3F-B493-0E326F32486C}" type="slidenum">
              <a:rPr lang="en-GB" smtClean="0"/>
              <a:t>13</a:t>
            </a:fld>
            <a:endParaRPr lang="en-GB"/>
          </a:p>
        </p:txBody>
      </p:sp>
    </p:spTree>
    <p:extLst>
      <p:ext uri="{BB962C8B-B14F-4D97-AF65-F5344CB8AC3E}">
        <p14:creationId xmlns:p14="http://schemas.microsoft.com/office/powerpoint/2010/main" val="4223247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Call handlers will prioritise domestic abuse calls and ensure the safety of victim and children as well as informing the victim of when the police will be there. </a:t>
            </a:r>
          </a:p>
          <a:p>
            <a:r>
              <a:rPr lang="en-GB" dirty="0"/>
              <a:t>They will try get Information such as the location. </a:t>
            </a:r>
          </a:p>
          <a:p>
            <a:r>
              <a:rPr lang="en-GB" dirty="0"/>
              <a:t>They will keep caller on the phone is the offender is still there due to them audio recording every call. </a:t>
            </a:r>
          </a:p>
          <a:p>
            <a:r>
              <a:rPr lang="en-GB" dirty="0"/>
              <a:t>If the suspect has left, they will ask them to lock the door and secure the premises, taking their phone with them and agree upon a word if they return as well as gaining a full description of the offender.</a:t>
            </a:r>
          </a:p>
          <a:p>
            <a:pPr marL="0" indent="0">
              <a:buNone/>
            </a:pPr>
            <a:r>
              <a:rPr lang="en-GB" dirty="0"/>
              <a:t>(College of Policing 2015)</a:t>
            </a:r>
            <a:endParaRPr lang="en-US" dirty="0">
              <a:hlinkClick r:id="rId3"/>
            </a:endParaRP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14</a:t>
            </a:fld>
            <a:endParaRPr lang="en-GB"/>
          </a:p>
        </p:txBody>
      </p:sp>
    </p:spTree>
    <p:extLst>
      <p:ext uri="{BB962C8B-B14F-4D97-AF65-F5344CB8AC3E}">
        <p14:creationId xmlns:p14="http://schemas.microsoft.com/office/powerpoint/2010/main" val="1345927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8F2FAE-C197-4A3F-B493-0E326F32486C}" type="slidenum">
              <a:rPr lang="en-GB" smtClean="0"/>
              <a:t>15</a:t>
            </a:fld>
            <a:endParaRPr lang="en-GB"/>
          </a:p>
        </p:txBody>
      </p:sp>
    </p:spTree>
    <p:extLst>
      <p:ext uri="{BB962C8B-B14F-4D97-AF65-F5344CB8AC3E}">
        <p14:creationId xmlns:p14="http://schemas.microsoft.com/office/powerpoint/2010/main" val="8737963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 research lacks knowledge around the subject of coercive control. There is little information such as statistics in regard to the prevalence of this offence due to the idea that it is still reported under domestic abuse even though it is now a stand-alone offence as it is often associated with domestic abuse cases. Most cases that include coercive control often include other forms of domestic abuse and are there for recorded as domestic abuse or domestic abuse related crimes. There are often no clear differences between coercive control and domestic abuse due to the nature of both offences.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Coercive control and domestic abuse are both horrid crimes, they both impact a person's quality of life and can cause serious issues in the future. Such as PTSD, health issues and mental health issues.</a:t>
            </a:r>
          </a:p>
          <a:p>
            <a:r>
              <a:rPr lang="en-GB" dirty="0"/>
              <a:t>On the topic of policing these crimes there needs to be more information regarding how it is policed as well as the procedures that are in place for when you are responding. For example, having a female officer responding to this crime along-side a male officer, as this may make female victims feel more comfortable.</a:t>
            </a:r>
          </a:p>
        </p:txBody>
      </p:sp>
      <p:sp>
        <p:nvSpPr>
          <p:cNvPr id="4" name="Slide Number Placeholder 3"/>
          <p:cNvSpPr>
            <a:spLocks noGrp="1"/>
          </p:cNvSpPr>
          <p:nvPr>
            <p:ph type="sldNum" sz="quarter" idx="5"/>
          </p:nvPr>
        </p:nvSpPr>
        <p:spPr/>
        <p:txBody>
          <a:bodyPr/>
          <a:lstStyle/>
          <a:p>
            <a:fld id="{928F2FAE-C197-4A3F-B493-0E326F32486C}" type="slidenum">
              <a:rPr lang="en-GB" smtClean="0"/>
              <a:t>16</a:t>
            </a:fld>
            <a:endParaRPr lang="en-GB"/>
          </a:p>
        </p:txBody>
      </p:sp>
    </p:spTree>
    <p:extLst>
      <p:ext uri="{BB962C8B-B14F-4D97-AF65-F5344CB8AC3E}">
        <p14:creationId xmlns:p14="http://schemas.microsoft.com/office/powerpoint/2010/main" val="469914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Department of Justice (2022). </a:t>
            </a:r>
            <a:r>
              <a:rPr lang="en-GB" sz="600" i="1" dirty="0">
                <a:effectLst/>
                <a:latin typeface="Calibri" panose="020F0502020204030204" pitchFamily="34" charset="0"/>
                <a:ea typeface="Times New Roman" panose="02020603050405020304" pitchFamily="18" charset="0"/>
              </a:rPr>
              <a:t>Domestic Violence</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3"/>
              </a:rPr>
              <a:t>https://www.gov.ie/en/policy-information/401d1-domestic-violence/#what-is-domestic-violence</a:t>
            </a:r>
            <a:r>
              <a:rPr lang="en-GB" sz="600" dirty="0">
                <a:effectLst/>
                <a:latin typeface="Calibri" panose="020F0502020204030204" pitchFamily="34" charset="0"/>
                <a:ea typeface="Times New Roman" panose="02020603050405020304" pitchFamily="18" charset="0"/>
              </a:rPr>
              <a:t> (Accessed 10/12/2023).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Domestic Abuse Act 2021. C.17. Available at: </a:t>
            </a:r>
            <a:r>
              <a:rPr lang="en-GB" sz="600" u="sng" dirty="0">
                <a:solidFill>
                  <a:srgbClr val="0000FF"/>
                </a:solidFill>
                <a:effectLst/>
                <a:latin typeface="Calibri" panose="020F0502020204030204" pitchFamily="34" charset="0"/>
                <a:ea typeface="Times New Roman" panose="02020603050405020304" pitchFamily="18" charset="0"/>
                <a:hlinkClick r:id="rId4"/>
              </a:rPr>
              <a:t>Domestic Abuse Act 2021 (legislation.gov.uk)</a:t>
            </a:r>
            <a:r>
              <a:rPr lang="en-GB" sz="600" dirty="0">
                <a:effectLst/>
                <a:latin typeface="Calibri" panose="020F0502020204030204" pitchFamily="34" charset="0"/>
                <a:ea typeface="Times New Roman" panose="02020603050405020304" pitchFamily="18" charset="0"/>
              </a:rPr>
              <a:t> (Accessed 11/12/2023)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Grant, F. (2019). </a:t>
            </a:r>
            <a:r>
              <a:rPr lang="en-GB" sz="600" i="1" dirty="0">
                <a:effectLst/>
                <a:latin typeface="Calibri" panose="020F0502020204030204" pitchFamily="34" charset="0"/>
                <a:ea typeface="Times New Roman" panose="02020603050405020304" pitchFamily="18" charset="0"/>
              </a:rPr>
              <a:t>The following changes have been made by Dorset Police since 2015 which address the learning from the DHR / SAR ‘Harry’ case. </a:t>
            </a:r>
            <a:r>
              <a:rPr lang="en-GB" sz="600" dirty="0">
                <a:effectLst/>
                <a:latin typeface="Calibri" panose="020F0502020204030204" pitchFamily="34" charset="0"/>
                <a:ea typeface="Times New Roman" panose="02020603050405020304" pitchFamily="18" charset="0"/>
              </a:rPr>
              <a:t>Available at: </a:t>
            </a:r>
            <a:r>
              <a:rPr lang="en-GB" sz="600" u="sng" dirty="0">
                <a:solidFill>
                  <a:srgbClr val="0000FF"/>
                </a:solidFill>
                <a:effectLst/>
                <a:latin typeface="Calibri" panose="020F0502020204030204" pitchFamily="34" charset="0"/>
                <a:ea typeface="Times New Roman" panose="02020603050405020304" pitchFamily="18" charset="0"/>
                <a:hlinkClick r:id="rId5"/>
              </a:rPr>
              <a:t>https://www.bcpsafeguardingadultsboard.com/uploads/7/4/8/9/74891967/appendix_2_-_changes_in_dorset_police_since_completion_of_the_sar_dhr.pdf</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His Majesty’s Inspectorate of Constabulary and Fire &amp; Rescue Services (2023). </a:t>
            </a:r>
            <a:r>
              <a:rPr lang="en-GB" sz="600" i="1" dirty="0">
                <a:effectLst/>
                <a:latin typeface="Calibri" panose="020F0502020204030204" pitchFamily="34" charset="0"/>
                <a:ea typeface="Times New Roman" panose="02020603050405020304" pitchFamily="18" charset="0"/>
              </a:rPr>
              <a:t>Public Protection Notice (PPN)</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6"/>
              </a:rPr>
              <a:t>https://hmicfrs.justiceinspectorates.gov.uk/glossary/public-protection-notice/</a:t>
            </a:r>
            <a:r>
              <a:rPr lang="en-GB" sz="600" dirty="0">
                <a:effectLst/>
                <a:latin typeface="Calibri" panose="020F0502020204030204" pitchFamily="34" charset="0"/>
                <a:ea typeface="Times New Roman" panose="02020603050405020304" pitchFamily="18" charset="0"/>
              </a:rPr>
              <a:t> (Accessed 13/12/2023).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Holland, K. (2019). </a:t>
            </a:r>
            <a:r>
              <a:rPr lang="en-GB" sz="600" i="1" dirty="0">
                <a:effectLst/>
                <a:latin typeface="Calibri" panose="020F0502020204030204" pitchFamily="34" charset="0"/>
                <a:ea typeface="Times New Roman" panose="02020603050405020304" pitchFamily="18" charset="0"/>
              </a:rPr>
              <a:t>What is Stockholm Syndrome and Who Does it Affect?</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7"/>
              </a:rPr>
              <a:t>https://www.healthline.com/health/mental-health/stockholm-syndrome</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Home Office (2022a). </a:t>
            </a:r>
            <a:r>
              <a:rPr lang="en-GB" sz="600" i="1" dirty="0">
                <a:effectLst/>
                <a:latin typeface="Calibri" panose="020F0502020204030204" pitchFamily="34" charset="0"/>
                <a:ea typeface="Times New Roman" panose="02020603050405020304" pitchFamily="18" charset="0"/>
              </a:rPr>
              <a:t>Amendment to the controlling or coercive behaviour offence</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8"/>
              </a:rPr>
              <a:t>https://www.gov.uk/government/publications/domestic-abuse-bill-2020-factsheets/amendment-to-the-controlling-or-coercive-behaviour-offence</a:t>
            </a:r>
            <a:r>
              <a:rPr lang="en-GB" sz="600" dirty="0">
                <a:effectLst/>
                <a:latin typeface="Calibri" panose="020F0502020204030204" pitchFamily="34" charset="0"/>
                <a:ea typeface="Times New Roman" panose="02020603050405020304" pitchFamily="18" charset="0"/>
              </a:rPr>
              <a:t> (Accessed 13/12/2023).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Home Office (2022b). </a:t>
            </a:r>
            <a:r>
              <a:rPr lang="en-GB" sz="600" i="1" dirty="0">
                <a:effectLst/>
                <a:latin typeface="Calibri" panose="020F0502020204030204" pitchFamily="34" charset="0"/>
                <a:ea typeface="Times New Roman" panose="02020603050405020304" pitchFamily="18" charset="0"/>
              </a:rPr>
              <a:t>Domestic Abuse Protection Notices / Orders factsheet</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9"/>
              </a:rPr>
              <a:t>https://www.gov.uk/government/publications/domestic-abuse-bill-2020-factsheets/domestic-abuse-protection-notices-orders-factsheet</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Home Office (2022c). </a:t>
            </a:r>
            <a:r>
              <a:rPr lang="en-GB" sz="600" i="1" dirty="0">
                <a:effectLst/>
                <a:latin typeface="Calibri" panose="020F0502020204030204" pitchFamily="34" charset="0"/>
                <a:ea typeface="Times New Roman" panose="02020603050405020304" pitchFamily="18" charset="0"/>
              </a:rPr>
              <a:t>Domestic Violence Disclosure Scheme factsheet</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0"/>
              </a:rPr>
              <a:t>https://www.gov.uk/government/publications/domestic-abuse-bill-2020-factsheets/domestic-violence-disclosure-scheme-factsheet</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Home Office (2023). </a:t>
            </a:r>
            <a:r>
              <a:rPr lang="en-GB" sz="600" i="1" dirty="0">
                <a:effectLst/>
                <a:latin typeface="Calibri" panose="020F0502020204030204" pitchFamily="34" charset="0"/>
                <a:ea typeface="Times New Roman" panose="02020603050405020304" pitchFamily="18" charset="0"/>
              </a:rPr>
              <a:t>Domestic abuse: how to get help</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1"/>
              </a:rPr>
              <a:t>https://www.gov.uk/guidance/domestic-abuse-how-to-get-help</a:t>
            </a:r>
            <a:r>
              <a:rPr lang="en-GB" sz="600" dirty="0">
                <a:effectLst/>
                <a:latin typeface="Calibri" panose="020F0502020204030204" pitchFamily="34" charset="0"/>
                <a:ea typeface="Times New Roman" panose="02020603050405020304" pitchFamily="18" charset="0"/>
              </a:rPr>
              <a:t> (Accessed 13/12/2023).</a:t>
            </a:r>
            <a:endParaRPr lang="en-GB" sz="6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r>
              <a:rPr lang="en-GB" sz="600" kern="100" dirty="0">
                <a:effectLst/>
                <a:latin typeface="Calibri" panose="020F0502020204030204" pitchFamily="34" charset="0"/>
                <a:ea typeface="Calibri" panose="020F0502020204030204" pitchFamily="34" charset="0"/>
                <a:cs typeface="Calibri" panose="020F0502020204030204" pitchFamily="34" charset="0"/>
              </a:rPr>
              <a:t>Home Office. Bradley, K (2015). </a:t>
            </a:r>
            <a:r>
              <a:rPr lang="en-GB" sz="600" i="1" kern="100" dirty="0">
                <a:effectLst/>
                <a:latin typeface="Calibri" panose="020F0502020204030204" pitchFamily="34" charset="0"/>
                <a:ea typeface="Calibri" panose="020F0502020204030204" pitchFamily="34" charset="0"/>
                <a:cs typeface="Calibri" panose="020F0502020204030204" pitchFamily="34" charset="0"/>
              </a:rPr>
              <a:t>Coercive or controlling behaviour now a crime.</a:t>
            </a:r>
            <a:r>
              <a:rPr lang="en-GB" sz="6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6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Coercive or controlling behaviour now a crime - GOV.UK (www.gov.uk)</a:t>
            </a:r>
            <a:r>
              <a:rPr lang="en-GB" sz="600" kern="100" dirty="0">
                <a:effectLst/>
                <a:latin typeface="Calibri" panose="020F0502020204030204" pitchFamily="34" charset="0"/>
                <a:ea typeface="Calibri" panose="020F0502020204030204" pitchFamily="34" charset="0"/>
                <a:cs typeface="Calibri" panose="020F0502020204030204" pitchFamily="34" charset="0"/>
              </a:rPr>
              <a:t> (Accessed 11/12/2023)</a:t>
            </a:r>
            <a:endParaRPr lang="en-GB" sz="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IDAS (2023). </a:t>
            </a:r>
            <a:r>
              <a:rPr lang="en-GB" sz="600" i="1" dirty="0">
                <a:effectLst/>
                <a:latin typeface="Calibri" panose="020F0502020204030204" pitchFamily="34" charset="0"/>
                <a:ea typeface="Times New Roman" panose="02020603050405020304" pitchFamily="18" charset="0"/>
              </a:rPr>
              <a:t>What is a MARAC?</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2"/>
              </a:rPr>
              <a:t>https://idas.org.uk/bwl-advanced-faq/what-is-a-marac/</a:t>
            </a:r>
            <a:r>
              <a:rPr lang="en-GB" sz="600" dirty="0">
                <a:effectLst/>
                <a:latin typeface="Calibri" panose="020F0502020204030204" pitchFamily="34" charset="0"/>
                <a:ea typeface="Times New Roman" panose="02020603050405020304" pitchFamily="18" charset="0"/>
              </a:rPr>
              <a:t>. (Accessed 13/12/2023)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Jacobs, N. (2021). </a:t>
            </a:r>
            <a:r>
              <a:rPr lang="en-GB" sz="600" i="1" dirty="0">
                <a:effectLst/>
                <a:latin typeface="Calibri" panose="020F0502020204030204" pitchFamily="34" charset="0"/>
                <a:ea typeface="Times New Roman" panose="02020603050405020304" pitchFamily="18" charset="0"/>
              </a:rPr>
              <a:t>Strategic Plan</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3"/>
              </a:rPr>
              <a:t>https://domesticabusecommissioner.uk/wp-content/uploads/2023/03/DAC-Strategic-Plan-2023.pdf</a:t>
            </a:r>
            <a:r>
              <a:rPr lang="en-GB" sz="600" dirty="0">
                <a:effectLst/>
                <a:latin typeface="Calibri" panose="020F0502020204030204" pitchFamily="34" charset="0"/>
                <a:ea typeface="Times New Roman" panose="02020603050405020304" pitchFamily="18" charset="0"/>
              </a:rPr>
              <a:t> (Accessed 13/12/2023).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Lamothe, C. (2019). </a:t>
            </a:r>
            <a:r>
              <a:rPr lang="en-GB" sz="600" i="1" dirty="0">
                <a:effectLst/>
                <a:latin typeface="Calibri" panose="020F0502020204030204" pitchFamily="34" charset="0"/>
                <a:ea typeface="Times New Roman" panose="02020603050405020304" pitchFamily="18" charset="0"/>
              </a:rPr>
              <a:t>Coercive Control: 12 Signs and How to Get Out</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4"/>
              </a:rPr>
              <a:t>https://www.healthline.com/health/coercive-control</a:t>
            </a:r>
            <a:r>
              <a:rPr lang="en-GB" sz="600" dirty="0">
                <a:effectLst/>
                <a:latin typeface="Calibri" panose="020F0502020204030204" pitchFamily="34" charset="0"/>
                <a:ea typeface="Times New Roman" panose="02020603050405020304" pitchFamily="18" charset="0"/>
              </a:rPr>
              <a:t> (Accessed 13/12/2023).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i="1" dirty="0">
                <a:effectLst/>
                <a:latin typeface="Calibri" panose="020F0502020204030204" pitchFamily="34" charset="0"/>
                <a:ea typeface="Times New Roman" panose="02020603050405020304" pitchFamily="18" charset="0"/>
              </a:rPr>
              <a:t>Crime and Security Act 2010</a:t>
            </a:r>
            <a:r>
              <a:rPr lang="en-GB" sz="600" dirty="0">
                <a:effectLst/>
                <a:latin typeface="Calibri" panose="020F0502020204030204" pitchFamily="34" charset="0"/>
                <a:ea typeface="Times New Roman" panose="02020603050405020304" pitchFamily="18" charset="0"/>
              </a:rPr>
              <a:t>. C.17 Available at: </a:t>
            </a:r>
            <a:r>
              <a:rPr lang="en-GB" sz="600" u="sng" dirty="0">
                <a:solidFill>
                  <a:srgbClr val="0000FF"/>
                </a:solidFill>
                <a:effectLst/>
                <a:latin typeface="Calibri" panose="020F0502020204030204" pitchFamily="34" charset="0"/>
                <a:ea typeface="Times New Roman" panose="02020603050405020304" pitchFamily="18" charset="0"/>
                <a:hlinkClick r:id="rId15"/>
              </a:rPr>
              <a:t>https://www.legislation.gov.uk/ukpga/2010/17/contents</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r>
              <a:rPr lang="en-GB" sz="600" kern="100" dirty="0">
                <a:effectLst/>
                <a:latin typeface="Calibri" panose="020F0502020204030204" pitchFamily="34" charset="0"/>
                <a:ea typeface="Calibri" panose="020F0502020204030204" pitchFamily="34" charset="0"/>
                <a:cs typeface="Calibri" panose="020F0502020204030204" pitchFamily="34" charset="0"/>
              </a:rPr>
              <a:t>Namnyak, M., </a:t>
            </a:r>
            <a:r>
              <a:rPr lang="en-GB" sz="600" kern="100" dirty="0" err="1">
                <a:effectLst/>
                <a:latin typeface="Calibri" panose="020F0502020204030204" pitchFamily="34" charset="0"/>
                <a:ea typeface="Calibri" panose="020F0502020204030204" pitchFamily="34" charset="0"/>
                <a:cs typeface="Calibri" panose="020F0502020204030204" pitchFamily="34" charset="0"/>
              </a:rPr>
              <a:t>Tufton</a:t>
            </a:r>
            <a:r>
              <a:rPr lang="en-GB" sz="600" kern="100" dirty="0">
                <a:effectLst/>
                <a:latin typeface="Calibri" panose="020F0502020204030204" pitchFamily="34" charset="0"/>
                <a:ea typeface="Calibri" panose="020F0502020204030204" pitchFamily="34" charset="0"/>
                <a:cs typeface="Calibri" panose="020F0502020204030204" pitchFamily="34" charset="0"/>
              </a:rPr>
              <a:t>, N., </a:t>
            </a:r>
            <a:r>
              <a:rPr lang="en-GB" sz="600" kern="100" dirty="0" err="1">
                <a:effectLst/>
                <a:latin typeface="Calibri" panose="020F0502020204030204" pitchFamily="34" charset="0"/>
                <a:ea typeface="Calibri" panose="020F0502020204030204" pitchFamily="34" charset="0"/>
                <a:cs typeface="Calibri" panose="020F0502020204030204" pitchFamily="34" charset="0"/>
              </a:rPr>
              <a:t>Szekely</a:t>
            </a:r>
            <a:r>
              <a:rPr lang="en-GB" sz="600" kern="100" dirty="0">
                <a:effectLst/>
                <a:latin typeface="Calibri" panose="020F0502020204030204" pitchFamily="34" charset="0"/>
                <a:ea typeface="Calibri" panose="020F0502020204030204" pitchFamily="34" charset="0"/>
                <a:cs typeface="Calibri" panose="020F0502020204030204" pitchFamily="34" charset="0"/>
              </a:rPr>
              <a:t>, R., </a:t>
            </a:r>
            <a:r>
              <a:rPr lang="en-GB" sz="600" kern="100" dirty="0" err="1">
                <a:effectLst/>
                <a:latin typeface="Calibri" panose="020F0502020204030204" pitchFamily="34" charset="0"/>
                <a:ea typeface="Calibri" panose="020F0502020204030204" pitchFamily="34" charset="0"/>
                <a:cs typeface="Calibri" panose="020F0502020204030204" pitchFamily="34" charset="0"/>
              </a:rPr>
              <a:t>Toal</a:t>
            </a:r>
            <a:r>
              <a:rPr lang="en-GB" sz="600" kern="100" dirty="0">
                <a:effectLst/>
                <a:latin typeface="Calibri" panose="020F0502020204030204" pitchFamily="34" charset="0"/>
                <a:ea typeface="Calibri" panose="020F0502020204030204" pitchFamily="34" charset="0"/>
                <a:cs typeface="Calibri" panose="020F0502020204030204" pitchFamily="34" charset="0"/>
              </a:rPr>
              <a:t>, M., </a:t>
            </a:r>
            <a:r>
              <a:rPr lang="en-GB" sz="600" kern="100" dirty="0" err="1">
                <a:effectLst/>
                <a:latin typeface="Calibri" panose="020F0502020204030204" pitchFamily="34" charset="0"/>
                <a:ea typeface="Calibri" panose="020F0502020204030204" pitchFamily="34" charset="0"/>
                <a:cs typeface="Calibri" panose="020F0502020204030204" pitchFamily="34" charset="0"/>
              </a:rPr>
              <a:t>Worboys</a:t>
            </a:r>
            <a:r>
              <a:rPr lang="en-GB" sz="600" kern="100" dirty="0">
                <a:effectLst/>
                <a:latin typeface="Calibri" panose="020F0502020204030204" pitchFamily="34" charset="0"/>
                <a:ea typeface="Calibri" panose="020F0502020204030204" pitchFamily="34" charset="0"/>
                <a:cs typeface="Calibri" panose="020F0502020204030204" pitchFamily="34" charset="0"/>
              </a:rPr>
              <a:t>, S. and Sampson, E.L. (2007). ‘Stockholm syndrome’: psychiatric diagnosis or urban myth?’. </a:t>
            </a:r>
            <a:r>
              <a:rPr lang="en-GB" sz="600" i="1" kern="100" dirty="0">
                <a:effectLst/>
                <a:latin typeface="Calibri" panose="020F0502020204030204" pitchFamily="34" charset="0"/>
                <a:ea typeface="Calibri" panose="020F0502020204030204" pitchFamily="34" charset="0"/>
                <a:cs typeface="Calibri" panose="020F0502020204030204" pitchFamily="34" charset="0"/>
              </a:rPr>
              <a:t>Acta Psychiatrica Scandinavica</a:t>
            </a:r>
            <a:r>
              <a:rPr lang="en-GB" sz="600" kern="100" dirty="0">
                <a:effectLst/>
                <a:latin typeface="Calibri" panose="020F0502020204030204" pitchFamily="34" charset="0"/>
                <a:ea typeface="Calibri" panose="020F0502020204030204" pitchFamily="34" charset="0"/>
                <a:cs typeface="Calibri" panose="020F0502020204030204" pitchFamily="34" charset="0"/>
              </a:rPr>
              <a:t>, 0(0), p.071120024945001-??? </a:t>
            </a:r>
            <a:r>
              <a:rPr lang="en-GB" sz="600" kern="100" dirty="0" err="1">
                <a:effectLst/>
                <a:latin typeface="Calibri" panose="020F0502020204030204" pitchFamily="34" charset="0"/>
                <a:ea typeface="Calibri" panose="020F0502020204030204" pitchFamily="34" charset="0"/>
                <a:cs typeface="Calibri" panose="020F0502020204030204" pitchFamily="34" charset="0"/>
              </a:rPr>
              <a:t>doi</a:t>
            </a:r>
            <a:r>
              <a:rPr lang="en-GB" sz="600" kern="100" dirty="0">
                <a:effectLst/>
                <a:latin typeface="Calibri" panose="020F0502020204030204" pitchFamily="34" charset="0"/>
                <a:ea typeface="Calibri" panose="020F0502020204030204" pitchFamily="34" charset="0"/>
                <a:cs typeface="Calibri" panose="020F0502020204030204" pitchFamily="34" charset="0"/>
              </a:rPr>
              <a:t>: </a:t>
            </a:r>
            <a:r>
              <a:rPr lang="en-GB" sz="6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6"/>
              </a:rPr>
              <a:t>https://doi.org/10.1111/j.1600-0447.2007.01112.x</a:t>
            </a:r>
            <a:r>
              <a:rPr lang="en-GB" sz="600" kern="100" dirty="0">
                <a:effectLst/>
                <a:latin typeface="Calibri" panose="020F0502020204030204" pitchFamily="34" charset="0"/>
                <a:ea typeface="Calibri" panose="020F0502020204030204" pitchFamily="34" charset="0"/>
                <a:cs typeface="Calibri" panose="020F0502020204030204" pitchFamily="34" charset="0"/>
              </a:rPr>
              <a:t>. (Accessed 11/12/2023)</a:t>
            </a:r>
            <a:endParaRPr lang="en-GB" sz="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NSPCC (2023). </a:t>
            </a:r>
            <a:r>
              <a:rPr lang="en-GB" sz="600" i="1" dirty="0">
                <a:effectLst/>
                <a:latin typeface="Calibri" panose="020F0502020204030204" pitchFamily="34" charset="0"/>
                <a:ea typeface="Times New Roman" panose="02020603050405020304" pitchFamily="18" charset="0"/>
              </a:rPr>
              <a:t>Why language matters: domestic abuse is broader than domestic violence</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7"/>
              </a:rPr>
              <a:t>https://learning.nspcc.org.uk/news/why-language-matters/domestic-abuse-is-broader-than-domestic-violence/#:~:text=Using%20the%20term%20</a:t>
            </a:r>
            <a:r>
              <a:rPr lang="en-GB" sz="600" dirty="0">
                <a:effectLst/>
                <a:latin typeface="Calibri" panose="020F0502020204030204" pitchFamily="34" charset="0"/>
                <a:ea typeface="Times New Roman" panose="02020603050405020304" pitchFamily="18" charset="0"/>
              </a:rPr>
              <a:t> (Accessed 11/12/2023).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Office for National Statistics (2022). </a:t>
            </a:r>
            <a:r>
              <a:rPr lang="en-GB" sz="600" i="1" dirty="0">
                <a:effectLst/>
                <a:latin typeface="Calibri" panose="020F0502020204030204" pitchFamily="34" charset="0"/>
                <a:ea typeface="Times New Roman" panose="02020603050405020304" pitchFamily="18" charset="0"/>
              </a:rPr>
              <a:t>Domestic abuse prevalence and trends, England and Wales.</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18"/>
              </a:rPr>
              <a:t>https://www.ons.gov.uk/peoplepopulationandcommunity/crimeandjustice/articles/domesticabuseprevalenceandtrendsenglandandwales/yearendingmarch2022</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r>
              <a:rPr lang="en-GB" sz="600" kern="100" dirty="0">
                <a:effectLst/>
                <a:latin typeface="Calibri" panose="020F0502020204030204" pitchFamily="34" charset="0"/>
                <a:ea typeface="Calibri" panose="020F0502020204030204" pitchFamily="34" charset="0"/>
                <a:cs typeface="Calibri" panose="020F0502020204030204" pitchFamily="34" charset="0"/>
              </a:rPr>
              <a:t>Police service o Northern Ireland (2023) </a:t>
            </a:r>
            <a:r>
              <a:rPr lang="en-GB" sz="600" i="1" kern="100" dirty="0">
                <a:effectLst/>
                <a:latin typeface="Calibri" panose="020F0502020204030204" pitchFamily="34" charset="0"/>
                <a:ea typeface="Calibri" panose="020F0502020204030204" pitchFamily="34" charset="0"/>
                <a:cs typeface="Calibri" panose="020F0502020204030204" pitchFamily="34" charset="0"/>
              </a:rPr>
              <a:t>Domestic abuse behaviours. </a:t>
            </a:r>
            <a:r>
              <a:rPr lang="en-GB" sz="600" kern="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6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9"/>
              </a:rPr>
              <a:t>Domestic Abuse Behaviours | PSNI</a:t>
            </a:r>
            <a:r>
              <a:rPr lang="en-GB" sz="600" kern="100" dirty="0">
                <a:effectLst/>
                <a:latin typeface="Calibri" panose="020F0502020204030204" pitchFamily="34" charset="0"/>
                <a:ea typeface="Calibri" panose="020F0502020204030204" pitchFamily="34" charset="0"/>
                <a:cs typeface="Calibri" panose="020F0502020204030204" pitchFamily="34" charset="0"/>
              </a:rPr>
              <a:t> (Accessed 11/12/2023)</a:t>
            </a:r>
            <a:endParaRPr lang="en-GB" sz="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Refuge (2017). </a:t>
            </a:r>
            <a:r>
              <a:rPr lang="en-GB" sz="600" i="1" dirty="0">
                <a:effectLst/>
                <a:latin typeface="Calibri" panose="020F0502020204030204" pitchFamily="34" charset="0"/>
                <a:ea typeface="Times New Roman" panose="02020603050405020304" pitchFamily="18" charset="0"/>
              </a:rPr>
              <a:t>The Myths</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20"/>
              </a:rPr>
              <a:t>https://refuge.org.uk/what-is-domestic-abuse/the-myths/</a:t>
            </a:r>
            <a:r>
              <a:rPr lang="en-GB" sz="600" dirty="0">
                <a:effectLst/>
                <a:latin typeface="Calibri" panose="020F0502020204030204" pitchFamily="34" charset="0"/>
                <a:ea typeface="Times New Roman" panose="02020603050405020304" pitchFamily="18" charset="0"/>
              </a:rPr>
              <a:t> (Accessed 11/12/2023).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Save Lives (2023). </a:t>
            </a:r>
            <a:r>
              <a:rPr lang="en-GB" sz="600" i="1" dirty="0">
                <a:effectLst/>
                <a:latin typeface="Calibri" panose="020F0502020204030204" pitchFamily="34" charset="0"/>
                <a:ea typeface="Times New Roman" panose="02020603050405020304" pitchFamily="18" charset="0"/>
              </a:rPr>
              <a:t>How widespread is domestic abuse and what is the impact?</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21"/>
              </a:rPr>
              <a:t>https://safelives.org.uk/policy-evidence/about-domestic-abuse/how-widespread-domestic-abuse-and-what-impact</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r>
              <a:rPr lang="en-US" sz="600" kern="100" dirty="0">
                <a:effectLst/>
                <a:latin typeface="Calibri" panose="020F0502020204030204" pitchFamily="34" charset="0"/>
                <a:ea typeface="Calibri" panose="020F0502020204030204" pitchFamily="34" charset="0"/>
                <a:cs typeface="Calibri" panose="020F0502020204030204" pitchFamily="34" charset="0"/>
              </a:rPr>
              <a:t>Serious Crime Act 2015. C.9. Available at: </a:t>
            </a:r>
            <a:r>
              <a:rPr lang="en-US" sz="6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2"/>
              </a:rPr>
              <a:t>Serious Crime Act 2015 (legislation.gov.uk)</a:t>
            </a:r>
            <a:r>
              <a:rPr lang="en-GB" sz="600" kern="100" dirty="0">
                <a:effectLst/>
                <a:latin typeface="Calibri" panose="020F0502020204030204" pitchFamily="34" charset="0"/>
                <a:ea typeface="Calibri" panose="020F0502020204030204" pitchFamily="34" charset="0"/>
                <a:cs typeface="Calibri" panose="020F0502020204030204" pitchFamily="34" charset="0"/>
              </a:rPr>
              <a:t> (Accessed 11/12/2023)</a:t>
            </a:r>
            <a:endParaRPr lang="en-GB" sz="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UK Government (2023). </a:t>
            </a:r>
            <a:r>
              <a:rPr lang="en-GB" sz="600" i="1" dirty="0">
                <a:effectLst/>
                <a:latin typeface="Calibri" panose="020F0502020204030204" pitchFamily="34" charset="0"/>
                <a:ea typeface="Times New Roman" panose="02020603050405020304" pitchFamily="18" charset="0"/>
              </a:rPr>
              <a:t>Domestic abusers face crackdown in raft of new measures</a:t>
            </a:r>
            <a:r>
              <a:rPr lang="en-GB" sz="600" dirty="0">
                <a:effectLst/>
                <a:latin typeface="Calibri" panose="020F0502020204030204" pitchFamily="34" charset="0"/>
                <a:ea typeface="Times New Roman" panose="02020603050405020304" pitchFamily="18" charset="0"/>
              </a:rPr>
              <a:t>. [online] GOV.UK. Available at: https://www.gov.uk/government/news/domestic-abusers-face-crackdown-in-raft-of-new-measures [Accessed 12 Dec. 2023].</a:t>
            </a:r>
            <a:endParaRPr lang="en-GB" sz="6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Women’s Aid (2013). </a:t>
            </a:r>
            <a:r>
              <a:rPr lang="en-GB" sz="600" i="1" dirty="0">
                <a:effectLst/>
                <a:latin typeface="Calibri" panose="020F0502020204030204" pitchFamily="34" charset="0"/>
                <a:ea typeface="Times New Roman" panose="02020603050405020304" pitchFamily="18" charset="0"/>
              </a:rPr>
              <a:t>Myths – Women’s aid</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23"/>
              </a:rPr>
              <a:t>https://www.womensaid.org.uk/information-support/what-is-domestic-abuse/myths/</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mj-lt"/>
              <a:buAutoNum type="arabicPeriod"/>
            </a:pPr>
            <a:r>
              <a:rPr lang="en-GB" sz="600" kern="100" dirty="0">
                <a:effectLst/>
                <a:latin typeface="Calibri" panose="020F0502020204030204" pitchFamily="34" charset="0"/>
                <a:ea typeface="Calibri" panose="020F0502020204030204" pitchFamily="34" charset="0"/>
                <a:cs typeface="Calibri" panose="020F0502020204030204" pitchFamily="34" charset="0"/>
              </a:rPr>
              <a:t>Women’s Aid (2023) </a:t>
            </a:r>
            <a:r>
              <a:rPr lang="en-GB" sz="600" i="1" kern="100" dirty="0">
                <a:effectLst/>
                <a:latin typeface="Calibri" panose="020F0502020204030204" pitchFamily="34" charset="0"/>
                <a:ea typeface="Calibri" panose="020F0502020204030204" pitchFamily="34" charset="0"/>
                <a:cs typeface="Calibri" panose="020F0502020204030204" pitchFamily="34" charset="0"/>
              </a:rPr>
              <a:t>what is coercive control? </a:t>
            </a:r>
            <a:r>
              <a:rPr lang="en-GB" sz="600" kern="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6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4"/>
              </a:rPr>
              <a:t>Coercive control - Women’s Aid (womensaid.org.uk)</a:t>
            </a:r>
            <a:r>
              <a:rPr lang="en-GB" sz="600" kern="100" dirty="0">
                <a:effectLst/>
                <a:latin typeface="Calibri" panose="020F0502020204030204" pitchFamily="34" charset="0"/>
                <a:ea typeface="Calibri" panose="020F0502020204030204" pitchFamily="34" charset="0"/>
                <a:cs typeface="Calibri" panose="020F0502020204030204" pitchFamily="34" charset="0"/>
              </a:rPr>
              <a:t> (Accessed 08/12/2023)</a:t>
            </a:r>
            <a:endParaRPr lang="en-GB" sz="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dirty="0">
                <a:effectLst/>
                <a:latin typeface="Calibri" panose="020F0502020204030204" pitchFamily="34" charset="0"/>
                <a:ea typeface="Times New Roman" panose="02020603050405020304" pitchFamily="18" charset="0"/>
              </a:rPr>
              <a:t>Women's Aid (2018). </a:t>
            </a:r>
            <a:r>
              <a:rPr lang="en-GB" sz="600" i="1" dirty="0">
                <a:effectLst/>
                <a:latin typeface="Calibri" panose="020F0502020204030204" pitchFamily="34" charset="0"/>
                <a:ea typeface="Times New Roman" panose="02020603050405020304" pitchFamily="18" charset="0"/>
              </a:rPr>
              <a:t>Coercive control – Women’s aid</a:t>
            </a:r>
            <a:r>
              <a:rPr lang="en-GB" sz="600" dirty="0">
                <a:effectLst/>
                <a:latin typeface="Calibri" panose="020F0502020204030204" pitchFamily="34" charset="0"/>
                <a:ea typeface="Times New Roman" panose="02020603050405020304" pitchFamily="18" charset="0"/>
              </a:rPr>
              <a:t>. Available at: </a:t>
            </a:r>
            <a:r>
              <a:rPr lang="en-GB" sz="600" u="sng" dirty="0">
                <a:solidFill>
                  <a:srgbClr val="0000FF"/>
                </a:solidFill>
                <a:effectLst/>
                <a:latin typeface="Calibri" panose="020F0502020204030204" pitchFamily="34" charset="0"/>
                <a:ea typeface="Times New Roman" panose="02020603050405020304" pitchFamily="18" charset="0"/>
                <a:hlinkClick r:id="rId24"/>
              </a:rPr>
              <a:t>https://www.womensaid.org.uk/information-support/what-is-domestic-abuse/coercive-control/</a:t>
            </a:r>
            <a:r>
              <a:rPr lang="en-GB" sz="600" dirty="0">
                <a:effectLst/>
                <a:latin typeface="Calibri" panose="020F0502020204030204" pitchFamily="34" charset="0"/>
                <a:ea typeface="Times New Roman" panose="02020603050405020304" pitchFamily="18" charset="0"/>
              </a:rPr>
              <a:t> (Accessed 12/12/2023).</a:t>
            </a:r>
            <a:endParaRPr lang="en-GB" sz="6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6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300" dirty="0"/>
          </a:p>
        </p:txBody>
      </p:sp>
      <p:sp>
        <p:nvSpPr>
          <p:cNvPr id="4" name="Slide Number Placeholder 3"/>
          <p:cNvSpPr>
            <a:spLocks noGrp="1"/>
          </p:cNvSpPr>
          <p:nvPr>
            <p:ph type="sldNum" sz="quarter" idx="5"/>
          </p:nvPr>
        </p:nvSpPr>
        <p:spPr/>
        <p:txBody>
          <a:bodyPr/>
          <a:lstStyle/>
          <a:p>
            <a:fld id="{928F2FAE-C197-4A3F-B493-0E326F32486C}" type="slidenum">
              <a:rPr lang="en-GB" smtClean="0"/>
              <a:t>17</a:t>
            </a:fld>
            <a:endParaRPr lang="en-GB"/>
          </a:p>
        </p:txBody>
      </p:sp>
    </p:spTree>
    <p:extLst>
      <p:ext uri="{BB962C8B-B14F-4D97-AF65-F5344CB8AC3E}">
        <p14:creationId xmlns:p14="http://schemas.microsoft.com/office/powerpoint/2010/main" val="2607963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12/14/2023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9769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12/14/2023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10394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12/14/2023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2665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12/14/2023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65341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12/14/2023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5335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12/14/2023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3147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12/14/2023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78304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12/14/2023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45096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12/14/2023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92244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12/14/2023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3974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12/14/2023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61385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12/14/2023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1648829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d/3.0/" TargetMode="External"/><Relationship Id="rId4" Type="http://schemas.openxmlformats.org/officeDocument/2006/relationships/hyperlink" Target="https://pursuit.unimelb.edu.au/articles/coercion-in-mental-health-care-finding-a-new-way"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ngall.com/beauty-and-the-beast-p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sahelpline.org/" TargetMode="External"/><Relationship Id="rId13" Type="http://schemas.openxmlformats.org/officeDocument/2006/relationships/hyperlink" Target="https://gov.wales/live-fear-free/contact-live-fear-free" TargetMode="External"/><Relationship Id="rId3" Type="http://schemas.openxmlformats.org/officeDocument/2006/relationships/hyperlink" Target="https://www.hestia.org/brightsky" TargetMode="External"/><Relationship Id="rId7" Type="http://schemas.openxmlformats.org/officeDocument/2006/relationships/hyperlink" Target="https://www.nationaldahelpline.org.uk/Contact-us" TargetMode="External"/><Relationship Id="rId12" Type="http://schemas.openxmlformats.org/officeDocument/2006/relationships/hyperlink" Target="https://gov.wales/live-fear-free" TargetMode="External"/><Relationship Id="rId17" Type="http://schemas.openxmlformats.org/officeDocument/2006/relationships/hyperlink" Target="mailto:info@mensadviceline.org.uk" TargetMode="External"/><Relationship Id="rId2" Type="http://schemas.openxmlformats.org/officeDocument/2006/relationships/notesSlide" Target="../notesSlides/notesSlide15.xml"/><Relationship Id="rId16" Type="http://schemas.openxmlformats.org/officeDocument/2006/relationships/hyperlink" Target="https://mensadviceline.org.uk/" TargetMode="External"/><Relationship Id="rId1" Type="http://schemas.openxmlformats.org/officeDocument/2006/relationships/slideLayout" Target="../slideLayouts/slideLayout2.xml"/><Relationship Id="rId6" Type="http://schemas.openxmlformats.org/officeDocument/2006/relationships/hyperlink" Target="https://www.nationaldahelpline.org.uk/Chat-to-us-online" TargetMode="External"/><Relationship Id="rId11" Type="http://schemas.openxmlformats.org/officeDocument/2006/relationships/hyperlink" Target="mailto:helpline@sdafmh.org.uk" TargetMode="External"/><Relationship Id="rId5" Type="http://schemas.openxmlformats.org/officeDocument/2006/relationships/hyperlink" Target="https://www.nationaldahelpline.org.uk/" TargetMode="External"/><Relationship Id="rId15" Type="http://schemas.openxmlformats.org/officeDocument/2006/relationships/hyperlink" Target="mailto:info@livefearfreehelpline.wales" TargetMode="External"/><Relationship Id="rId10" Type="http://schemas.openxmlformats.org/officeDocument/2006/relationships/hyperlink" Target="https://sdafmh.org.uk/" TargetMode="External"/><Relationship Id="rId4" Type="http://schemas.openxmlformats.org/officeDocument/2006/relationships/hyperlink" Target="https://uksaysnomore.org/safespaces/" TargetMode="External"/><Relationship Id="rId9" Type="http://schemas.openxmlformats.org/officeDocument/2006/relationships/hyperlink" Target="mailto:help@dsahelpline.org" TargetMode="External"/><Relationship Id="rId14" Type="http://schemas.openxmlformats.org/officeDocument/2006/relationships/hyperlink" Target="https://gov.wales/live-fear-free/about-live-fear-free-text-service"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centrepoint.org.uk/news/what-are-signs-domestic-abuse" TargetMode="External"/><Relationship Id="rId3" Type="http://schemas.openxmlformats.org/officeDocument/2006/relationships/hyperlink" Target="https://watermark.silverchair.com/azz041.pdf?token=AQECAHi208BE49Ooan9kkhW_Ercy7Dm3ZL_9Cf3qfKAc485ysgAAA3IwggNuBgkqhkiG9w0BBwagggNfMIIDWwIBADCCA1QGCSqGSIb3DQEHATAeBglghkgBZQMEAS4wEQQM8cBL_5ZT0rEuX7jiAgEQgIIDJbryVdvhJOPaV7lijX9DN5wwx4VKsSqaBn6mL8qGmvkrncCg5LTvgZjOTMFCmI2zH6NjYvd7MfsV7lyWLA_89SpKLgpN0Hs7gsaIMxueavho0XHKB32ro3VarwU_K2vXqQkjltmpvrq_D_ZAJNdfvszIJDyq09SJr2lp_S0PPXS_OKZklsHvPAihT2Szqwxqugsq42qmb2v47Ya7npciVuqtdRe4q9xEq1Qfm2gqKhlzWwIVhWqDDMHh0kiMD05j6P9xE8cxJ4uMKu7yCQP6U3gyOX2p7lqHGuIJyvREFKF_hVy2pH5ZNsGguBmc5CQCrMszj88YJUWYYVhNfNOCRzcJao5oOgvDHhByTUVD8xcPvzrdN7sED_Dg8uUZHs2azPkJ8pDYDl_fJBPjoPFzvN1n0mtHqoroHtESZEyRlTwjH3m8A3wUPefHrVpwYq9_YvvMg9QSscJ7ACOhqae6UXYvl-gVpscjW6PVzck4v9NBwlipYt13IXfEYOllHPNpnaYdYPh4LUqjftXxMOclXPeVoLEM89n-oETRZxYGWTfcLrnla23RtK9yw0WOM7udp2rqhzPpORNMTgQG7PZQsx9gMHpqvf9Tu4fIK0_CCHXMYltD0BNIfmXzi7Ak2EvSOsXlW8leHoMZfE5JybcTNzNyVX2ln_Gw-o4TgAF_5kM3iklGnTKi23YyB3WI1xABJpoXWgZUcZaDN3dcMl47DQaWNufPzbxRi2PnoJ72AJS-z5VcndM4Hi3414RXjLoEZE8YZ6Y2tNQsPJ7ZJj6Sv7W4Lll7xhwyDQvQODGBMXfyjspHN0JTY0bJ8bKGeb_gQlDBbbbjog4IHa2MTuPcraLHI3IijWr68vrvDfoJDSXtrB1EDgfj-RNdta1kH1W3wT33eRRM4vB24iQOZO6aOER5SXQX91KMsRqJF5l94nDM3BwlalbnTFeJw2M9a2mldHsL3-VFUYSuEdXl-Ot8QkIF7nFcxPSakawrGPGkS40miFx-eFba79bK0WcC0BsYyHlhAcsoPVaZfvfjGR4SWJZgozDTTdSYqMXEY6BTD4lBtnFEn_c" TargetMode="External"/><Relationship Id="rId7" Type="http://schemas.openxmlformats.org/officeDocument/2006/relationships/hyperlink" Target="https://criminalinjurieshelpline.co.uk/blog/domestic-abuse-act-2021-does-it-change-thing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college.police.uk/app/major-investigation-and-public-protection/domestic-abuse/call-handler-and-front-counter-staff-response-domestic-abuse-incident" TargetMode="External"/><Relationship Id="rId5" Type="http://schemas.openxmlformats.org/officeDocument/2006/relationships/hyperlink" Target="https://www.bbc.co.uk/news/stories-51360772" TargetMode="External"/><Relationship Id="rId4" Type="http://schemas.openxmlformats.org/officeDocument/2006/relationships/hyperlink" Target="https://www.bbc.co.uk/news/uk-309777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in blue gown sitting on a bed&#10;&#10;Description automatically generated">
            <a:extLst>
              <a:ext uri="{FF2B5EF4-FFF2-40B4-BE49-F238E27FC236}">
                <a16:creationId xmlns:a16="http://schemas.microsoft.com/office/drawing/2014/main" id="{129BD239-6854-84FF-4944-BFA1124226C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5627" b="-1"/>
          <a:stretch/>
        </p:blipFill>
        <p:spPr>
          <a:xfrm>
            <a:off x="20" y="10"/>
            <a:ext cx="8668492" cy="6857990"/>
          </a:xfrm>
          <a:prstGeom prst="rect">
            <a:avLst/>
          </a:prstGeom>
        </p:spPr>
      </p:pic>
      <p:sp>
        <p:nvSpPr>
          <p:cNvPr id="44" name="Rectangle 43">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32BDD5-6195-288B-96DC-41A1474C7B24}"/>
              </a:ext>
            </a:extLst>
          </p:cNvPr>
          <p:cNvSpPr>
            <a:spLocks noGrp="1"/>
          </p:cNvSpPr>
          <p:nvPr>
            <p:ph type="ctrTitle"/>
          </p:nvPr>
        </p:nvSpPr>
        <p:spPr>
          <a:xfrm>
            <a:off x="7848600" y="1122363"/>
            <a:ext cx="4023360" cy="3204134"/>
          </a:xfrm>
        </p:spPr>
        <p:txBody>
          <a:bodyPr anchor="b">
            <a:normAutofit/>
          </a:bodyPr>
          <a:lstStyle/>
          <a:p>
            <a:pPr lvl="0"/>
            <a:r>
              <a:rPr lang="en-GB" sz="4800">
                <a:solidFill>
                  <a:schemeClr val="bg1"/>
                </a:solidFill>
                <a:effectLst/>
                <a:latin typeface="+mn-lt"/>
                <a:ea typeface="Times New Roman" panose="02020603050405020304" pitchFamily="18" charset="0"/>
              </a:rPr>
              <a:t>Coercive control and domestic abuse</a:t>
            </a:r>
          </a:p>
        </p:txBody>
      </p:sp>
      <p:sp>
        <p:nvSpPr>
          <p:cNvPr id="3" name="Subtitle 2">
            <a:extLst>
              <a:ext uri="{FF2B5EF4-FFF2-40B4-BE49-F238E27FC236}">
                <a16:creationId xmlns:a16="http://schemas.microsoft.com/office/drawing/2014/main" id="{84379002-D918-A0D5-B21B-9C296711A2AF}"/>
              </a:ext>
            </a:extLst>
          </p:cNvPr>
          <p:cNvSpPr>
            <a:spLocks noGrp="1"/>
          </p:cNvSpPr>
          <p:nvPr>
            <p:ph type="subTitle" idx="1"/>
          </p:nvPr>
        </p:nvSpPr>
        <p:spPr>
          <a:xfrm>
            <a:off x="7848600" y="4872922"/>
            <a:ext cx="4023360" cy="1208141"/>
          </a:xfrm>
        </p:spPr>
        <p:txBody>
          <a:bodyPr>
            <a:normAutofit/>
          </a:bodyPr>
          <a:lstStyle/>
          <a:p>
            <a:r>
              <a:rPr lang="en-GB" sz="2000">
                <a:solidFill>
                  <a:schemeClr val="bg1"/>
                </a:solidFill>
              </a:rPr>
              <a:t>By Tammy</a:t>
            </a:r>
          </a:p>
        </p:txBody>
      </p:sp>
      <p:sp>
        <p:nvSpPr>
          <p:cNvPr id="46" name="Rectangle 4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55161848-7DFF-7B5D-841A-975730B44710}"/>
              </a:ext>
            </a:extLst>
          </p:cNvPr>
          <p:cNvSpPr txBox="1"/>
          <p:nvPr/>
        </p:nvSpPr>
        <p:spPr>
          <a:xfrm>
            <a:off x="6039266" y="6657945"/>
            <a:ext cx="262924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ursuit.unimelb.edu.au/articles/coercion-in-mental-health-care-finding-a-new-wa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769357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C5FDC-7FD2-96B0-5404-CDFB3A13AE48}"/>
              </a:ext>
            </a:extLst>
          </p:cNvPr>
          <p:cNvSpPr>
            <a:spLocks noGrp="1"/>
          </p:cNvSpPr>
          <p:nvPr>
            <p:ph type="title"/>
          </p:nvPr>
        </p:nvSpPr>
        <p:spPr/>
        <p:txBody>
          <a:bodyPr>
            <a:normAutofit/>
          </a:bodyPr>
          <a:lstStyle/>
          <a:p>
            <a:r>
              <a:rPr lang="en-GB" sz="2800" dirty="0">
                <a:ea typeface="Times New Roman" panose="02020603050405020304" pitchFamily="18" charset="0"/>
                <a:cs typeface="Aharoni" panose="02010803020104030203" pitchFamily="2" charset="-79"/>
              </a:rPr>
              <a:t>What is </a:t>
            </a:r>
            <a:r>
              <a:rPr lang="en-GB" sz="2800" dirty="0">
                <a:effectLst/>
                <a:ea typeface="Times New Roman" panose="02020603050405020304" pitchFamily="18" charset="0"/>
                <a:cs typeface="Aharoni" panose="02010803020104030203" pitchFamily="2" charset="-79"/>
              </a:rPr>
              <a:t>domestic violence and abuse?</a:t>
            </a:r>
            <a:endParaRPr lang="en-GB" sz="5400" dirty="0">
              <a:cs typeface="Aharoni" panose="02010803020104030203" pitchFamily="2" charset="-79"/>
            </a:endParaRPr>
          </a:p>
        </p:txBody>
      </p:sp>
      <p:sp>
        <p:nvSpPr>
          <p:cNvPr id="3" name="Content Placeholder 2">
            <a:extLst>
              <a:ext uri="{FF2B5EF4-FFF2-40B4-BE49-F238E27FC236}">
                <a16:creationId xmlns:a16="http://schemas.microsoft.com/office/drawing/2014/main" id="{80CB5455-00C1-7F21-F07E-4A985C2B644E}"/>
              </a:ext>
            </a:extLst>
          </p:cNvPr>
          <p:cNvSpPr>
            <a:spLocks noGrp="1"/>
          </p:cNvSpPr>
          <p:nvPr>
            <p:ph idx="1"/>
          </p:nvPr>
        </p:nvSpPr>
        <p:spPr/>
        <p:txBody>
          <a:bodyPr>
            <a:normAutofit/>
          </a:bodyPr>
          <a:lstStyle/>
          <a:p>
            <a:pPr marL="0" indent="0">
              <a:buNone/>
            </a:pPr>
            <a:r>
              <a:rPr lang="en-US" dirty="0"/>
              <a:t>Domestic Abuse Act 2021 –  </a:t>
            </a:r>
          </a:p>
          <a:p>
            <a:pPr marL="0" indent="0">
              <a:buNone/>
            </a:pPr>
            <a:r>
              <a:rPr lang="en-US" dirty="0"/>
              <a:t>“Behavior of a person (A) towards another person (B) is ‘domestic abuse’ if – A and B are each aged 16 or over and are personally connected to each other, and the behavior is abusive”. </a:t>
            </a:r>
          </a:p>
          <a:p>
            <a:pPr marL="0" indent="0">
              <a:buNone/>
            </a:pPr>
            <a:r>
              <a:rPr lang="en-US" dirty="0"/>
              <a:t>“it does not matter whether the behavior consists of a single incident or a course of conduct”</a:t>
            </a:r>
          </a:p>
        </p:txBody>
      </p:sp>
    </p:spTree>
    <p:extLst>
      <p:ext uri="{BB962C8B-B14F-4D97-AF65-F5344CB8AC3E}">
        <p14:creationId xmlns:p14="http://schemas.microsoft.com/office/powerpoint/2010/main" val="2571307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C5FDC-7FD2-96B0-5404-CDFB3A13AE48}"/>
              </a:ext>
            </a:extLst>
          </p:cNvPr>
          <p:cNvSpPr>
            <a:spLocks noGrp="1"/>
          </p:cNvSpPr>
          <p:nvPr>
            <p:ph type="title"/>
          </p:nvPr>
        </p:nvSpPr>
        <p:spPr>
          <a:xfrm>
            <a:off x="841248" y="334644"/>
            <a:ext cx="10509504" cy="1076914"/>
          </a:xfrm>
        </p:spPr>
        <p:txBody>
          <a:bodyPr vert="horz" lIns="91440" tIns="45720" rIns="91440" bIns="45720" rtlCol="0" anchor="ctr">
            <a:normAutofit/>
          </a:bodyPr>
          <a:lstStyle/>
          <a:p>
            <a:r>
              <a:rPr lang="en-US" dirty="0"/>
              <a:t>Domestic abuse involves….</a:t>
            </a:r>
          </a:p>
        </p:txBody>
      </p:sp>
      <p:sp>
        <p:nvSpPr>
          <p:cNvPr id="37" name="Rectangle 36">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9" name="Diagram 8">
            <a:extLst>
              <a:ext uri="{FF2B5EF4-FFF2-40B4-BE49-F238E27FC236}">
                <a16:creationId xmlns:a16="http://schemas.microsoft.com/office/drawing/2014/main" id="{DF6287C0-D7B9-658F-FB5C-2187A3A9DF74}"/>
              </a:ext>
            </a:extLst>
          </p:cNvPr>
          <p:cNvGraphicFramePr/>
          <p:nvPr>
            <p:extLst>
              <p:ext uri="{D42A27DB-BD31-4B8C-83A1-F6EECF244321}">
                <p14:modId xmlns:p14="http://schemas.microsoft.com/office/powerpoint/2010/main" val="1367593496"/>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5D8B0B2-BCCD-8653-A918-B2DE214C4FF6}"/>
              </a:ext>
            </a:extLst>
          </p:cNvPr>
          <p:cNvSpPr txBox="1"/>
          <p:nvPr/>
        </p:nvSpPr>
        <p:spPr>
          <a:xfrm>
            <a:off x="7738281" y="6466629"/>
            <a:ext cx="4631003" cy="369332"/>
          </a:xfrm>
          <a:prstGeom prst="rect">
            <a:avLst/>
          </a:prstGeom>
          <a:noFill/>
        </p:spPr>
        <p:txBody>
          <a:bodyPr wrap="square" rtlCol="0">
            <a:spAutoFit/>
          </a:bodyPr>
          <a:lstStyle/>
          <a:p>
            <a:r>
              <a:rPr lang="en-GB" dirty="0"/>
              <a:t>(Police service of Northern Ireland 2023)</a:t>
            </a:r>
          </a:p>
        </p:txBody>
      </p:sp>
    </p:spTree>
    <p:extLst>
      <p:ext uri="{BB962C8B-B14F-4D97-AF65-F5344CB8AC3E}">
        <p14:creationId xmlns:p14="http://schemas.microsoft.com/office/powerpoint/2010/main" val="2962474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031EA4A4-5D79-4817-B146-24029A2F3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75C8A8B-D96D-B61E-D9CC-B0D8DFDF6884}"/>
              </a:ext>
            </a:extLst>
          </p:cNvPr>
          <p:cNvSpPr>
            <a:spLocks noGrp="1"/>
          </p:cNvSpPr>
          <p:nvPr>
            <p:ph type="title"/>
          </p:nvPr>
        </p:nvSpPr>
        <p:spPr>
          <a:xfrm>
            <a:off x="7848600" y="1122363"/>
            <a:ext cx="3977640" cy="3204134"/>
          </a:xfrm>
        </p:spPr>
        <p:txBody>
          <a:bodyPr vert="horz" lIns="91440" tIns="45720" rIns="91440" bIns="45720" rtlCol="0" anchor="b">
            <a:normAutofit/>
          </a:bodyPr>
          <a:lstStyle/>
          <a:p>
            <a:r>
              <a:rPr lang="en-US" sz="4800"/>
              <a:t>How victims are exploited</a:t>
            </a:r>
          </a:p>
        </p:txBody>
      </p:sp>
      <p:pic>
        <p:nvPicPr>
          <p:cNvPr id="7" name="Picture 6" descr="A person with her arms crossed&#10;&#10;Description automatically generated">
            <a:extLst>
              <a:ext uri="{FF2B5EF4-FFF2-40B4-BE49-F238E27FC236}">
                <a16:creationId xmlns:a16="http://schemas.microsoft.com/office/drawing/2014/main" id="{FA2C8EBD-04BA-A242-6E7E-BFB87109772E}"/>
              </a:ext>
            </a:extLst>
          </p:cNvPr>
          <p:cNvPicPr>
            <a:picLocks noChangeAspect="1"/>
          </p:cNvPicPr>
          <p:nvPr/>
        </p:nvPicPr>
        <p:blipFill rotWithShape="1">
          <a:blip r:embed="rId3"/>
          <a:srcRect l="138" r="1641" b="1"/>
          <a:stretch/>
        </p:blipFill>
        <p:spPr>
          <a:xfrm>
            <a:off x="20" y="10"/>
            <a:ext cx="7443196" cy="6857990"/>
          </a:xfrm>
          <a:prstGeom prst="rect">
            <a:avLst/>
          </a:prstGeom>
        </p:spPr>
      </p:pic>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3977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F35AFC2-A0A6-1713-A680-A3C72BD9442B}"/>
              </a:ext>
            </a:extLst>
          </p:cNvPr>
          <p:cNvSpPr txBox="1"/>
          <p:nvPr/>
        </p:nvSpPr>
        <p:spPr>
          <a:xfrm>
            <a:off x="9943509" y="6391354"/>
            <a:ext cx="2025577" cy="369332"/>
          </a:xfrm>
          <a:prstGeom prst="rect">
            <a:avLst/>
          </a:prstGeom>
          <a:noFill/>
        </p:spPr>
        <p:txBody>
          <a:bodyPr wrap="square" rtlCol="0">
            <a:spAutoFit/>
          </a:bodyPr>
          <a:lstStyle/>
          <a:p>
            <a:r>
              <a:rPr lang="en-GB" dirty="0"/>
              <a:t>(BBC News 2020)</a:t>
            </a:r>
          </a:p>
        </p:txBody>
      </p:sp>
    </p:spTree>
    <p:extLst>
      <p:ext uri="{BB962C8B-B14F-4D97-AF65-F5344CB8AC3E}">
        <p14:creationId xmlns:p14="http://schemas.microsoft.com/office/powerpoint/2010/main" val="1042559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C5FDC-7FD2-96B0-5404-CDFB3A13AE48}"/>
              </a:ext>
            </a:extLst>
          </p:cNvPr>
          <p:cNvSpPr>
            <a:spLocks noGrp="1"/>
          </p:cNvSpPr>
          <p:nvPr>
            <p:ph type="title"/>
          </p:nvPr>
        </p:nvSpPr>
        <p:spPr/>
        <p:txBody>
          <a:bodyPr>
            <a:normAutofit/>
          </a:bodyPr>
          <a:lstStyle/>
          <a:p>
            <a:r>
              <a:rPr lang="en-GB" sz="2800" dirty="0">
                <a:ea typeface="Times New Roman" panose="02020603050405020304" pitchFamily="18" charset="0"/>
              </a:rPr>
              <a:t>What is Coercive control </a:t>
            </a:r>
            <a:r>
              <a:rPr lang="en-GB" sz="2800" dirty="0">
                <a:effectLst/>
                <a:ea typeface="Times New Roman" panose="02020603050405020304" pitchFamily="18" charset="0"/>
              </a:rPr>
              <a:t>?</a:t>
            </a:r>
            <a:endParaRPr lang="en-GB" sz="5400" dirty="0"/>
          </a:p>
        </p:txBody>
      </p:sp>
      <p:sp>
        <p:nvSpPr>
          <p:cNvPr id="3" name="Content Placeholder 2">
            <a:extLst>
              <a:ext uri="{FF2B5EF4-FFF2-40B4-BE49-F238E27FC236}">
                <a16:creationId xmlns:a16="http://schemas.microsoft.com/office/drawing/2014/main" id="{80CB5455-00C1-7F21-F07E-4A985C2B644E}"/>
              </a:ext>
            </a:extLst>
          </p:cNvPr>
          <p:cNvSpPr>
            <a:spLocks noGrp="1"/>
          </p:cNvSpPr>
          <p:nvPr>
            <p:ph idx="1"/>
          </p:nvPr>
        </p:nvSpPr>
        <p:spPr/>
        <p:txBody>
          <a:bodyPr>
            <a:normAutofit/>
          </a:bodyPr>
          <a:lstStyle/>
          <a:p>
            <a:pPr marL="0" indent="0">
              <a:buNone/>
            </a:pPr>
            <a:r>
              <a:rPr lang="en-US" dirty="0"/>
              <a:t>Serious Crimes Act 2015 section 76 – </a:t>
            </a:r>
          </a:p>
          <a:p>
            <a:pPr marL="0" indent="0">
              <a:buNone/>
            </a:pPr>
            <a:r>
              <a:rPr lang="en-GB" dirty="0"/>
              <a:t>A person (A) commits an offence if – A repeatedly or continuously engages in behaviour towards another person (B) that is controlling or coercive, at the time of the behaviour, A and B are personally connected, the behaviour has a serious effect on B and A knows or ought to know that the behaviour will have a serious effect on B.”</a:t>
            </a:r>
          </a:p>
        </p:txBody>
      </p:sp>
    </p:spTree>
    <p:extLst>
      <p:ext uri="{BB962C8B-B14F-4D97-AF65-F5344CB8AC3E}">
        <p14:creationId xmlns:p14="http://schemas.microsoft.com/office/powerpoint/2010/main" val="1205426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AC5FDC-7FD2-96B0-5404-CDFB3A13AE48}"/>
              </a:ext>
            </a:extLst>
          </p:cNvPr>
          <p:cNvSpPr>
            <a:spLocks noGrp="1"/>
          </p:cNvSpPr>
          <p:nvPr>
            <p:ph type="title"/>
          </p:nvPr>
        </p:nvSpPr>
        <p:spPr>
          <a:xfrm>
            <a:off x="868680" y="1719072"/>
            <a:ext cx="3103427" cy="3520440"/>
          </a:xfrm>
        </p:spPr>
        <p:txBody>
          <a:bodyPr anchor="t">
            <a:normAutofit/>
          </a:bodyPr>
          <a:lstStyle/>
          <a:p>
            <a:r>
              <a:rPr lang="en-GB" sz="3600" dirty="0">
                <a:ea typeface="Times New Roman" panose="02020603050405020304" pitchFamily="18" charset="0"/>
              </a:rPr>
              <a:t>Behaviours of Coercive control </a:t>
            </a:r>
            <a:r>
              <a:rPr lang="en-GB" sz="3600" dirty="0">
                <a:effectLst/>
                <a:ea typeface="Times New Roman" panose="02020603050405020304" pitchFamily="18" charset="0"/>
              </a:rPr>
              <a:t>?</a:t>
            </a:r>
            <a:endParaRPr lang="en-GB" sz="3600" dirty="0"/>
          </a:p>
        </p:txBody>
      </p:sp>
      <p:sp>
        <p:nvSpPr>
          <p:cNvPr id="14" name="Rectangle 13">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4B27FBB-ABF1-32E1-9AE5-38201FC7BA5C}"/>
              </a:ext>
            </a:extLst>
          </p:cNvPr>
          <p:cNvGraphicFramePr>
            <a:graphicFrameLocks noGrp="1"/>
          </p:cNvGraphicFramePr>
          <p:nvPr>
            <p:ph idx="1"/>
            <p:extLst>
              <p:ext uri="{D42A27DB-BD31-4B8C-83A1-F6EECF244321}">
                <p14:modId xmlns:p14="http://schemas.microsoft.com/office/powerpoint/2010/main" val="1085375205"/>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5B80F85-7D55-AE5F-5523-7DF9465B78B2}"/>
              </a:ext>
            </a:extLst>
          </p:cNvPr>
          <p:cNvSpPr txBox="1"/>
          <p:nvPr/>
        </p:nvSpPr>
        <p:spPr>
          <a:xfrm>
            <a:off x="9918890" y="6353294"/>
            <a:ext cx="2273110" cy="369332"/>
          </a:xfrm>
          <a:prstGeom prst="rect">
            <a:avLst/>
          </a:prstGeom>
          <a:noFill/>
        </p:spPr>
        <p:txBody>
          <a:bodyPr wrap="square" rtlCol="0">
            <a:spAutoFit/>
          </a:bodyPr>
          <a:lstStyle/>
          <a:p>
            <a:r>
              <a:rPr lang="en-GB" dirty="0"/>
              <a:t>(Woman’s aid 2018)</a:t>
            </a:r>
          </a:p>
        </p:txBody>
      </p:sp>
    </p:spTree>
    <p:extLst>
      <p:ext uri="{BB962C8B-B14F-4D97-AF65-F5344CB8AC3E}">
        <p14:creationId xmlns:p14="http://schemas.microsoft.com/office/powerpoint/2010/main" val="2039312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AC5FDC-7FD2-96B0-5404-CDFB3A13AE48}"/>
              </a:ext>
            </a:extLst>
          </p:cNvPr>
          <p:cNvSpPr>
            <a:spLocks noGrp="1"/>
          </p:cNvSpPr>
          <p:nvPr>
            <p:ph type="title"/>
          </p:nvPr>
        </p:nvSpPr>
        <p:spPr>
          <a:xfrm>
            <a:off x="841248" y="334644"/>
            <a:ext cx="10509504" cy="1076914"/>
          </a:xfrm>
        </p:spPr>
        <p:txBody>
          <a:bodyPr anchor="ctr">
            <a:normAutofit/>
          </a:bodyPr>
          <a:lstStyle/>
          <a:p>
            <a:r>
              <a:rPr lang="en-GB" sz="3400">
                <a:ea typeface="Times New Roman" panose="02020603050405020304" pitchFamily="18" charset="0"/>
              </a:rPr>
              <a:t>The signs that </a:t>
            </a:r>
            <a:r>
              <a:rPr lang="en-GB" sz="3400">
                <a:effectLst/>
                <a:ea typeface="Times New Roman" panose="02020603050405020304" pitchFamily="18" charset="0"/>
              </a:rPr>
              <a:t>domestic abuse and </a:t>
            </a:r>
            <a:r>
              <a:rPr lang="en-GB" sz="3400">
                <a:ea typeface="Times New Roman" panose="02020603050405020304" pitchFamily="18" charset="0"/>
              </a:rPr>
              <a:t>Coercive control </a:t>
            </a:r>
            <a:r>
              <a:rPr lang="en-GB" sz="3400">
                <a:effectLst/>
                <a:ea typeface="Times New Roman" panose="02020603050405020304" pitchFamily="18" charset="0"/>
              </a:rPr>
              <a:t>is happening to someone?</a:t>
            </a:r>
            <a:endParaRPr lang="en-GB" sz="3400"/>
          </a:p>
        </p:txBody>
      </p:sp>
      <p:sp>
        <p:nvSpPr>
          <p:cNvPr id="14" name="Rectangle 1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D69E58CF-9C3D-6E10-4836-540D0CA3480F}"/>
              </a:ext>
            </a:extLst>
          </p:cNvPr>
          <p:cNvSpPr>
            <a:spLocks/>
          </p:cNvSpPr>
          <p:nvPr/>
        </p:nvSpPr>
        <p:spPr>
          <a:xfrm>
            <a:off x="841248" y="1742221"/>
            <a:ext cx="4288945" cy="4069484"/>
          </a:xfrm>
          <a:prstGeom prst="rect">
            <a:avLst/>
          </a:prstGeom>
        </p:spPr>
        <p:style>
          <a:lnRef idx="1">
            <a:schemeClr val="accent5"/>
          </a:lnRef>
          <a:fillRef idx="2">
            <a:schemeClr val="accent5"/>
          </a:fillRef>
          <a:effectRef idx="1">
            <a:schemeClr val="accent5"/>
          </a:effectRef>
          <a:fontRef idx="minor">
            <a:schemeClr val="dk1"/>
          </a:fontRef>
        </p:style>
        <p:txBody>
          <a:bodyPr>
            <a:noAutofit/>
          </a:bodyPr>
          <a:lstStyle/>
          <a:p>
            <a:pPr>
              <a:lnSpc>
                <a:spcPct val="90000"/>
              </a:lnSpc>
              <a:spcAft>
                <a:spcPts val="600"/>
              </a:spcAft>
            </a:pPr>
            <a:r>
              <a:rPr lang="en-US" sz="1500" b="1" kern="1200" dirty="0">
                <a:solidFill>
                  <a:srgbClr val="231F20"/>
                </a:solidFill>
                <a:ea typeface="+mn-ea"/>
                <a:cs typeface="+mn-cs"/>
              </a:rPr>
              <a:t>Coercive control - </a:t>
            </a:r>
          </a:p>
          <a:p>
            <a:pPr marL="342900" indent="-342900">
              <a:lnSpc>
                <a:spcPct val="90000"/>
              </a:lnSpc>
              <a:spcAft>
                <a:spcPts val="600"/>
              </a:spcAft>
              <a:buFont typeface="+mj-lt"/>
              <a:buAutoNum type="arabicPeriod"/>
            </a:pPr>
            <a:r>
              <a:rPr lang="en-US" sz="1500" kern="1200" dirty="0">
                <a:solidFill>
                  <a:srgbClr val="231F20"/>
                </a:solidFill>
                <a:ea typeface="+mn-ea"/>
                <a:cs typeface="+mn-cs"/>
              </a:rPr>
              <a:t>Isolating you from your support system</a:t>
            </a:r>
          </a:p>
          <a:p>
            <a:pPr marL="342900" indent="-342900">
              <a:lnSpc>
                <a:spcPct val="90000"/>
              </a:lnSpc>
              <a:spcAft>
                <a:spcPts val="600"/>
              </a:spcAft>
              <a:buFont typeface="+mj-lt"/>
              <a:buAutoNum type="arabicPeriod"/>
            </a:pPr>
            <a:r>
              <a:rPr lang="en-US" sz="1500" kern="1200" dirty="0">
                <a:solidFill>
                  <a:srgbClr val="231F20"/>
                </a:solidFill>
                <a:ea typeface="+mn-ea"/>
                <a:cs typeface="+mn-cs"/>
              </a:rPr>
              <a:t>Monitoring your activity throughout the day</a:t>
            </a:r>
          </a:p>
          <a:p>
            <a:pPr marL="342900" indent="-342900">
              <a:lnSpc>
                <a:spcPct val="90000"/>
              </a:lnSpc>
              <a:spcAft>
                <a:spcPts val="600"/>
              </a:spcAft>
              <a:buFont typeface="+mj-lt"/>
              <a:buAutoNum type="arabicPeriod"/>
            </a:pPr>
            <a:r>
              <a:rPr lang="en-US" sz="1500" kern="1200" dirty="0">
                <a:solidFill>
                  <a:srgbClr val="231F20"/>
                </a:solidFill>
                <a:ea typeface="+mn-ea"/>
                <a:cs typeface="+mn-cs"/>
              </a:rPr>
              <a:t>Denying you freedom and autonomy</a:t>
            </a:r>
          </a:p>
          <a:p>
            <a:pPr marL="342900" indent="-342900">
              <a:lnSpc>
                <a:spcPct val="90000"/>
              </a:lnSpc>
              <a:spcAft>
                <a:spcPts val="600"/>
              </a:spcAft>
              <a:buFont typeface="+mj-lt"/>
              <a:buAutoNum type="arabicPeriod"/>
            </a:pPr>
            <a:r>
              <a:rPr lang="en-GB" sz="1500" kern="1200" dirty="0">
                <a:solidFill>
                  <a:srgbClr val="231F20"/>
                </a:solidFill>
                <a:ea typeface="+mn-ea"/>
                <a:cs typeface="+mn-cs"/>
              </a:rPr>
              <a:t>Gaslighting</a:t>
            </a:r>
            <a:endParaRPr lang="en-US" sz="1500" kern="1200" dirty="0">
              <a:solidFill>
                <a:srgbClr val="231F20"/>
              </a:solidFill>
              <a:ea typeface="+mn-ea"/>
              <a:cs typeface="+mn-cs"/>
            </a:endParaRPr>
          </a:p>
          <a:p>
            <a:pPr marL="342900" indent="-342900">
              <a:lnSpc>
                <a:spcPct val="90000"/>
              </a:lnSpc>
              <a:spcAft>
                <a:spcPts val="600"/>
              </a:spcAft>
              <a:buFont typeface="+mj-lt"/>
              <a:buAutoNum type="arabicPeriod"/>
            </a:pPr>
            <a:r>
              <a:rPr lang="en-US" sz="1500" kern="1200" dirty="0">
                <a:solidFill>
                  <a:srgbClr val="231F20"/>
                </a:solidFill>
                <a:ea typeface="+mn-ea"/>
                <a:cs typeface="+mn-cs"/>
              </a:rPr>
              <a:t>Name-calling and putting you down</a:t>
            </a:r>
          </a:p>
          <a:p>
            <a:pPr marL="342900" indent="-342900">
              <a:lnSpc>
                <a:spcPct val="90000"/>
              </a:lnSpc>
              <a:spcAft>
                <a:spcPts val="600"/>
              </a:spcAft>
              <a:buFont typeface="+mj-lt"/>
              <a:buAutoNum type="arabicPeriod"/>
            </a:pPr>
            <a:r>
              <a:rPr lang="en-US" sz="1500" kern="1200" dirty="0">
                <a:solidFill>
                  <a:srgbClr val="231F20"/>
                </a:solidFill>
                <a:ea typeface="+mn-ea"/>
                <a:cs typeface="+mn-cs"/>
              </a:rPr>
              <a:t>Limiting your access to money</a:t>
            </a:r>
          </a:p>
          <a:p>
            <a:pPr marL="342900" indent="-342900">
              <a:lnSpc>
                <a:spcPct val="90000"/>
              </a:lnSpc>
              <a:spcAft>
                <a:spcPts val="600"/>
              </a:spcAft>
              <a:buFont typeface="+mj-lt"/>
              <a:buAutoNum type="arabicPeriod"/>
            </a:pPr>
            <a:r>
              <a:rPr lang="en-GB" sz="1500" kern="1200" dirty="0">
                <a:solidFill>
                  <a:srgbClr val="231F20"/>
                </a:solidFill>
                <a:ea typeface="+mn-ea"/>
                <a:cs typeface="+mn-cs"/>
              </a:rPr>
              <a:t>Reinforcing traditional gender roles</a:t>
            </a:r>
          </a:p>
          <a:p>
            <a:pPr marL="342900" indent="-342900">
              <a:lnSpc>
                <a:spcPct val="90000"/>
              </a:lnSpc>
              <a:spcAft>
                <a:spcPts val="600"/>
              </a:spcAft>
              <a:buFont typeface="+mj-lt"/>
              <a:buAutoNum type="arabicPeriod"/>
            </a:pPr>
            <a:r>
              <a:rPr lang="en-US" sz="1500" kern="1200" dirty="0">
                <a:solidFill>
                  <a:srgbClr val="231F20"/>
                </a:solidFill>
                <a:ea typeface="+mn-ea"/>
                <a:cs typeface="+mn-cs"/>
              </a:rPr>
              <a:t>Turning your kids against you</a:t>
            </a:r>
          </a:p>
          <a:p>
            <a:pPr marL="342900" indent="-342900">
              <a:lnSpc>
                <a:spcPct val="90000"/>
              </a:lnSpc>
              <a:spcAft>
                <a:spcPts val="600"/>
              </a:spcAft>
              <a:buFont typeface="+mj-lt"/>
              <a:buAutoNum type="arabicPeriod"/>
            </a:pPr>
            <a:r>
              <a:rPr lang="en-US" sz="1500" kern="1200" dirty="0">
                <a:solidFill>
                  <a:srgbClr val="231F20"/>
                </a:solidFill>
                <a:ea typeface="+mn-ea"/>
                <a:cs typeface="+mn-cs"/>
              </a:rPr>
              <a:t>Controlling aspects of your health and body</a:t>
            </a:r>
          </a:p>
          <a:p>
            <a:pPr marL="342900" indent="-342900">
              <a:lnSpc>
                <a:spcPct val="90000"/>
              </a:lnSpc>
              <a:spcAft>
                <a:spcPts val="600"/>
              </a:spcAft>
              <a:buFont typeface="+mj-lt"/>
              <a:buAutoNum type="arabicPeriod"/>
            </a:pPr>
            <a:r>
              <a:rPr lang="en-GB" sz="1500" kern="1200" dirty="0">
                <a:solidFill>
                  <a:srgbClr val="231F20"/>
                </a:solidFill>
                <a:ea typeface="+mn-ea"/>
                <a:cs typeface="+mn-cs"/>
              </a:rPr>
              <a:t>Making jealous accusations</a:t>
            </a:r>
          </a:p>
          <a:p>
            <a:pPr marL="342900" indent="-342900">
              <a:lnSpc>
                <a:spcPct val="90000"/>
              </a:lnSpc>
              <a:spcAft>
                <a:spcPts val="600"/>
              </a:spcAft>
              <a:buFont typeface="+mj-lt"/>
              <a:buAutoNum type="arabicPeriod"/>
            </a:pPr>
            <a:r>
              <a:rPr lang="en-GB" sz="1500" kern="1200" dirty="0">
                <a:solidFill>
                  <a:srgbClr val="231F20"/>
                </a:solidFill>
                <a:ea typeface="+mn-ea"/>
                <a:cs typeface="+mn-cs"/>
              </a:rPr>
              <a:t>Regulating your sexual relationship</a:t>
            </a:r>
          </a:p>
          <a:p>
            <a:pPr marL="342900" indent="-342900">
              <a:lnSpc>
                <a:spcPct val="90000"/>
              </a:lnSpc>
              <a:spcAft>
                <a:spcPts val="600"/>
              </a:spcAft>
              <a:buFont typeface="+mj-lt"/>
              <a:buAutoNum type="arabicPeriod"/>
            </a:pPr>
            <a:r>
              <a:rPr lang="en-US" sz="1500" kern="1200" dirty="0">
                <a:solidFill>
                  <a:srgbClr val="231F20"/>
                </a:solidFill>
                <a:ea typeface="+mn-ea"/>
                <a:cs typeface="+mn-cs"/>
              </a:rPr>
              <a:t>Threatening your children or pets</a:t>
            </a:r>
          </a:p>
          <a:p>
            <a:pPr marL="342900" indent="-342900">
              <a:lnSpc>
                <a:spcPct val="90000"/>
              </a:lnSpc>
              <a:spcAft>
                <a:spcPts val="600"/>
              </a:spcAft>
              <a:buFont typeface="+mj-lt"/>
              <a:buAutoNum type="arabicPeriod"/>
            </a:pPr>
            <a:endParaRPr lang="en-US" sz="1500" dirty="0">
              <a:solidFill>
                <a:srgbClr val="231F20"/>
              </a:solidFill>
            </a:endParaRPr>
          </a:p>
          <a:p>
            <a:pPr marL="342900" indent="-342900">
              <a:lnSpc>
                <a:spcPct val="90000"/>
              </a:lnSpc>
              <a:spcAft>
                <a:spcPts val="600"/>
              </a:spcAft>
              <a:buFont typeface="+mj-lt"/>
              <a:buAutoNum type="arabicPeriod"/>
            </a:pPr>
            <a:endParaRPr lang="en-GB" sz="1500" dirty="0"/>
          </a:p>
        </p:txBody>
      </p:sp>
      <p:sp>
        <p:nvSpPr>
          <p:cNvPr id="7" name="Content Placeholder 5">
            <a:extLst>
              <a:ext uri="{FF2B5EF4-FFF2-40B4-BE49-F238E27FC236}">
                <a16:creationId xmlns:a16="http://schemas.microsoft.com/office/drawing/2014/main" id="{C1E45745-0AB5-CE8B-2705-987FEDAE41D4}"/>
              </a:ext>
            </a:extLst>
          </p:cNvPr>
          <p:cNvSpPr txBox="1">
            <a:spLocks/>
          </p:cNvSpPr>
          <p:nvPr/>
        </p:nvSpPr>
        <p:spPr>
          <a:xfrm>
            <a:off x="5896560" y="1742220"/>
            <a:ext cx="5526024" cy="4069485"/>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fontScale="250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base">
              <a:lnSpc>
                <a:spcPct val="100000"/>
              </a:lnSpc>
              <a:buNone/>
            </a:pPr>
            <a:r>
              <a:rPr lang="en-US" sz="6000" b="1" kern="1200" dirty="0">
                <a:solidFill>
                  <a:srgbClr val="333333"/>
                </a:solidFill>
                <a:ea typeface="+mn-ea"/>
                <a:cs typeface="+mn-cs"/>
              </a:rPr>
              <a:t>Domestic abuse - </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Accuses you of having an affair</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Criticises you and tells you what to wear</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Gets aggressive when angry</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Tells you what to wear or how to look</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Shouts at you</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Threatens you or those close to you</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Controls your money</a:t>
            </a:r>
            <a:r>
              <a:rPr lang="en-US" sz="6000" dirty="0">
                <a:solidFill>
                  <a:srgbClr val="333333"/>
                </a:solidFill>
              </a:rPr>
              <a:t> – spending, cash and credit cards</a:t>
            </a:r>
            <a:endParaRPr lang="en-US" sz="6000" kern="1200" dirty="0">
              <a:solidFill>
                <a:srgbClr val="333333"/>
              </a:solidFill>
              <a:ea typeface="+mn-ea"/>
              <a:cs typeface="+mn-cs"/>
            </a:endParaRPr>
          </a:p>
          <a:p>
            <a:pPr fontAlgn="base">
              <a:lnSpc>
                <a:spcPct val="100000"/>
              </a:lnSpc>
              <a:buFont typeface="Courier New" panose="02070309020205020404" pitchFamily="49" charset="0"/>
              <a:buChar char="o"/>
            </a:pPr>
            <a:r>
              <a:rPr lang="en-US" sz="6000" kern="1200" dirty="0">
                <a:solidFill>
                  <a:srgbClr val="333333"/>
                </a:solidFill>
                <a:ea typeface="+mn-ea"/>
                <a:cs typeface="+mn-cs"/>
              </a:rPr>
              <a:t>Stops you from working in a job you want</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Cuts you off from family and friends</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Stops you from eating or sleeping</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Physically attacks you with weapons or with their body</a:t>
            </a:r>
          </a:p>
          <a:p>
            <a:pPr fontAlgn="base">
              <a:lnSpc>
                <a:spcPct val="100000"/>
              </a:lnSpc>
              <a:buFont typeface="Courier New" panose="02070309020205020404" pitchFamily="49" charset="0"/>
              <a:buChar char="o"/>
            </a:pPr>
            <a:r>
              <a:rPr lang="en-US" sz="6000" kern="1200" dirty="0">
                <a:solidFill>
                  <a:srgbClr val="333333"/>
                </a:solidFill>
                <a:ea typeface="+mn-ea"/>
                <a:cs typeface="+mn-cs"/>
              </a:rPr>
              <a:t>Forces you into sex - purposely gives you an STD</a:t>
            </a:r>
          </a:p>
          <a:p>
            <a:pPr>
              <a:lnSpc>
                <a:spcPct val="100000"/>
              </a:lnSpc>
            </a:pPr>
            <a:endParaRPr lang="en-GB" sz="300" dirty="0"/>
          </a:p>
        </p:txBody>
      </p:sp>
      <p:sp>
        <p:nvSpPr>
          <p:cNvPr id="9" name="TextBox 8">
            <a:extLst>
              <a:ext uri="{FF2B5EF4-FFF2-40B4-BE49-F238E27FC236}">
                <a16:creationId xmlns:a16="http://schemas.microsoft.com/office/drawing/2014/main" id="{1206E37F-5975-8BEB-1C65-9471C84B7ECB}"/>
              </a:ext>
            </a:extLst>
          </p:cNvPr>
          <p:cNvSpPr txBox="1"/>
          <p:nvPr/>
        </p:nvSpPr>
        <p:spPr>
          <a:xfrm>
            <a:off x="841248" y="5837977"/>
            <a:ext cx="2313432" cy="369332"/>
          </a:xfrm>
          <a:prstGeom prst="rect">
            <a:avLst/>
          </a:prstGeom>
          <a:noFill/>
        </p:spPr>
        <p:txBody>
          <a:bodyPr wrap="square" rtlCol="0">
            <a:spAutoFit/>
          </a:bodyPr>
          <a:lstStyle/>
          <a:p>
            <a:r>
              <a:rPr lang="en-GB" dirty="0"/>
              <a:t>(Lamothe 2023)</a:t>
            </a:r>
          </a:p>
        </p:txBody>
      </p:sp>
      <p:sp>
        <p:nvSpPr>
          <p:cNvPr id="10" name="TextBox 9">
            <a:extLst>
              <a:ext uri="{FF2B5EF4-FFF2-40B4-BE49-F238E27FC236}">
                <a16:creationId xmlns:a16="http://schemas.microsoft.com/office/drawing/2014/main" id="{99077E4F-8CC4-7798-7BB8-30D6BB24CCF0}"/>
              </a:ext>
            </a:extLst>
          </p:cNvPr>
          <p:cNvSpPr txBox="1"/>
          <p:nvPr/>
        </p:nvSpPr>
        <p:spPr>
          <a:xfrm>
            <a:off x="5896560" y="5837977"/>
            <a:ext cx="2313432" cy="369332"/>
          </a:xfrm>
          <a:prstGeom prst="rect">
            <a:avLst/>
          </a:prstGeom>
          <a:noFill/>
        </p:spPr>
        <p:txBody>
          <a:bodyPr wrap="square" rtlCol="0">
            <a:spAutoFit/>
          </a:bodyPr>
          <a:lstStyle/>
          <a:p>
            <a:r>
              <a:rPr lang="en-GB" dirty="0"/>
              <a:t>(Day 2021)</a:t>
            </a:r>
          </a:p>
        </p:txBody>
      </p:sp>
    </p:spTree>
    <p:extLst>
      <p:ext uri="{BB962C8B-B14F-4D97-AF65-F5344CB8AC3E}">
        <p14:creationId xmlns:p14="http://schemas.microsoft.com/office/powerpoint/2010/main" val="4277967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27" name="Picture 26" descr="A cartoon of two people dancing&#10;&#10;Description automatically generated">
            <a:extLst>
              <a:ext uri="{FF2B5EF4-FFF2-40B4-BE49-F238E27FC236}">
                <a16:creationId xmlns:a16="http://schemas.microsoft.com/office/drawing/2014/main" id="{6D0C0C2D-0CB7-4478-CFF1-54A312D434ED}"/>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6575" r="1" b="26019"/>
          <a:stretch/>
        </p:blipFill>
        <p:spPr>
          <a:xfrm>
            <a:off x="20" y="10"/>
            <a:ext cx="12191979" cy="6857990"/>
          </a:xfrm>
          <a:prstGeom prst="rect">
            <a:avLst/>
          </a:prstGeom>
        </p:spPr>
      </p:pic>
      <p:sp>
        <p:nvSpPr>
          <p:cNvPr id="2" name="Title 1">
            <a:extLst>
              <a:ext uri="{FF2B5EF4-FFF2-40B4-BE49-F238E27FC236}">
                <a16:creationId xmlns:a16="http://schemas.microsoft.com/office/drawing/2014/main" id="{CC061888-63F9-A630-A382-3424699E9EF8}"/>
              </a:ext>
            </a:extLst>
          </p:cNvPr>
          <p:cNvSpPr>
            <a:spLocks noGrp="1"/>
          </p:cNvSpPr>
          <p:nvPr>
            <p:ph type="title"/>
          </p:nvPr>
        </p:nvSpPr>
        <p:spPr>
          <a:xfrm>
            <a:off x="841248" y="426720"/>
            <a:ext cx="10506456" cy="1919141"/>
          </a:xfrm>
        </p:spPr>
        <p:txBody>
          <a:bodyPr anchor="b">
            <a:normAutofit/>
          </a:bodyPr>
          <a:lstStyle/>
          <a:p>
            <a:r>
              <a:rPr lang="en-GB" sz="6000" dirty="0">
                <a:solidFill>
                  <a:srgbClr val="FFFFFF"/>
                </a:solidFill>
              </a:rPr>
              <a:t>Stockholm Syndrome</a:t>
            </a:r>
          </a:p>
        </p:txBody>
      </p:sp>
      <p:sp>
        <p:nvSpPr>
          <p:cNvPr id="41" name="Rectangle 40">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A5D33E-F0F0-A360-9C63-6A487073857E}"/>
              </a:ext>
            </a:extLst>
          </p:cNvPr>
          <p:cNvSpPr>
            <a:spLocks noGrp="1"/>
          </p:cNvSpPr>
          <p:nvPr>
            <p:ph idx="1"/>
          </p:nvPr>
        </p:nvSpPr>
        <p:spPr>
          <a:xfrm>
            <a:off x="841248" y="3337269"/>
            <a:ext cx="10509504" cy="2905686"/>
          </a:xfrm>
        </p:spPr>
        <p:txBody>
          <a:bodyPr>
            <a:normAutofit/>
          </a:bodyPr>
          <a:lstStyle/>
          <a:p>
            <a:pPr marL="0" indent="0">
              <a:buNone/>
            </a:pPr>
            <a:r>
              <a:rPr lang="en-GB" sz="2000" dirty="0">
                <a:solidFill>
                  <a:srgbClr val="FFFFFF"/>
                </a:solidFill>
              </a:rPr>
              <a:t>Namnyak et al (2007) – defines it as “the positive bond a kidnap victim may develop towards their captor”; it can also be known as trauma bonding or traumatic bonding.</a:t>
            </a:r>
          </a:p>
        </p:txBody>
      </p:sp>
      <p:sp>
        <p:nvSpPr>
          <p:cNvPr id="32" name="TextBox 31">
            <a:extLst>
              <a:ext uri="{FF2B5EF4-FFF2-40B4-BE49-F238E27FC236}">
                <a16:creationId xmlns:a16="http://schemas.microsoft.com/office/drawing/2014/main" id="{BE86B1D1-754F-5C81-8226-D68A2F6B39D0}"/>
              </a:ext>
            </a:extLst>
          </p:cNvPr>
          <p:cNvSpPr txBox="1"/>
          <p:nvPr/>
        </p:nvSpPr>
        <p:spPr>
          <a:xfrm>
            <a:off x="9565959" y="6657945"/>
            <a:ext cx="262604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ngall.com/beauty-and-the-beast-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7425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20EED-368D-E970-9236-AB748DB5DC88}"/>
              </a:ext>
            </a:extLst>
          </p:cNvPr>
          <p:cNvSpPr>
            <a:spLocks noGrp="1"/>
          </p:cNvSpPr>
          <p:nvPr>
            <p:ph type="title"/>
          </p:nvPr>
        </p:nvSpPr>
        <p:spPr>
          <a:xfrm>
            <a:off x="841248" y="334644"/>
            <a:ext cx="10509504" cy="1076914"/>
          </a:xfrm>
        </p:spPr>
        <p:txBody>
          <a:bodyPr anchor="ctr">
            <a:normAutofit/>
          </a:bodyPr>
          <a:lstStyle/>
          <a:p>
            <a:r>
              <a:rPr lang="en-GB" sz="3700"/>
              <a:t>Myths of domestic abuse and </a:t>
            </a:r>
            <a:r>
              <a:rPr lang="en-GB" sz="3700">
                <a:ea typeface="Times New Roman" panose="02020603050405020304" pitchFamily="18" charset="0"/>
              </a:rPr>
              <a:t>Coercive control </a:t>
            </a:r>
            <a:endParaRPr lang="en-GB" sz="3700"/>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Rounded Corners 8">
            <a:extLst>
              <a:ext uri="{FF2B5EF4-FFF2-40B4-BE49-F238E27FC236}">
                <a16:creationId xmlns:a16="http://schemas.microsoft.com/office/drawing/2014/main" id="{F938CAFF-BE84-975C-6BFB-DC5D7B18D3A6}"/>
              </a:ext>
            </a:extLst>
          </p:cNvPr>
          <p:cNvSpPr/>
          <p:nvPr/>
        </p:nvSpPr>
        <p:spPr>
          <a:xfrm>
            <a:off x="1155811" y="1746202"/>
            <a:ext cx="4859130" cy="45403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1115568">
              <a:spcAft>
                <a:spcPts val="600"/>
              </a:spcAft>
            </a:pPr>
            <a:r>
              <a:rPr lang="en-US" sz="1800" b="1" kern="1200" dirty="0">
                <a:solidFill>
                  <a:srgbClr val="333333"/>
                </a:solidFill>
                <a:latin typeface="Open Sans" panose="020B0606030504020204" pitchFamily="34" charset="0"/>
                <a:ea typeface="+mn-ea"/>
                <a:cs typeface="+mn-cs"/>
              </a:rPr>
              <a:t>Alcohol and drugs make men more violent.</a:t>
            </a:r>
          </a:p>
          <a:p>
            <a:pPr defTabSz="1115568">
              <a:spcAft>
                <a:spcPts val="600"/>
              </a:spcAft>
            </a:pPr>
            <a:r>
              <a:rPr lang="en-US" sz="1800" b="1" kern="1200" dirty="0">
                <a:solidFill>
                  <a:srgbClr val="333333"/>
                </a:solidFill>
                <a:latin typeface="Open Sans" panose="020B0606030504020204" pitchFamily="34" charset="0"/>
                <a:ea typeface="+mn-ea"/>
                <a:cs typeface="+mn-cs"/>
              </a:rPr>
              <a:t>If it was that bad, she’d leave.</a:t>
            </a:r>
          </a:p>
          <a:p>
            <a:pPr defTabSz="1115568">
              <a:spcAft>
                <a:spcPts val="600"/>
              </a:spcAft>
            </a:pPr>
            <a:r>
              <a:rPr lang="en-US" sz="1800" b="1" kern="1200" dirty="0">
                <a:solidFill>
                  <a:srgbClr val="333333"/>
                </a:solidFill>
                <a:latin typeface="Open Sans" panose="020B0606030504020204" pitchFamily="34" charset="0"/>
                <a:ea typeface="+mn-ea"/>
                <a:cs typeface="+mn-cs"/>
              </a:rPr>
              <a:t>Domestic abuse always involves physical violence.</a:t>
            </a:r>
          </a:p>
          <a:p>
            <a:pPr defTabSz="1115568">
              <a:spcAft>
                <a:spcPts val="600"/>
              </a:spcAft>
            </a:pPr>
            <a:r>
              <a:rPr lang="en-US" sz="1800" b="1" kern="1200" dirty="0">
                <a:solidFill>
                  <a:srgbClr val="333333"/>
                </a:solidFill>
                <a:latin typeface="Open Sans" panose="020B0606030504020204" pitchFamily="34" charset="0"/>
                <a:ea typeface="+mn-ea"/>
                <a:cs typeface="+mn-cs"/>
              </a:rPr>
              <a:t>He can be a good father even if he abuses his partner – the parents’ relationship doesn’t have to affect the children.</a:t>
            </a:r>
          </a:p>
          <a:p>
            <a:pPr defTabSz="1115568">
              <a:spcAft>
                <a:spcPts val="600"/>
              </a:spcAft>
            </a:pPr>
            <a:r>
              <a:rPr lang="en-US" sz="1800" b="1" kern="1200" dirty="0">
                <a:solidFill>
                  <a:srgbClr val="333333"/>
                </a:solidFill>
                <a:latin typeface="Open Sans" panose="020B0606030504020204" pitchFamily="34" charset="0"/>
                <a:ea typeface="+mn-ea"/>
                <a:cs typeface="+mn-cs"/>
              </a:rPr>
              <a:t>She provoked him</a:t>
            </a:r>
            <a:r>
              <a:rPr lang="en-US" sz="1800" kern="1200" dirty="0">
                <a:solidFill>
                  <a:srgbClr val="333333"/>
                </a:solidFill>
                <a:latin typeface="Open Sans" panose="020B0606030504020204" pitchFamily="34" charset="0"/>
                <a:ea typeface="+mn-ea"/>
                <a:cs typeface="+mn-cs"/>
              </a:rPr>
              <a:t>.</a:t>
            </a:r>
          </a:p>
          <a:p>
            <a:pPr defTabSz="1115568">
              <a:spcAft>
                <a:spcPts val="600"/>
              </a:spcAft>
            </a:pPr>
            <a:r>
              <a:rPr lang="en-GB" sz="1800" kern="1200" dirty="0">
                <a:solidFill>
                  <a:schemeClr val="tx1"/>
                </a:solidFill>
                <a:latin typeface="+mn-lt"/>
                <a:ea typeface="+mn-ea"/>
                <a:cs typeface="+mn-cs"/>
              </a:rPr>
              <a:t>(women’s aid 2013)</a:t>
            </a:r>
            <a:endParaRPr lang="en-GB" dirty="0"/>
          </a:p>
          <a:p>
            <a:pPr defTabSz="1115568">
              <a:spcAft>
                <a:spcPts val="600"/>
              </a:spcAft>
            </a:pPr>
            <a:endParaRPr lang="en-US" sz="1800" b="1" kern="1200" dirty="0">
              <a:solidFill>
                <a:srgbClr val="333333"/>
              </a:solidFill>
              <a:latin typeface="Open Sans" panose="020B0606030504020204" pitchFamily="34" charset="0"/>
              <a:ea typeface="+mn-ea"/>
              <a:cs typeface="+mn-cs"/>
            </a:endParaRPr>
          </a:p>
        </p:txBody>
      </p:sp>
      <p:sp>
        <p:nvSpPr>
          <p:cNvPr id="11" name="Rectangle: Rounded Corners 10">
            <a:extLst>
              <a:ext uri="{FF2B5EF4-FFF2-40B4-BE49-F238E27FC236}">
                <a16:creationId xmlns:a16="http://schemas.microsoft.com/office/drawing/2014/main" id="{A340C4AB-0433-7FB4-AD39-7C7DFA6801DE}"/>
              </a:ext>
            </a:extLst>
          </p:cNvPr>
          <p:cNvSpPr/>
          <p:nvPr/>
        </p:nvSpPr>
        <p:spPr>
          <a:xfrm>
            <a:off x="6725721" y="1746202"/>
            <a:ext cx="4755498" cy="45403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defTabSz="1115568">
              <a:lnSpc>
                <a:spcPct val="100000"/>
              </a:lnSpc>
              <a:spcBef>
                <a:spcPts val="1220"/>
              </a:spcBef>
              <a:buNone/>
            </a:pPr>
            <a:r>
              <a:rPr lang="en-US" sz="1800" b="1" kern="1200" dirty="0">
                <a:solidFill>
                  <a:srgbClr val="000000"/>
                </a:solidFill>
                <a:latin typeface="canada-type-gibson"/>
                <a:ea typeface="+mn-ea"/>
                <a:cs typeface="+mn-cs"/>
              </a:rPr>
              <a:t>Abusers grow up in violent homes</a:t>
            </a:r>
          </a:p>
          <a:p>
            <a:pPr marL="0" indent="0" defTabSz="1115568">
              <a:lnSpc>
                <a:spcPct val="100000"/>
              </a:lnSpc>
              <a:spcBef>
                <a:spcPts val="1220"/>
              </a:spcBef>
              <a:buNone/>
            </a:pPr>
            <a:r>
              <a:rPr lang="en-US" sz="1800" b="1" kern="1200" dirty="0">
                <a:solidFill>
                  <a:srgbClr val="000000"/>
                </a:solidFill>
                <a:latin typeface="canada-type-gibson"/>
                <a:ea typeface="+mn-ea"/>
                <a:cs typeface="+mn-cs"/>
              </a:rPr>
              <a:t>Domestic abuse only happens to certain women</a:t>
            </a:r>
          </a:p>
          <a:p>
            <a:pPr marL="0" indent="0" defTabSz="1115568">
              <a:lnSpc>
                <a:spcPct val="100000"/>
              </a:lnSpc>
              <a:spcBef>
                <a:spcPts val="1220"/>
              </a:spcBef>
              <a:buNone/>
            </a:pPr>
            <a:r>
              <a:rPr lang="en-GB" sz="1800" b="1" kern="1200" dirty="0">
                <a:solidFill>
                  <a:srgbClr val="000000"/>
                </a:solidFill>
                <a:latin typeface="canada-type-gibson"/>
                <a:ea typeface="+mn-ea"/>
                <a:cs typeface="+mn-cs"/>
              </a:rPr>
              <a:t>Some women deserve it</a:t>
            </a:r>
            <a:endParaRPr lang="en-US" sz="1800" b="1" kern="1200" dirty="0">
              <a:solidFill>
                <a:srgbClr val="000000"/>
              </a:solidFill>
              <a:latin typeface="canada-type-gibson"/>
              <a:ea typeface="+mn-ea"/>
              <a:cs typeface="+mn-cs"/>
            </a:endParaRPr>
          </a:p>
          <a:p>
            <a:pPr marL="0" indent="0" defTabSz="1115568">
              <a:lnSpc>
                <a:spcPct val="100000"/>
              </a:lnSpc>
              <a:spcBef>
                <a:spcPts val="1220"/>
              </a:spcBef>
              <a:buNone/>
            </a:pPr>
            <a:r>
              <a:rPr lang="en-US" sz="1800" b="1" kern="1200" dirty="0">
                <a:solidFill>
                  <a:srgbClr val="000000"/>
                </a:solidFill>
                <a:latin typeface="canada-type-gibson"/>
                <a:ea typeface="+mn-ea"/>
                <a:cs typeface="+mn-cs"/>
              </a:rPr>
              <a:t> He just loses his temper sometimes</a:t>
            </a:r>
          </a:p>
          <a:p>
            <a:pPr marL="0" indent="0" defTabSz="1115568">
              <a:lnSpc>
                <a:spcPct val="100000"/>
              </a:lnSpc>
              <a:spcBef>
                <a:spcPts val="1220"/>
              </a:spcBef>
              <a:buNone/>
            </a:pPr>
            <a:r>
              <a:rPr lang="en-GB" sz="1800" b="1" kern="1200" dirty="0">
                <a:solidFill>
                  <a:srgbClr val="000000"/>
                </a:solidFill>
                <a:latin typeface="canada-type-gibson"/>
                <a:ea typeface="+mn-ea"/>
                <a:cs typeface="+mn-cs"/>
              </a:rPr>
              <a:t>Some women like violence</a:t>
            </a:r>
          </a:p>
          <a:p>
            <a:pPr marL="0" indent="0" defTabSz="1115568">
              <a:lnSpc>
                <a:spcPct val="100000"/>
              </a:lnSpc>
              <a:spcBef>
                <a:spcPts val="1220"/>
              </a:spcBef>
              <a:buNone/>
            </a:pPr>
            <a:r>
              <a:rPr lang="en-US" sz="1800" b="1" kern="1200" dirty="0">
                <a:solidFill>
                  <a:srgbClr val="000000"/>
                </a:solidFill>
                <a:latin typeface="canada-type-gibson"/>
                <a:ea typeface="+mn-ea"/>
                <a:cs typeface="+mn-cs"/>
              </a:rPr>
              <a:t>Domestic abuse is a private matter</a:t>
            </a:r>
          </a:p>
          <a:p>
            <a:pPr marL="278892" indent="-278892" defTabSz="1115568">
              <a:lnSpc>
                <a:spcPct val="100000"/>
              </a:lnSpc>
              <a:spcBef>
                <a:spcPts val="1220"/>
              </a:spcBef>
            </a:pPr>
            <a:r>
              <a:rPr lang="en-US" sz="1800" kern="1200" dirty="0">
                <a:solidFill>
                  <a:srgbClr val="000000"/>
                </a:solidFill>
                <a:latin typeface="canada-type-gibson"/>
                <a:ea typeface="+mn-ea"/>
                <a:cs typeface="+mn-cs"/>
              </a:rPr>
              <a:t>(refuge 2017)</a:t>
            </a:r>
            <a:endParaRPr lang="en-GB" sz="1800" dirty="0"/>
          </a:p>
        </p:txBody>
      </p:sp>
    </p:spTree>
    <p:extLst>
      <p:ext uri="{BB962C8B-B14F-4D97-AF65-F5344CB8AC3E}">
        <p14:creationId xmlns:p14="http://schemas.microsoft.com/office/powerpoint/2010/main" val="2333024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20EED-368D-E970-9236-AB748DB5DC88}"/>
              </a:ext>
            </a:extLst>
          </p:cNvPr>
          <p:cNvSpPr>
            <a:spLocks noGrp="1"/>
          </p:cNvSpPr>
          <p:nvPr>
            <p:ph type="title"/>
          </p:nvPr>
        </p:nvSpPr>
        <p:spPr>
          <a:xfrm>
            <a:off x="3311611" y="1076324"/>
            <a:ext cx="8041389" cy="1535051"/>
          </a:xfrm>
        </p:spPr>
        <p:txBody>
          <a:bodyPr anchor="b">
            <a:normAutofit/>
          </a:bodyPr>
          <a:lstStyle/>
          <a:p>
            <a:r>
              <a:rPr lang="en-GB" sz="5200" dirty="0"/>
              <a:t>Prevalence of domestic abuse</a:t>
            </a:r>
          </a:p>
        </p:txBody>
      </p:sp>
      <p:pic>
        <p:nvPicPr>
          <p:cNvPr id="45" name="Picture 44" descr="Colourful carved figures of humans">
            <a:extLst>
              <a:ext uri="{FF2B5EF4-FFF2-40B4-BE49-F238E27FC236}">
                <a16:creationId xmlns:a16="http://schemas.microsoft.com/office/drawing/2014/main" id="{227D04FC-BD1E-8D53-A472-63139085F330}"/>
              </a:ext>
            </a:extLst>
          </p:cNvPr>
          <p:cNvPicPr>
            <a:picLocks noChangeAspect="1"/>
          </p:cNvPicPr>
          <p:nvPr/>
        </p:nvPicPr>
        <p:blipFill rotWithShape="1">
          <a:blip r:embed="rId3"/>
          <a:srcRect l="26713" r="26480" b="-1"/>
          <a:stretch/>
        </p:blipFill>
        <p:spPr>
          <a:xfrm>
            <a:off x="21" y="10"/>
            <a:ext cx="3039742" cy="6857990"/>
          </a:xfrm>
          <a:prstGeom prst="rect">
            <a:avLst/>
          </a:prstGeom>
        </p:spPr>
      </p:pic>
      <p:sp>
        <p:nvSpPr>
          <p:cNvPr id="5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E4B11E-BE77-F4A4-CFEC-17192D21A355}"/>
              </a:ext>
            </a:extLst>
          </p:cNvPr>
          <p:cNvSpPr>
            <a:spLocks noGrp="1"/>
          </p:cNvSpPr>
          <p:nvPr>
            <p:ph idx="1"/>
          </p:nvPr>
        </p:nvSpPr>
        <p:spPr>
          <a:xfrm>
            <a:off x="3311611" y="2935541"/>
            <a:ext cx="8760940" cy="3805317"/>
          </a:xfrm>
        </p:spPr>
        <p:txBody>
          <a:bodyPr>
            <a:normAutofit fontScale="92500" lnSpcReduction="10000"/>
          </a:bodyPr>
          <a:lstStyle/>
          <a:p>
            <a:pPr>
              <a:lnSpc>
                <a:spcPct val="100000"/>
              </a:lnSpc>
            </a:pPr>
            <a:r>
              <a:rPr lang="en-US" sz="1800" dirty="0"/>
              <a:t>4.4% of people aged 16 and over (2.1 million) experience domestic abuse in the last year. </a:t>
            </a:r>
          </a:p>
          <a:p>
            <a:pPr>
              <a:lnSpc>
                <a:spcPct val="100000"/>
              </a:lnSpc>
            </a:pPr>
            <a:r>
              <a:rPr lang="en-US" sz="1800" b="0" i="0" dirty="0">
                <a:effectLst/>
              </a:rPr>
              <a:t>no significant change in the prevalence of domestic abuse experienced in the last year by people aged 16 to 59 years but a significant decrease compared with the year ending March 2020, largely unaffected by the coronavirus (COVID-19) pandemic</a:t>
            </a:r>
          </a:p>
          <a:p>
            <a:pPr>
              <a:lnSpc>
                <a:spcPct val="100000"/>
              </a:lnSpc>
            </a:pPr>
            <a:r>
              <a:rPr lang="en-US" sz="1800" b="0" i="0" dirty="0">
                <a:effectLst/>
              </a:rPr>
              <a:t>police recorded 1,453,867 domestic abuse-related incidents and crimes in England and Wales in the year ending March 2023; 889,918 of these were recorded as domestic abuse-related crimes.</a:t>
            </a:r>
          </a:p>
          <a:p>
            <a:pPr>
              <a:lnSpc>
                <a:spcPct val="100000"/>
              </a:lnSpc>
            </a:pPr>
            <a:r>
              <a:rPr lang="en-US" sz="1800" b="0" i="0" dirty="0">
                <a:effectLst/>
              </a:rPr>
              <a:t>The number of domestic abuse-related crimes recorded by police remained similar compared with the year ending March 2022, and was 14.4% higher than the year ending March 2020</a:t>
            </a:r>
            <a:endParaRPr lang="en-US" sz="1800" dirty="0"/>
          </a:p>
          <a:p>
            <a:pPr>
              <a:lnSpc>
                <a:spcPct val="100000"/>
              </a:lnSpc>
            </a:pPr>
            <a:r>
              <a:rPr lang="en-US" sz="1800" dirty="0"/>
              <a:t>– (Office of National statistics 2023)</a:t>
            </a:r>
          </a:p>
        </p:txBody>
      </p:sp>
    </p:spTree>
    <p:extLst>
      <p:ext uri="{BB962C8B-B14F-4D97-AF65-F5344CB8AC3E}">
        <p14:creationId xmlns:p14="http://schemas.microsoft.com/office/powerpoint/2010/main" val="380985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0EED-368D-E970-9236-AB748DB5DC88}"/>
              </a:ext>
            </a:extLst>
          </p:cNvPr>
          <p:cNvSpPr>
            <a:spLocks noGrp="1"/>
          </p:cNvSpPr>
          <p:nvPr>
            <p:ph type="title"/>
          </p:nvPr>
        </p:nvSpPr>
        <p:spPr/>
        <p:txBody>
          <a:bodyPr>
            <a:normAutofit fontScale="90000"/>
          </a:bodyPr>
          <a:lstStyle/>
          <a:p>
            <a:r>
              <a:rPr lang="en-GB" dirty="0"/>
              <a:t>Impact of Domestic Abuse and </a:t>
            </a:r>
            <a:r>
              <a:rPr lang="en-GB" sz="4000" dirty="0">
                <a:ea typeface="Times New Roman" panose="02020603050405020304" pitchFamily="18" charset="0"/>
              </a:rPr>
              <a:t>Coercive Control </a:t>
            </a:r>
            <a:endParaRPr lang="en-GB" dirty="0"/>
          </a:p>
        </p:txBody>
      </p:sp>
      <p:sp>
        <p:nvSpPr>
          <p:cNvPr id="3" name="Content Placeholder 2">
            <a:extLst>
              <a:ext uri="{FF2B5EF4-FFF2-40B4-BE49-F238E27FC236}">
                <a16:creationId xmlns:a16="http://schemas.microsoft.com/office/drawing/2014/main" id="{99E4B11E-BE77-F4A4-CFEC-17192D21A355}"/>
              </a:ext>
            </a:extLst>
          </p:cNvPr>
          <p:cNvSpPr>
            <a:spLocks noGrp="1"/>
          </p:cNvSpPr>
          <p:nvPr>
            <p:ph idx="1"/>
          </p:nvPr>
        </p:nvSpPr>
        <p:spPr>
          <a:xfrm>
            <a:off x="1115568" y="2033515"/>
            <a:ext cx="10168128" cy="4653887"/>
          </a:xfrm>
        </p:spPr>
        <p:txBody>
          <a:bodyPr>
            <a:normAutofit fontScale="70000" lnSpcReduction="20000"/>
          </a:bodyPr>
          <a:lstStyle/>
          <a:p>
            <a:r>
              <a:rPr lang="en-US" b="0" i="0">
                <a:solidFill>
                  <a:srgbClr val="000000"/>
                </a:solidFill>
                <a:effectLst/>
                <a:latin typeface="Arial" panose="020B0604020202020204" pitchFamily="34" charset="0"/>
              </a:rPr>
              <a:t>1 in 5 high-risk victims reported attending A&amp;E due their injuries in the year before getting help</a:t>
            </a:r>
          </a:p>
          <a:p>
            <a:pPr algn="l">
              <a:buFont typeface="Arial" panose="020B0604020202020204" pitchFamily="34" charset="0"/>
              <a:buChar char="•"/>
            </a:pPr>
            <a:r>
              <a:rPr lang="en-US" b="0" i="0">
                <a:solidFill>
                  <a:srgbClr val="000000"/>
                </a:solidFill>
                <a:effectLst/>
                <a:latin typeface="Arial" panose="020B0604020202020204" pitchFamily="34" charset="0"/>
              </a:rPr>
              <a:t>Victims of abuse suffer long-term, health conditions such as asthma, bladder and kidney infections, chronic pain syndromes, central nervous system disorders, migraines/headaches</a:t>
            </a:r>
          </a:p>
          <a:p>
            <a:pPr algn="l">
              <a:buFont typeface="Arial" panose="020B0604020202020204" pitchFamily="34" charset="0"/>
              <a:buChar char="•"/>
            </a:pPr>
            <a:r>
              <a:rPr lang="en-US" b="0" i="0">
                <a:solidFill>
                  <a:srgbClr val="000000"/>
                </a:solidFill>
                <a:effectLst/>
                <a:latin typeface="Arial" panose="020B0604020202020204" pitchFamily="34" charset="0"/>
              </a:rPr>
              <a:t> Domestic abuse often leaves victims with reproductive issues, </a:t>
            </a:r>
            <a:r>
              <a:rPr lang="en-US">
                <a:solidFill>
                  <a:srgbClr val="000000"/>
                </a:solidFill>
                <a:latin typeface="Arial" panose="020B0604020202020204" pitchFamily="34" charset="0"/>
              </a:rPr>
              <a:t>such as </a:t>
            </a:r>
            <a:r>
              <a:rPr lang="en-US" b="0" i="0">
                <a:solidFill>
                  <a:srgbClr val="000000"/>
                </a:solidFill>
                <a:effectLst/>
                <a:latin typeface="Arial" panose="020B0604020202020204" pitchFamily="34" charset="0"/>
              </a:rPr>
              <a:t>sexually transmitted infections and pregnancy difficulties</a:t>
            </a:r>
            <a:r>
              <a:rPr lang="en-US" b="0" i="0" baseline="30000">
                <a:solidFill>
                  <a:srgbClr val="000000"/>
                </a:solidFill>
                <a:effectLst/>
                <a:latin typeface="Arial" panose="020B0604020202020204" pitchFamily="34" charset="0"/>
              </a:rPr>
              <a:t> </a:t>
            </a:r>
            <a:endParaRPr lang="en-US" b="0" i="0">
              <a:solidFill>
                <a:srgbClr val="000000"/>
              </a:solidFill>
              <a:effectLst/>
              <a:latin typeface="Arial" panose="020B0604020202020204" pitchFamily="34" charset="0"/>
            </a:endParaRPr>
          </a:p>
          <a:p>
            <a:pPr algn="l">
              <a:buFont typeface="Arial" panose="020B0604020202020204" pitchFamily="34" charset="0"/>
              <a:buChar char="•"/>
            </a:pPr>
            <a:r>
              <a:rPr lang="en-US" b="0" i="0">
                <a:solidFill>
                  <a:srgbClr val="000000"/>
                </a:solidFill>
                <a:effectLst/>
                <a:latin typeface="Arial" panose="020B0604020202020204" pitchFamily="34" charset="0"/>
              </a:rPr>
              <a:t>At least a fifth (18%) of children in domestic abuse households are injured.</a:t>
            </a:r>
          </a:p>
          <a:p>
            <a:pPr algn="l">
              <a:buFont typeface="Arial" panose="020B0604020202020204" pitchFamily="34" charset="0"/>
              <a:buChar char="•"/>
            </a:pPr>
            <a:r>
              <a:rPr lang="en-US" b="0" i="0">
                <a:solidFill>
                  <a:srgbClr val="000000"/>
                </a:solidFill>
                <a:effectLst/>
                <a:latin typeface="Arial" panose="020B0604020202020204" pitchFamily="34" charset="0"/>
              </a:rPr>
              <a:t>16% of victims report that they have considered or attempted suicide because of the abuse, and 13% report self-harming</a:t>
            </a:r>
            <a:endParaRPr lang="en-GB" b="0" i="0">
              <a:solidFill>
                <a:srgbClr val="000000"/>
              </a:solidFill>
              <a:effectLst/>
              <a:latin typeface="Arial" panose="020B0604020202020204" pitchFamily="34" charset="0"/>
            </a:endParaRPr>
          </a:p>
          <a:p>
            <a:pPr algn="l">
              <a:buFont typeface="Arial" panose="020B0604020202020204" pitchFamily="34" charset="0"/>
              <a:buChar char="•"/>
            </a:pPr>
            <a:r>
              <a:rPr lang="en-GB">
                <a:solidFill>
                  <a:srgbClr val="000000"/>
                </a:solidFill>
                <a:latin typeface="Arial" panose="020B0604020202020204" pitchFamily="34" charset="0"/>
              </a:rPr>
              <a:t>Can suffer from </a:t>
            </a:r>
            <a:r>
              <a:rPr lang="en-US" b="0" i="0">
                <a:solidFill>
                  <a:srgbClr val="000000"/>
                </a:solidFill>
                <a:effectLst/>
                <a:latin typeface="Arial" panose="020B0604020202020204" pitchFamily="34" charset="0"/>
              </a:rPr>
              <a:t>anxiety, depression, suicidal behavior, low self-esteem, inability to trust others, flashbacks, sleep disturbances and emotional detachment, PTSD.</a:t>
            </a:r>
          </a:p>
          <a:p>
            <a:pPr marL="0" indent="0" algn="l">
              <a:buNone/>
            </a:pPr>
            <a:r>
              <a:rPr lang="en-US">
                <a:solidFill>
                  <a:srgbClr val="000000"/>
                </a:solidFill>
                <a:latin typeface="Arial" panose="020B0604020202020204" pitchFamily="34" charset="0"/>
              </a:rPr>
              <a:t>(Safe Lives 2023)</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3505099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91CF-F24A-8EF3-B046-084E4647747D}"/>
              </a:ext>
            </a:extLst>
          </p:cNvPr>
          <p:cNvSpPr>
            <a:spLocks noGrp="1"/>
          </p:cNvSpPr>
          <p:nvPr>
            <p:ph type="title"/>
          </p:nvPr>
        </p:nvSpPr>
        <p:spPr/>
        <p:txBody>
          <a:bodyPr/>
          <a:lstStyle/>
          <a:p>
            <a:r>
              <a:rPr lang="en-US"/>
              <a:t>Safeguarding</a:t>
            </a:r>
            <a:endParaRPr lang="en-GB" dirty="0"/>
          </a:p>
        </p:txBody>
      </p:sp>
      <p:graphicFrame>
        <p:nvGraphicFramePr>
          <p:cNvPr id="5" name="Content Placeholder 2">
            <a:extLst>
              <a:ext uri="{FF2B5EF4-FFF2-40B4-BE49-F238E27FC236}">
                <a16:creationId xmlns:a16="http://schemas.microsoft.com/office/drawing/2014/main" id="{0FA763D8-976E-77EB-642E-404D0EA09DF4}"/>
              </a:ext>
            </a:extLst>
          </p:cNvPr>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7493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0EED-368D-E970-9236-AB748DB5DC88}"/>
              </a:ext>
            </a:extLst>
          </p:cNvPr>
          <p:cNvSpPr>
            <a:spLocks noGrp="1"/>
          </p:cNvSpPr>
          <p:nvPr>
            <p:ph type="title"/>
          </p:nvPr>
        </p:nvSpPr>
        <p:spPr/>
        <p:txBody>
          <a:bodyPr>
            <a:normAutofit fontScale="90000"/>
          </a:bodyPr>
          <a:lstStyle/>
          <a:p>
            <a:r>
              <a:rPr lang="en-GB" dirty="0"/>
              <a:t>Measures in place to support and protect victims of domestic abuse and coercive control</a:t>
            </a:r>
          </a:p>
        </p:txBody>
      </p:sp>
      <p:sp>
        <p:nvSpPr>
          <p:cNvPr id="3" name="Content Placeholder 2">
            <a:extLst>
              <a:ext uri="{FF2B5EF4-FFF2-40B4-BE49-F238E27FC236}">
                <a16:creationId xmlns:a16="http://schemas.microsoft.com/office/drawing/2014/main" id="{99E4B11E-BE77-F4A4-CFEC-17192D21A355}"/>
              </a:ext>
            </a:extLst>
          </p:cNvPr>
          <p:cNvSpPr>
            <a:spLocks noGrp="1"/>
          </p:cNvSpPr>
          <p:nvPr>
            <p:ph idx="1"/>
          </p:nvPr>
        </p:nvSpPr>
        <p:spPr/>
        <p:txBody>
          <a:bodyPr>
            <a:normAutofit fontScale="92500"/>
          </a:bodyPr>
          <a:lstStyle/>
          <a:p>
            <a:r>
              <a:rPr lang="en-GB" dirty="0"/>
              <a:t>Domestic abuse protection notice – gives the victim immediate protection following a domestic abuse incident, could be that the perpetrator needs to leave for 48 hours. Issued by the police. </a:t>
            </a:r>
          </a:p>
          <a:p>
            <a:r>
              <a:rPr lang="en-GB" dirty="0"/>
              <a:t>Domestic abuse protection orders – long term. Get taken to court to magistrate’s court within the period of the DAPN by the police. </a:t>
            </a:r>
          </a:p>
          <a:p>
            <a:pPr marL="0" indent="0">
              <a:buNone/>
            </a:pPr>
            <a:r>
              <a:rPr lang="en-GB" dirty="0"/>
              <a:t>(Home Office 2022b)</a:t>
            </a:r>
          </a:p>
        </p:txBody>
      </p:sp>
    </p:spTree>
    <p:extLst>
      <p:ext uri="{BB962C8B-B14F-4D97-AF65-F5344CB8AC3E}">
        <p14:creationId xmlns:p14="http://schemas.microsoft.com/office/powerpoint/2010/main" val="2594336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5C8A8B-D96D-B61E-D9CC-B0D8DFDF6884}"/>
              </a:ext>
            </a:extLst>
          </p:cNvPr>
          <p:cNvSpPr>
            <a:spLocks noGrp="1"/>
          </p:cNvSpPr>
          <p:nvPr>
            <p:ph type="title"/>
          </p:nvPr>
        </p:nvSpPr>
        <p:spPr/>
        <p:txBody>
          <a:bodyPr>
            <a:normAutofit fontScale="90000"/>
          </a:bodyPr>
          <a:lstStyle/>
          <a:p>
            <a:r>
              <a:rPr lang="en-GB" dirty="0"/>
              <a:t>Response for domestic abuse and coercive control</a:t>
            </a:r>
          </a:p>
        </p:txBody>
      </p:sp>
      <p:sp>
        <p:nvSpPr>
          <p:cNvPr id="5" name="Content Placeholder 4">
            <a:extLst>
              <a:ext uri="{FF2B5EF4-FFF2-40B4-BE49-F238E27FC236}">
                <a16:creationId xmlns:a16="http://schemas.microsoft.com/office/drawing/2014/main" id="{DD9B0D23-CB9D-05F3-CDB1-9A54BD6230A5}"/>
              </a:ext>
            </a:extLst>
          </p:cNvPr>
          <p:cNvSpPr>
            <a:spLocks noGrp="1"/>
          </p:cNvSpPr>
          <p:nvPr>
            <p:ph idx="1"/>
          </p:nvPr>
        </p:nvSpPr>
        <p:spPr>
          <a:xfrm>
            <a:off x="1237673" y="2068945"/>
            <a:ext cx="9716654" cy="4350327"/>
          </a:xfrm>
        </p:spPr>
        <p:txBody>
          <a:bodyPr>
            <a:normAutofit fontScale="70000" lnSpcReduction="20000"/>
          </a:bodyPr>
          <a:lstStyle/>
          <a:p>
            <a:pPr marL="0" indent="0">
              <a:buNone/>
            </a:pPr>
            <a:r>
              <a:rPr lang="en-GB" dirty="0"/>
              <a:t>MARAC – multi-agency risk assessment conference. A meeting where agencies discuss the cases of domestic abuse and the risk levels to decide on what to do moving forward, e.g. fitting alarms and different accommodation.</a:t>
            </a:r>
          </a:p>
          <a:p>
            <a:pPr marL="0" indent="0">
              <a:buNone/>
            </a:pPr>
            <a:r>
              <a:rPr lang="en-GB" dirty="0"/>
              <a:t>(IDAS 2023)</a:t>
            </a:r>
          </a:p>
          <a:p>
            <a:pPr marL="0" indent="0">
              <a:buNone/>
            </a:pPr>
            <a:endParaRPr lang="en-GB" dirty="0"/>
          </a:p>
          <a:p>
            <a:pPr marL="0" indent="0">
              <a:buNone/>
            </a:pPr>
            <a:r>
              <a:rPr lang="en-GB" dirty="0"/>
              <a:t>The Domestic abuse commissioner has a strategic plan to improve the way domestic abuse is dealt with. </a:t>
            </a:r>
            <a:r>
              <a:rPr lang="en-US" dirty="0"/>
              <a:t>Nicole Jacobs the domestic abuse commissioner stated that the “strategic priorities will be to stand with victims; improve support for the most marginalized survivors of domestic abuse; improve consistency in service provision and statutory services, to address the ‘patchwork of provision’ across England and Wales and bring together local partners and Government Departments to provide a holistic response to domestic abuse”.</a:t>
            </a:r>
          </a:p>
          <a:p>
            <a:pPr marL="0" indent="0">
              <a:buNone/>
            </a:pPr>
            <a:r>
              <a:rPr lang="en-US" dirty="0"/>
              <a:t>(Domestic abuse commissioner 2021)</a:t>
            </a:r>
            <a:endParaRPr lang="en-GB" dirty="0"/>
          </a:p>
        </p:txBody>
      </p:sp>
    </p:spTree>
    <p:extLst>
      <p:ext uri="{BB962C8B-B14F-4D97-AF65-F5344CB8AC3E}">
        <p14:creationId xmlns:p14="http://schemas.microsoft.com/office/powerpoint/2010/main" val="4101949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09B97-8163-CDD0-3EC8-9DE262F615CB}"/>
              </a:ext>
            </a:extLst>
          </p:cNvPr>
          <p:cNvSpPr>
            <a:spLocks noGrp="1"/>
          </p:cNvSpPr>
          <p:nvPr>
            <p:ph type="title"/>
          </p:nvPr>
        </p:nvSpPr>
        <p:spPr>
          <a:xfrm>
            <a:off x="411480" y="991443"/>
            <a:ext cx="4443154" cy="1087819"/>
          </a:xfrm>
        </p:spPr>
        <p:txBody>
          <a:bodyPr anchor="b">
            <a:normAutofit/>
          </a:bodyPr>
          <a:lstStyle/>
          <a:p>
            <a:r>
              <a:rPr lang="en-GB" sz="2400"/>
              <a:t>Support and protection for victims after domestic abuse and coercive control</a:t>
            </a:r>
          </a:p>
        </p:txBody>
      </p:sp>
      <p:sp>
        <p:nvSpPr>
          <p:cNvPr id="21" name="Rectangle 2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Content Placeholder 15">
            <a:extLst>
              <a:ext uri="{FF2B5EF4-FFF2-40B4-BE49-F238E27FC236}">
                <a16:creationId xmlns:a16="http://schemas.microsoft.com/office/drawing/2014/main" id="{9BD8AF60-B8C8-2035-8416-28C93B3BA46F}"/>
              </a:ext>
            </a:extLst>
          </p:cNvPr>
          <p:cNvSpPr>
            <a:spLocks noGrp="1"/>
          </p:cNvSpPr>
          <p:nvPr>
            <p:ph idx="1"/>
          </p:nvPr>
        </p:nvSpPr>
        <p:spPr>
          <a:xfrm>
            <a:off x="411480" y="2285541"/>
            <a:ext cx="5572618" cy="4003941"/>
          </a:xfrm>
        </p:spPr>
        <p:txBody>
          <a:bodyPr>
            <a:normAutofit lnSpcReduction="10000"/>
          </a:bodyPr>
          <a:lstStyle/>
          <a:p>
            <a:r>
              <a:rPr lang="en-US" sz="1600" i="0" dirty="0">
                <a:solidFill>
                  <a:srgbClr val="1D70B8"/>
                </a:solidFill>
                <a:effectLst/>
                <a:latin typeface="GDS Transport"/>
                <a:hlinkClick r:id="rId3"/>
              </a:rPr>
              <a:t>Bright Sky</a:t>
            </a:r>
            <a:r>
              <a:rPr lang="en-US" sz="1600" i="0" dirty="0">
                <a:solidFill>
                  <a:srgbClr val="0B0C0C"/>
                </a:solidFill>
                <a:effectLst/>
                <a:latin typeface="GDS Transport"/>
              </a:rPr>
              <a:t> is a mobile app and website for anyone experiencing domestic abuse, or who is worried about someone else.</a:t>
            </a:r>
          </a:p>
          <a:p>
            <a:r>
              <a:rPr lang="en-US" sz="1600" i="0" dirty="0">
                <a:solidFill>
                  <a:srgbClr val="0B0C0C"/>
                </a:solidFill>
                <a:effectLst/>
                <a:latin typeface="GDS Transport"/>
              </a:rPr>
              <a:t>Women’s Aid </a:t>
            </a:r>
          </a:p>
          <a:p>
            <a:r>
              <a:rPr lang="en-US" sz="1600" i="0" dirty="0">
                <a:solidFill>
                  <a:srgbClr val="0B0C0C"/>
                </a:solidFill>
                <a:effectLst/>
                <a:latin typeface="GDS Transport"/>
              </a:rPr>
              <a:t>Victim Support run these services for victims and survivors of any abuse or crime, regardless of when it occurred or if the crime was reported.</a:t>
            </a:r>
          </a:p>
          <a:p>
            <a:r>
              <a:rPr lang="en-US" sz="1600" i="0" dirty="0">
                <a:solidFill>
                  <a:srgbClr val="0B0C0C"/>
                </a:solidFill>
                <a:effectLst/>
                <a:latin typeface="GDS Transport"/>
              </a:rPr>
              <a:t>Ask for ANI (Action Needed Immediately) in participating pharmacies and Job-</a:t>
            </a:r>
            <a:r>
              <a:rPr lang="en-US" sz="1600" i="0" dirty="0" err="1">
                <a:solidFill>
                  <a:srgbClr val="0B0C0C"/>
                </a:solidFill>
                <a:effectLst/>
                <a:latin typeface="GDS Transport"/>
              </a:rPr>
              <a:t>centres</a:t>
            </a:r>
            <a:r>
              <a:rPr lang="en-US" sz="1600" i="0" dirty="0">
                <a:solidFill>
                  <a:srgbClr val="0B0C0C"/>
                </a:solidFill>
                <a:effectLst/>
                <a:latin typeface="GDS Transport"/>
              </a:rPr>
              <a:t> for immediate action needed with domestic abuse.</a:t>
            </a:r>
            <a:endParaRPr lang="en-US" sz="1600" dirty="0">
              <a:solidFill>
                <a:srgbClr val="0B0C0C"/>
              </a:solidFill>
              <a:latin typeface="GDS Transport"/>
            </a:endParaRPr>
          </a:p>
          <a:p>
            <a:r>
              <a:rPr lang="en-US" sz="1600" i="0" dirty="0">
                <a:solidFill>
                  <a:srgbClr val="1D70B8"/>
                </a:solidFill>
                <a:effectLst/>
                <a:latin typeface="GDS Transport"/>
                <a:hlinkClick r:id="rId4"/>
              </a:rPr>
              <a:t>Safe Spaces</a:t>
            </a:r>
            <a:r>
              <a:rPr lang="en-US" sz="1600" i="0" dirty="0">
                <a:solidFill>
                  <a:srgbClr val="0B0C0C"/>
                </a:solidFill>
                <a:effectLst/>
                <a:latin typeface="GDS Transport"/>
              </a:rPr>
              <a:t> are also available in Boots, Morrisons, Superdrug and Well pharmacies, TSB banks and independent pharmacies across the UK.</a:t>
            </a:r>
            <a:endParaRPr lang="en-US" sz="2000" dirty="0"/>
          </a:p>
        </p:txBody>
      </p:sp>
      <p:graphicFrame>
        <p:nvGraphicFramePr>
          <p:cNvPr id="14" name="Content Placeholder 10">
            <a:extLst>
              <a:ext uri="{FF2B5EF4-FFF2-40B4-BE49-F238E27FC236}">
                <a16:creationId xmlns:a16="http://schemas.microsoft.com/office/drawing/2014/main" id="{965BD7C4-8D93-02BC-96D8-F4D7C5B8FC5F}"/>
              </a:ext>
            </a:extLst>
          </p:cNvPr>
          <p:cNvGraphicFramePr>
            <a:graphicFrameLocks/>
          </p:cNvGraphicFramePr>
          <p:nvPr>
            <p:extLst>
              <p:ext uri="{D42A27DB-BD31-4B8C-83A1-F6EECF244321}">
                <p14:modId xmlns:p14="http://schemas.microsoft.com/office/powerpoint/2010/main" val="2619859179"/>
              </p:ext>
            </p:extLst>
          </p:nvPr>
        </p:nvGraphicFramePr>
        <p:xfrm>
          <a:off x="6395578" y="662259"/>
          <a:ext cx="5384942" cy="5049629"/>
        </p:xfrm>
        <a:graphic>
          <a:graphicData uri="http://schemas.openxmlformats.org/drawingml/2006/table">
            <a:tbl>
              <a:tblPr firstRow="1" bandRow="1">
                <a:solidFill>
                  <a:schemeClr val="tx1">
                    <a:lumMod val="75000"/>
                    <a:lumOff val="25000"/>
                  </a:schemeClr>
                </a:solidFill>
              </a:tblPr>
              <a:tblGrid>
                <a:gridCol w="2092502">
                  <a:extLst>
                    <a:ext uri="{9D8B030D-6E8A-4147-A177-3AD203B41FA5}">
                      <a16:colId xmlns:a16="http://schemas.microsoft.com/office/drawing/2014/main" val="391615155"/>
                    </a:ext>
                  </a:extLst>
                </a:gridCol>
                <a:gridCol w="3292440">
                  <a:extLst>
                    <a:ext uri="{9D8B030D-6E8A-4147-A177-3AD203B41FA5}">
                      <a16:colId xmlns:a16="http://schemas.microsoft.com/office/drawing/2014/main" val="3656313224"/>
                    </a:ext>
                  </a:extLst>
                </a:gridCol>
              </a:tblGrid>
              <a:tr h="434444">
                <a:tc>
                  <a:txBody>
                    <a:bodyPr/>
                    <a:lstStyle/>
                    <a:p>
                      <a:pPr algn="l" fontAlgn="t"/>
                      <a:r>
                        <a:rPr lang="en-GB" sz="1400" b="1" cap="none" spc="0" dirty="0">
                          <a:solidFill>
                            <a:schemeClr val="bg1"/>
                          </a:solidFill>
                          <a:effectLst/>
                          <a:latin typeface="GDS Transport"/>
                        </a:rPr>
                        <a:t>Helpline</a:t>
                      </a:r>
                    </a:p>
                  </a:txBody>
                  <a:tcPr marL="63799" marR="42855" marT="18228" marB="13671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l" fontAlgn="t"/>
                      <a:r>
                        <a:rPr lang="en-GB" sz="1400" b="1" cap="none" spc="0">
                          <a:solidFill>
                            <a:schemeClr val="bg1"/>
                          </a:solidFill>
                          <a:effectLst/>
                          <a:latin typeface="GDS Transport"/>
                        </a:rPr>
                        <a:t>Contact</a:t>
                      </a:r>
                    </a:p>
                  </a:txBody>
                  <a:tcPr marL="63799" marR="30855" marT="18228" marB="136713"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3883105681"/>
                  </a:ext>
                </a:extLst>
              </a:tr>
              <a:tr h="738250">
                <a:tc>
                  <a:txBody>
                    <a:bodyPr/>
                    <a:lstStyle/>
                    <a:p>
                      <a:pPr fontAlgn="t"/>
                      <a:r>
                        <a:rPr lang="en-US" sz="1400" cap="none" spc="0">
                          <a:solidFill>
                            <a:schemeClr val="bg1"/>
                          </a:solidFill>
                          <a:effectLst/>
                          <a:latin typeface="GDS Transport"/>
                          <a:hlinkClick r:id="rId5">
                            <a:extLst>
                              <a:ext uri="{A12FA001-AC4F-418D-AE19-62706E023703}">
                                <ahyp:hlinkClr xmlns:ahyp="http://schemas.microsoft.com/office/drawing/2018/hyperlinkcolor" val="tx"/>
                              </a:ext>
                            </a:extLst>
                          </a:hlinkClick>
                        </a:rPr>
                        <a:t>Refuge’s National Domestic Abuse Helpline</a:t>
                      </a:r>
                      <a:endParaRPr lang="en-US" sz="1400" cap="none" spc="0">
                        <a:solidFill>
                          <a:schemeClr val="bg1"/>
                        </a:solidFill>
                        <a:effectLst/>
                      </a:endParaRPr>
                    </a:p>
                  </a:txBody>
                  <a:tcPr marL="63799" marR="42855" marT="18228" marB="13671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fontAlgn="t"/>
                      <a:r>
                        <a:rPr lang="en-US" sz="1400" cap="none" spc="0">
                          <a:solidFill>
                            <a:schemeClr val="bg1"/>
                          </a:solidFill>
                          <a:effectLst/>
                        </a:rPr>
                        <a:t>0808 2000 247</a:t>
                      </a:r>
                      <a:br>
                        <a:rPr lang="en-US" sz="1400" cap="none" spc="0">
                          <a:solidFill>
                            <a:schemeClr val="bg1"/>
                          </a:solidFill>
                          <a:effectLst/>
                        </a:rPr>
                      </a:br>
                      <a:r>
                        <a:rPr lang="en-US" sz="1400" cap="none" spc="0">
                          <a:solidFill>
                            <a:schemeClr val="bg1"/>
                          </a:solidFill>
                          <a:effectLst/>
                          <a:latin typeface="GDS Transport"/>
                          <a:hlinkClick r:id="rId6">
                            <a:extLst>
                              <a:ext uri="{A12FA001-AC4F-418D-AE19-62706E023703}">
                                <ahyp:hlinkClr xmlns:ahyp="http://schemas.microsoft.com/office/drawing/2018/hyperlinkcolor" val="tx"/>
                              </a:ext>
                            </a:extLst>
                          </a:hlinkClick>
                        </a:rPr>
                        <a:t>Online live chat</a:t>
                      </a:r>
                      <a:br>
                        <a:rPr lang="en-US" sz="1400" cap="none" spc="0">
                          <a:solidFill>
                            <a:schemeClr val="bg1"/>
                          </a:solidFill>
                          <a:effectLst/>
                        </a:rPr>
                      </a:br>
                      <a:r>
                        <a:rPr lang="en-US" sz="1400" cap="none" spc="0">
                          <a:solidFill>
                            <a:schemeClr val="bg1"/>
                          </a:solidFill>
                          <a:effectLst/>
                          <a:latin typeface="GDS Transport"/>
                          <a:hlinkClick r:id="rId7">
                            <a:extLst>
                              <a:ext uri="{A12FA001-AC4F-418D-AE19-62706E023703}">
                                <ahyp:hlinkClr xmlns:ahyp="http://schemas.microsoft.com/office/drawing/2018/hyperlinkcolor" val="tx"/>
                              </a:ext>
                            </a:extLst>
                          </a:hlinkClick>
                        </a:rPr>
                        <a:t>Web form</a:t>
                      </a:r>
                      <a:endParaRPr lang="en-US" sz="1400" cap="none" spc="0">
                        <a:solidFill>
                          <a:schemeClr val="bg1"/>
                        </a:solidFill>
                        <a:effectLst/>
                      </a:endParaRPr>
                    </a:p>
                  </a:txBody>
                  <a:tcPr marL="63799" marR="30855" marT="18228" marB="13671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1944357995"/>
                  </a:ext>
                </a:extLst>
              </a:tr>
              <a:tr h="738250">
                <a:tc>
                  <a:txBody>
                    <a:bodyPr/>
                    <a:lstStyle/>
                    <a:p>
                      <a:pPr fontAlgn="t"/>
                      <a:r>
                        <a:rPr lang="en-US" sz="1400" cap="none" spc="0" dirty="0">
                          <a:solidFill>
                            <a:schemeClr val="bg1"/>
                          </a:solidFill>
                          <a:effectLst/>
                          <a:latin typeface="GDS Transport"/>
                          <a:hlinkClick r:id="rId8">
                            <a:extLst>
                              <a:ext uri="{A12FA001-AC4F-418D-AE19-62706E023703}">
                                <ahyp:hlinkClr xmlns:ahyp="http://schemas.microsoft.com/office/drawing/2018/hyperlinkcolor" val="tx"/>
                              </a:ext>
                            </a:extLst>
                          </a:hlinkClick>
                        </a:rPr>
                        <a:t>Domestic and Sexual Abuse Helpline</a:t>
                      </a:r>
                      <a:endParaRPr lang="en-US" sz="1400" cap="none" spc="0" dirty="0">
                        <a:solidFill>
                          <a:schemeClr val="bg1"/>
                        </a:solidFill>
                        <a:effectLst/>
                      </a:endParaRPr>
                    </a:p>
                  </a:txBody>
                  <a:tcPr marL="63799" marR="42855" marT="18228" marB="13671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fontAlgn="t"/>
                      <a:r>
                        <a:rPr lang="en-US" sz="1400" cap="none" spc="0">
                          <a:solidFill>
                            <a:schemeClr val="bg1"/>
                          </a:solidFill>
                          <a:effectLst/>
                        </a:rPr>
                        <a:t>0808 802 1414</a:t>
                      </a:r>
                      <a:br>
                        <a:rPr lang="en-US" sz="1400" cap="none" spc="0">
                          <a:solidFill>
                            <a:schemeClr val="bg1"/>
                          </a:solidFill>
                          <a:effectLst/>
                        </a:rPr>
                      </a:br>
                      <a:r>
                        <a:rPr lang="en-US" sz="1400" cap="none" spc="0">
                          <a:solidFill>
                            <a:schemeClr val="bg1"/>
                          </a:solidFill>
                          <a:effectLst/>
                          <a:latin typeface="GDS Transport"/>
                          <a:hlinkClick r:id="rId8">
                            <a:extLst>
                              <a:ext uri="{A12FA001-AC4F-418D-AE19-62706E023703}">
                                <ahyp:hlinkClr xmlns:ahyp="http://schemas.microsoft.com/office/drawing/2018/hyperlinkcolor" val="tx"/>
                              </a:ext>
                            </a:extLst>
                          </a:hlinkClick>
                        </a:rPr>
                        <a:t>Online live chat</a:t>
                      </a:r>
                      <a:br>
                        <a:rPr lang="en-US" sz="1400" cap="none" spc="0">
                          <a:solidFill>
                            <a:schemeClr val="bg1"/>
                          </a:solidFill>
                          <a:effectLst/>
                        </a:rPr>
                      </a:br>
                      <a:r>
                        <a:rPr lang="en-US" sz="1400" cap="none" spc="0">
                          <a:solidFill>
                            <a:schemeClr val="bg1"/>
                          </a:solidFill>
                          <a:effectLst/>
                          <a:latin typeface="GDS Transport"/>
                          <a:hlinkClick r:id="rId9">
                            <a:extLst>
                              <a:ext uri="{A12FA001-AC4F-418D-AE19-62706E023703}">
                                <ahyp:hlinkClr xmlns:ahyp="http://schemas.microsoft.com/office/drawing/2018/hyperlinkcolor" val="tx"/>
                              </a:ext>
                            </a:extLst>
                          </a:hlinkClick>
                        </a:rPr>
                        <a:t>help@dsahelpline.org</a:t>
                      </a:r>
                      <a:endParaRPr lang="en-US" sz="1400" cap="none" spc="0">
                        <a:solidFill>
                          <a:schemeClr val="bg1"/>
                        </a:solidFill>
                        <a:effectLst/>
                      </a:endParaRPr>
                    </a:p>
                  </a:txBody>
                  <a:tcPr marL="63799" marR="30855" marT="18228" marB="13671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4063644762"/>
                  </a:ext>
                </a:extLst>
              </a:tr>
              <a:tr h="738250">
                <a:tc>
                  <a:txBody>
                    <a:bodyPr/>
                    <a:lstStyle/>
                    <a:p>
                      <a:pPr fontAlgn="t"/>
                      <a:r>
                        <a:rPr lang="en-US" sz="1400" cap="none" spc="0">
                          <a:solidFill>
                            <a:schemeClr val="bg1"/>
                          </a:solidFill>
                          <a:effectLst/>
                          <a:latin typeface="GDS Transport"/>
                          <a:hlinkClick r:id="rId10">
                            <a:extLst>
                              <a:ext uri="{A12FA001-AC4F-418D-AE19-62706E023703}">
                                <ahyp:hlinkClr xmlns:ahyp="http://schemas.microsoft.com/office/drawing/2018/hyperlinkcolor" val="tx"/>
                              </a:ext>
                            </a:extLst>
                          </a:hlinkClick>
                        </a:rPr>
                        <a:t>Domestic Abuse and Forced Marriage Helpline</a:t>
                      </a:r>
                      <a:endParaRPr lang="en-US" sz="1400" cap="none" spc="0">
                        <a:solidFill>
                          <a:schemeClr val="bg1"/>
                        </a:solidFill>
                        <a:effectLst/>
                      </a:endParaRPr>
                    </a:p>
                  </a:txBody>
                  <a:tcPr marL="63799" marR="42855" marT="18228" marB="13671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fontAlgn="t"/>
                      <a:r>
                        <a:rPr lang="en-US" sz="1400" cap="none" spc="0">
                          <a:solidFill>
                            <a:schemeClr val="bg1"/>
                          </a:solidFill>
                          <a:effectLst/>
                        </a:rPr>
                        <a:t>0800 027 1234</a:t>
                      </a:r>
                      <a:br>
                        <a:rPr lang="en-US" sz="1400" cap="none" spc="0">
                          <a:solidFill>
                            <a:schemeClr val="bg1"/>
                          </a:solidFill>
                          <a:effectLst/>
                        </a:rPr>
                      </a:br>
                      <a:r>
                        <a:rPr lang="en-US" sz="1400" cap="none" spc="0">
                          <a:solidFill>
                            <a:schemeClr val="bg1"/>
                          </a:solidFill>
                          <a:effectLst/>
                          <a:latin typeface="GDS Transport"/>
                          <a:hlinkClick r:id="rId10">
                            <a:extLst>
                              <a:ext uri="{A12FA001-AC4F-418D-AE19-62706E023703}">
                                <ahyp:hlinkClr xmlns:ahyp="http://schemas.microsoft.com/office/drawing/2018/hyperlinkcolor" val="tx"/>
                              </a:ext>
                            </a:extLst>
                          </a:hlinkClick>
                        </a:rPr>
                        <a:t>Online live chat</a:t>
                      </a:r>
                      <a:br>
                        <a:rPr lang="en-US" sz="1400" cap="none" spc="0">
                          <a:solidFill>
                            <a:schemeClr val="bg1"/>
                          </a:solidFill>
                          <a:effectLst/>
                        </a:rPr>
                      </a:br>
                      <a:r>
                        <a:rPr lang="en-US" sz="1400" cap="none" spc="0">
                          <a:solidFill>
                            <a:schemeClr val="bg1"/>
                          </a:solidFill>
                          <a:effectLst/>
                          <a:latin typeface="GDS Transport"/>
                          <a:hlinkClick r:id="rId11">
                            <a:extLst>
                              <a:ext uri="{A12FA001-AC4F-418D-AE19-62706E023703}">
                                <ahyp:hlinkClr xmlns:ahyp="http://schemas.microsoft.com/office/drawing/2018/hyperlinkcolor" val="tx"/>
                              </a:ext>
                            </a:extLst>
                          </a:hlinkClick>
                        </a:rPr>
                        <a:t>helpline@sdafmh.org.uk</a:t>
                      </a:r>
                      <a:endParaRPr lang="en-US" sz="1400" cap="none" spc="0">
                        <a:solidFill>
                          <a:schemeClr val="bg1"/>
                        </a:solidFill>
                        <a:effectLst/>
                      </a:endParaRPr>
                    </a:p>
                  </a:txBody>
                  <a:tcPr marL="63799" marR="30855" marT="18228" marB="13671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108076354"/>
                  </a:ext>
                </a:extLst>
              </a:tr>
              <a:tr h="920534">
                <a:tc>
                  <a:txBody>
                    <a:bodyPr/>
                    <a:lstStyle/>
                    <a:p>
                      <a:pPr fontAlgn="t"/>
                      <a:r>
                        <a:rPr lang="en-GB" sz="1400" cap="none" spc="0">
                          <a:solidFill>
                            <a:schemeClr val="bg1"/>
                          </a:solidFill>
                          <a:effectLst/>
                          <a:latin typeface="GDS Transport"/>
                          <a:hlinkClick r:id="rId12">
                            <a:extLst>
                              <a:ext uri="{A12FA001-AC4F-418D-AE19-62706E023703}">
                                <ahyp:hlinkClr xmlns:ahyp="http://schemas.microsoft.com/office/drawing/2018/hyperlinkcolor" val="tx"/>
                              </a:ext>
                            </a:extLst>
                          </a:hlinkClick>
                        </a:rPr>
                        <a:t>Live Fear Free</a:t>
                      </a:r>
                      <a:endParaRPr lang="en-GB" sz="1400" cap="none" spc="0">
                        <a:solidFill>
                          <a:schemeClr val="bg1"/>
                        </a:solidFill>
                        <a:effectLst/>
                      </a:endParaRPr>
                    </a:p>
                  </a:txBody>
                  <a:tcPr marL="63799" marR="42855" marT="18228" marB="13671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fontAlgn="t"/>
                      <a:r>
                        <a:rPr lang="en-US" sz="1400" cap="none" spc="0">
                          <a:solidFill>
                            <a:schemeClr val="bg1"/>
                          </a:solidFill>
                          <a:effectLst/>
                        </a:rPr>
                        <a:t>0808 80 10 800</a:t>
                      </a:r>
                      <a:br>
                        <a:rPr lang="en-US" sz="1400" cap="none" spc="0">
                          <a:solidFill>
                            <a:schemeClr val="bg1"/>
                          </a:solidFill>
                          <a:effectLst/>
                        </a:rPr>
                      </a:br>
                      <a:r>
                        <a:rPr lang="en-US" sz="1400" cap="none" spc="0">
                          <a:solidFill>
                            <a:schemeClr val="bg1"/>
                          </a:solidFill>
                          <a:effectLst/>
                          <a:latin typeface="GDS Transport"/>
                          <a:hlinkClick r:id="rId13">
                            <a:extLst>
                              <a:ext uri="{A12FA001-AC4F-418D-AE19-62706E023703}">
                                <ahyp:hlinkClr xmlns:ahyp="http://schemas.microsoft.com/office/drawing/2018/hyperlinkcolor" val="tx"/>
                              </a:ext>
                            </a:extLst>
                          </a:hlinkClick>
                        </a:rPr>
                        <a:t>Online live chat</a:t>
                      </a:r>
                      <a:br>
                        <a:rPr lang="en-US" sz="1400" cap="none" spc="0">
                          <a:solidFill>
                            <a:schemeClr val="bg1"/>
                          </a:solidFill>
                          <a:effectLst/>
                        </a:rPr>
                      </a:br>
                      <a:r>
                        <a:rPr lang="en-US" sz="1400" cap="none" spc="0">
                          <a:solidFill>
                            <a:schemeClr val="bg1"/>
                          </a:solidFill>
                          <a:effectLst/>
                          <a:latin typeface="GDS Transport"/>
                          <a:hlinkClick r:id="rId14">
                            <a:extLst>
                              <a:ext uri="{A12FA001-AC4F-418D-AE19-62706E023703}">
                                <ahyp:hlinkClr xmlns:ahyp="http://schemas.microsoft.com/office/drawing/2018/hyperlinkcolor" val="tx"/>
                              </a:ext>
                            </a:extLst>
                          </a:hlinkClick>
                        </a:rPr>
                        <a:t>Text</a:t>
                      </a:r>
                      <a:br>
                        <a:rPr lang="en-US" sz="1400" cap="none" spc="0">
                          <a:solidFill>
                            <a:schemeClr val="bg1"/>
                          </a:solidFill>
                          <a:effectLst/>
                        </a:rPr>
                      </a:br>
                      <a:r>
                        <a:rPr lang="en-US" sz="1400" cap="none" spc="0">
                          <a:solidFill>
                            <a:schemeClr val="bg1"/>
                          </a:solidFill>
                          <a:effectLst/>
                          <a:latin typeface="GDS Transport"/>
                          <a:hlinkClick r:id="rId15">
                            <a:extLst>
                              <a:ext uri="{A12FA001-AC4F-418D-AE19-62706E023703}">
                                <ahyp:hlinkClr xmlns:ahyp="http://schemas.microsoft.com/office/drawing/2018/hyperlinkcolor" val="tx"/>
                              </a:ext>
                            </a:extLst>
                          </a:hlinkClick>
                        </a:rPr>
                        <a:t>info@livefearfreehelpline.wales</a:t>
                      </a:r>
                      <a:endParaRPr lang="en-US" sz="1400" cap="none" spc="0">
                        <a:solidFill>
                          <a:schemeClr val="bg1"/>
                        </a:solidFill>
                        <a:effectLst/>
                      </a:endParaRPr>
                    </a:p>
                  </a:txBody>
                  <a:tcPr marL="63799" marR="30855" marT="18228" marB="13671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416911899"/>
                  </a:ext>
                </a:extLst>
              </a:tr>
              <a:tr h="555966">
                <a:tc>
                  <a:txBody>
                    <a:bodyPr/>
                    <a:lstStyle/>
                    <a:p>
                      <a:pPr fontAlgn="t"/>
                      <a:r>
                        <a:rPr lang="en-US" sz="1400" cap="none" spc="0" dirty="0">
                          <a:solidFill>
                            <a:schemeClr val="bg1"/>
                          </a:solidFill>
                          <a:effectLst/>
                        </a:rPr>
                        <a:t>The </a:t>
                      </a:r>
                      <a:r>
                        <a:rPr lang="en-US" sz="1400" cap="none" spc="0" dirty="0">
                          <a:solidFill>
                            <a:schemeClr val="bg1"/>
                          </a:solidFill>
                          <a:effectLst/>
                          <a:latin typeface="GDS Transport"/>
                          <a:hlinkClick r:id="rId16">
                            <a:extLst>
                              <a:ext uri="{A12FA001-AC4F-418D-AE19-62706E023703}">
                                <ahyp:hlinkClr xmlns:ahyp="http://schemas.microsoft.com/office/drawing/2018/hyperlinkcolor" val="tx"/>
                              </a:ext>
                            </a:extLst>
                          </a:hlinkClick>
                        </a:rPr>
                        <a:t>Men’s Advice Line</a:t>
                      </a:r>
                      <a:r>
                        <a:rPr lang="en-US" sz="1400" cap="none" spc="0" dirty="0">
                          <a:solidFill>
                            <a:schemeClr val="bg1"/>
                          </a:solidFill>
                          <a:effectLst/>
                        </a:rPr>
                        <a:t> run by Respect is a confidential helpline specifically for male victims.</a:t>
                      </a:r>
                    </a:p>
                  </a:txBody>
                  <a:tcPr marL="63799" marR="42855" marT="18228" marB="136713">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fontAlgn="t"/>
                      <a:r>
                        <a:rPr lang="en-GB" sz="1400" cap="none" spc="0" dirty="0">
                          <a:solidFill>
                            <a:schemeClr val="bg1"/>
                          </a:solidFill>
                          <a:effectLst/>
                        </a:rPr>
                        <a:t>0808 801 0327</a:t>
                      </a:r>
                      <a:br>
                        <a:rPr lang="en-GB" sz="1400" cap="none" spc="0" dirty="0">
                          <a:solidFill>
                            <a:schemeClr val="bg1"/>
                          </a:solidFill>
                          <a:effectLst/>
                        </a:rPr>
                      </a:br>
                      <a:r>
                        <a:rPr lang="en-GB" sz="1400" cap="none" spc="0" dirty="0">
                          <a:solidFill>
                            <a:schemeClr val="bg1"/>
                          </a:solidFill>
                          <a:effectLst/>
                          <a:latin typeface="GDS Transport"/>
                          <a:hlinkClick r:id="rId17">
                            <a:extLst>
                              <a:ext uri="{A12FA001-AC4F-418D-AE19-62706E023703}">
                                <ahyp:hlinkClr xmlns:ahyp="http://schemas.microsoft.com/office/drawing/2018/hyperlinkcolor" val="tx"/>
                              </a:ext>
                            </a:extLst>
                          </a:hlinkClick>
                        </a:rPr>
                        <a:t>info@mensadviceline.org.uk</a:t>
                      </a:r>
                      <a:endParaRPr lang="en-GB" sz="1400" cap="none" spc="0" dirty="0">
                        <a:solidFill>
                          <a:schemeClr val="bg1"/>
                        </a:solidFill>
                        <a:effectLst/>
                      </a:endParaRPr>
                    </a:p>
                  </a:txBody>
                  <a:tcPr marL="63799" marR="30855" marT="18228" marB="136713">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3195527783"/>
                  </a:ext>
                </a:extLst>
              </a:tr>
            </a:tbl>
          </a:graphicData>
        </a:graphic>
      </p:graphicFrame>
      <p:sp>
        <p:nvSpPr>
          <p:cNvPr id="13" name="TextBox 12">
            <a:extLst>
              <a:ext uri="{FF2B5EF4-FFF2-40B4-BE49-F238E27FC236}">
                <a16:creationId xmlns:a16="http://schemas.microsoft.com/office/drawing/2014/main" id="{23B65539-613C-E17B-F532-3268C048060F}"/>
              </a:ext>
            </a:extLst>
          </p:cNvPr>
          <p:cNvSpPr txBox="1"/>
          <p:nvPr/>
        </p:nvSpPr>
        <p:spPr>
          <a:xfrm>
            <a:off x="9789994" y="6352639"/>
            <a:ext cx="2402006" cy="369332"/>
          </a:xfrm>
          <a:prstGeom prst="rect">
            <a:avLst/>
          </a:prstGeom>
          <a:noFill/>
        </p:spPr>
        <p:txBody>
          <a:bodyPr wrap="square" rtlCol="0">
            <a:spAutoFit/>
          </a:bodyPr>
          <a:lstStyle/>
          <a:p>
            <a:r>
              <a:rPr lang="en-GB" dirty="0"/>
              <a:t>(Home Office 2023)</a:t>
            </a:r>
          </a:p>
        </p:txBody>
      </p:sp>
    </p:spTree>
    <p:extLst>
      <p:ext uri="{BB962C8B-B14F-4D97-AF65-F5344CB8AC3E}">
        <p14:creationId xmlns:p14="http://schemas.microsoft.com/office/powerpoint/2010/main" val="2116016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75C8A8B-D96D-B61E-D9CC-B0D8DFDF6884}"/>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a:t>Gaps in current research</a:t>
            </a:r>
          </a:p>
        </p:txBody>
      </p:sp>
      <p:sp>
        <p:nvSpPr>
          <p:cNvPr id="15" name="Rectangle 14">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2540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5C8A8B-D96D-B61E-D9CC-B0D8DFDF6884}"/>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DD9B0D23-CB9D-05F3-CDB1-9A54BD6230A5}"/>
              </a:ext>
            </a:extLst>
          </p:cNvPr>
          <p:cNvSpPr>
            <a:spLocks noGrp="1"/>
          </p:cNvSpPr>
          <p:nvPr>
            <p:ph idx="1"/>
          </p:nvPr>
        </p:nvSpPr>
        <p:spPr/>
        <p:txBody>
          <a:bodyPr>
            <a:normAutofit fontScale="92500" lnSpcReduction="10000"/>
          </a:bodyPr>
          <a:lstStyle/>
          <a:p>
            <a:pPr marL="342900" lvl="0" indent="-342900">
              <a:lnSpc>
                <a:spcPct val="107000"/>
              </a:lnSpc>
              <a:spcAft>
                <a:spcPts val="800"/>
              </a:spcAft>
              <a:buFont typeface="+mj-lt"/>
              <a:buAutoNum type="arabicPeriod"/>
            </a:pPr>
            <a:r>
              <a:rPr lang="en-GB" sz="1400" kern="100" dirty="0">
                <a:ea typeface="Calibri" panose="020F0502020204030204" pitchFamily="34" charset="0"/>
                <a:cs typeface="Calibri" panose="020F0502020204030204" pitchFamily="34" charset="0"/>
              </a:rPr>
              <a:t>Barlow, C., Johnson, K., Walklate, S. and Humphreys, L. (2019) ‘Putting Coercive Control into Practice: problems and possibilities’, </a:t>
            </a:r>
            <a:r>
              <a:rPr lang="en-GB" sz="1400" i="1" kern="100" dirty="0">
                <a:ea typeface="Calibri" panose="020F0502020204030204" pitchFamily="34" charset="0"/>
                <a:cs typeface="Calibri" panose="020F0502020204030204" pitchFamily="34" charset="0"/>
              </a:rPr>
              <a:t>British Journal of Criminology</a:t>
            </a:r>
            <a:r>
              <a:rPr lang="en-GB" sz="1400" kern="100" dirty="0">
                <a:ea typeface="Calibri" panose="020F0502020204030204" pitchFamily="34" charset="0"/>
                <a:cs typeface="Calibri" panose="020F0502020204030204" pitchFamily="34" charset="0"/>
              </a:rPr>
              <a:t>, vol. 60 (1), pp 160–179. Available at: </a:t>
            </a:r>
            <a:r>
              <a:rPr lang="en-GB" sz="1400" u="sng" kern="100" dirty="0">
                <a:solidFill>
                  <a:srgbClr val="0000FF"/>
                </a:solidFill>
                <a:ea typeface="Calibri" panose="020F0502020204030204" pitchFamily="34" charset="0"/>
                <a:cs typeface="Calibri" panose="020F0502020204030204" pitchFamily="34" charset="0"/>
                <a:hlinkClick r:id="rId3"/>
              </a:rPr>
              <a:t>*azz041.pdf (silverchair.com)</a:t>
            </a:r>
            <a:r>
              <a:rPr lang="en-GB" sz="1400" kern="100" dirty="0">
                <a:ea typeface="Calibri" panose="020F0502020204030204" pitchFamily="34" charset="0"/>
                <a:cs typeface="Calibri" panose="020F0502020204030204" pitchFamily="34" charset="0"/>
              </a:rPr>
              <a:t> (Accessed 11/12/2023)</a:t>
            </a:r>
            <a:endParaRPr lang="en-GB" sz="1400" kern="100" dirty="0">
              <a:ea typeface="Calibri" panose="020F0502020204030204" pitchFamily="34" charset="0"/>
              <a:cs typeface="Times New Roman" panose="02020603050405020304" pitchFamily="18" charset="0"/>
            </a:endParaRPr>
          </a:p>
          <a:p>
            <a:pPr marL="342900" lvl="0" indent="-342900">
              <a:buFont typeface="+mj-lt"/>
              <a:buAutoNum type="arabicPeriod"/>
            </a:pPr>
            <a:r>
              <a:rPr lang="en-GB" sz="1400" dirty="0">
                <a:ea typeface="Times New Roman" panose="02020603050405020304" pitchFamily="18" charset="0"/>
              </a:rPr>
              <a:t>BBC News (2015). </a:t>
            </a:r>
            <a:r>
              <a:rPr lang="en-GB" sz="1400" i="1" dirty="0">
                <a:ea typeface="Times New Roman" panose="02020603050405020304" pitchFamily="18" charset="0"/>
              </a:rPr>
              <a:t>Clare’s Law abuse disclosures made</a:t>
            </a:r>
            <a:r>
              <a:rPr lang="en-GB" sz="1400" dirty="0">
                <a:ea typeface="Times New Roman" panose="02020603050405020304" pitchFamily="18" charset="0"/>
              </a:rPr>
              <a:t>. Available at: </a:t>
            </a:r>
            <a:r>
              <a:rPr lang="en-GB" sz="1400" u="sng" dirty="0">
                <a:solidFill>
                  <a:srgbClr val="0000FF"/>
                </a:solidFill>
                <a:ea typeface="Times New Roman" panose="02020603050405020304" pitchFamily="18" charset="0"/>
                <a:hlinkClick r:id="rId4"/>
              </a:rPr>
              <a:t>https://www.bbc.co.uk/news/uk-30977759</a:t>
            </a:r>
            <a:r>
              <a:rPr lang="en-GB" sz="1400" dirty="0">
                <a:ea typeface="Times New Roman" panose="02020603050405020304" pitchFamily="18" charset="0"/>
              </a:rPr>
              <a:t> (Accessed 13/12/2023).</a:t>
            </a:r>
          </a:p>
          <a:p>
            <a:pPr marL="342900" lvl="0" indent="-342900">
              <a:lnSpc>
                <a:spcPct val="107000"/>
              </a:lnSpc>
              <a:spcAft>
                <a:spcPts val="800"/>
              </a:spcAft>
              <a:buFont typeface="+mj-lt"/>
              <a:buAutoNum type="arabicPeriod"/>
            </a:pPr>
            <a:r>
              <a:rPr lang="en-US" sz="1400" kern="100" dirty="0">
                <a:ea typeface="Calibri" panose="020F0502020204030204" pitchFamily="34" charset="0"/>
                <a:cs typeface="Calibri" panose="020F0502020204030204" pitchFamily="34" charset="0"/>
              </a:rPr>
              <a:t>BBC News (2020) ‘</a:t>
            </a:r>
            <a:r>
              <a:rPr lang="en-US" sz="1400" i="1" kern="100" dirty="0">
                <a:ea typeface="Calibri" panose="020F0502020204030204" pitchFamily="34" charset="0"/>
                <a:cs typeface="Calibri" panose="020F0502020204030204" pitchFamily="34" charset="0"/>
              </a:rPr>
              <a:t>I didn’t know it was abuse until I nearly died’</a:t>
            </a:r>
            <a:r>
              <a:rPr lang="en-US" sz="1400" kern="100" dirty="0">
                <a:ea typeface="Calibri" panose="020F0502020204030204" pitchFamily="34" charset="0"/>
                <a:cs typeface="Calibri" panose="020F0502020204030204" pitchFamily="34" charset="0"/>
              </a:rPr>
              <a:t>. Available at</a:t>
            </a:r>
            <a:r>
              <a:rPr lang="en-US" sz="1400" i="1" kern="100" dirty="0">
                <a:ea typeface="Calibri" panose="020F0502020204030204" pitchFamily="34" charset="0"/>
                <a:cs typeface="Calibri" panose="020F0502020204030204" pitchFamily="34" charset="0"/>
              </a:rPr>
              <a:t>: </a:t>
            </a:r>
            <a:r>
              <a:rPr lang="en-US" sz="1400" u="sng" kern="100" dirty="0">
                <a:solidFill>
                  <a:srgbClr val="0000FF"/>
                </a:solidFill>
                <a:ea typeface="Calibri" panose="020F0502020204030204" pitchFamily="34" charset="0"/>
                <a:cs typeface="Calibri" panose="020F0502020204030204" pitchFamily="34" charset="0"/>
                <a:hlinkClick r:id="rId5"/>
              </a:rPr>
              <a:t>'I didn't know it was abuse until I nearly died' - BBC News</a:t>
            </a:r>
            <a:r>
              <a:rPr lang="en-GB" sz="1400" kern="100" dirty="0">
                <a:ea typeface="Calibri" panose="020F0502020204030204" pitchFamily="34" charset="0"/>
                <a:cs typeface="Calibri" panose="020F0502020204030204" pitchFamily="34" charset="0"/>
              </a:rPr>
              <a:t> (Accessed 11/12/2023)</a:t>
            </a:r>
            <a:endParaRPr lang="en-GB" sz="1400" kern="100" dirty="0">
              <a:ea typeface="Calibri" panose="020F0502020204030204" pitchFamily="34" charset="0"/>
              <a:cs typeface="Times New Roman" panose="02020603050405020304" pitchFamily="18" charset="0"/>
            </a:endParaRPr>
          </a:p>
          <a:p>
            <a:pPr marL="342900" lvl="0" indent="-342900">
              <a:buFont typeface="+mj-lt"/>
              <a:buAutoNum type="arabicPeriod"/>
            </a:pPr>
            <a:r>
              <a:rPr lang="en-GB" sz="1400" dirty="0">
                <a:ea typeface="Times New Roman" panose="02020603050405020304" pitchFamily="18" charset="0"/>
              </a:rPr>
              <a:t>College of Policing (2023). </a:t>
            </a:r>
            <a:r>
              <a:rPr lang="en-GB" sz="1400" i="1" dirty="0">
                <a:ea typeface="Times New Roman" panose="02020603050405020304" pitchFamily="18" charset="0"/>
              </a:rPr>
              <a:t>Call handler and front counter staff response to a domestic abuse incident</a:t>
            </a:r>
            <a:r>
              <a:rPr lang="en-GB" sz="1400" dirty="0">
                <a:ea typeface="Times New Roman" panose="02020603050405020304" pitchFamily="18" charset="0"/>
              </a:rPr>
              <a:t>. Available at: </a:t>
            </a:r>
            <a:r>
              <a:rPr lang="en-GB" sz="1400" u="sng" dirty="0">
                <a:solidFill>
                  <a:srgbClr val="0000FF"/>
                </a:solidFill>
                <a:ea typeface="Times New Roman" panose="02020603050405020304" pitchFamily="18" charset="0"/>
                <a:hlinkClick r:id="rId6"/>
              </a:rPr>
              <a:t>https://www.college.police.uk/app/major-investigation-and-public-protection/domestic-abuse/call-handler-and-front-counter-staff-response-domestic-abuse-incident</a:t>
            </a:r>
            <a:r>
              <a:rPr lang="en-GB" sz="1400" dirty="0">
                <a:ea typeface="Times New Roman" panose="02020603050405020304" pitchFamily="18" charset="0"/>
              </a:rPr>
              <a:t> (Accessed 13/12/2023).</a:t>
            </a:r>
          </a:p>
          <a:p>
            <a:pPr marL="342900" lvl="0" indent="-342900">
              <a:buFont typeface="+mj-lt"/>
              <a:buAutoNum type="arabicPeriod"/>
            </a:pPr>
            <a:r>
              <a:rPr lang="en-GB" sz="1400" dirty="0">
                <a:ea typeface="Times New Roman" panose="02020603050405020304" pitchFamily="18" charset="0"/>
              </a:rPr>
              <a:t>Criminal injuries Helpline (2023). </a:t>
            </a:r>
            <a:r>
              <a:rPr lang="en-GB" sz="1400" i="1" dirty="0">
                <a:ea typeface="Times New Roman" panose="02020603050405020304" pitchFamily="18" charset="0"/>
              </a:rPr>
              <a:t>The Domestic Abuse Act 2021: Does it change things?</a:t>
            </a:r>
            <a:r>
              <a:rPr lang="en-GB" sz="1400" dirty="0">
                <a:ea typeface="Times New Roman" panose="02020603050405020304" pitchFamily="18" charset="0"/>
              </a:rPr>
              <a:t> Available at: </a:t>
            </a:r>
            <a:r>
              <a:rPr lang="en-GB" sz="1400" u="sng" dirty="0">
                <a:solidFill>
                  <a:srgbClr val="0000FF"/>
                </a:solidFill>
                <a:ea typeface="Times New Roman" panose="02020603050405020304" pitchFamily="18" charset="0"/>
                <a:hlinkClick r:id="rId7"/>
              </a:rPr>
              <a:t>https://criminalinjurieshelpline.co.uk/blog/domestic-abuse-act-2021-does-it-change-things/</a:t>
            </a:r>
            <a:r>
              <a:rPr lang="en-GB" sz="1400" dirty="0">
                <a:ea typeface="Times New Roman" panose="02020603050405020304" pitchFamily="18" charset="0"/>
              </a:rPr>
              <a:t> (Accessed 11/12/2023).</a:t>
            </a:r>
          </a:p>
          <a:p>
            <a:pPr marL="342900" lvl="0" indent="-342900">
              <a:buFont typeface="+mj-lt"/>
              <a:buAutoNum type="arabicPeriod"/>
            </a:pPr>
            <a:r>
              <a:rPr lang="en-GB" sz="1400" dirty="0">
                <a:ea typeface="Times New Roman" panose="02020603050405020304" pitchFamily="18" charset="0"/>
              </a:rPr>
              <a:t>Day, P. (2021). </a:t>
            </a:r>
            <a:r>
              <a:rPr lang="en-GB" sz="1400" i="1" dirty="0">
                <a:ea typeface="Times New Roman" panose="02020603050405020304" pitchFamily="18" charset="0"/>
              </a:rPr>
              <a:t>What are the signs of domestic abuse?</a:t>
            </a:r>
            <a:r>
              <a:rPr lang="en-GB" sz="1400" dirty="0">
                <a:ea typeface="Times New Roman" panose="02020603050405020304" pitchFamily="18" charset="0"/>
              </a:rPr>
              <a:t> Available at: </a:t>
            </a:r>
            <a:r>
              <a:rPr lang="en-GB" sz="1400" u="sng" dirty="0">
                <a:solidFill>
                  <a:srgbClr val="0000FF"/>
                </a:solidFill>
                <a:ea typeface="Times New Roman" panose="02020603050405020304" pitchFamily="18" charset="0"/>
                <a:hlinkClick r:id="rId8"/>
              </a:rPr>
              <a:t>https://centrepoint.org.uk/news/what-are-signs-domestic-abuse</a:t>
            </a:r>
            <a:r>
              <a:rPr lang="en-GB" sz="1400" dirty="0">
                <a:ea typeface="Times New Roman" panose="02020603050405020304" pitchFamily="18" charset="0"/>
              </a:rPr>
              <a:t> (Accessed 13/12/2023).</a:t>
            </a:r>
          </a:p>
        </p:txBody>
      </p:sp>
    </p:spTree>
    <p:extLst>
      <p:ext uri="{BB962C8B-B14F-4D97-AF65-F5344CB8AC3E}">
        <p14:creationId xmlns:p14="http://schemas.microsoft.com/office/powerpoint/2010/main" val="508108411"/>
      </p:ext>
    </p:extLst>
  </p:cSld>
  <p:clrMapOvr>
    <a:masterClrMapping/>
  </p:clrMapOvr>
</p:sld>
</file>

<file path=ppt/theme/theme1.xml><?xml version="1.0" encoding="utf-8"?>
<a:theme xmlns:a="http://schemas.openxmlformats.org/drawingml/2006/main" name="AccentBoxVTI">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1091</TotalTime>
  <Words>3972</Words>
  <Application>Microsoft Office PowerPoint</Application>
  <PresentationFormat>Widescreen</PresentationFormat>
  <Paragraphs>235</Paragraphs>
  <Slides>17</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Arial</vt:lpstr>
      <vt:lpstr>Avenir Next LT Pro</vt:lpstr>
      <vt:lpstr>Calibri</vt:lpstr>
      <vt:lpstr>canada-type-gibson</vt:lpstr>
      <vt:lpstr>Courier New</vt:lpstr>
      <vt:lpstr>GDS Transport</vt:lpstr>
      <vt:lpstr>Open Sans</vt:lpstr>
      <vt:lpstr>ReithSans</vt:lpstr>
      <vt:lpstr>Times New Roman</vt:lpstr>
      <vt:lpstr>AccentBoxVTI</vt:lpstr>
      <vt:lpstr>Coercive control and domestic abuse</vt:lpstr>
      <vt:lpstr>What is domestic violence and abuse?</vt:lpstr>
      <vt:lpstr>Domestic abuse involves….</vt:lpstr>
      <vt:lpstr>How victims are exploited</vt:lpstr>
      <vt:lpstr>What is Coercive control ?</vt:lpstr>
      <vt:lpstr>Behaviours of Coercive control ?</vt:lpstr>
      <vt:lpstr>The signs that domestic abuse and Coercive control is happening to someone?</vt:lpstr>
      <vt:lpstr>Stockholm Syndrome</vt:lpstr>
      <vt:lpstr>Myths of domestic abuse and Coercive control </vt:lpstr>
      <vt:lpstr>Prevalence of domestic abuse</vt:lpstr>
      <vt:lpstr>Impact of Domestic Abuse and Coercive Control </vt:lpstr>
      <vt:lpstr>Safeguarding</vt:lpstr>
      <vt:lpstr>Measures in place to support and protect victims of domestic abuse and coercive control</vt:lpstr>
      <vt:lpstr>Response for domestic abuse and coercive control</vt:lpstr>
      <vt:lpstr>Support and protection for victims after domestic abuse and coercive control</vt:lpstr>
      <vt:lpstr>Gaps in current research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the public health approach</dc:title>
  <dc:creator>Tammy Morris-Puttock (2100519)</dc:creator>
  <cp:lastModifiedBy>Tammy Morris</cp:lastModifiedBy>
  <cp:revision>37</cp:revision>
  <dcterms:created xsi:type="dcterms:W3CDTF">2023-10-12T13:44:09Z</dcterms:created>
  <dcterms:modified xsi:type="dcterms:W3CDTF">2023-12-14T05:03:29Z</dcterms:modified>
</cp:coreProperties>
</file>