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6" r:id="rId2"/>
    <p:sldId id="283" r:id="rId3"/>
    <p:sldId id="282" r:id="rId4"/>
    <p:sldId id="281" r:id="rId5"/>
    <p:sldId id="284" r:id="rId6"/>
    <p:sldId id="275" r:id="rId7"/>
    <p:sldId id="276" r:id="rId8"/>
    <p:sldId id="277" r:id="rId9"/>
    <p:sldId id="278" r:id="rId10"/>
    <p:sldId id="279" r:id="rId11"/>
    <p:sldId id="280" r:id="rId12"/>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5294" autoAdjust="0"/>
  </p:normalViewPr>
  <p:slideViewPr>
    <p:cSldViewPr>
      <p:cViewPr varScale="1">
        <p:scale>
          <a:sx n="86" d="100"/>
          <a:sy n="86" d="100"/>
        </p:scale>
        <p:origin x="51" y="153"/>
      </p:cViewPr>
      <p:guideLst>
        <p:guide pos="3839"/>
        <p:guide orient="horz" pos="2160"/>
      </p:guideLst>
    </p:cSldViewPr>
  </p:slideViewPr>
  <p:notesTextViewPr>
    <p:cViewPr>
      <p:scale>
        <a:sx n="1" d="1"/>
        <a:sy n="1" d="1"/>
      </p:scale>
      <p:origin x="0" y="0"/>
    </p:cViewPr>
  </p:notesTextViewPr>
  <p:notesViewPr>
    <p:cSldViewPr>
      <p:cViewPr varScale="1">
        <p:scale>
          <a:sx n="67" d="100"/>
          <a:sy n="67" d="100"/>
        </p:scale>
        <p:origin x="274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3/15/2019</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3/15/2019</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descr="Map of World"/>
          <p:cNvSpPr>
            <a:spLocks noEditPoints="1"/>
          </p:cNvSpPr>
          <p:nvPr/>
        </p:nvSpPr>
        <p:spPr bwMode="gray">
          <a:xfrm>
            <a:off x="-4763" y="285750"/>
            <a:ext cx="12190413"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smtClean="0"/>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3/15/2019</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smtClean="0"/>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3/15/2019</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3/15/2019</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r>
              <a:rPr lang="en-US" dirty="0"/>
              <a:t>Add a footer</a:t>
            </a:r>
            <a:endParaRPr dirty="0"/>
          </a:p>
        </p:txBody>
      </p:sp>
      <p:sp>
        <p:nvSpPr>
          <p:cNvPr id="7" name="Date Placeholder 6"/>
          <p:cNvSpPr>
            <a:spLocks noGrp="1"/>
          </p:cNvSpPr>
          <p:nvPr>
            <p:ph type="dt" sz="half" idx="10"/>
          </p:nvPr>
        </p:nvSpPr>
        <p:spPr/>
        <p:txBody>
          <a:bodyPr/>
          <a:lstStyle/>
          <a:p>
            <a:fld id="{EDF33987-6305-4E2A-BF18-EF013ECE927B}" type="datetimeFigureOut">
              <a:rPr lang="en-US"/>
              <a:t>3/15/2019</a:t>
            </a:fld>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4" name="Footer Placeholder 3"/>
          <p:cNvSpPr>
            <a:spLocks noGrp="1"/>
          </p:cNvSpPr>
          <p:nvPr>
            <p:ph type="ftr" sz="quarter" idx="11"/>
          </p:nvPr>
        </p:nvSpPr>
        <p:spPr/>
        <p:txBody>
          <a:bodyPr/>
          <a:lstStyle/>
          <a:p>
            <a:r>
              <a:rPr lang="en-US" dirty="0"/>
              <a:t>Add a footer</a:t>
            </a:r>
            <a:endParaRPr dirty="0"/>
          </a:p>
        </p:txBody>
      </p:sp>
      <p:sp>
        <p:nvSpPr>
          <p:cNvPr id="3" name="Date Placeholder 2"/>
          <p:cNvSpPr>
            <a:spLocks noGrp="1"/>
          </p:cNvSpPr>
          <p:nvPr>
            <p:ph type="dt" sz="half" idx="10"/>
          </p:nvPr>
        </p:nvSpPr>
        <p:spPr/>
        <p:txBody>
          <a:bodyPr/>
          <a:lstStyle/>
          <a:p>
            <a:fld id="{EDF33987-6305-4E2A-BF18-EF013ECE927B}" type="datetimeFigureOut">
              <a:rPr lang="en-US"/>
              <a:t>3/15/2019</a:t>
            </a:fld>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endParaRPr dirty="0"/>
          </a:p>
        </p:txBody>
      </p:sp>
      <p:sp>
        <p:nvSpPr>
          <p:cNvPr id="2" name="Date Placeholder 1"/>
          <p:cNvSpPr>
            <a:spLocks noGrp="1"/>
          </p:cNvSpPr>
          <p:nvPr>
            <p:ph type="dt" sz="half" idx="10"/>
          </p:nvPr>
        </p:nvSpPr>
        <p:spPr/>
        <p:txBody>
          <a:bodyPr/>
          <a:lstStyle/>
          <a:p>
            <a:fld id="{EDF33987-6305-4E2A-BF18-EF013ECE927B}" type="datetimeFigureOut">
              <a:rPr lang="en-US"/>
              <a:t>3/15/2019</a:t>
            </a:fld>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smtClean="0"/>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3/15/2019</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smtClean="0"/>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r>
              <a:rPr lang="en-US" dirty="0"/>
              <a:t>Add a footer</a:t>
            </a:r>
            <a:endParaRPr dirty="0"/>
          </a:p>
        </p:txBody>
      </p:sp>
      <p:sp>
        <p:nvSpPr>
          <p:cNvPr id="5" name="Date Placeholder 4"/>
          <p:cNvSpPr>
            <a:spLocks noGrp="1"/>
          </p:cNvSpPr>
          <p:nvPr>
            <p:ph type="dt" sz="half" idx="10"/>
          </p:nvPr>
        </p:nvSpPr>
        <p:spPr/>
        <p:txBody>
          <a:bodyPr/>
          <a:lstStyle/>
          <a:p>
            <a:fld id="{EDF33987-6305-4E2A-BF18-EF013ECE927B}" type="datetimeFigureOut">
              <a:rPr lang="en-US"/>
              <a:t>3/15/2019</a:t>
            </a:fld>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3/15/2019</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r>
              <a:rPr lang="en-US" dirty="0"/>
              <a:t>Add a footer</a:t>
            </a:r>
            <a:endParaRPr dirty="0"/>
          </a:p>
        </p:txBody>
      </p:sp>
      <p:sp>
        <p:nvSpPr>
          <p:cNvPr id="4" name="Date Placeholder 3"/>
          <p:cNvSpPr>
            <a:spLocks noGrp="1"/>
          </p:cNvSpPr>
          <p:nvPr>
            <p:ph type="dt" sz="half" idx="10"/>
          </p:nvPr>
        </p:nvSpPr>
        <p:spPr/>
        <p:txBody>
          <a:bodyPr/>
          <a:lstStyle/>
          <a:p>
            <a:fld id="{EDF33987-6305-4E2A-BF18-EF013ECE927B}" type="datetimeFigureOut">
              <a:rPr lang="en-US"/>
              <a:t>3/15/2019</a:t>
            </a:fld>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100" cap="all" baseline="0">
                <a:solidFill>
                  <a:schemeClr val="tx1"/>
                </a:solidFill>
              </a:defRPr>
            </a:lvl1pPr>
          </a:lstStyle>
          <a:p>
            <a:r>
              <a:rPr lang="en-US" dirty="0"/>
              <a:t>Add a footer</a:t>
            </a:r>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100">
                <a:solidFill>
                  <a:schemeClr val="tx1"/>
                </a:solidFill>
              </a:defRPr>
            </a:lvl1pPr>
          </a:lstStyle>
          <a:p>
            <a:fld id="{EDF33987-6305-4E2A-BF18-EF013ECE927B}" type="datetimeFigureOut">
              <a:rPr lang="en-US" smtClean="0"/>
              <a:pPr/>
              <a:t>3/15/2019</a:t>
            </a:fld>
            <a:endParaRPr lang="en-US"/>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100">
                <a:solidFill>
                  <a:schemeClr val="tx1"/>
                </a:solidFill>
              </a:defRPr>
            </a:lvl1pPr>
          </a:lstStyle>
          <a:p>
            <a:fld id="{F36C87F6-986D-49E6-AF40-1B3A1EE8064D}" type="slidenum">
              <a:rPr lang="en-US" smtClean="0"/>
              <a:pPr/>
              <a:t>‹#›</a:t>
            </a:fld>
            <a:endParaRPr lang="en-US"/>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Global Citizenship in Education</a:t>
            </a:r>
            <a:endParaRPr lang="en-US" dirty="0"/>
          </a:p>
        </p:txBody>
      </p:sp>
      <p:sp>
        <p:nvSpPr>
          <p:cNvPr id="3" name="Subtitle 2"/>
          <p:cNvSpPr>
            <a:spLocks noGrp="1"/>
          </p:cNvSpPr>
          <p:nvPr>
            <p:ph type="subTitle" idx="1"/>
          </p:nvPr>
        </p:nvSpPr>
        <p:spPr/>
        <p:txBody>
          <a:bodyPr/>
          <a:lstStyle/>
          <a:p>
            <a:r>
              <a:rPr lang="en-US" dirty="0"/>
              <a:t>Subtitle</a:t>
            </a:r>
          </a:p>
        </p:txBody>
      </p:sp>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a:t>
            </a:r>
            <a:endParaRPr lang="en-GB" dirty="0"/>
          </a:p>
        </p:txBody>
      </p:sp>
      <p:sp>
        <p:nvSpPr>
          <p:cNvPr id="3" name="Content Placeholder 2"/>
          <p:cNvSpPr>
            <a:spLocks noGrp="1"/>
          </p:cNvSpPr>
          <p:nvPr>
            <p:ph idx="1"/>
          </p:nvPr>
        </p:nvSpPr>
        <p:spPr/>
        <p:txBody>
          <a:bodyPr/>
          <a:lstStyle/>
          <a:p>
            <a:r>
              <a:rPr lang="en-GB" dirty="0" smtClean="0"/>
              <a:t>To explore understanding of sustainable development</a:t>
            </a:r>
          </a:p>
          <a:p>
            <a:r>
              <a:rPr lang="en-GB" dirty="0" smtClean="0"/>
              <a:t>To become familiar with this as a Welsh Curriculum theme</a:t>
            </a:r>
          </a:p>
          <a:p>
            <a:r>
              <a:rPr lang="en-GB" dirty="0" smtClean="0"/>
              <a:t>To consider how the themes of the ESDGC strategy can be integrated into the whole school approach and alongside this, critically reflect on the limitations of the strategy.</a:t>
            </a:r>
            <a:endParaRPr lang="en-GB" dirty="0"/>
          </a:p>
        </p:txBody>
      </p:sp>
    </p:spTree>
    <p:extLst>
      <p:ext uri="{BB962C8B-B14F-4D97-AF65-F5344CB8AC3E}">
        <p14:creationId xmlns:p14="http://schemas.microsoft.com/office/powerpoint/2010/main" val="2080968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Sustainable Development</a:t>
            </a:r>
            <a:endParaRPr lang="en-GB" dirty="0"/>
          </a:p>
        </p:txBody>
      </p:sp>
      <p:sp>
        <p:nvSpPr>
          <p:cNvPr id="3" name="Content Placeholder 2"/>
          <p:cNvSpPr>
            <a:spLocks noGrp="1"/>
          </p:cNvSpPr>
          <p:nvPr>
            <p:ph idx="1"/>
          </p:nvPr>
        </p:nvSpPr>
        <p:spPr/>
        <p:txBody>
          <a:bodyPr/>
          <a:lstStyle/>
          <a:p>
            <a:r>
              <a:rPr lang="en-GB" dirty="0" smtClean="0"/>
              <a:t>What do you understand by this term?</a:t>
            </a:r>
            <a:endParaRPr lang="en-GB" dirty="0"/>
          </a:p>
        </p:txBody>
      </p:sp>
    </p:spTree>
    <p:extLst>
      <p:ext uri="{BB962C8B-B14F-4D97-AF65-F5344CB8AC3E}">
        <p14:creationId xmlns:p14="http://schemas.microsoft.com/office/powerpoint/2010/main" val="3156524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we integrate Values into a curriculum?</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The Dakar agreement (2000) suggested that education “has an outstanding role to support the development of democracies, and to transform knowledge and values”. </a:t>
            </a:r>
          </a:p>
          <a:p>
            <a:r>
              <a:rPr lang="en-GB" dirty="0" smtClean="0"/>
              <a:t>Furthermore, UNESCO (2015) suggested that quality of education is characterised by the “skills, values and attitudes that enable citizens to lead healthy and fulfilled lives, make informed decisions, and to respond to local and global challenges through education for sustainable development and global citizenship education”.</a:t>
            </a:r>
          </a:p>
          <a:p>
            <a:r>
              <a:rPr lang="en-GB" dirty="0" smtClean="0"/>
              <a:t>Davies,(2004, cited in </a:t>
            </a:r>
            <a:r>
              <a:rPr lang="en-GB" dirty="0" err="1" smtClean="0"/>
              <a:t>Hagglend</a:t>
            </a:r>
            <a:r>
              <a:rPr lang="en-GB" dirty="0" smtClean="0"/>
              <a:t> &amp; </a:t>
            </a:r>
            <a:r>
              <a:rPr lang="en-GB" dirty="0" err="1" smtClean="0"/>
              <a:t>Pramling</a:t>
            </a:r>
            <a:r>
              <a:rPr lang="en-GB" dirty="0" smtClean="0"/>
              <a:t>, 2009) states that “success in this matter is dependent on power and economical structures, more or less interrelated with colonialism”.</a:t>
            </a:r>
          </a:p>
          <a:p>
            <a:endParaRPr lang="en-GB" dirty="0"/>
          </a:p>
          <a:p>
            <a:r>
              <a:rPr lang="en-GB" dirty="0" smtClean="0"/>
              <a:t>Thoughts?</a:t>
            </a:r>
            <a:endParaRPr lang="en-GB" dirty="0"/>
          </a:p>
        </p:txBody>
      </p:sp>
    </p:spTree>
    <p:extLst>
      <p:ext uri="{BB962C8B-B14F-4D97-AF65-F5344CB8AC3E}">
        <p14:creationId xmlns:p14="http://schemas.microsoft.com/office/powerpoint/2010/main" val="3907172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SUStainable</a:t>
            </a:r>
            <a:r>
              <a:rPr lang="en-GB" dirty="0" smtClean="0"/>
              <a:t> Development goals (SDG)</a:t>
            </a:r>
            <a:endParaRPr lang="en-GB" dirty="0"/>
          </a:p>
        </p:txBody>
      </p:sp>
      <p:sp>
        <p:nvSpPr>
          <p:cNvPr id="3" name="Content Placeholder 2"/>
          <p:cNvSpPr>
            <a:spLocks noGrp="1"/>
          </p:cNvSpPr>
          <p:nvPr>
            <p:ph sz="half" idx="1"/>
          </p:nvPr>
        </p:nvSpPr>
        <p:spPr/>
        <p:txBody>
          <a:bodyPr/>
          <a:lstStyle/>
          <a:p>
            <a:r>
              <a:rPr lang="en-GB" dirty="0" smtClean="0"/>
              <a:t>These goals suggest to educators that there needs to be collaboration in enabling children and young people to develop the values of tolerance, peace, fulfilment and sustainable living practices.</a:t>
            </a:r>
          </a:p>
          <a:p>
            <a:endParaRPr lang="en-GB" dirty="0"/>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271258" y="1412776"/>
            <a:ext cx="4708525" cy="3637589"/>
          </a:xfrm>
        </p:spPr>
      </p:pic>
    </p:spTree>
    <p:extLst>
      <p:ext uri="{BB962C8B-B14F-4D97-AF65-F5344CB8AC3E}">
        <p14:creationId xmlns:p14="http://schemas.microsoft.com/office/powerpoint/2010/main" val="3370937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smtClean="0"/>
              <a:t>ESDGC</a:t>
            </a:r>
            <a:br>
              <a:rPr lang="en-GB" dirty="0" smtClean="0"/>
            </a:br>
            <a:r>
              <a:rPr lang="en-GB" sz="2200" dirty="0" smtClean="0"/>
              <a:t>Education for Sustainable Development and Global Citizenship</a:t>
            </a:r>
            <a:endParaRPr lang="en-GB" sz="2200" dirty="0"/>
          </a:p>
        </p:txBody>
      </p:sp>
      <p:sp>
        <p:nvSpPr>
          <p:cNvPr id="3" name="Content Placeholder 2"/>
          <p:cNvSpPr>
            <a:spLocks noGrp="1"/>
          </p:cNvSpPr>
          <p:nvPr>
            <p:ph idx="1"/>
          </p:nvPr>
        </p:nvSpPr>
        <p:spPr/>
        <p:txBody>
          <a:bodyPr/>
          <a:lstStyle/>
          <a:p>
            <a:r>
              <a:rPr lang="en-GB" dirty="0" smtClean="0"/>
              <a:t>The idea of sustainable development as a critical global issue was initially introduced in the 1980s.</a:t>
            </a:r>
          </a:p>
          <a:p>
            <a:r>
              <a:rPr lang="en-GB" dirty="0" smtClean="0"/>
              <a:t>From 2002 the Welsh Assembly Government began developing strategies and guidance exploring ‘Education for Sustainable Development and Global Citizenship’. </a:t>
            </a:r>
          </a:p>
          <a:p>
            <a:r>
              <a:rPr lang="en-GB" dirty="0" smtClean="0"/>
              <a:t>They developed a range of resources for schools in order to demonstrate the links between society, economy and environment to prepare students for “their lives in the 21</a:t>
            </a:r>
            <a:r>
              <a:rPr lang="en-GB" baseline="30000" dirty="0" smtClean="0"/>
              <a:t>st</a:t>
            </a:r>
            <a:r>
              <a:rPr lang="en-GB" dirty="0" smtClean="0"/>
              <a:t> century and their role as global citizens”.</a:t>
            </a:r>
          </a:p>
        </p:txBody>
      </p:sp>
    </p:spTree>
    <p:extLst>
      <p:ext uri="{BB962C8B-B14F-4D97-AF65-F5344CB8AC3E}">
        <p14:creationId xmlns:p14="http://schemas.microsoft.com/office/powerpoint/2010/main" val="2575543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intention of the ESDGC:</a:t>
            </a:r>
            <a:endParaRPr lang="en-GB" dirty="0"/>
          </a:p>
        </p:txBody>
      </p:sp>
      <p:sp>
        <p:nvSpPr>
          <p:cNvPr id="3" name="Content Placeholder 2"/>
          <p:cNvSpPr>
            <a:spLocks noGrp="1"/>
          </p:cNvSpPr>
          <p:nvPr>
            <p:ph idx="1"/>
          </p:nvPr>
        </p:nvSpPr>
        <p:spPr/>
        <p:txBody>
          <a:bodyPr/>
          <a:lstStyle/>
          <a:p>
            <a:r>
              <a:rPr lang="en-GB" dirty="0" smtClean="0"/>
              <a:t>Not to be seen as an extra subject that needs to be taught in addition to other curriculum subjects, but rather should be integrated within the whole curriculum. The intention was that it supported the development of “values, attitudes, understanding and skills”.</a:t>
            </a:r>
            <a:endParaRPr lang="en-GB" dirty="0"/>
          </a:p>
        </p:txBody>
      </p:sp>
    </p:spTree>
    <p:extLst>
      <p:ext uri="{BB962C8B-B14F-4D97-AF65-F5344CB8AC3E}">
        <p14:creationId xmlns:p14="http://schemas.microsoft.com/office/powerpoint/2010/main" val="689990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aim:</a:t>
            </a:r>
            <a:endParaRPr lang="en-GB" dirty="0"/>
          </a:p>
        </p:txBody>
      </p:sp>
      <p:sp>
        <p:nvSpPr>
          <p:cNvPr id="3" name="Content Placeholder 2"/>
          <p:cNvSpPr>
            <a:spLocks noGrp="1"/>
          </p:cNvSpPr>
          <p:nvPr>
            <p:ph idx="1"/>
          </p:nvPr>
        </p:nvSpPr>
        <p:spPr/>
        <p:txBody>
          <a:bodyPr/>
          <a:lstStyle/>
          <a:p>
            <a:r>
              <a:rPr lang="en-GB" dirty="0" smtClean="0"/>
              <a:t>To encourage schools to provide opportunities for learners to engage with global issues, make connections between their own lives and international themes.</a:t>
            </a:r>
          </a:p>
          <a:p>
            <a:r>
              <a:rPr lang="en-GB" dirty="0" smtClean="0"/>
              <a:t>To enable learners to critically evaluate their own experiences and to challenge injustice, discrimination and prejudice.</a:t>
            </a:r>
            <a:endParaRPr lang="en-GB" dirty="0"/>
          </a:p>
        </p:txBody>
      </p:sp>
    </p:spTree>
    <p:extLst>
      <p:ext uri="{BB962C8B-B14F-4D97-AF65-F5344CB8AC3E}">
        <p14:creationId xmlns:p14="http://schemas.microsoft.com/office/powerpoint/2010/main" val="1864865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Seven Key Themes:</a:t>
            </a:r>
            <a:endParaRPr lang="en-GB" dirty="0"/>
          </a:p>
        </p:txBody>
      </p:sp>
      <p:sp>
        <p:nvSpPr>
          <p:cNvPr id="3" name="Content Placeholder 2"/>
          <p:cNvSpPr>
            <a:spLocks noGrp="1"/>
          </p:cNvSpPr>
          <p:nvPr>
            <p:ph idx="1"/>
          </p:nvPr>
        </p:nvSpPr>
        <p:spPr/>
        <p:txBody>
          <a:bodyPr/>
          <a:lstStyle/>
          <a:p>
            <a:r>
              <a:rPr lang="en-GB" dirty="0" smtClean="0"/>
              <a:t>Consumption and Waste</a:t>
            </a:r>
          </a:p>
          <a:p>
            <a:r>
              <a:rPr lang="en-GB" dirty="0" smtClean="0"/>
              <a:t>Choices and Decisions</a:t>
            </a:r>
          </a:p>
          <a:p>
            <a:r>
              <a:rPr lang="en-GB" dirty="0" smtClean="0"/>
              <a:t>Health</a:t>
            </a:r>
          </a:p>
          <a:p>
            <a:r>
              <a:rPr lang="en-GB" dirty="0" smtClean="0"/>
              <a:t>Identity and Culture</a:t>
            </a:r>
          </a:p>
          <a:p>
            <a:r>
              <a:rPr lang="en-GB" dirty="0" smtClean="0"/>
              <a:t>The Natural Environment</a:t>
            </a:r>
          </a:p>
          <a:p>
            <a:r>
              <a:rPr lang="en-GB" dirty="0" smtClean="0"/>
              <a:t>Climate Change</a:t>
            </a:r>
          </a:p>
          <a:p>
            <a:r>
              <a:rPr lang="en-GB" dirty="0" smtClean="0"/>
              <a:t>Wealth and Poverty</a:t>
            </a:r>
            <a:endParaRPr lang="en-GB" dirty="0"/>
          </a:p>
        </p:txBody>
      </p:sp>
    </p:spTree>
    <p:extLst>
      <p:ext uri="{BB962C8B-B14F-4D97-AF65-F5344CB8AC3E}">
        <p14:creationId xmlns:p14="http://schemas.microsoft.com/office/powerpoint/2010/main" val="4199416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Group Work:</a:t>
            </a:r>
            <a:endParaRPr lang="en-GB" dirty="0"/>
          </a:p>
        </p:txBody>
      </p:sp>
      <p:sp>
        <p:nvSpPr>
          <p:cNvPr id="3" name="Content Placeholder 2"/>
          <p:cNvSpPr>
            <a:spLocks noGrp="1"/>
          </p:cNvSpPr>
          <p:nvPr>
            <p:ph idx="1"/>
          </p:nvPr>
        </p:nvSpPr>
        <p:spPr/>
        <p:txBody>
          <a:bodyPr/>
          <a:lstStyle/>
          <a:p>
            <a:r>
              <a:rPr lang="en-GB" dirty="0" smtClean="0"/>
              <a:t>Working within small groups:</a:t>
            </a:r>
          </a:p>
          <a:p>
            <a:r>
              <a:rPr lang="en-GB" dirty="0" smtClean="0"/>
              <a:t>Consider one of the seven themes:</a:t>
            </a:r>
          </a:p>
          <a:p>
            <a:pPr lvl="1"/>
            <a:r>
              <a:rPr lang="en-GB" dirty="0" smtClean="0"/>
              <a:t>Explore how this theme could be successfully integrated within the whole curriculum (Early Years, Primary, Secondary, FE or HE)</a:t>
            </a:r>
          </a:p>
          <a:p>
            <a:pPr lvl="1"/>
            <a:r>
              <a:rPr lang="en-GB" dirty="0" smtClean="0"/>
              <a:t>Explore the intention of the theme, why it might be an appropriate global citizenship concept</a:t>
            </a:r>
          </a:p>
          <a:p>
            <a:pPr lvl="1"/>
            <a:r>
              <a:rPr lang="en-GB" dirty="0" smtClean="0"/>
              <a:t>Explore why it might have challenges and limitations.</a:t>
            </a:r>
          </a:p>
          <a:p>
            <a:pPr lvl="1"/>
            <a:r>
              <a:rPr lang="en-GB" dirty="0" smtClean="0"/>
              <a:t>Aim to find relevant research to underpin your discussion.</a:t>
            </a:r>
          </a:p>
          <a:p>
            <a:pPr lvl="1"/>
            <a:endParaRPr lang="en-GB" dirty="0"/>
          </a:p>
          <a:p>
            <a:pPr lvl="1"/>
            <a:r>
              <a:rPr lang="en-GB" dirty="0" smtClean="0"/>
              <a:t>Present your ideas to the group (5-10mins max!)</a:t>
            </a:r>
          </a:p>
          <a:p>
            <a:pPr lvl="1"/>
            <a:endParaRPr lang="en-GB" dirty="0"/>
          </a:p>
        </p:txBody>
      </p:sp>
    </p:spTree>
    <p:extLst>
      <p:ext uri="{BB962C8B-B14F-4D97-AF65-F5344CB8AC3E}">
        <p14:creationId xmlns:p14="http://schemas.microsoft.com/office/powerpoint/2010/main" val="2192430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normAutofit fontScale="55000" lnSpcReduction="20000"/>
          </a:bodyPr>
          <a:lstStyle/>
          <a:p>
            <a:r>
              <a:rPr lang="en-GB" dirty="0" smtClean="0"/>
              <a:t>International Journal of Development Education and Global Learning</a:t>
            </a:r>
          </a:p>
          <a:p>
            <a:r>
              <a:rPr lang="en-GB" dirty="0" smtClean="0"/>
              <a:t>Welsh Assembly Government (numerous sources that are relevant to this discussion and essay/presentation)</a:t>
            </a:r>
          </a:p>
          <a:p>
            <a:r>
              <a:rPr lang="en-GB" u="sng" dirty="0" smtClean="0"/>
              <a:t>Articles relevant for this lecture include:</a:t>
            </a:r>
          </a:p>
          <a:p>
            <a:r>
              <a:rPr lang="en-GB" dirty="0" err="1"/>
              <a:t>Bamber</a:t>
            </a:r>
            <a:r>
              <a:rPr lang="en-GB" dirty="0"/>
              <a:t>, Philip et al., 2016. A Comparative Review of Policy and Practice for Education for Sustainable Development/Education for Global Citizenship (ESD/GC) in Teacher Education across the Four Nations of the UK. </a:t>
            </a:r>
            <a:r>
              <a:rPr lang="en-GB" i="1" dirty="0"/>
              <a:t>Management in Education</a:t>
            </a:r>
            <a:r>
              <a:rPr lang="en-GB" dirty="0"/>
              <a:t>, 30(3), pp.112–120.</a:t>
            </a:r>
            <a:endParaRPr lang="en-GB" dirty="0" smtClean="0"/>
          </a:p>
          <a:p>
            <a:r>
              <a:rPr lang="en-GB" dirty="0" err="1" smtClean="0"/>
              <a:t>Bennell</a:t>
            </a:r>
            <a:r>
              <a:rPr lang="en-GB" dirty="0"/>
              <a:t>, Sheila J., 2015. Education for Sustainable Development and Global Citizenship: Leadership, Collaboration, and Networking in Primary Schools. </a:t>
            </a:r>
            <a:r>
              <a:rPr lang="en-GB" i="1" dirty="0"/>
              <a:t>International Journal of Development Education and Global Learning</a:t>
            </a:r>
            <a:r>
              <a:rPr lang="en-GB" dirty="0"/>
              <a:t>, 7(1), pp.5–32.</a:t>
            </a:r>
          </a:p>
          <a:p>
            <a:r>
              <a:rPr lang="en-GB" dirty="0" smtClean="0"/>
              <a:t>Glover</a:t>
            </a:r>
            <a:r>
              <a:rPr lang="en-GB" dirty="0"/>
              <a:t>, Alison et al., 2013. Developing and Piloting a Baselining Tool for Education for Sustainable Development and Global Citizenship (ESDGC) in Welsh Higher Education. </a:t>
            </a:r>
            <a:r>
              <a:rPr lang="en-GB" i="1" dirty="0"/>
              <a:t>Innovative Higher Education</a:t>
            </a:r>
            <a:r>
              <a:rPr lang="en-GB" dirty="0"/>
              <a:t>, 38(1), pp.75–86</a:t>
            </a:r>
            <a:r>
              <a:rPr lang="en-GB" dirty="0" smtClean="0"/>
              <a:t>.</a:t>
            </a:r>
          </a:p>
          <a:p>
            <a:r>
              <a:rPr lang="en-GB" dirty="0" err="1" smtClean="0"/>
              <a:t>Hagglund</a:t>
            </a:r>
            <a:r>
              <a:rPr lang="en-GB" dirty="0" smtClean="0"/>
              <a:t>, S; Samuelsson, I. (2009) Early Childhood Education and Learning for Sustainable Development. </a:t>
            </a:r>
            <a:r>
              <a:rPr lang="en-GB" i="1" dirty="0" smtClean="0"/>
              <a:t>International Journal of Early Childhood. </a:t>
            </a:r>
            <a:r>
              <a:rPr lang="en-GB" dirty="0" smtClean="0"/>
              <a:t>41(2) pp49-63</a:t>
            </a:r>
          </a:p>
          <a:p>
            <a:r>
              <a:rPr lang="en-GB" dirty="0" err="1" smtClean="0"/>
              <a:t>Tinney</a:t>
            </a:r>
            <a:r>
              <a:rPr lang="en-GB" dirty="0"/>
              <a:t>, Glenda &amp; Merriman, Eileen, 2018. Early Years Education and Education for Sustainable Development and Global Citizenship (ESDGC)- Two Sides of the Same Coin</a:t>
            </a:r>
            <a:r>
              <a:rPr lang="en-GB" dirty="0" smtClean="0"/>
              <a:t>? (Available in University Research Resource Bank)</a:t>
            </a:r>
          </a:p>
          <a:p>
            <a:r>
              <a:rPr lang="en-GB" dirty="0"/>
              <a:t>Wales. Welsh Assembly Government &amp; Wales. Department for Education, Lifelong Learning Skills, 2006. </a:t>
            </a:r>
            <a:r>
              <a:rPr lang="en-GB" i="1" dirty="0"/>
              <a:t>Education for sustainable development and global citizenship : a strategy for action.</a:t>
            </a:r>
            <a:r>
              <a:rPr lang="en-GB" dirty="0"/>
              <a:t>, Cardiff: Welsh Assembly Government</a:t>
            </a:r>
            <a:r>
              <a:rPr lang="en-GB" dirty="0" smtClean="0"/>
              <a:t>.</a:t>
            </a:r>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2151364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World Presentation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extLst>
    <a:ext uri="{05A4C25C-085E-4340-85A3-A5531E510DB2}">
      <thm15:themeFamily xmlns:thm15="http://schemas.microsoft.com/office/thememl/2012/main" name="World maps series, World  presentation (widescreen).potx" id="{6FD2C32E-565A-4F51-8C38-826F1B24AA7D}" vid="{06379D18-BA11-4F05-84DF-EB681B68D4FA}"/>
    </a:ext>
  </a:ext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World maps series, World  presentation (widescreen)</Template>
  <TotalTime>79</TotalTime>
  <Words>766</Words>
  <Application>Microsoft Office PowerPoint</Application>
  <PresentationFormat>Custom</PresentationFormat>
  <Paragraphs>54</Paragraphs>
  <Slides>11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Century Gothic</vt:lpstr>
      <vt:lpstr>World Presentation 16x9</vt:lpstr>
      <vt:lpstr>Global Citizenship in Education</vt:lpstr>
      <vt:lpstr>Aims</vt:lpstr>
      <vt:lpstr>Sustainable Development</vt:lpstr>
      <vt:lpstr>How do we integrate Values into a curriculum?</vt:lpstr>
      <vt:lpstr>SUStainable Development goals (SDG)</vt:lpstr>
      <vt:lpstr>ESDGC Education for Sustainable Development and Global Citizenship</vt:lpstr>
      <vt:lpstr>The intention of the ESDGC:</vt:lpstr>
      <vt:lpstr>The aim:</vt:lpstr>
      <vt:lpstr>Seven Key Themes:</vt:lpstr>
      <vt:lpstr>Group Work:</vt:lpstr>
      <vt:lpstr>Resources: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Citizenship in Education</dc:title>
  <dc:creator>Catherine Slade</dc:creator>
  <cp:lastModifiedBy>Catherine Slade</cp:lastModifiedBy>
  <cp:revision>8</cp:revision>
  <dcterms:created xsi:type="dcterms:W3CDTF">2019-03-15T11:18:02Z</dcterms:created>
  <dcterms:modified xsi:type="dcterms:W3CDTF">2019-03-15T12:37:03Z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