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xlsx" ContentType="application/vnd.openxmlformats-officedocument.spreadsheetml.sheet"/>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charts/chart1.xml" ContentType="application/vnd.openxmlformats-officedocument.drawingml.chart+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0" r:id="rId4"/>
  </p:sldMasterIdLst>
  <p:notesMasterIdLst>
    <p:notesMasterId r:id="rId26"/>
  </p:notesMasterIdLst>
  <p:sldIdLst>
    <p:sldId id="256" r:id="rId5"/>
    <p:sldId id="264" r:id="rId6"/>
    <p:sldId id="299" r:id="rId7"/>
    <p:sldId id="265" r:id="rId8"/>
    <p:sldId id="297" r:id="rId9"/>
    <p:sldId id="266" r:id="rId10"/>
    <p:sldId id="295" r:id="rId11"/>
    <p:sldId id="290" r:id="rId12"/>
    <p:sldId id="296" r:id="rId13"/>
    <p:sldId id="287" r:id="rId14"/>
    <p:sldId id="262" r:id="rId15"/>
    <p:sldId id="257" r:id="rId16"/>
    <p:sldId id="268" r:id="rId17"/>
    <p:sldId id="269" r:id="rId18"/>
    <p:sldId id="273" r:id="rId19"/>
    <p:sldId id="274" r:id="rId20"/>
    <p:sldId id="288" r:id="rId21"/>
    <p:sldId id="270" r:id="rId22"/>
    <p:sldId id="298" r:id="rId23"/>
    <p:sldId id="263" r:id="rId24"/>
    <p:sldId id="293" r:id="rId2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73684" autoAdjust="0"/>
  </p:normalViewPr>
  <p:slideViewPr>
    <p:cSldViewPr>
      <p:cViewPr varScale="1">
        <p:scale>
          <a:sx n="43" d="100"/>
          <a:sy n="43" d="100"/>
        </p:scale>
        <p:origin x="1740" y="54"/>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presProps" Target="presProps.xml"/><Relationship Id="rId30" Type="http://schemas.openxmlformats.org/officeDocument/2006/relationships/tableStyles" Target="tableStyles.xml"/></Relationships>
</file>

<file path=ppt/charts/_rels/chart1.xml.rels><?xml version="1.0" encoding="UTF-8" standalone="yes"?>
<Relationships xmlns="http://schemas.openxmlformats.org/package/2006/relationships"><Relationship Id="rId1" Type="http://schemas.openxmlformats.org/officeDocument/2006/relationships/package" Target="../embeddings/Microsoft_Excel_Worksheet.xlsx"/></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pieChart>
        <c:varyColors val="1"/>
        <c:ser>
          <c:idx val="0"/>
          <c:order val="0"/>
          <c:tx>
            <c:strRef>
              <c:f>Sheet1!$B$1</c:f>
              <c:strCache>
                <c:ptCount val="1"/>
                <c:pt idx="0">
                  <c:v>Knowledge and Understanding</c:v>
                </c:pt>
              </c:strCache>
            </c:strRef>
          </c:tx>
          <c:cat>
            <c:strRef>
              <c:f>Sheet1!$A$2:$A$5</c:f>
              <c:strCache>
                <c:ptCount val="3"/>
                <c:pt idx="0">
                  <c:v>we know we know</c:v>
                </c:pt>
                <c:pt idx="1">
                  <c:v>we know we don't know</c:v>
                </c:pt>
                <c:pt idx="2">
                  <c:v>we don't know that we don't know </c:v>
                </c:pt>
              </c:strCache>
            </c:strRef>
          </c:cat>
          <c:val>
            <c:numRef>
              <c:f>Sheet1!$B$2:$B$5</c:f>
              <c:numCache>
                <c:formatCode>General</c:formatCode>
                <c:ptCount val="4"/>
                <c:pt idx="0">
                  <c:v>1.4</c:v>
                </c:pt>
                <c:pt idx="1">
                  <c:v>3.2</c:v>
                </c:pt>
                <c:pt idx="2">
                  <c:v>8.1999999999999993</c:v>
                </c:pt>
              </c:numCache>
            </c:numRef>
          </c:val>
          <c:extLst>
            <c:ext xmlns:c16="http://schemas.microsoft.com/office/drawing/2014/chart" uri="{C3380CC4-5D6E-409C-BE32-E72D297353CC}">
              <c16:uniqueId val="{00000000-5854-406E-A775-CD6301EA9BA0}"/>
            </c:ext>
          </c:extLst>
        </c:ser>
        <c:dLbls>
          <c:showLegendKey val="0"/>
          <c:showVal val="0"/>
          <c:showCatName val="0"/>
          <c:showSerName val="0"/>
          <c:showPercent val="0"/>
          <c:showBubbleSize val="0"/>
          <c:showLeaderLines val="0"/>
        </c:dLbls>
        <c:firstSliceAng val="0"/>
      </c:pieChart>
    </c:plotArea>
    <c:legend>
      <c:legendPos val="r"/>
      <c:legendEntry>
        <c:idx val="3"/>
        <c:delete val="1"/>
      </c:legendEntry>
      <c:layout>
        <c:manualLayout>
          <c:xMode val="edge"/>
          <c:yMode val="edge"/>
          <c:x val="0.65533844322115709"/>
          <c:y val="0.16567279561530199"/>
          <c:w val="0.33529681559472807"/>
          <c:h val="0.70098877902455303"/>
        </c:manualLayout>
      </c:layout>
      <c:overlay val="0"/>
      <c:txPr>
        <a:bodyPr/>
        <a:lstStyle/>
        <a:p>
          <a:pPr>
            <a:defRPr lang="en-GB"/>
          </a:pPr>
          <a:endParaRPr lang="en-US"/>
        </a:p>
      </c:txPr>
    </c:legend>
    <c:plotVisOnly val="1"/>
    <c:dispBlanksAs val="zero"/>
    <c:showDLblsOverMax val="0"/>
  </c:chart>
  <c:txPr>
    <a:bodyPr/>
    <a:lstStyle/>
    <a:p>
      <a:pPr>
        <a:defRPr sz="1800"/>
      </a:pPr>
      <a:endParaRPr lang="en-US"/>
    </a:p>
  </c:txPr>
  <c:externalData r:id="rId1">
    <c:autoUpdate val="0"/>
  </c:externalData>
</c:chartSpace>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303A9700-1339-44FA-B6C7-B170CABE48E8}" type="datetimeFigureOut">
              <a:rPr lang="en-US" smtClean="0"/>
              <a:pPr/>
              <a:t>11/23/2017</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8E4D3DD7-E7A2-423C-A324-B3A911295DBB}" type="slidenum">
              <a:rPr lang="en-GB" smtClean="0"/>
              <a:pPr/>
              <a:t>‹#›</a:t>
            </a:fld>
            <a:endParaRPr lang="en-GB"/>
          </a:p>
        </p:txBody>
      </p:sp>
    </p:spTree>
    <p:extLst>
      <p:ext uri="{BB962C8B-B14F-4D97-AF65-F5344CB8AC3E}">
        <p14:creationId xmlns:p14="http://schemas.microsoft.com/office/powerpoint/2010/main" val="71897095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3" Type="http://schemas.openxmlformats.org/officeDocument/2006/relationships/hyperlink" Target="http://en.wikipedia.org/wiki/Politics" TargetMode="External"/><Relationship Id="rId2" Type="http://schemas.openxmlformats.org/officeDocument/2006/relationships/slide" Target="../slides/slide13.xml"/><Relationship Id="rId1" Type="http://schemas.openxmlformats.org/officeDocument/2006/relationships/notesMaster" Target="../notesMasters/notesMaster1.xml"/><Relationship Id="rId5" Type="http://schemas.openxmlformats.org/officeDocument/2006/relationships/hyperlink" Target="http://en.wikipedia.org/wiki/Religion" TargetMode="External"/><Relationship Id="rId4" Type="http://schemas.openxmlformats.org/officeDocument/2006/relationships/hyperlink" Target="http://en.wikipedia.org/wiki/Sex" TargetMode="Externa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8E4D3DD7-E7A2-423C-A324-B3A911295DBB}" type="slidenum">
              <a:rPr lang="en-GB" smtClean="0"/>
              <a:pPr/>
              <a:t>1</a:t>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8E4D3DD7-E7A2-423C-A324-B3A911295DBB}" type="slidenum">
              <a:rPr lang="en-GB" smtClean="0"/>
              <a:pPr/>
              <a:t>2</a:t>
            </a:fld>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508B9DB9-CDBF-4B27-A6E4-EDEE5C5E0370}" type="slidenum">
              <a:rPr lang="en-GB" smtClean="0"/>
              <a:pPr/>
              <a:t>4</a:t>
            </a:fld>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Ask students to spend two minutes discussing and</a:t>
            </a:r>
            <a:r>
              <a:rPr lang="en-GB" baseline="0" dirty="0" smtClean="0"/>
              <a:t> noting down their thoughts. </a:t>
            </a:r>
            <a:r>
              <a:rPr lang="en-GB" dirty="0" smtClean="0"/>
              <a:t>Map student’s responses</a:t>
            </a:r>
          </a:p>
          <a:p>
            <a:r>
              <a:rPr lang="en-GB" sz="1200" u="sng" dirty="0" smtClean="0"/>
              <a:t>Skills &amp; Dispositions:</a:t>
            </a:r>
            <a:endParaRPr lang="en-GB" u="sng" dirty="0" smtClean="0"/>
          </a:p>
          <a:p>
            <a:r>
              <a:rPr lang="en-GB" sz="1200" dirty="0" smtClean="0"/>
              <a:t>Understand the logical connections between things</a:t>
            </a:r>
          </a:p>
          <a:p>
            <a:r>
              <a:rPr lang="en-GB" sz="1200" dirty="0" smtClean="0"/>
              <a:t>Identify, construct and evaluate arguments</a:t>
            </a:r>
          </a:p>
          <a:p>
            <a:r>
              <a:rPr lang="en-GB" sz="1200" dirty="0" smtClean="0"/>
              <a:t>Detect inconsistencies and common mistakes in reasoning ( fallacy)</a:t>
            </a:r>
          </a:p>
          <a:p>
            <a:r>
              <a:rPr lang="en-GB" sz="1200" dirty="0" smtClean="0"/>
              <a:t>Solve problems systematically</a:t>
            </a:r>
          </a:p>
          <a:p>
            <a:r>
              <a:rPr lang="en-GB" sz="1200" dirty="0" smtClean="0"/>
              <a:t>Identify the relevance of important ideas</a:t>
            </a:r>
          </a:p>
          <a:p>
            <a:r>
              <a:rPr lang="en-GB" sz="1200" dirty="0" smtClean="0"/>
              <a:t>Reflect on the justification of one’s own beliefs and values</a:t>
            </a:r>
          </a:p>
          <a:p>
            <a:r>
              <a:rPr lang="en-GB" sz="1200" dirty="0" smtClean="0"/>
              <a:t>Ability and willingness to take risks</a:t>
            </a:r>
          </a:p>
          <a:p>
            <a:r>
              <a:rPr lang="en-GB" sz="1200" u="sng" dirty="0" smtClean="0">
                <a:solidFill>
                  <a:schemeClr val="accent4">
                    <a:lumMod val="60000"/>
                    <a:lumOff val="40000"/>
                  </a:schemeClr>
                </a:solidFill>
              </a:rPr>
              <a:t>Why they are important:</a:t>
            </a:r>
          </a:p>
          <a:p>
            <a:r>
              <a:rPr lang="en-GB" sz="1200" b="0" dirty="0" smtClean="0"/>
              <a:t>Critical thinking is a life skill </a:t>
            </a:r>
          </a:p>
          <a:p>
            <a:r>
              <a:rPr lang="en-GB" sz="1200" b="0" dirty="0" smtClean="0"/>
              <a:t>Critical thinking is very important in the new knowledge economy.</a:t>
            </a:r>
          </a:p>
          <a:p>
            <a:r>
              <a:rPr lang="en-GB" sz="1200" b="0" dirty="0" smtClean="0"/>
              <a:t>Critical thinking enhances language and presentation skills. </a:t>
            </a:r>
          </a:p>
          <a:p>
            <a:r>
              <a:rPr lang="en-GB" sz="1200" b="0" dirty="0" smtClean="0"/>
              <a:t>Critical thinking promotes creativity</a:t>
            </a:r>
          </a:p>
          <a:p>
            <a:r>
              <a:rPr lang="en-GB" sz="1200" b="0" dirty="0" smtClean="0"/>
              <a:t>Critical thinking is crucial for self-reflection</a:t>
            </a:r>
          </a:p>
          <a:p>
            <a:endParaRPr lang="en-GB" sz="1200" dirty="0" smtClean="0"/>
          </a:p>
          <a:p>
            <a:endParaRPr lang="en-GB" dirty="0"/>
          </a:p>
        </p:txBody>
      </p:sp>
      <p:sp>
        <p:nvSpPr>
          <p:cNvPr id="4" name="Slide Number Placeholder 3"/>
          <p:cNvSpPr>
            <a:spLocks noGrp="1"/>
          </p:cNvSpPr>
          <p:nvPr>
            <p:ph type="sldNum" sz="quarter" idx="10"/>
          </p:nvPr>
        </p:nvSpPr>
        <p:spPr/>
        <p:txBody>
          <a:bodyPr/>
          <a:lstStyle/>
          <a:p>
            <a:fld id="{508B9DB9-CDBF-4B27-A6E4-EDEE5C5E0370}" type="slidenum">
              <a:rPr lang="en-GB" smtClean="0"/>
              <a:pPr/>
              <a:t>6</a:t>
            </a:fld>
            <a:endParaRPr lang="en-GB"/>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508B9DB9-CDBF-4B27-A6E4-EDEE5C5E0370}" type="slidenum">
              <a:rPr lang="en-GB" smtClean="0"/>
              <a:pPr/>
              <a:t>7</a:t>
            </a:fld>
            <a:endParaRPr lang="en-GB"/>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The ability to think clearly and rationally is important whatever we choose to do. </a:t>
            </a:r>
          </a:p>
          <a:p>
            <a:r>
              <a:rPr lang="en-GB" sz="1200" dirty="0" smtClean="0"/>
              <a:t>Being able to think well and solve problems systematically is an asset for any career (fast changing world)</a:t>
            </a:r>
          </a:p>
          <a:p>
            <a:r>
              <a:rPr lang="en-GB" sz="1200" dirty="0" smtClean="0"/>
              <a:t>Thinking clearly and systematically can improve the way we express our ideas. In learning how to analyse the logical structure of texts, critical thinking also improves comprehension abilities</a:t>
            </a:r>
          </a:p>
          <a:p>
            <a:r>
              <a:rPr lang="en-GB" dirty="0" smtClean="0"/>
              <a:t>To come up with a creative solution to a problem involves not just having new ideas. It must also be the case that the new ideas being generated are useful and relevant to the task at hand. Critical thinking plays a crucial role in evaluating new ideas, selecting the best ones and modifying them if necessary.</a:t>
            </a:r>
          </a:p>
          <a:p>
            <a:r>
              <a:rPr lang="en-GB" dirty="0" smtClean="0"/>
              <a:t>In order to live a meaningful life and to structure our lives accordingly, we need to justify and reflect on our values and decisions. Critical thinking provides the tools for this process of self-evaluation.</a:t>
            </a:r>
          </a:p>
          <a:p>
            <a:endParaRPr lang="en-GB" dirty="0"/>
          </a:p>
        </p:txBody>
      </p:sp>
      <p:sp>
        <p:nvSpPr>
          <p:cNvPr id="4" name="Slide Number Placeholder 3"/>
          <p:cNvSpPr>
            <a:spLocks noGrp="1"/>
          </p:cNvSpPr>
          <p:nvPr>
            <p:ph type="sldNum" sz="quarter" idx="10"/>
          </p:nvPr>
        </p:nvSpPr>
        <p:spPr/>
        <p:txBody>
          <a:bodyPr/>
          <a:lstStyle/>
          <a:p>
            <a:fld id="{508B9DB9-CDBF-4B27-A6E4-EDEE5C5E0370}" type="slidenum">
              <a:rPr lang="en-GB" smtClean="0"/>
              <a:pPr/>
              <a:t>8</a:t>
            </a:fld>
            <a:endParaRPr lang="en-GB"/>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E4D3DD7-E7A2-423C-A324-B3A911295DBB}" type="slidenum">
              <a:rPr lang="en-GB" smtClean="0"/>
              <a:pPr/>
              <a:t>9</a:t>
            </a:fld>
            <a:endParaRPr lang="en-GB"/>
          </a:p>
        </p:txBody>
      </p:sp>
    </p:spTree>
    <p:extLst>
      <p:ext uri="{BB962C8B-B14F-4D97-AF65-F5344CB8AC3E}">
        <p14:creationId xmlns:p14="http://schemas.microsoft.com/office/powerpoint/2010/main" val="295806509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How to think about the world and develop a sense of enquiry.</a:t>
            </a:r>
          </a:p>
          <a:p>
            <a:r>
              <a:rPr lang="en-GB" dirty="0" smtClean="0"/>
              <a:t>Examples. The</a:t>
            </a:r>
            <a:r>
              <a:rPr lang="en-GB" baseline="0" dirty="0" smtClean="0"/>
              <a:t> Hubble Telescope is a telescope that orbits the earth. (I know I know this)</a:t>
            </a:r>
          </a:p>
          <a:p>
            <a:r>
              <a:rPr lang="en-GB" dirty="0" smtClean="0"/>
              <a:t>I know</a:t>
            </a:r>
            <a:r>
              <a:rPr lang="en-GB" baseline="0" dirty="0" smtClean="0"/>
              <a:t> I don’t know how long it has been orbiting the Earth. I don’t know how it sends the pictures back. (I know I don’t know)</a:t>
            </a:r>
          </a:p>
          <a:p>
            <a:r>
              <a:rPr lang="en-GB" baseline="0" dirty="0" smtClean="0"/>
              <a:t>We don’t know we don’t know about….found out  that any astronomer can apply for time to do research with the telescope  (for example) (I don’t know I don’t know)</a:t>
            </a:r>
            <a:endParaRPr lang="en-GB" dirty="0"/>
          </a:p>
        </p:txBody>
      </p:sp>
      <p:sp>
        <p:nvSpPr>
          <p:cNvPr id="4" name="Slide Number Placeholder 3"/>
          <p:cNvSpPr>
            <a:spLocks noGrp="1"/>
          </p:cNvSpPr>
          <p:nvPr>
            <p:ph type="sldNum" sz="quarter" idx="10"/>
          </p:nvPr>
        </p:nvSpPr>
        <p:spPr/>
        <p:txBody>
          <a:bodyPr/>
          <a:lstStyle/>
          <a:p>
            <a:fld id="{8E4D3DD7-E7A2-423C-A324-B3A911295DBB}" type="slidenum">
              <a:rPr lang="en-GB" smtClean="0"/>
              <a:pPr/>
              <a:t>11</a:t>
            </a:fld>
            <a:endParaRPr lang="en-GB"/>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Facts</a:t>
            </a:r>
          </a:p>
          <a:p>
            <a:r>
              <a:rPr lang="en-GB" dirty="0" smtClean="0"/>
              <a:t>Honeybees communicate with one another by "dancing" so as to give the direction and distance of flowers.</a:t>
            </a:r>
            <a:br>
              <a:rPr lang="en-GB" dirty="0" smtClean="0"/>
            </a:br>
            <a:r>
              <a:rPr lang="en-GB" dirty="0" smtClean="0"/>
              <a:t>A single hive contains approximately 40-45,000 bees. Honeybees are the only insects that produce food for humans</a:t>
            </a:r>
            <a:br>
              <a:rPr lang="en-GB" dirty="0" smtClean="0"/>
            </a:br>
            <a:r>
              <a:rPr lang="en-GB" dirty="0" smtClean="0"/>
              <a:t>To make one pound of honey, workers in a hive fly 55,000 miles and tap two million flowers</a:t>
            </a:r>
          </a:p>
          <a:p>
            <a:r>
              <a:rPr lang="en-GB" dirty="0" smtClean="0"/>
              <a:t>In the course of her lifetime (approximately 28 to 35 days), a worker bee will produce 1/12th of a teaspoon of honey, The honeybee is not born knowing how to make honey; the younger bees are taught by the more experienced ones.</a:t>
            </a:r>
          </a:p>
          <a:p>
            <a:r>
              <a:rPr lang="en-GB" dirty="0" smtClean="0"/>
              <a:t>It is estimated that there has</a:t>
            </a:r>
            <a:r>
              <a:rPr lang="en-GB" baseline="0" dirty="0" smtClean="0"/>
              <a:t> been at least a 30% decline in bees in the past 5 years, and as one of the major pollinators of food, this is estimated to have cost the American food industry alone some $5bn</a:t>
            </a:r>
          </a:p>
          <a:p>
            <a:r>
              <a:rPr lang="en-GB" sz="1200" b="1" kern="1200" baseline="0" dirty="0" smtClean="0">
                <a:solidFill>
                  <a:schemeClr val="tx1"/>
                </a:solidFill>
                <a:latin typeface="+mn-lt"/>
                <a:ea typeface="+mn-ea"/>
                <a:cs typeface="+mn-cs"/>
              </a:rPr>
              <a:t>‘Colony Collapse Disorder’ : </a:t>
            </a:r>
            <a:r>
              <a:rPr lang="en-GB" sz="1200" kern="1200" baseline="0" dirty="0" smtClean="0">
                <a:solidFill>
                  <a:schemeClr val="tx1"/>
                </a:solidFill>
                <a:latin typeface="+mn-lt"/>
                <a:ea typeface="+mn-ea"/>
                <a:cs typeface="+mn-cs"/>
              </a:rPr>
              <a:t>Researchers think this Colony Collapse Disorder may be caused by a number of interwoven factors: </a:t>
            </a:r>
            <a:r>
              <a:rPr lang="en-GB" sz="1200" b="1" kern="1200" baseline="0" dirty="0" smtClean="0">
                <a:solidFill>
                  <a:schemeClr val="tx1"/>
                </a:solidFill>
                <a:latin typeface="+mn-lt"/>
                <a:ea typeface="+mn-ea"/>
                <a:cs typeface="+mn-cs"/>
              </a:rPr>
              <a:t>Pesticides, Habitat loss, Parasites, Global warming </a:t>
            </a:r>
          </a:p>
          <a:p>
            <a:endParaRPr lang="en-GB" dirty="0" smtClean="0"/>
          </a:p>
          <a:p>
            <a:r>
              <a:rPr lang="en-GB" dirty="0" smtClean="0"/>
              <a:t>A quote attributed to Albert Einstein: "If the bee disappeared off the surface of the globe, then man would only have four years of life left. No more bees, no more pollination, no more plants, no more animals, no more man." </a:t>
            </a:r>
            <a:br>
              <a:rPr lang="en-GB" dirty="0" smtClean="0"/>
            </a:br>
            <a:endParaRPr lang="en-GB" dirty="0"/>
          </a:p>
        </p:txBody>
      </p:sp>
      <p:sp>
        <p:nvSpPr>
          <p:cNvPr id="4" name="Slide Number Placeholder 3"/>
          <p:cNvSpPr>
            <a:spLocks noGrp="1"/>
          </p:cNvSpPr>
          <p:nvPr>
            <p:ph type="sldNum" sz="quarter" idx="10"/>
          </p:nvPr>
        </p:nvSpPr>
        <p:spPr/>
        <p:txBody>
          <a:bodyPr/>
          <a:lstStyle/>
          <a:p>
            <a:fld id="{8E4D3DD7-E7A2-423C-A324-B3A911295DBB}" type="slidenum">
              <a:rPr lang="en-GB" smtClean="0"/>
              <a:pPr/>
              <a:t>12</a:t>
            </a:fld>
            <a:endParaRPr lang="en-GB"/>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the main aim of a general dictionary is often to give enough indication of the main usage of a word so that a speaker can use the word adequately in everyday life. Because of the limitation of space the definitions might not capture adequately the exact meanings of words</a:t>
            </a:r>
            <a:r>
              <a:rPr lang="en-GB" baseline="0" dirty="0" smtClean="0"/>
              <a:t> or the nuances.</a:t>
            </a:r>
          </a:p>
          <a:p>
            <a:r>
              <a:rPr lang="en-GB" baseline="0" dirty="0" smtClean="0"/>
              <a:t>Red in the dictionary is defined as the colour of tomatoes, however, tomatoes are not always red.  If they are green or yellow, can we then define them as red? </a:t>
            </a:r>
          </a:p>
          <a:p>
            <a:r>
              <a:rPr lang="en-GB" dirty="0" smtClean="0"/>
              <a:t> - A </a:t>
            </a:r>
            <a:r>
              <a:rPr lang="en-GB" dirty="0" err="1" smtClean="0"/>
              <a:t>stipulative</a:t>
            </a:r>
            <a:r>
              <a:rPr lang="en-GB" dirty="0" smtClean="0"/>
              <a:t> definition cannot be "correct" or "incorrect“ but it can</a:t>
            </a:r>
            <a:r>
              <a:rPr lang="en-GB" baseline="0" dirty="0" smtClean="0"/>
              <a:t> contradict what it says in the dictionary. For example, </a:t>
            </a:r>
            <a:r>
              <a:rPr lang="en-GB" dirty="0" smtClean="0"/>
              <a:t>one could write,</a:t>
            </a:r>
            <a:r>
              <a:rPr lang="en-GB" baseline="0" dirty="0" smtClean="0"/>
              <a:t> as way of an argument, “s</a:t>
            </a:r>
            <a:r>
              <a:rPr lang="en-GB" dirty="0" smtClean="0"/>
              <a:t>uppose we say that to love someone is to be willing to die for that person.” “For the purposes of argument, we will define a "student" to be "a person under 18 enrolled in a local school.“”</a:t>
            </a:r>
          </a:p>
          <a:p>
            <a:r>
              <a:rPr lang="en-GB" baseline="0" dirty="0" smtClean="0"/>
              <a:t> - A </a:t>
            </a:r>
            <a:r>
              <a:rPr lang="en-GB" baseline="0" dirty="0" err="1" smtClean="0"/>
              <a:t>precising</a:t>
            </a:r>
            <a:r>
              <a:rPr lang="en-GB" baseline="0" dirty="0" smtClean="0"/>
              <a:t> definition is used where vagueness is unacceptable. </a:t>
            </a:r>
            <a:r>
              <a:rPr lang="en-GB" dirty="0" smtClean="0"/>
              <a:t>For example, a dictionary may define the term "student" as "1. anyone attending an educational institution of any type, or 2. anyone who studies something." However, a movie theatre may propose a </a:t>
            </a:r>
            <a:r>
              <a:rPr lang="en-GB" i="1" dirty="0" err="1" smtClean="0"/>
              <a:t>precising</a:t>
            </a:r>
            <a:r>
              <a:rPr lang="en-GB" i="1" dirty="0" smtClean="0"/>
              <a:t> definition</a:t>
            </a:r>
            <a:r>
              <a:rPr lang="en-GB" dirty="0" smtClean="0"/>
              <a:t> for the word "student" of "any person under the age of 18 enrolled in a local school" in order to determine who is eligible to receive discounted tickets.</a:t>
            </a:r>
            <a:r>
              <a:rPr lang="en-GB" baseline="0" dirty="0" smtClean="0"/>
              <a:t> Rules and regulations, company policy.</a:t>
            </a:r>
          </a:p>
          <a:p>
            <a:r>
              <a:rPr lang="en-GB" baseline="0" dirty="0" smtClean="0"/>
              <a:t> - </a:t>
            </a:r>
            <a:r>
              <a:rPr lang="en-GB" dirty="0" smtClean="0"/>
              <a:t>Persuasive definitions commonly appear in controversial topics such as </a:t>
            </a:r>
            <a:r>
              <a:rPr lang="en-GB" dirty="0" smtClean="0">
                <a:hlinkClick r:id="rId3" tooltip="Politics"/>
              </a:rPr>
              <a:t>politics</a:t>
            </a:r>
            <a:r>
              <a:rPr lang="en-GB" dirty="0" smtClean="0"/>
              <a:t>, </a:t>
            </a:r>
            <a:r>
              <a:rPr lang="en-GB" dirty="0" smtClean="0">
                <a:hlinkClick r:id="rId4" tooltip="Sex"/>
              </a:rPr>
              <a:t>sex</a:t>
            </a:r>
            <a:r>
              <a:rPr lang="en-GB" dirty="0" smtClean="0"/>
              <a:t>, and </a:t>
            </a:r>
            <a:r>
              <a:rPr lang="en-GB" dirty="0" smtClean="0">
                <a:hlinkClick r:id="rId5" tooltip="Religion"/>
              </a:rPr>
              <a:t>religion</a:t>
            </a:r>
            <a:r>
              <a:rPr lang="en-GB" dirty="0" smtClean="0"/>
              <a:t>, as participants in emotionally-charged exchanges will sometimes become more concerned about swaying people to one side or another than expressing the unbiased facts. Terms like</a:t>
            </a:r>
            <a:r>
              <a:rPr lang="en-GB" baseline="0" dirty="0" smtClean="0"/>
              <a:t> software piracy, price gouging</a:t>
            </a:r>
            <a:endParaRPr lang="en-GB" dirty="0" smtClean="0"/>
          </a:p>
          <a:p>
            <a:endParaRPr lang="en-GB" dirty="0"/>
          </a:p>
        </p:txBody>
      </p:sp>
      <p:sp>
        <p:nvSpPr>
          <p:cNvPr id="4" name="Slide Number Placeholder 3"/>
          <p:cNvSpPr>
            <a:spLocks noGrp="1"/>
          </p:cNvSpPr>
          <p:nvPr>
            <p:ph type="sldNum" sz="quarter" idx="10"/>
          </p:nvPr>
        </p:nvSpPr>
        <p:spPr/>
        <p:txBody>
          <a:bodyPr/>
          <a:lstStyle/>
          <a:p>
            <a:fld id="{8E4D3DD7-E7A2-423C-A324-B3A911295DBB}" type="slidenum">
              <a:rPr lang="en-GB" smtClean="0"/>
              <a:pPr/>
              <a:t>13</a:t>
            </a:fld>
            <a:endParaRPr lang="en-GB"/>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Lack of clarity in meaning can hinder good reasoning and obstruct effective communication, while defining terms can often be complicated, as meaning can vary</a:t>
            </a:r>
          </a:p>
          <a:p>
            <a:endParaRPr lang="en-GB" dirty="0"/>
          </a:p>
        </p:txBody>
      </p:sp>
      <p:sp>
        <p:nvSpPr>
          <p:cNvPr id="4" name="Slide Number Placeholder 3"/>
          <p:cNvSpPr>
            <a:spLocks noGrp="1"/>
          </p:cNvSpPr>
          <p:nvPr>
            <p:ph type="sldNum" sz="quarter" idx="10"/>
          </p:nvPr>
        </p:nvSpPr>
        <p:spPr/>
        <p:txBody>
          <a:bodyPr/>
          <a:lstStyle/>
          <a:p>
            <a:fld id="{8E4D3DD7-E7A2-423C-A324-B3A911295DBB}" type="slidenum">
              <a:rPr lang="en-GB" smtClean="0"/>
              <a:pPr/>
              <a:t>14</a:t>
            </a:fld>
            <a:endParaRPr lang="en-GB"/>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Be systematic in your approach</a:t>
            </a:r>
            <a:r>
              <a:rPr lang="en-GB" baseline="0" dirty="0" smtClean="0"/>
              <a:t> when defining terms  - remember to neither be too broad or too narrow and to be clear about your definition for the particular </a:t>
            </a:r>
            <a:r>
              <a:rPr lang="en-GB" baseline="0" dirty="0" err="1" smtClean="0"/>
              <a:t>purpos</a:t>
            </a:r>
            <a:r>
              <a:rPr lang="en-GB" baseline="0" dirty="0" smtClean="0"/>
              <a:t>/ Used / applied</a:t>
            </a:r>
          </a:p>
          <a:p>
            <a:r>
              <a:rPr lang="en-GB" baseline="0" dirty="0" smtClean="0"/>
              <a:t>Discus dance piece/ Example- (Task) Think of piece Ballet/ Story</a:t>
            </a:r>
            <a:endParaRPr lang="en-GB" dirty="0"/>
          </a:p>
        </p:txBody>
      </p:sp>
      <p:sp>
        <p:nvSpPr>
          <p:cNvPr id="4" name="Slide Number Placeholder 3"/>
          <p:cNvSpPr>
            <a:spLocks noGrp="1"/>
          </p:cNvSpPr>
          <p:nvPr>
            <p:ph type="sldNum" sz="quarter" idx="10"/>
          </p:nvPr>
        </p:nvSpPr>
        <p:spPr/>
        <p:txBody>
          <a:bodyPr/>
          <a:lstStyle/>
          <a:p>
            <a:fld id="{508B9DB9-CDBF-4B27-A6E4-EDEE5C5E0370}" type="slidenum">
              <a:rPr lang="en-GB" smtClean="0"/>
              <a:pPr/>
              <a:t>15</a:t>
            </a:fld>
            <a:endParaRPr lang="en-GB"/>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8E4D3DD7-E7A2-423C-A324-B3A911295DBB}" type="slidenum">
              <a:rPr lang="en-GB" smtClean="0"/>
              <a:pPr/>
              <a:t>16</a:t>
            </a:fld>
            <a:endParaRPr lang="en-GB"/>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To be able to think critically, it is very important that you can identify, construct, and evaluate </a:t>
            </a:r>
            <a:r>
              <a:rPr lang="en-GB" i="1" dirty="0" smtClean="0"/>
              <a:t>arguments. Arguments are not contradictions.  They are a position taken, supported by evidence, that leads to a conclusion.</a:t>
            </a:r>
            <a:endParaRPr lang="en-GB" dirty="0"/>
          </a:p>
        </p:txBody>
      </p:sp>
      <p:sp>
        <p:nvSpPr>
          <p:cNvPr id="4" name="Slide Number Placeholder 3"/>
          <p:cNvSpPr>
            <a:spLocks noGrp="1"/>
          </p:cNvSpPr>
          <p:nvPr>
            <p:ph type="sldNum" sz="quarter" idx="10"/>
          </p:nvPr>
        </p:nvSpPr>
        <p:spPr/>
        <p:txBody>
          <a:bodyPr/>
          <a:lstStyle/>
          <a:p>
            <a:fld id="{8E4D3DD7-E7A2-423C-A324-B3A911295DBB}" type="slidenum">
              <a:rPr lang="en-GB" smtClean="0"/>
              <a:pPr/>
              <a:t>17</a:t>
            </a:fld>
            <a:endParaRPr lang="en-GB"/>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To be able to think critically, it is very important that you can identify, construct, and evaluate </a:t>
            </a:r>
            <a:r>
              <a:rPr lang="en-GB" i="1" dirty="0" smtClean="0"/>
              <a:t>arguments. </a:t>
            </a:r>
            <a:r>
              <a:rPr lang="en-GB" dirty="0" smtClean="0"/>
              <a:t>we shall take an argument to be a list of statements, one of which is the </a:t>
            </a:r>
            <a:r>
              <a:rPr lang="en-GB" i="1" dirty="0" smtClean="0"/>
              <a:t>conclusion</a:t>
            </a:r>
            <a:r>
              <a:rPr lang="en-GB" dirty="0" smtClean="0"/>
              <a:t> and the others are the </a:t>
            </a:r>
            <a:r>
              <a:rPr lang="en-GB" i="1" dirty="0" smtClean="0"/>
              <a:t>premises</a:t>
            </a:r>
            <a:r>
              <a:rPr lang="en-GB" dirty="0" smtClean="0"/>
              <a:t> and </a:t>
            </a:r>
            <a:r>
              <a:rPr lang="en-GB" i="1" dirty="0" smtClean="0"/>
              <a:t>supporting evidence </a:t>
            </a:r>
            <a:r>
              <a:rPr lang="en-GB" dirty="0" smtClean="0"/>
              <a:t>of the argument. </a:t>
            </a:r>
          </a:p>
          <a:p>
            <a:r>
              <a:rPr lang="en-GB" dirty="0" smtClean="0"/>
              <a:t>Premise – the building</a:t>
            </a:r>
            <a:r>
              <a:rPr lang="en-GB" baseline="0" dirty="0" smtClean="0"/>
              <a:t> block of an argument or position</a:t>
            </a:r>
          </a:p>
          <a:p>
            <a:r>
              <a:rPr lang="en-GB" baseline="0" dirty="0" smtClean="0"/>
              <a:t>Reason for...</a:t>
            </a:r>
            <a:endParaRPr lang="en-GB" dirty="0" smtClean="0"/>
          </a:p>
          <a:p>
            <a:endParaRPr lang="en-GB" dirty="0"/>
          </a:p>
        </p:txBody>
      </p:sp>
      <p:sp>
        <p:nvSpPr>
          <p:cNvPr id="4" name="Slide Number Placeholder 3"/>
          <p:cNvSpPr>
            <a:spLocks noGrp="1"/>
          </p:cNvSpPr>
          <p:nvPr>
            <p:ph type="sldNum" sz="quarter" idx="10"/>
          </p:nvPr>
        </p:nvSpPr>
        <p:spPr/>
        <p:txBody>
          <a:bodyPr/>
          <a:lstStyle/>
          <a:p>
            <a:fld id="{8E4D3DD7-E7A2-423C-A324-B3A911295DBB}" type="slidenum">
              <a:rPr lang="en-GB" smtClean="0"/>
              <a:pPr/>
              <a:t>18</a:t>
            </a:fld>
            <a:endParaRPr lang="en-GB"/>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8E4D3DD7-E7A2-423C-A324-B3A911295DBB}" type="slidenum">
              <a:rPr lang="en-GB" smtClean="0"/>
              <a:pPr/>
              <a:t>20</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8" name="Date Placeholder 27"/>
          <p:cNvSpPr>
            <a:spLocks noGrp="1"/>
          </p:cNvSpPr>
          <p:nvPr>
            <p:ph type="dt" sz="half" idx="10"/>
          </p:nvPr>
        </p:nvSpPr>
        <p:spPr/>
        <p:txBody>
          <a:bodyPr/>
          <a:lstStyle/>
          <a:p>
            <a:fld id="{5172ACB6-6B2B-44A8-9B7A-B5F0B84ADD73}" type="datetimeFigureOut">
              <a:rPr lang="en-US" smtClean="0"/>
              <a:pPr/>
              <a:t>11/23/2017</a:t>
            </a:fld>
            <a:endParaRPr lang="en-GB"/>
          </a:p>
        </p:txBody>
      </p:sp>
      <p:sp>
        <p:nvSpPr>
          <p:cNvPr id="17" name="Footer Placeholder 16"/>
          <p:cNvSpPr>
            <a:spLocks noGrp="1"/>
          </p:cNvSpPr>
          <p:nvPr>
            <p:ph type="ftr" sz="quarter" idx="11"/>
          </p:nvPr>
        </p:nvSpPr>
        <p:spPr/>
        <p:txBody>
          <a:bodyPr/>
          <a:lstStyle/>
          <a:p>
            <a:endParaRPr lang="en-GB"/>
          </a:p>
        </p:txBody>
      </p:sp>
      <p:sp>
        <p:nvSpPr>
          <p:cNvPr id="29" name="Slide Number Placeholder 28"/>
          <p:cNvSpPr>
            <a:spLocks noGrp="1"/>
          </p:cNvSpPr>
          <p:nvPr>
            <p:ph type="sldNum" sz="quarter" idx="12"/>
          </p:nvPr>
        </p:nvSpPr>
        <p:spPr/>
        <p:txBody>
          <a:bodyPr/>
          <a:lstStyle/>
          <a:p>
            <a:fld id="{016605ED-BBDC-494F-9176-AB63F99EA540}" type="slidenum">
              <a:rPr lang="en-GB" smtClean="0"/>
              <a:pPr/>
              <a:t>‹#›</a:t>
            </a:fld>
            <a:endParaRPr lang="en-GB"/>
          </a:p>
        </p:txBody>
      </p:sp>
      <p:sp>
        <p:nvSpPr>
          <p:cNvPr id="32" name="Rectangle 31"/>
          <p:cNvSpPr/>
          <p:nvPr/>
        </p:nvSpPr>
        <p:spPr>
          <a:xfrm>
            <a:off x="0" y="-1"/>
            <a:ext cx="365760" cy="6854456"/>
          </a:xfrm>
          <a:prstGeom prst="rect">
            <a:avLst/>
          </a:prstGeom>
          <a:solidFill>
            <a:srgbClr val="FFFFFF">
              <a:alpha val="100000"/>
            </a:srgb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9" name="Rectangle 38"/>
          <p:cNvSpPr/>
          <p:nvPr/>
        </p:nvSpPr>
        <p:spPr>
          <a:xfrm>
            <a:off x="309558" y="680477"/>
            <a:ext cx="45720" cy="365760"/>
          </a:xfrm>
          <a:prstGeom prst="rect">
            <a:avLst/>
          </a:prstGeom>
          <a:solidFill>
            <a:srgbClr val="000000"/>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40" name="Rectangle 39"/>
          <p:cNvSpPr/>
          <p:nvPr/>
        </p:nvSpPr>
        <p:spPr>
          <a:xfrm>
            <a:off x="269073" y="680477"/>
            <a:ext cx="27432" cy="365760"/>
          </a:xfrm>
          <a:prstGeom prst="rect">
            <a:avLst/>
          </a:prstGeom>
          <a:solidFill>
            <a:srgbClr val="000000"/>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41" name="Rectangle 40"/>
          <p:cNvSpPr/>
          <p:nvPr/>
        </p:nvSpPr>
        <p:spPr>
          <a:xfrm>
            <a:off x="250020" y="680477"/>
            <a:ext cx="9144" cy="365760"/>
          </a:xfrm>
          <a:prstGeom prst="rect">
            <a:avLst/>
          </a:prstGeom>
          <a:solidFill>
            <a:srgbClr val="000000"/>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42" name="Rectangle 41"/>
          <p:cNvSpPr/>
          <p:nvPr/>
        </p:nvSpPr>
        <p:spPr>
          <a:xfrm>
            <a:off x="221768" y="680477"/>
            <a:ext cx="9144" cy="365760"/>
          </a:xfrm>
          <a:prstGeom prst="rect">
            <a:avLst/>
          </a:prstGeom>
          <a:solidFill>
            <a:srgbClr val="000000"/>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8" name="Title 7"/>
          <p:cNvSpPr>
            <a:spLocks noGrp="1"/>
          </p:cNvSpPr>
          <p:nvPr>
            <p:ph type="ctrTitle"/>
          </p:nvPr>
        </p:nvSpPr>
        <p:spPr>
          <a:xfrm>
            <a:off x="914400" y="4343400"/>
            <a:ext cx="7772400" cy="1975104"/>
          </a:xfrm>
        </p:spPr>
        <p:txBody>
          <a:bodyPr/>
          <a:lstStyle>
            <a:lvl1pPr marR="9144" algn="l">
              <a:defRPr sz="4000" b="1" cap="all" spc="0" baseline="0">
                <a:effectLst>
                  <a:reflection blurRad="12700" stA="34000" endA="740" endPos="53000" dir="5400000" sy="-100000" algn="bl" rotWithShape="0"/>
                </a:effectLst>
              </a:defRPr>
            </a:lvl1pPr>
            <a:extLst/>
          </a:lstStyle>
          <a:p>
            <a:r>
              <a:rPr kumimoji="0" lang="en-US" smtClean="0"/>
              <a:t>Click to edit Master title style</a:t>
            </a:r>
            <a:endParaRPr kumimoji="0" lang="en-US"/>
          </a:p>
        </p:txBody>
      </p:sp>
      <p:sp>
        <p:nvSpPr>
          <p:cNvPr id="9" name="Subtitle 8"/>
          <p:cNvSpPr>
            <a:spLocks noGrp="1"/>
          </p:cNvSpPr>
          <p:nvPr>
            <p:ph type="subTitle" idx="1"/>
          </p:nvPr>
        </p:nvSpPr>
        <p:spPr>
          <a:xfrm>
            <a:off x="914400" y="2834640"/>
            <a:ext cx="7772400" cy="1508760"/>
          </a:xfrm>
        </p:spPr>
        <p:txBody>
          <a:bodyPr lIns="100584" tIns="45720" anchor="b"/>
          <a:lstStyle>
            <a:lvl1pPr marL="0" indent="0" algn="l">
              <a:spcBef>
                <a:spcPts val="0"/>
              </a:spcBef>
              <a:buNone/>
              <a:defRPr sz="2000">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smtClean="0"/>
              <a:t>Click to edit Master subtitle style</a:t>
            </a:r>
            <a:endParaRPr kumimoji="0" lang="en-US"/>
          </a:p>
        </p:txBody>
      </p:sp>
      <p:sp>
        <p:nvSpPr>
          <p:cNvPr id="56" name="Rectangle 55"/>
          <p:cNvSpPr/>
          <p:nvPr/>
        </p:nvSpPr>
        <p:spPr>
          <a:xfrm>
            <a:off x="255291" y="5047394"/>
            <a:ext cx="73152" cy="1691640"/>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65" name="Rectangle 64"/>
          <p:cNvSpPr/>
          <p:nvPr/>
        </p:nvSpPr>
        <p:spPr>
          <a:xfrm>
            <a:off x="255291" y="4796819"/>
            <a:ext cx="73152" cy="228600"/>
          </a:xfrm>
          <a:prstGeom prst="rect">
            <a:avLst/>
          </a:prstGeom>
          <a:solidFill>
            <a:schemeClr val="accent3">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66" name="Rectangle 65"/>
          <p:cNvSpPr/>
          <p:nvPr/>
        </p:nvSpPr>
        <p:spPr>
          <a:xfrm>
            <a:off x="255291" y="4637685"/>
            <a:ext cx="73152" cy="137160"/>
          </a:xfrm>
          <a:prstGeom prst="rect">
            <a:avLst/>
          </a:prstGeom>
          <a:solidFill>
            <a:schemeClr val="bg2"/>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67" name="Rectangle 66"/>
          <p:cNvSpPr/>
          <p:nvPr/>
        </p:nvSpPr>
        <p:spPr>
          <a:xfrm>
            <a:off x="255291" y="4542559"/>
            <a:ext cx="73152" cy="73152"/>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5172ACB6-6B2B-44A8-9B7A-B5F0B84ADD73}" type="datetimeFigureOut">
              <a:rPr lang="en-US" smtClean="0"/>
              <a:pPr/>
              <a:t>11/23/2017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16605ED-BBDC-494F-9176-AB63F99EA540}"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4" name="Freeform 13"/>
          <p:cNvSpPr>
            <a:spLocks/>
          </p:cNvSpPr>
          <p:nvPr/>
        </p:nvSpPr>
        <p:spPr bwMode="auto">
          <a:xfrm>
            <a:off x="4828952" y="1073888"/>
            <a:ext cx="4322136" cy="5791200"/>
          </a:xfrm>
          <a:custGeom>
            <a:avLst>
              <a:gd name="A1" fmla="val 0"/>
              <a:gd name="A2" fmla="val 0"/>
              <a:gd name="A3" fmla="val 0"/>
              <a:gd name="A4" fmla="val 0"/>
              <a:gd name="A5" fmla="val 0"/>
              <a:gd name="A6" fmla="val 0"/>
              <a:gd name="A7" fmla="val 0"/>
              <a:gd name="A8" fmla="val 0"/>
            </a:avLst>
            <a:gdLst/>
            <a:ahLst/>
            <a:cxnLst>
              <a:cxn ang="0">
                <a:pos x="0" y="3648"/>
              </a:cxn>
              <a:cxn ang="0">
                <a:pos x="720" y="2016"/>
              </a:cxn>
              <a:cxn ang="0">
                <a:pos x="2736" y="0"/>
              </a:cxn>
              <a:cxn ang="0">
                <a:pos x="2736" y="96"/>
              </a:cxn>
              <a:cxn ang="0">
                <a:pos x="744" y="2038"/>
              </a:cxn>
              <a:cxn ang="0">
                <a:pos x="48" y="3648"/>
              </a:cxn>
              <a:cxn ang="0">
                <a:pos x="0" y="3648"/>
              </a:cxn>
            </a:cxnLst>
            <a:rect l="0" t="0" r="0" b="0"/>
            <a:pathLst>
              <a:path w="2736" h="3648">
                <a:moveTo>
                  <a:pt x="0" y="3648"/>
                </a:moveTo>
                <a:lnTo>
                  <a:pt x="720" y="2016"/>
                </a:lnTo>
                <a:lnTo>
                  <a:pt x="2736" y="672"/>
                </a:lnTo>
                <a:lnTo>
                  <a:pt x="2736" y="720"/>
                </a:lnTo>
                <a:lnTo>
                  <a:pt x="744" y="2038"/>
                </a:lnTo>
                <a:lnTo>
                  <a:pt x="48" y="3648"/>
                </a:lnTo>
                <a:lnTo>
                  <a:pt x="48" y="3648"/>
                </a:lnTo>
                <a:close/>
              </a:path>
            </a:pathLst>
          </a:custGeom>
          <a:noFill/>
          <a:ln w="3175" cap="flat" cmpd="sng" algn="ctr">
            <a:solidFill>
              <a:schemeClr val="accent2">
                <a:alpha val="5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5" name="Freeform 14"/>
          <p:cNvSpPr>
            <a:spLocks/>
          </p:cNvSpPr>
          <p:nvPr/>
        </p:nvSpPr>
        <p:spPr bwMode="auto">
          <a:xfrm>
            <a:off x="373966" y="0"/>
            <a:ext cx="5514536" cy="6615332"/>
          </a:xfrm>
          <a:custGeom>
            <a:avLst>
              <a:gd name="A1" fmla="val 0"/>
              <a:gd name="A2" fmla="val 0"/>
              <a:gd name="A3" fmla="val 0"/>
              <a:gd name="A4" fmla="val 0"/>
              <a:gd name="A5" fmla="val 0"/>
              <a:gd name="A6" fmla="val 0"/>
              <a:gd name="A7" fmla="val 0"/>
              <a:gd name="A8" fmla="val 0"/>
            </a:avLst>
            <a:gdLst/>
            <a:ahLst/>
            <a:cxnLst>
              <a:cxn ang="0">
                <a:pos x="0" y="4080"/>
              </a:cxn>
              <a:cxn ang="0">
                <a:pos x="0" y="4128"/>
              </a:cxn>
              <a:cxn ang="0">
                <a:pos x="3504" y="2640"/>
              </a:cxn>
              <a:cxn ang="0">
                <a:pos x="2880" y="0"/>
              </a:cxn>
              <a:cxn ang="0">
                <a:pos x="2832" y="0"/>
              </a:cxn>
              <a:cxn ang="0">
                <a:pos x="3465" y="2619"/>
              </a:cxn>
              <a:cxn ang="0">
                <a:pos x="0" y="4080"/>
              </a:cxn>
            </a:cxnLst>
            <a:rect l="0" t="0" r="0" b="0"/>
            <a:pathLst>
              <a:path w="3504" h="4128">
                <a:moveTo>
                  <a:pt x="0" y="4080"/>
                </a:moveTo>
                <a:lnTo>
                  <a:pt x="0" y="4128"/>
                </a:lnTo>
                <a:lnTo>
                  <a:pt x="3504" y="2640"/>
                </a:lnTo>
                <a:lnTo>
                  <a:pt x="2880" y="0"/>
                </a:lnTo>
                <a:lnTo>
                  <a:pt x="2832" y="0"/>
                </a:lnTo>
                <a:lnTo>
                  <a:pt x="3465" y="2619"/>
                </a:lnTo>
                <a:lnTo>
                  <a:pt x="0" y="4080"/>
                </a:lnTo>
                <a:close/>
              </a:path>
            </a:pathLst>
          </a:custGeom>
          <a:noFill/>
          <a:ln w="3175" cap="flat" cmpd="sng" algn="ctr">
            <a:solidFill>
              <a:schemeClr val="accent2">
                <a:alpha val="5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3" name="Freeform 12"/>
          <p:cNvSpPr>
            <a:spLocks/>
          </p:cNvSpPr>
          <p:nvPr/>
        </p:nvSpPr>
        <p:spPr bwMode="auto">
          <a:xfrm rot="5236414">
            <a:off x="4462128" y="1483600"/>
            <a:ext cx="4114800" cy="1188720"/>
          </a:xfrm>
          <a:custGeom>
            <a:avLst>
              <a:gd name="A1" fmla="val 0"/>
              <a:gd name="A2" fmla="val 0"/>
              <a:gd name="A3" fmla="val 0"/>
              <a:gd name="A4" fmla="val 0"/>
              <a:gd name="A5" fmla="val 0"/>
              <a:gd name="A6" fmla="val 0"/>
              <a:gd name="A7" fmla="val 0"/>
              <a:gd name="A8" fmla="val 0"/>
            </a:avLst>
            <a:gdLst/>
            <a:ahLst/>
            <a:cxnLst>
              <a:cxn ang="0">
                <a:pos x="0" y="0"/>
              </a:cxn>
              <a:cxn ang="0">
                <a:pos x="3552" y="1344"/>
              </a:cxn>
              <a:cxn ang="0">
                <a:pos x="0" y="48"/>
              </a:cxn>
              <a:cxn ang="0">
                <a:pos x="0" y="0"/>
              </a:cxn>
            </a:cxnLst>
            <a:rect l="0" t="0" r="0" b="0"/>
            <a:pathLst>
              <a:path w="3552" h="1344">
                <a:moveTo>
                  <a:pt x="0" y="0"/>
                </a:moveTo>
                <a:lnTo>
                  <a:pt x="3552" y="1344"/>
                </a:lnTo>
                <a:lnTo>
                  <a:pt x="0" y="48"/>
                </a:lnTo>
                <a:lnTo>
                  <a:pt x="0" y="0"/>
                </a:lnTo>
                <a:close/>
              </a:path>
            </a:pathLst>
          </a:custGeom>
          <a:solidFill>
            <a:schemeClr val="bg2">
              <a:tint val="95000"/>
              <a:satMod val="180000"/>
              <a:alpha val="3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6" name="Freeform 15"/>
          <p:cNvSpPr>
            <a:spLocks/>
          </p:cNvSpPr>
          <p:nvPr/>
        </p:nvSpPr>
        <p:spPr bwMode="auto">
          <a:xfrm>
            <a:off x="5943600" y="0"/>
            <a:ext cx="2743200" cy="4267200"/>
          </a:xfrm>
          <a:custGeom>
            <a:avLst>
              <a:gd name="A1" fmla="val 0"/>
              <a:gd name="A2" fmla="val 0"/>
              <a:gd name="A3" fmla="val 0"/>
              <a:gd name="A4" fmla="val 0"/>
              <a:gd name="A5" fmla="val 0"/>
              <a:gd name="A6" fmla="val 0"/>
              <a:gd name="A7" fmla="val 0"/>
              <a:gd name="A8" fmla="val 0"/>
            </a:avLst>
            <a:gdLst/>
            <a:ahLst/>
            <a:cxnLst>
              <a:cxn ang="0">
                <a:pos x="1104" y="0"/>
              </a:cxn>
              <a:cxn ang="0">
                <a:pos x="1728" y="0"/>
              </a:cxn>
              <a:cxn ang="0">
                <a:pos x="0" y="2688"/>
              </a:cxn>
              <a:cxn ang="0">
                <a:pos x="1104" y="0"/>
              </a:cxn>
            </a:cxnLst>
            <a:rect l="0" t="0" r="0" b="0"/>
            <a:pathLst>
              <a:path w="1728" h="2688">
                <a:moveTo>
                  <a:pt x="1104" y="0"/>
                </a:moveTo>
                <a:lnTo>
                  <a:pt x="1728" y="0"/>
                </a:lnTo>
                <a:lnTo>
                  <a:pt x="0" y="2688"/>
                </a:lnTo>
                <a:lnTo>
                  <a:pt x="1104" y="0"/>
                </a:lnTo>
                <a:close/>
              </a:path>
            </a:pathLst>
          </a:custGeom>
          <a:solidFill>
            <a:schemeClr val="bg2">
              <a:tint val="95000"/>
              <a:satMod val="200000"/>
              <a:alpha val="3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7" name="Freeform 16"/>
          <p:cNvSpPr>
            <a:spLocks/>
          </p:cNvSpPr>
          <p:nvPr/>
        </p:nvSpPr>
        <p:spPr bwMode="auto">
          <a:xfrm>
            <a:off x="5943600" y="4267200"/>
            <a:ext cx="3200400" cy="1143000"/>
          </a:xfrm>
          <a:custGeom>
            <a:avLst>
              <a:gd name="A1" fmla="val 0"/>
              <a:gd name="A2" fmla="val 0"/>
              <a:gd name="A3" fmla="val 0"/>
              <a:gd name="A4" fmla="val 0"/>
              <a:gd name="A5" fmla="val 0"/>
              <a:gd name="A6" fmla="val 0"/>
              <a:gd name="A7" fmla="val 0"/>
              <a:gd name="A8" fmla="val 0"/>
            </a:avLst>
            <a:gdLst/>
            <a:ahLst/>
            <a:cxnLst>
              <a:cxn ang="0">
                <a:pos x="0" y="0"/>
              </a:cxn>
              <a:cxn ang="0">
                <a:pos x="2016" y="240"/>
              </a:cxn>
              <a:cxn ang="0">
                <a:pos x="2016" y="720"/>
              </a:cxn>
              <a:cxn ang="0">
                <a:pos x="0" y="0"/>
              </a:cxn>
            </a:cxnLst>
            <a:rect l="0" t="0" r="0" b="0"/>
            <a:pathLst>
              <a:path w="2016" h="720">
                <a:moveTo>
                  <a:pt x="0" y="0"/>
                </a:moveTo>
                <a:lnTo>
                  <a:pt x="2016" y="240"/>
                </a:lnTo>
                <a:lnTo>
                  <a:pt x="2016" y="720"/>
                </a:lnTo>
                <a:lnTo>
                  <a:pt x="0" y="0"/>
                </a:lnTo>
                <a:close/>
              </a:path>
            </a:pathLst>
          </a:custGeom>
          <a:solidFill>
            <a:schemeClr val="bg2">
              <a:tint val="95000"/>
              <a:satMod val="200000"/>
              <a:alpha val="3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8" name="Freeform 17"/>
          <p:cNvSpPr>
            <a:spLocks/>
          </p:cNvSpPr>
          <p:nvPr/>
        </p:nvSpPr>
        <p:spPr bwMode="auto">
          <a:xfrm>
            <a:off x="5943600" y="0"/>
            <a:ext cx="1371600" cy="4267200"/>
          </a:xfrm>
          <a:custGeom>
            <a:avLst>
              <a:gd name="A1" fmla="val 0"/>
              <a:gd name="A2" fmla="val 0"/>
              <a:gd name="A3" fmla="val 0"/>
              <a:gd name="A4" fmla="val 0"/>
              <a:gd name="A5" fmla="val 0"/>
              <a:gd name="A6" fmla="val 0"/>
              <a:gd name="A7" fmla="val 0"/>
              <a:gd name="A8" fmla="val 0"/>
            </a:avLst>
            <a:gdLst/>
            <a:ahLst/>
            <a:cxnLst>
              <a:cxn ang="0">
                <a:pos x="864" y="0"/>
              </a:cxn>
              <a:cxn ang="0">
                <a:pos x="0" y="2688"/>
              </a:cxn>
              <a:cxn ang="0">
                <a:pos x="768" y="0"/>
              </a:cxn>
              <a:cxn ang="0">
                <a:pos x="864" y="0"/>
              </a:cxn>
            </a:cxnLst>
            <a:rect l="0" t="0" r="0" b="0"/>
            <a:pathLst>
              <a:path w="864" h="2688">
                <a:moveTo>
                  <a:pt x="864" y="0"/>
                </a:moveTo>
                <a:lnTo>
                  <a:pt x="0" y="2688"/>
                </a:lnTo>
                <a:lnTo>
                  <a:pt x="768" y="0"/>
                </a:lnTo>
                <a:lnTo>
                  <a:pt x="864" y="0"/>
                </a:lnTo>
                <a:close/>
              </a:path>
            </a:pathLst>
          </a:custGeom>
          <a:solidFill>
            <a:schemeClr val="bg2">
              <a:tint val="95000"/>
              <a:satMod val="200000"/>
              <a:alpha val="3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9" name="Freeform 18"/>
          <p:cNvSpPr>
            <a:spLocks/>
          </p:cNvSpPr>
          <p:nvPr/>
        </p:nvSpPr>
        <p:spPr bwMode="auto">
          <a:xfrm>
            <a:off x="5948363" y="4246563"/>
            <a:ext cx="2090737" cy="2611437"/>
          </a:xfrm>
          <a:custGeom>
            <a:avLst>
              <a:gd name="A1" fmla="val 0"/>
              <a:gd name="A2" fmla="val 0"/>
              <a:gd name="A3" fmla="val 0"/>
              <a:gd name="A4" fmla="val 0"/>
              <a:gd name="A5" fmla="val 0"/>
              <a:gd name="A6" fmla="val 0"/>
              <a:gd name="A7" fmla="val 0"/>
              <a:gd name="A8" fmla="val 0"/>
            </a:avLst>
            <a:gdLst/>
            <a:ahLst/>
            <a:cxnLst>
              <a:cxn ang="0">
                <a:pos x="1071" y="1645"/>
              </a:cxn>
              <a:cxn ang="0">
                <a:pos x="1317" y="1645"/>
              </a:cxn>
              <a:cxn ang="0">
                <a:pos x="0" y="0"/>
              </a:cxn>
              <a:cxn ang="0">
                <a:pos x="1071" y="1645"/>
              </a:cxn>
            </a:cxnLst>
            <a:rect l="0" t="0" r="0" b="0"/>
            <a:pathLst>
              <a:path w="1317" h="1645">
                <a:moveTo>
                  <a:pt x="1071" y="1645"/>
                </a:moveTo>
                <a:lnTo>
                  <a:pt x="1317" y="1645"/>
                </a:lnTo>
                <a:lnTo>
                  <a:pt x="0" y="0"/>
                </a:lnTo>
                <a:lnTo>
                  <a:pt x="1071" y="1645"/>
                </a:lnTo>
                <a:close/>
              </a:path>
            </a:pathLst>
          </a:custGeom>
          <a:solidFill>
            <a:schemeClr val="bg2">
              <a:tint val="95000"/>
              <a:satMod val="200000"/>
              <a:alpha val="3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0" name="Freeform 19"/>
          <p:cNvSpPr>
            <a:spLocks/>
          </p:cNvSpPr>
          <p:nvPr/>
        </p:nvSpPr>
        <p:spPr bwMode="auto">
          <a:xfrm>
            <a:off x="5943600" y="4267200"/>
            <a:ext cx="1600200" cy="2590800"/>
          </a:xfrm>
          <a:custGeom>
            <a:avLst>
              <a:gd name="A1" fmla="val 0"/>
              <a:gd name="A2" fmla="val 0"/>
              <a:gd name="A3" fmla="val 0"/>
              <a:gd name="A4" fmla="val 0"/>
              <a:gd name="A5" fmla="val 0"/>
              <a:gd name="A6" fmla="val 0"/>
              <a:gd name="A7" fmla="val 0"/>
              <a:gd name="A8" fmla="val 0"/>
            </a:avLst>
            <a:gdLst/>
            <a:ahLst/>
            <a:cxnLst>
              <a:cxn ang="0">
                <a:pos x="1008" y="1632"/>
              </a:cxn>
              <a:cxn ang="0">
                <a:pos x="0" y="0"/>
              </a:cxn>
              <a:cxn ang="0">
                <a:pos x="960" y="1632"/>
              </a:cxn>
              <a:cxn ang="0">
                <a:pos x="1008" y="1632"/>
              </a:cxn>
            </a:cxnLst>
            <a:rect l="0" t="0" r="0" b="0"/>
            <a:pathLst>
              <a:path w="1008" h="1632">
                <a:moveTo>
                  <a:pt x="1008" y="1632"/>
                </a:moveTo>
                <a:lnTo>
                  <a:pt x="0" y="0"/>
                </a:lnTo>
                <a:lnTo>
                  <a:pt x="960" y="1632"/>
                </a:lnTo>
                <a:lnTo>
                  <a:pt x="1008" y="1632"/>
                </a:lnTo>
                <a:close/>
              </a:path>
            </a:pathLst>
          </a:custGeom>
          <a:solidFill>
            <a:schemeClr val="bg2">
              <a:tint val="95000"/>
              <a:satMod val="200000"/>
              <a:alpha val="3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1" name="Freeform 20"/>
          <p:cNvSpPr>
            <a:spLocks/>
          </p:cNvSpPr>
          <p:nvPr/>
        </p:nvSpPr>
        <p:spPr bwMode="auto">
          <a:xfrm>
            <a:off x="5943600" y="1371600"/>
            <a:ext cx="3200400" cy="2895600"/>
          </a:xfrm>
          <a:custGeom>
            <a:avLst>
              <a:gd name="A1" fmla="val 0"/>
              <a:gd name="A2" fmla="val 0"/>
              <a:gd name="A3" fmla="val 0"/>
              <a:gd name="A4" fmla="val 0"/>
              <a:gd name="A5" fmla="val 0"/>
              <a:gd name="A6" fmla="val 0"/>
              <a:gd name="A7" fmla="val 0"/>
              <a:gd name="A8" fmla="val 0"/>
            </a:avLst>
            <a:gdLst/>
            <a:ahLst/>
            <a:cxnLst>
              <a:cxn ang="0">
                <a:pos x="2016" y="0"/>
              </a:cxn>
              <a:cxn ang="0">
                <a:pos x="2016" y="144"/>
              </a:cxn>
              <a:cxn ang="0">
                <a:pos x="0" y="1824"/>
              </a:cxn>
              <a:cxn ang="0">
                <a:pos x="2016" y="0"/>
              </a:cxn>
            </a:cxnLst>
            <a:rect l="0" t="0" r="0" b="0"/>
            <a:pathLst>
              <a:path w="2016" h="1824">
                <a:moveTo>
                  <a:pt x="2016" y="0"/>
                </a:moveTo>
                <a:lnTo>
                  <a:pt x="2016" y="144"/>
                </a:lnTo>
                <a:lnTo>
                  <a:pt x="0" y="1824"/>
                </a:lnTo>
                <a:lnTo>
                  <a:pt x="2016" y="0"/>
                </a:lnTo>
                <a:close/>
              </a:path>
            </a:pathLst>
          </a:custGeom>
          <a:solidFill>
            <a:schemeClr val="bg2">
              <a:tint val="95000"/>
              <a:satMod val="200000"/>
              <a:alpha val="3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2" name="Freeform 21"/>
          <p:cNvSpPr>
            <a:spLocks/>
          </p:cNvSpPr>
          <p:nvPr/>
        </p:nvSpPr>
        <p:spPr bwMode="auto">
          <a:xfrm>
            <a:off x="5943600" y="1752600"/>
            <a:ext cx="3200400" cy="2514600"/>
          </a:xfrm>
          <a:custGeom>
            <a:avLst>
              <a:gd name="A1" fmla="val 0"/>
              <a:gd name="A2" fmla="val 0"/>
              <a:gd name="A3" fmla="val 0"/>
              <a:gd name="A4" fmla="val 0"/>
              <a:gd name="A5" fmla="val 0"/>
              <a:gd name="A6" fmla="val 0"/>
              <a:gd name="A7" fmla="val 0"/>
              <a:gd name="A8" fmla="val 0"/>
            </a:avLst>
            <a:gdLst/>
            <a:ahLst/>
            <a:cxnLst>
              <a:cxn ang="0">
                <a:pos x="2016" y="0"/>
              </a:cxn>
              <a:cxn ang="0">
                <a:pos x="0" y="1584"/>
              </a:cxn>
              <a:cxn ang="0">
                <a:pos x="2016" y="48"/>
              </a:cxn>
              <a:cxn ang="0">
                <a:pos x="2016" y="0"/>
              </a:cxn>
            </a:cxnLst>
            <a:rect l="0" t="0" r="0" b="0"/>
            <a:pathLst>
              <a:path w="2016" h="1584">
                <a:moveTo>
                  <a:pt x="2016" y="0"/>
                </a:moveTo>
                <a:lnTo>
                  <a:pt x="0" y="1584"/>
                </a:lnTo>
                <a:lnTo>
                  <a:pt x="2016" y="48"/>
                </a:lnTo>
                <a:lnTo>
                  <a:pt x="2016" y="0"/>
                </a:lnTo>
                <a:close/>
              </a:path>
            </a:pathLst>
          </a:custGeom>
          <a:solidFill>
            <a:schemeClr val="bg2">
              <a:tint val="95000"/>
              <a:satMod val="200000"/>
              <a:alpha val="3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3" name="Freeform 22"/>
          <p:cNvSpPr>
            <a:spLocks/>
          </p:cNvSpPr>
          <p:nvPr/>
        </p:nvSpPr>
        <p:spPr bwMode="auto">
          <a:xfrm>
            <a:off x="990600" y="4267200"/>
            <a:ext cx="4953000" cy="2590800"/>
          </a:xfrm>
          <a:custGeom>
            <a:avLst>
              <a:gd name="A1" fmla="val 0"/>
              <a:gd name="A2" fmla="val 0"/>
              <a:gd name="A3" fmla="val 0"/>
              <a:gd name="A4" fmla="val 0"/>
              <a:gd name="A5" fmla="val 0"/>
              <a:gd name="A6" fmla="val 0"/>
              <a:gd name="A7" fmla="val 0"/>
              <a:gd name="A8" fmla="val 0"/>
            </a:avLst>
            <a:gdLst/>
            <a:ahLst/>
            <a:cxnLst>
              <a:cxn ang="0">
                <a:pos x="0" y="1632"/>
              </a:cxn>
              <a:cxn ang="0">
                <a:pos x="3120" y="0"/>
              </a:cxn>
              <a:cxn ang="0">
                <a:pos x="1056" y="1632"/>
              </a:cxn>
              <a:cxn ang="0">
                <a:pos x="0" y="1632"/>
              </a:cxn>
            </a:cxnLst>
            <a:rect l="0" t="0" r="0" b="0"/>
            <a:pathLst>
              <a:path w="3120" h="1632">
                <a:moveTo>
                  <a:pt x="0" y="1632"/>
                </a:moveTo>
                <a:lnTo>
                  <a:pt x="3120" y="0"/>
                </a:lnTo>
                <a:lnTo>
                  <a:pt x="1056" y="1632"/>
                </a:lnTo>
                <a:lnTo>
                  <a:pt x="0" y="1632"/>
                </a:lnTo>
                <a:close/>
              </a:path>
            </a:pathLst>
          </a:custGeom>
          <a:solidFill>
            <a:schemeClr val="bg2">
              <a:tint val="95000"/>
              <a:satMod val="200000"/>
              <a:alpha val="3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4" name="Freeform 23"/>
          <p:cNvSpPr>
            <a:spLocks/>
          </p:cNvSpPr>
          <p:nvPr/>
        </p:nvSpPr>
        <p:spPr bwMode="auto">
          <a:xfrm>
            <a:off x="533400" y="4267200"/>
            <a:ext cx="5334000" cy="2590800"/>
          </a:xfrm>
          <a:custGeom>
            <a:avLst>
              <a:gd name="A1" fmla="val 0"/>
              <a:gd name="A2" fmla="val 0"/>
              <a:gd name="A3" fmla="val 0"/>
              <a:gd name="A4" fmla="val 0"/>
              <a:gd name="A5" fmla="val 0"/>
              <a:gd name="A6" fmla="val 0"/>
              <a:gd name="A7" fmla="val 0"/>
              <a:gd name="A8" fmla="val 0"/>
            </a:avLst>
            <a:gdLst/>
            <a:ahLst/>
            <a:cxnLst>
              <a:cxn ang="0">
                <a:pos x="0" y="1632"/>
              </a:cxn>
              <a:cxn ang="0">
                <a:pos x="3360" y="0"/>
              </a:cxn>
              <a:cxn ang="0">
                <a:pos x="144" y="1632"/>
              </a:cxn>
              <a:cxn ang="0">
                <a:pos x="0" y="1632"/>
              </a:cxn>
            </a:cxnLst>
            <a:rect l="0" t="0" r="0" b="0"/>
            <a:pathLst>
              <a:path w="3360" h="1632">
                <a:moveTo>
                  <a:pt x="0" y="1632"/>
                </a:moveTo>
                <a:lnTo>
                  <a:pt x="3360" y="0"/>
                </a:lnTo>
                <a:lnTo>
                  <a:pt x="144" y="1632"/>
                </a:lnTo>
                <a:lnTo>
                  <a:pt x="0" y="1632"/>
                </a:lnTo>
                <a:close/>
              </a:path>
            </a:pathLst>
          </a:custGeom>
          <a:solidFill>
            <a:schemeClr val="bg2">
              <a:tint val="95000"/>
              <a:satMod val="200000"/>
              <a:alpha val="3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5" name="Freeform 24"/>
          <p:cNvSpPr>
            <a:spLocks/>
          </p:cNvSpPr>
          <p:nvPr/>
        </p:nvSpPr>
        <p:spPr bwMode="auto">
          <a:xfrm>
            <a:off x="366824" y="2438400"/>
            <a:ext cx="5638800" cy="1828800"/>
          </a:xfrm>
          <a:custGeom>
            <a:avLst>
              <a:gd name="A1" fmla="val 0"/>
              <a:gd name="A2" fmla="val 0"/>
              <a:gd name="A3" fmla="val 0"/>
              <a:gd name="A4" fmla="val 0"/>
              <a:gd name="A5" fmla="val 0"/>
              <a:gd name="A6" fmla="val 0"/>
              <a:gd name="A7" fmla="val 0"/>
              <a:gd name="A8" fmla="val 0"/>
            </a:avLst>
            <a:gdLst/>
            <a:ahLst/>
            <a:cxnLst>
              <a:cxn ang="0">
                <a:pos x="0" y="0"/>
              </a:cxn>
              <a:cxn ang="0">
                <a:pos x="3552" y="1152"/>
              </a:cxn>
              <a:cxn ang="0">
                <a:pos x="0" y="384"/>
              </a:cxn>
              <a:cxn ang="0">
                <a:pos x="0" y="0"/>
              </a:cxn>
            </a:cxnLst>
            <a:rect l="0" t="0" r="0" b="0"/>
            <a:pathLst>
              <a:path w="3552" h="1152">
                <a:moveTo>
                  <a:pt x="0" y="0"/>
                </a:moveTo>
                <a:lnTo>
                  <a:pt x="3504" y="1152"/>
                </a:lnTo>
                <a:lnTo>
                  <a:pt x="0" y="384"/>
                </a:lnTo>
                <a:lnTo>
                  <a:pt x="0" y="0"/>
                </a:lnTo>
                <a:close/>
              </a:path>
            </a:pathLst>
          </a:custGeom>
          <a:solidFill>
            <a:schemeClr val="bg2">
              <a:tint val="95000"/>
              <a:satMod val="200000"/>
              <a:alpha val="3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6" name="Freeform 25"/>
          <p:cNvSpPr>
            <a:spLocks/>
          </p:cNvSpPr>
          <p:nvPr/>
        </p:nvSpPr>
        <p:spPr bwMode="auto">
          <a:xfrm>
            <a:off x="366824" y="2133600"/>
            <a:ext cx="5638800" cy="2133600"/>
          </a:xfrm>
          <a:custGeom>
            <a:avLst>
              <a:gd name="A1" fmla="val 0"/>
              <a:gd name="A2" fmla="val 0"/>
              <a:gd name="A3" fmla="val 0"/>
              <a:gd name="A4" fmla="val 0"/>
              <a:gd name="A5" fmla="val 0"/>
              <a:gd name="A6" fmla="val 0"/>
              <a:gd name="A7" fmla="val 0"/>
              <a:gd name="A8" fmla="val 0"/>
            </a:avLst>
            <a:gdLst/>
            <a:ahLst/>
            <a:cxnLst>
              <a:cxn ang="0">
                <a:pos x="0" y="0"/>
              </a:cxn>
              <a:cxn ang="0">
                <a:pos x="3552" y="1344"/>
              </a:cxn>
              <a:cxn ang="0">
                <a:pos x="0" y="48"/>
              </a:cxn>
              <a:cxn ang="0">
                <a:pos x="0" y="0"/>
              </a:cxn>
            </a:cxnLst>
            <a:rect l="0" t="0" r="0" b="0"/>
            <a:pathLst>
              <a:path w="3552" h="1344">
                <a:moveTo>
                  <a:pt x="0" y="0"/>
                </a:moveTo>
                <a:lnTo>
                  <a:pt x="3552" y="1344"/>
                </a:lnTo>
                <a:lnTo>
                  <a:pt x="0" y="48"/>
                </a:lnTo>
                <a:lnTo>
                  <a:pt x="0" y="0"/>
                </a:lnTo>
                <a:close/>
              </a:path>
            </a:pathLst>
          </a:custGeom>
          <a:solidFill>
            <a:schemeClr val="bg2">
              <a:tint val="95000"/>
              <a:satMod val="200000"/>
              <a:alpha val="3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7" name="Freeform 26"/>
          <p:cNvSpPr>
            <a:spLocks/>
          </p:cNvSpPr>
          <p:nvPr/>
        </p:nvSpPr>
        <p:spPr bwMode="auto">
          <a:xfrm>
            <a:off x="4572000" y="4267200"/>
            <a:ext cx="1371600" cy="2590800"/>
          </a:xfrm>
          <a:custGeom>
            <a:avLst>
              <a:gd name="A1" fmla="val 0"/>
              <a:gd name="A2" fmla="val 0"/>
              <a:gd name="A3" fmla="val 0"/>
              <a:gd name="A4" fmla="val 0"/>
              <a:gd name="A5" fmla="val 0"/>
              <a:gd name="A6" fmla="val 0"/>
              <a:gd name="A7" fmla="val 0"/>
              <a:gd name="A8" fmla="val 0"/>
            </a:avLst>
            <a:gdLst/>
            <a:ahLst/>
            <a:cxnLst>
              <a:cxn ang="0">
                <a:pos x="0" y="1632"/>
              </a:cxn>
              <a:cxn ang="0">
                <a:pos x="96" y="1632"/>
              </a:cxn>
              <a:cxn ang="0">
                <a:pos x="864" y="0"/>
              </a:cxn>
              <a:cxn ang="0">
                <a:pos x="0" y="1632"/>
              </a:cxn>
            </a:cxnLst>
            <a:rect l="0" t="0" r="0" b="0"/>
            <a:pathLst>
              <a:path w="864" h="1632">
                <a:moveTo>
                  <a:pt x="0" y="1632"/>
                </a:moveTo>
                <a:lnTo>
                  <a:pt x="96" y="1632"/>
                </a:lnTo>
                <a:lnTo>
                  <a:pt x="864" y="0"/>
                </a:lnTo>
                <a:lnTo>
                  <a:pt x="0" y="1632"/>
                </a:lnTo>
                <a:close/>
              </a:path>
            </a:pathLst>
          </a:custGeom>
          <a:solidFill>
            <a:schemeClr val="bg2">
              <a:tint val="95000"/>
              <a:satMod val="180000"/>
              <a:alpha val="3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3" name="Text Placeholder 2"/>
          <p:cNvSpPr>
            <a:spLocks noGrp="1"/>
          </p:cNvSpPr>
          <p:nvPr>
            <p:ph type="body" idx="1"/>
          </p:nvPr>
        </p:nvSpPr>
        <p:spPr>
          <a:xfrm>
            <a:off x="706902" y="1351672"/>
            <a:ext cx="5718048" cy="977486"/>
          </a:xfrm>
        </p:spPr>
        <p:txBody>
          <a:bodyPr lIns="82296" tIns="45720" bIns="0" anchor="t"/>
          <a:lstStyle>
            <a:lvl1pPr marL="54864" indent="0">
              <a:buNone/>
              <a:defRPr sz="2000">
                <a:solidFill>
                  <a:schemeClr val="tx1">
                    <a:tint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5172ACB6-6B2B-44A8-9B7A-B5F0B84ADD73}" type="datetimeFigureOut">
              <a:rPr lang="en-US" smtClean="0"/>
              <a:pPr/>
              <a:t>11/23/2017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16605ED-BBDC-494F-9176-AB63F99EA540}" type="slidenum">
              <a:rPr lang="en-GB" smtClean="0"/>
              <a:pPr/>
              <a:t>‹#›</a:t>
            </a:fld>
            <a:endParaRPr lang="en-GB"/>
          </a:p>
        </p:txBody>
      </p:sp>
      <p:sp>
        <p:nvSpPr>
          <p:cNvPr id="7" name="Rectangle 6"/>
          <p:cNvSpPr/>
          <p:nvPr/>
        </p:nvSpPr>
        <p:spPr>
          <a:xfrm>
            <a:off x="363160" y="402264"/>
            <a:ext cx="8503920" cy="886265"/>
          </a:xfrm>
          <a:prstGeom prst="rect">
            <a:avLst/>
          </a:prstGeom>
          <a:solidFill>
            <a:schemeClr val="bg2">
              <a:tint val="95000"/>
              <a:satMod val="180000"/>
              <a:alpha val="4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706902" y="512064"/>
            <a:ext cx="8156448" cy="777240"/>
          </a:xfrm>
        </p:spPr>
        <p:txBody>
          <a:bodyPr tIns="64008"/>
          <a:lstStyle>
            <a:lvl1pPr algn="l">
              <a:buNone/>
              <a:defRPr sz="3800" b="0" cap="none" spc="-150" baseline="0"/>
            </a:lvl1pPr>
            <a:extLst/>
          </a:lstStyle>
          <a:p>
            <a:r>
              <a:rPr kumimoji="0" lang="en-US" smtClean="0"/>
              <a:t>Click to edit Master title style</a:t>
            </a:r>
            <a:endParaRPr kumimoji="0" lang="en-US"/>
          </a:p>
        </p:txBody>
      </p:sp>
      <p:sp>
        <p:nvSpPr>
          <p:cNvPr id="8" name="Rectangle 7"/>
          <p:cNvSpPr/>
          <p:nvPr/>
        </p:nvSpPr>
        <p:spPr>
          <a:xfrm flipH="1">
            <a:off x="371538" y="680477"/>
            <a:ext cx="27432" cy="365760"/>
          </a:xfrm>
          <a:prstGeom prst="rect">
            <a:avLst/>
          </a:prstGeom>
          <a:solidFill>
            <a:srgbClr val="000000"/>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9" name="Rectangle 8"/>
          <p:cNvSpPr/>
          <p:nvPr/>
        </p:nvSpPr>
        <p:spPr>
          <a:xfrm flipH="1">
            <a:off x="411109" y="680477"/>
            <a:ext cx="27432" cy="365760"/>
          </a:xfrm>
          <a:prstGeom prst="rect">
            <a:avLst/>
          </a:prstGeom>
          <a:solidFill>
            <a:srgbClr val="000000"/>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0" name="Rectangle 9"/>
          <p:cNvSpPr/>
          <p:nvPr/>
        </p:nvSpPr>
        <p:spPr>
          <a:xfrm flipH="1">
            <a:off x="448450" y="680477"/>
            <a:ext cx="9144" cy="365760"/>
          </a:xfrm>
          <a:prstGeom prst="rect">
            <a:avLst/>
          </a:prstGeom>
          <a:solidFill>
            <a:srgbClr val="000000"/>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a:xfrm flipH="1">
            <a:off x="476702" y="680477"/>
            <a:ext cx="9144" cy="365760"/>
          </a:xfrm>
          <a:prstGeom prst="rect">
            <a:avLst/>
          </a:prstGeom>
          <a:solidFill>
            <a:srgbClr val="000000"/>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2" name="Rectangle 11"/>
          <p:cNvSpPr/>
          <p:nvPr/>
        </p:nvSpPr>
        <p:spPr>
          <a:xfrm>
            <a:off x="500478" y="680477"/>
            <a:ext cx="36576" cy="365760"/>
          </a:xfrm>
          <a:prstGeom prst="rect">
            <a:avLst/>
          </a:prstGeom>
          <a:solidFill>
            <a:srgbClr val="000000"/>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512064"/>
            <a:ext cx="8229600" cy="914400"/>
          </a:xfrm>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64344" y="1770501"/>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55344" y="1770501"/>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5172ACB6-6B2B-44A8-9B7A-B5F0B84ADD73}" type="datetimeFigureOut">
              <a:rPr lang="en-US" smtClean="0"/>
              <a:pPr/>
              <a:t>11/23/2017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16605ED-BBDC-494F-9176-AB63F99EA540}"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5" name="Rectangle 24"/>
          <p:cNvSpPr/>
          <p:nvPr/>
        </p:nvSpPr>
        <p:spPr>
          <a:xfrm>
            <a:off x="0" y="402265"/>
            <a:ext cx="8867080" cy="886265"/>
          </a:xfrm>
          <a:prstGeom prst="rect">
            <a:avLst/>
          </a:prstGeom>
          <a:solidFill>
            <a:schemeClr val="bg2">
              <a:tint val="95000"/>
              <a:satMod val="180000"/>
              <a:alpha val="4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504824" y="512064"/>
            <a:ext cx="7772400" cy="914400"/>
          </a:xfrm>
        </p:spPr>
        <p:txBody>
          <a:bodyPr anchor="t"/>
          <a:lstStyle>
            <a:lvl1pPr>
              <a:defRPr sz="4000"/>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809750"/>
            <a:ext cx="4040188" cy="639762"/>
          </a:xfrm>
        </p:spPr>
        <p:txBody>
          <a:bodyPr anchor="ctr"/>
          <a:lstStyle>
            <a:lvl1pPr marL="73152" indent="0" algn="l">
              <a:buNone/>
              <a:defRPr sz="2400" b="1">
                <a:solidFill>
                  <a:schemeClr val="accent2"/>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5" y="1809750"/>
            <a:ext cx="4041775" cy="639762"/>
          </a:xfrm>
        </p:spPr>
        <p:txBody>
          <a:bodyPr anchor="ctr"/>
          <a:lstStyle>
            <a:lvl1pPr marL="73152" indent="0">
              <a:buNone/>
              <a:defRPr sz="2400" b="1">
                <a:solidFill>
                  <a:schemeClr val="accent2"/>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2459037"/>
            <a:ext cx="4040188" cy="3959352"/>
          </a:xfrm>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2459037"/>
            <a:ext cx="4041775" cy="3959352"/>
          </a:xfrm>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5172ACB6-6B2B-44A8-9B7A-B5F0B84ADD73}" type="datetimeFigureOut">
              <a:rPr lang="en-US" smtClean="0"/>
              <a:pPr/>
              <a:t>11/23/2017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16605ED-BBDC-494F-9176-AB63F99EA540}" type="slidenum">
              <a:rPr lang="en-GB" smtClean="0"/>
              <a:pPr/>
              <a:t>‹#›</a:t>
            </a:fld>
            <a:endParaRPr lang="en-GB"/>
          </a:p>
        </p:txBody>
      </p:sp>
      <p:sp>
        <p:nvSpPr>
          <p:cNvPr id="16" name="Rectangle 15"/>
          <p:cNvSpPr/>
          <p:nvPr/>
        </p:nvSpPr>
        <p:spPr>
          <a:xfrm>
            <a:off x="87790" y="680477"/>
            <a:ext cx="45720" cy="365760"/>
          </a:xfrm>
          <a:prstGeom prst="rect">
            <a:avLst/>
          </a:prstGeom>
          <a:solidFill>
            <a:schemeClr val="bg2"/>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7" name="Rectangle 16"/>
          <p:cNvSpPr/>
          <p:nvPr/>
        </p:nvSpPr>
        <p:spPr>
          <a:xfrm>
            <a:off x="47305" y="680477"/>
            <a:ext cx="27432" cy="365760"/>
          </a:xfrm>
          <a:prstGeom prst="rect">
            <a:avLst/>
          </a:prstGeom>
          <a:solidFill>
            <a:schemeClr val="bg2"/>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8" name="Rectangle 17"/>
          <p:cNvSpPr/>
          <p:nvPr/>
        </p:nvSpPr>
        <p:spPr>
          <a:xfrm>
            <a:off x="28252" y="680477"/>
            <a:ext cx="9144" cy="365760"/>
          </a:xfrm>
          <a:prstGeom prst="rect">
            <a:avLst/>
          </a:prstGeom>
          <a:solidFill>
            <a:schemeClr val="bg2"/>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9" name="Rectangle 18"/>
          <p:cNvSpPr/>
          <p:nvPr/>
        </p:nvSpPr>
        <p:spPr>
          <a:xfrm>
            <a:off x="0" y="680477"/>
            <a:ext cx="9144" cy="365760"/>
          </a:xfrm>
          <a:prstGeom prst="rect">
            <a:avLst/>
          </a:prstGeom>
          <a:solidFill>
            <a:schemeClr val="bg2"/>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0" name="Rectangle 19"/>
          <p:cNvSpPr/>
          <p:nvPr/>
        </p:nvSpPr>
        <p:spPr>
          <a:xfrm flipH="1">
            <a:off x="149770" y="680477"/>
            <a:ext cx="27432" cy="365760"/>
          </a:xfrm>
          <a:prstGeom prst="rect">
            <a:avLst/>
          </a:prstGeom>
          <a:solidFill>
            <a:schemeClr val="bg2"/>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1" name="Rectangle 20"/>
          <p:cNvSpPr/>
          <p:nvPr/>
        </p:nvSpPr>
        <p:spPr>
          <a:xfrm flipH="1">
            <a:off x="189341" y="680477"/>
            <a:ext cx="27432" cy="365760"/>
          </a:xfrm>
          <a:prstGeom prst="rect">
            <a:avLst/>
          </a:prstGeom>
          <a:solidFill>
            <a:schemeClr val="bg2"/>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2" name="Rectangle 21"/>
          <p:cNvSpPr/>
          <p:nvPr/>
        </p:nvSpPr>
        <p:spPr>
          <a:xfrm flipH="1">
            <a:off x="226682" y="680477"/>
            <a:ext cx="9144" cy="365760"/>
          </a:xfrm>
          <a:prstGeom prst="rect">
            <a:avLst/>
          </a:prstGeom>
          <a:solidFill>
            <a:schemeClr val="bg2"/>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9" name="Rectangle 28"/>
          <p:cNvSpPr/>
          <p:nvPr/>
        </p:nvSpPr>
        <p:spPr>
          <a:xfrm flipH="1">
            <a:off x="254934" y="680477"/>
            <a:ext cx="9144" cy="365760"/>
          </a:xfrm>
          <a:prstGeom prst="rect">
            <a:avLst/>
          </a:prstGeom>
          <a:solidFill>
            <a:schemeClr val="bg2"/>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30" name="Rectangle 29"/>
          <p:cNvSpPr/>
          <p:nvPr/>
        </p:nvSpPr>
        <p:spPr>
          <a:xfrm>
            <a:off x="278710" y="680477"/>
            <a:ext cx="36576" cy="365760"/>
          </a:xfrm>
          <a:prstGeom prst="rect">
            <a:avLst/>
          </a:prstGeom>
          <a:solidFill>
            <a:schemeClr val="bg2"/>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914400" y="512064"/>
            <a:ext cx="7772400" cy="914400"/>
          </a:xfrm>
        </p:spPr>
        <p:txBody>
          <a:bodyPr/>
          <a:lstStyle>
            <a:lvl1pPr>
              <a:defRPr sz="4000" cap="none" baseline="0"/>
            </a:lvl1pPr>
            <a:extLst/>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5172ACB6-6B2B-44A8-9B7A-B5F0B84ADD73}" type="datetimeFigureOut">
              <a:rPr lang="en-US" smtClean="0"/>
              <a:pPr/>
              <a:t>11/23/2017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16605ED-BBDC-494F-9176-AB63F99EA540}"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172ACB6-6B2B-44A8-9B7A-B5F0B84ADD73}" type="datetimeFigureOut">
              <a:rPr lang="en-US" smtClean="0"/>
              <a:pPr/>
              <a:t>11/23/2017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16605ED-BBDC-494F-9176-AB63F99EA540}"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273050"/>
            <a:ext cx="8229600" cy="1162050"/>
          </a:xfrm>
        </p:spPr>
        <p:txBody>
          <a:bodyPr anchor="ctr"/>
          <a:lstStyle>
            <a:lvl1pPr algn="l">
              <a:buNone/>
              <a:defRPr sz="3600" b="0"/>
            </a:lvl1pPr>
            <a:extLst/>
          </a:lstStyle>
          <a:p>
            <a:r>
              <a:rPr kumimoji="0" lang="en-US" smtClean="0"/>
              <a:t>Click to edit Master title style</a:t>
            </a:r>
            <a:endParaRPr kumimoji="0" lang="en-US"/>
          </a:p>
        </p:txBody>
      </p:sp>
      <p:sp>
        <p:nvSpPr>
          <p:cNvPr id="3" name="Text Placeholder 2"/>
          <p:cNvSpPr>
            <a:spLocks noGrp="1"/>
          </p:cNvSpPr>
          <p:nvPr>
            <p:ph type="body" idx="2"/>
          </p:nvPr>
        </p:nvSpPr>
        <p:spPr>
          <a:xfrm>
            <a:off x="685800" y="1435100"/>
            <a:ext cx="2514600" cy="4572000"/>
          </a:xfrm>
        </p:spPr>
        <p:txBody>
          <a:bodyPr/>
          <a:lstStyle>
            <a:lvl1pPr marL="54864" indent="0">
              <a:buNone/>
              <a:defRPr sz="1800"/>
            </a:lvl1pPr>
            <a:lvl2pPr>
              <a:buNone/>
              <a:defRPr sz="1200"/>
            </a:lvl2pPr>
            <a:lvl3pPr>
              <a:buNone/>
              <a:defRPr sz="1000"/>
            </a:lvl3pPr>
            <a:lvl4pPr>
              <a:buNone/>
              <a:defRPr sz="900"/>
            </a:lvl4pPr>
            <a:lvl5pPr>
              <a:buNone/>
              <a:defRPr sz="900"/>
            </a:lvl5pPr>
            <a:extLst/>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3429000" y="1435100"/>
            <a:ext cx="5486400" cy="4572000"/>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5172ACB6-6B2B-44A8-9B7A-B5F0B84ADD73}" type="datetimeFigureOut">
              <a:rPr lang="en-US" smtClean="0"/>
              <a:pPr/>
              <a:t>11/23/2017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16605ED-BBDC-494F-9176-AB63F99EA540}"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Rectangle 7"/>
          <p:cNvSpPr/>
          <p:nvPr/>
        </p:nvSpPr>
        <p:spPr>
          <a:xfrm>
            <a:off x="368032" y="0"/>
            <a:ext cx="8778240" cy="1878037"/>
          </a:xfrm>
          <a:prstGeom prst="rect">
            <a:avLst/>
          </a:prstGeom>
          <a:solidFill>
            <a:srgbClr val="000000">
              <a:alpha val="100000"/>
            </a:srgb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cxnSp>
        <p:nvCxnSpPr>
          <p:cNvPr id="9" name="Straight Connector 8"/>
          <p:cNvCxnSpPr/>
          <p:nvPr/>
        </p:nvCxnSpPr>
        <p:spPr>
          <a:xfrm flipV="1">
            <a:off x="363195" y="1885028"/>
            <a:ext cx="8782622" cy="0"/>
          </a:xfrm>
          <a:prstGeom prst="line">
            <a:avLst/>
          </a:prstGeom>
          <a:noFill/>
          <a:ln w="19050" cap="flat" cmpd="sng" algn="ctr">
            <a:solidFill>
              <a:srgbClr val="FFFFFF">
                <a:alpha val="100000"/>
              </a:srgbClr>
            </a:solidFill>
            <a:prstDash val="solid"/>
            <a:miter lim="800000"/>
          </a:ln>
          <a:effectLst/>
        </p:spPr>
        <p:style>
          <a:lnRef idx="2">
            <a:schemeClr val="accent1"/>
          </a:lnRef>
          <a:fillRef idx="0">
            <a:schemeClr val="accent1"/>
          </a:fillRef>
          <a:effectRef idx="1">
            <a:schemeClr val="accent1"/>
          </a:effectRef>
          <a:fontRef idx="minor">
            <a:schemeClr val="tx1"/>
          </a:fontRef>
        </p:style>
      </p:cxnSp>
      <p:grpSp>
        <p:nvGrpSpPr>
          <p:cNvPr id="10" name="Group 9"/>
          <p:cNvGrpSpPr/>
          <p:nvPr/>
        </p:nvGrpSpPr>
        <p:grpSpPr>
          <a:xfrm rot="5400000">
            <a:off x="8514581" y="1219200"/>
            <a:ext cx="132763" cy="128466"/>
            <a:chOff x="6668087" y="1297746"/>
            <a:chExt cx="161840" cy="156602"/>
          </a:xfrm>
        </p:grpSpPr>
        <p:cxnSp>
          <p:nvCxnSpPr>
            <p:cNvPr id="15" name="Straight Connector 14"/>
            <p:cNvCxnSpPr/>
            <p:nvPr/>
          </p:nvCxnSpPr>
          <p:spPr>
            <a:xfrm rot="16200000">
              <a:off x="6664064" y="1301769"/>
              <a:ext cx="88509" cy="80463"/>
            </a:xfrm>
            <a:prstGeom prst="line">
              <a:avLst/>
            </a:prstGeom>
            <a:noFill/>
            <a:ln w="25400" cap="rnd" cmpd="sng" algn="ctr">
              <a:solidFill>
                <a:srgbClr val="FFFFFF">
                  <a:alpha val="100000"/>
                </a:srgbClr>
              </a:solidFill>
              <a:prstDash val="solid"/>
            </a:ln>
            <a:effectLst/>
          </p:spPr>
          <p:style>
            <a:lnRef idx="2">
              <a:schemeClr val="accent1"/>
            </a:lnRef>
            <a:fillRef idx="0">
              <a:schemeClr val="accent1"/>
            </a:fillRef>
            <a:effectRef idx="1">
              <a:schemeClr val="accent1"/>
            </a:effectRef>
            <a:fontRef idx="minor">
              <a:schemeClr val="tx1"/>
            </a:fontRef>
          </p:style>
        </p:cxnSp>
        <p:cxnSp>
          <p:nvCxnSpPr>
            <p:cNvPr id="16" name="Straight Connector 15"/>
            <p:cNvCxnSpPr/>
            <p:nvPr/>
          </p:nvCxnSpPr>
          <p:spPr>
            <a:xfrm rot="16200000" flipV="1">
              <a:off x="6685888" y="1391257"/>
              <a:ext cx="125755" cy="427"/>
            </a:xfrm>
            <a:prstGeom prst="line">
              <a:avLst/>
            </a:prstGeom>
            <a:noFill/>
            <a:ln w="25400" cap="rnd" cmpd="sng" algn="ctr">
              <a:solidFill>
                <a:srgbClr val="FFFFFF">
                  <a:alpha val="100000"/>
                </a:srgbClr>
              </a:solidFill>
              <a:prstDash val="solid"/>
            </a:ln>
            <a:effectLst/>
          </p:spPr>
          <p:style>
            <a:lnRef idx="2">
              <a:schemeClr val="accent1"/>
            </a:lnRef>
            <a:fillRef idx="0">
              <a:schemeClr val="accent1"/>
            </a:fillRef>
            <a:effectRef idx="1">
              <a:schemeClr val="accent1"/>
            </a:effectRef>
            <a:fontRef idx="minor">
              <a:schemeClr val="tx1"/>
            </a:fontRef>
          </p:style>
        </p:cxnSp>
        <p:cxnSp>
          <p:nvCxnSpPr>
            <p:cNvPr id="17" name="Straight Connector 16"/>
            <p:cNvCxnSpPr/>
            <p:nvPr/>
          </p:nvCxnSpPr>
          <p:spPr>
            <a:xfrm rot="5400000" flipH="1">
              <a:off x="6744524" y="1300853"/>
              <a:ext cx="88509" cy="82296"/>
            </a:xfrm>
            <a:prstGeom prst="line">
              <a:avLst/>
            </a:prstGeom>
            <a:noFill/>
            <a:ln w="25400" cap="rnd" cmpd="sng" algn="ctr">
              <a:solidFill>
                <a:srgbClr val="FFFFFF">
                  <a:alpha val="100000"/>
                </a:srgbClr>
              </a:solidFill>
              <a:prstDash val="solid"/>
            </a:ln>
            <a:effectLst/>
          </p:spPr>
          <p:style>
            <a:lnRef idx="2">
              <a:schemeClr val="accent1"/>
            </a:lnRef>
            <a:fillRef idx="0">
              <a:schemeClr val="accent1"/>
            </a:fillRef>
            <a:effectRef idx="1">
              <a:schemeClr val="accent1"/>
            </a:effectRef>
            <a:fontRef idx="minor">
              <a:schemeClr val="tx1"/>
            </a:fontRef>
          </p:style>
        </p:cxnSp>
      </p:grpSp>
      <p:sp>
        <p:nvSpPr>
          <p:cNvPr id="2" name="Title 1"/>
          <p:cNvSpPr>
            <a:spLocks noGrp="1"/>
          </p:cNvSpPr>
          <p:nvPr>
            <p:ph type="title"/>
          </p:nvPr>
        </p:nvSpPr>
        <p:spPr bwMode="grayWhite">
          <a:xfrm>
            <a:off x="914400" y="441251"/>
            <a:ext cx="6858000" cy="701749"/>
          </a:xfrm>
        </p:spPr>
        <p:txBody>
          <a:bodyPr anchor="b"/>
          <a:lstStyle>
            <a:lvl1pPr algn="l">
              <a:buNone/>
              <a:defRPr sz="2100" b="0"/>
            </a:lvl1pPr>
            <a:extLst/>
          </a:lstStyle>
          <a:p>
            <a:r>
              <a:rPr kumimoji="0" lang="en-US" smtClean="0"/>
              <a:t>Click to edit Master title style</a:t>
            </a:r>
            <a:endParaRPr kumimoji="0" lang="en-US"/>
          </a:p>
        </p:txBody>
      </p:sp>
      <p:sp>
        <p:nvSpPr>
          <p:cNvPr id="3" name="Picture Placeholder 2"/>
          <p:cNvSpPr>
            <a:spLocks noGrp="1"/>
          </p:cNvSpPr>
          <p:nvPr>
            <p:ph type="pic" idx="1"/>
          </p:nvPr>
        </p:nvSpPr>
        <p:spPr>
          <a:xfrm>
            <a:off x="368032" y="1893781"/>
            <a:ext cx="8778240" cy="4960144"/>
          </a:xfrm>
          <a:solidFill>
            <a:schemeClr val="bg2"/>
          </a:solidFill>
        </p:spPr>
        <p:txBody>
          <a:bodyPr/>
          <a:lstStyle>
            <a:lvl1pPr marL="0" indent="0">
              <a:buNone/>
              <a:defRPr sz="3200"/>
            </a:lvl1pPr>
            <a:extLst/>
          </a:lstStyle>
          <a:p>
            <a:r>
              <a:rPr kumimoji="0" lang="en-US" smtClean="0"/>
              <a:t>Click icon to add picture</a:t>
            </a:r>
            <a:endParaRPr kumimoji="0" lang="en-US"/>
          </a:p>
        </p:txBody>
      </p:sp>
      <p:sp>
        <p:nvSpPr>
          <p:cNvPr id="4" name="Text Placeholder 3"/>
          <p:cNvSpPr>
            <a:spLocks noGrp="1"/>
          </p:cNvSpPr>
          <p:nvPr>
            <p:ph type="body" sz="half" idx="2"/>
          </p:nvPr>
        </p:nvSpPr>
        <p:spPr bwMode="grayWhite">
          <a:xfrm>
            <a:off x="914400" y="1150144"/>
            <a:ext cx="6858000" cy="685800"/>
          </a:xfrm>
        </p:spPr>
        <p:txBody>
          <a:bodyPr/>
          <a:lstStyle>
            <a:lvl1pPr marL="27432" indent="0">
              <a:spcBef>
                <a:spcPts val="0"/>
              </a:spcBef>
              <a:buNone/>
              <a:defRPr sz="1400">
                <a:solidFill>
                  <a:srgbClr val="FFFFFF"/>
                </a:solidFill>
              </a:defRPr>
            </a:lvl1pPr>
            <a:lvl2pPr>
              <a:defRPr sz="1200"/>
            </a:lvl2pPr>
            <a:lvl3pPr>
              <a:defRPr sz="1000"/>
            </a:lvl3pPr>
            <a:lvl4pPr>
              <a:defRPr sz="900"/>
            </a:lvl4pPr>
            <a:lvl5pPr>
              <a:defRPr sz="900"/>
            </a:lvl5pPr>
            <a:extLst/>
          </a:lstStyle>
          <a:p>
            <a:pPr lvl="0" eaLnBrk="1" latinLnBrk="0" hangingPunct="1"/>
            <a:r>
              <a:rPr kumimoji="0" lang="en-US" smtClean="0"/>
              <a:t>Click to edit Master text styles</a:t>
            </a:r>
          </a:p>
        </p:txBody>
      </p:sp>
      <p:grpSp>
        <p:nvGrpSpPr>
          <p:cNvPr id="14" name="Group 13"/>
          <p:cNvGrpSpPr/>
          <p:nvPr/>
        </p:nvGrpSpPr>
        <p:grpSpPr>
          <a:xfrm rot="5400000">
            <a:off x="8666981" y="1371600"/>
            <a:ext cx="132763" cy="128466"/>
            <a:chOff x="6668087" y="1297746"/>
            <a:chExt cx="161840" cy="156602"/>
          </a:xfrm>
        </p:grpSpPr>
        <p:cxnSp>
          <p:nvCxnSpPr>
            <p:cNvPr id="11" name="Straight Connector 10"/>
            <p:cNvCxnSpPr/>
            <p:nvPr/>
          </p:nvCxnSpPr>
          <p:spPr>
            <a:xfrm rot="16200000">
              <a:off x="6664064" y="1301769"/>
              <a:ext cx="88509" cy="80463"/>
            </a:xfrm>
            <a:prstGeom prst="line">
              <a:avLst/>
            </a:prstGeom>
            <a:noFill/>
            <a:ln w="25400" cap="rnd" cmpd="sng" algn="ctr">
              <a:solidFill>
                <a:srgbClr val="FFFFFF">
                  <a:alpha val="100000"/>
                </a:srgbClr>
              </a:solidFill>
              <a:prstDash val="solid"/>
            </a:ln>
            <a:effectLst/>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rot="16200000" flipV="1">
              <a:off x="6685888" y="1391257"/>
              <a:ext cx="125755" cy="427"/>
            </a:xfrm>
            <a:prstGeom prst="line">
              <a:avLst/>
            </a:prstGeom>
            <a:noFill/>
            <a:ln w="25400" cap="rnd" cmpd="sng" algn="ctr">
              <a:solidFill>
                <a:srgbClr val="FFFFFF">
                  <a:alpha val="100000"/>
                </a:srgbClr>
              </a:solidFill>
              <a:prstDash val="solid"/>
            </a:ln>
            <a:effectLst/>
          </p:spPr>
          <p:style>
            <a:lnRef idx="2">
              <a:schemeClr val="accent1"/>
            </a:lnRef>
            <a:fillRef idx="0">
              <a:schemeClr val="accent1"/>
            </a:fillRef>
            <a:effectRef idx="1">
              <a:schemeClr val="accent1"/>
            </a:effectRef>
            <a:fontRef idx="minor">
              <a:schemeClr val="tx1"/>
            </a:fontRef>
          </p:style>
        </p:cxnSp>
        <p:cxnSp>
          <p:nvCxnSpPr>
            <p:cNvPr id="13" name="Straight Connector 12"/>
            <p:cNvCxnSpPr/>
            <p:nvPr/>
          </p:nvCxnSpPr>
          <p:spPr>
            <a:xfrm rot="5400000" flipH="1">
              <a:off x="6744524" y="1300853"/>
              <a:ext cx="88509" cy="82296"/>
            </a:xfrm>
            <a:prstGeom prst="line">
              <a:avLst/>
            </a:prstGeom>
            <a:noFill/>
            <a:ln w="25400" cap="rnd" cmpd="sng" algn="ctr">
              <a:solidFill>
                <a:srgbClr val="FFFFFF">
                  <a:alpha val="100000"/>
                </a:srgbClr>
              </a:solidFill>
              <a:prstDash val="solid"/>
            </a:ln>
            <a:effectLst/>
          </p:spPr>
          <p:style>
            <a:lnRef idx="2">
              <a:schemeClr val="accent1"/>
            </a:lnRef>
            <a:fillRef idx="0">
              <a:schemeClr val="accent1"/>
            </a:fillRef>
            <a:effectRef idx="1">
              <a:schemeClr val="accent1"/>
            </a:effectRef>
            <a:fontRef idx="minor">
              <a:schemeClr val="tx1"/>
            </a:fontRef>
          </p:style>
        </p:cxnSp>
      </p:grpSp>
      <p:grpSp>
        <p:nvGrpSpPr>
          <p:cNvPr id="18" name="Group 17"/>
          <p:cNvGrpSpPr/>
          <p:nvPr/>
        </p:nvGrpSpPr>
        <p:grpSpPr>
          <a:xfrm rot="5400000">
            <a:off x="8320088" y="1474763"/>
            <a:ext cx="132763" cy="128466"/>
            <a:chOff x="6668087" y="1297746"/>
            <a:chExt cx="161840" cy="156602"/>
          </a:xfrm>
        </p:grpSpPr>
        <p:cxnSp>
          <p:nvCxnSpPr>
            <p:cNvPr id="19" name="Straight Connector 18"/>
            <p:cNvCxnSpPr/>
            <p:nvPr/>
          </p:nvCxnSpPr>
          <p:spPr>
            <a:xfrm rot="16200000">
              <a:off x="6664064" y="1301769"/>
              <a:ext cx="88509" cy="80463"/>
            </a:xfrm>
            <a:prstGeom prst="line">
              <a:avLst/>
            </a:prstGeom>
            <a:noFill/>
            <a:ln w="25400" cap="rnd" cmpd="sng" algn="ctr">
              <a:solidFill>
                <a:srgbClr val="FFFFFF">
                  <a:alpha val="100000"/>
                </a:srgbClr>
              </a:solidFill>
              <a:prstDash val="solid"/>
            </a:ln>
            <a:effectLst/>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rot="16200000" flipV="1">
              <a:off x="6685888" y="1391257"/>
              <a:ext cx="125755" cy="427"/>
            </a:xfrm>
            <a:prstGeom prst="line">
              <a:avLst/>
            </a:prstGeom>
            <a:noFill/>
            <a:ln w="25400" cap="rnd" cmpd="sng" algn="ctr">
              <a:solidFill>
                <a:srgbClr val="FFFFFF">
                  <a:alpha val="100000"/>
                </a:srgbClr>
              </a:solidFill>
              <a:prstDash val="solid"/>
            </a:ln>
            <a:effectLst/>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rot="5400000" flipH="1">
              <a:off x="6744524" y="1300853"/>
              <a:ext cx="88509" cy="82296"/>
            </a:xfrm>
            <a:prstGeom prst="line">
              <a:avLst/>
            </a:prstGeom>
            <a:noFill/>
            <a:ln w="25400" cap="rnd" cmpd="sng" algn="ctr">
              <a:solidFill>
                <a:srgbClr val="FFFFFF">
                  <a:alpha val="100000"/>
                </a:srgbClr>
              </a:solidFill>
              <a:prstDash val="solid"/>
            </a:ln>
            <a:effectLst/>
          </p:spPr>
          <p:style>
            <a:lnRef idx="2">
              <a:schemeClr val="accent1"/>
            </a:lnRef>
            <a:fillRef idx="0">
              <a:schemeClr val="accent1"/>
            </a:fillRef>
            <a:effectRef idx="1">
              <a:schemeClr val="accent1"/>
            </a:effectRef>
            <a:fontRef idx="minor">
              <a:schemeClr val="tx1"/>
            </a:fontRef>
          </p:style>
        </p:cxnSp>
      </p:grpSp>
      <p:sp>
        <p:nvSpPr>
          <p:cNvPr id="5" name="Date Placeholder 4"/>
          <p:cNvSpPr>
            <a:spLocks noGrp="1"/>
          </p:cNvSpPr>
          <p:nvPr>
            <p:ph type="dt" sz="half" idx="10"/>
          </p:nvPr>
        </p:nvSpPr>
        <p:spPr>
          <a:xfrm>
            <a:off x="6477000" y="55499"/>
            <a:ext cx="2133600" cy="365125"/>
          </a:xfrm>
        </p:spPr>
        <p:txBody>
          <a:bodyPr/>
          <a:lstStyle/>
          <a:p>
            <a:fld id="{5172ACB6-6B2B-44A8-9B7A-B5F0B84ADD73}" type="datetimeFigureOut">
              <a:rPr lang="en-US" smtClean="0"/>
              <a:pPr/>
              <a:t>11/23/2017</a:t>
            </a:fld>
            <a:endParaRPr lang="en-GB"/>
          </a:p>
        </p:txBody>
      </p:sp>
      <p:sp>
        <p:nvSpPr>
          <p:cNvPr id="6" name="Footer Placeholder 5"/>
          <p:cNvSpPr>
            <a:spLocks noGrp="1"/>
          </p:cNvSpPr>
          <p:nvPr>
            <p:ph type="ftr" sz="quarter" idx="11"/>
          </p:nvPr>
        </p:nvSpPr>
        <p:spPr>
          <a:xfrm>
            <a:off x="914400" y="55499"/>
            <a:ext cx="5562600" cy="365125"/>
          </a:xfrm>
        </p:spPr>
        <p:txBody>
          <a:bodyPr/>
          <a:lstStyle/>
          <a:p>
            <a:endParaRPr lang="en-GB"/>
          </a:p>
        </p:txBody>
      </p:sp>
      <p:sp>
        <p:nvSpPr>
          <p:cNvPr id="7" name="Slide Number Placeholder 6"/>
          <p:cNvSpPr>
            <a:spLocks noGrp="1"/>
          </p:cNvSpPr>
          <p:nvPr>
            <p:ph type="sldNum" sz="quarter" idx="12"/>
          </p:nvPr>
        </p:nvSpPr>
        <p:spPr>
          <a:xfrm>
            <a:off x="8610600" y="55499"/>
            <a:ext cx="457200" cy="365125"/>
          </a:xfrm>
        </p:spPr>
        <p:txBody>
          <a:bodyPr/>
          <a:lstStyle/>
          <a:p>
            <a:fld id="{016605ED-BBDC-494F-9176-AB63F99EA540}"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5172ACB6-6B2B-44A8-9B7A-B5F0B84ADD73}" type="datetimeFigureOut">
              <a:rPr lang="en-US" smtClean="0"/>
              <a:pPr/>
              <a:t>11/23/2017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16605ED-BBDC-494F-9176-AB63F99EA540}"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1981200" cy="5851525"/>
          </a:xfrm>
        </p:spPr>
        <p:txBody>
          <a:bodyPr vert="eaVert" anchor="ct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609600" y="274639"/>
            <a:ext cx="58674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5172ACB6-6B2B-44A8-9B7A-B5F0B84ADD73}" type="datetimeFigureOut">
              <a:rPr lang="en-US" smtClean="0"/>
              <a:pPr/>
              <a:t>11/23/2017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16605ED-BBDC-494F-9176-AB63F99EA540}"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sp>
        <p:nvSpPr>
          <p:cNvPr id="7" name="Rectangle 6"/>
          <p:cNvSpPr/>
          <p:nvPr/>
        </p:nvSpPr>
        <p:spPr>
          <a:xfrm>
            <a:off x="0" y="-1"/>
            <a:ext cx="365760" cy="6854456"/>
          </a:xfrm>
          <a:prstGeom prst="rect">
            <a:avLst/>
          </a:prstGeom>
          <a:solidFill>
            <a:srgbClr val="FFFFFF">
              <a:alpha val="100000"/>
            </a:srgb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255291" y="5047394"/>
            <a:ext cx="73152" cy="1691640"/>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255291" y="4796819"/>
            <a:ext cx="73152" cy="228600"/>
          </a:xfrm>
          <a:prstGeom prst="rect">
            <a:avLst/>
          </a:prstGeom>
          <a:solidFill>
            <a:schemeClr val="accent3">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255291" y="4637685"/>
            <a:ext cx="73152" cy="137160"/>
          </a:xfrm>
          <a:prstGeom prst="rect">
            <a:avLst/>
          </a:prstGeom>
          <a:solidFill>
            <a:schemeClr val="bg2"/>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a:xfrm>
            <a:off x="255291" y="4542559"/>
            <a:ext cx="73152" cy="73152"/>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2" name="Rectangle 11"/>
          <p:cNvSpPr/>
          <p:nvPr/>
        </p:nvSpPr>
        <p:spPr>
          <a:xfrm>
            <a:off x="309558" y="680477"/>
            <a:ext cx="45720" cy="365760"/>
          </a:xfrm>
          <a:prstGeom prst="rect">
            <a:avLst/>
          </a:prstGeom>
          <a:solidFill>
            <a:srgbClr val="000000">
              <a:alpha val="10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5" name="Rectangle 14"/>
          <p:cNvSpPr/>
          <p:nvPr/>
        </p:nvSpPr>
        <p:spPr>
          <a:xfrm>
            <a:off x="269073" y="680477"/>
            <a:ext cx="27432" cy="365760"/>
          </a:xfrm>
          <a:prstGeom prst="rect">
            <a:avLst/>
          </a:prstGeom>
          <a:solidFill>
            <a:srgbClr val="000000">
              <a:alpha val="10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6" name="Rectangle 15"/>
          <p:cNvSpPr/>
          <p:nvPr/>
        </p:nvSpPr>
        <p:spPr>
          <a:xfrm>
            <a:off x="250020" y="680477"/>
            <a:ext cx="9144" cy="365760"/>
          </a:xfrm>
          <a:prstGeom prst="rect">
            <a:avLst/>
          </a:prstGeom>
          <a:solidFill>
            <a:srgbClr val="000000">
              <a:alpha val="10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7" name="Rectangle 16"/>
          <p:cNvSpPr/>
          <p:nvPr/>
        </p:nvSpPr>
        <p:spPr>
          <a:xfrm>
            <a:off x="221768" y="680477"/>
            <a:ext cx="9144" cy="365760"/>
          </a:xfrm>
          <a:prstGeom prst="rect">
            <a:avLst/>
          </a:prstGeom>
          <a:solidFill>
            <a:srgbClr val="000000">
              <a:alpha val="10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2" name="Title Placeholder 21"/>
          <p:cNvSpPr>
            <a:spLocks noGrp="1"/>
          </p:cNvSpPr>
          <p:nvPr>
            <p:ph type="title"/>
          </p:nvPr>
        </p:nvSpPr>
        <p:spPr>
          <a:xfrm>
            <a:off x="914400" y="512064"/>
            <a:ext cx="7772400" cy="914400"/>
          </a:xfrm>
          <a:prstGeom prst="rect">
            <a:avLst/>
          </a:prstGeom>
        </p:spPr>
        <p:txBody>
          <a:bodyPr vert="horz" anchor="t">
            <a:noAutofit/>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914400" y="1783560"/>
            <a:ext cx="7772400" cy="457200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6477000" y="6416675"/>
            <a:ext cx="2133600" cy="365125"/>
          </a:xfrm>
          <a:prstGeom prst="rect">
            <a:avLst/>
          </a:prstGeom>
        </p:spPr>
        <p:txBody>
          <a:bodyPr vert="horz" anchor="b"/>
          <a:lstStyle>
            <a:lvl1pPr algn="l" eaLnBrk="1" latinLnBrk="0" hangingPunct="1">
              <a:defRPr kumimoji="0" sz="1100">
                <a:solidFill>
                  <a:schemeClr val="tx2"/>
                </a:solidFill>
              </a:defRPr>
            </a:lvl1pPr>
            <a:extLst/>
          </a:lstStyle>
          <a:p>
            <a:fld id="{5172ACB6-6B2B-44A8-9B7A-B5F0B84ADD73}" type="datetimeFigureOut">
              <a:rPr lang="en-US" smtClean="0"/>
              <a:pPr/>
              <a:t>11/23/2017</a:t>
            </a:fld>
            <a:endParaRPr lang="en-GB"/>
          </a:p>
        </p:txBody>
      </p:sp>
      <p:sp>
        <p:nvSpPr>
          <p:cNvPr id="3" name="Footer Placeholder 2"/>
          <p:cNvSpPr>
            <a:spLocks noGrp="1"/>
          </p:cNvSpPr>
          <p:nvPr>
            <p:ph type="ftr" sz="quarter" idx="3"/>
          </p:nvPr>
        </p:nvSpPr>
        <p:spPr>
          <a:xfrm>
            <a:off x="914400" y="6416675"/>
            <a:ext cx="5562600" cy="365125"/>
          </a:xfrm>
          <a:prstGeom prst="rect">
            <a:avLst/>
          </a:prstGeom>
        </p:spPr>
        <p:txBody>
          <a:bodyPr vert="horz" anchor="b"/>
          <a:lstStyle>
            <a:lvl1pPr algn="r" eaLnBrk="1" latinLnBrk="0" hangingPunct="1">
              <a:defRPr kumimoji="0" sz="1100">
                <a:solidFill>
                  <a:schemeClr val="tx2"/>
                </a:solidFill>
              </a:defRPr>
            </a:lvl1pPr>
            <a:extLst/>
          </a:lstStyle>
          <a:p>
            <a:endParaRPr lang="en-GB"/>
          </a:p>
        </p:txBody>
      </p:sp>
      <p:sp>
        <p:nvSpPr>
          <p:cNvPr id="23" name="Slide Number Placeholder 22"/>
          <p:cNvSpPr>
            <a:spLocks noGrp="1"/>
          </p:cNvSpPr>
          <p:nvPr>
            <p:ph type="sldNum" sz="quarter" idx="4"/>
          </p:nvPr>
        </p:nvSpPr>
        <p:spPr>
          <a:xfrm>
            <a:off x="8610600" y="6416675"/>
            <a:ext cx="457200" cy="365125"/>
          </a:xfrm>
          <a:prstGeom prst="rect">
            <a:avLst/>
          </a:prstGeom>
        </p:spPr>
        <p:txBody>
          <a:bodyPr vert="horz" anchor="b"/>
          <a:lstStyle>
            <a:lvl1pPr algn="l" eaLnBrk="1" latinLnBrk="0" hangingPunct="1">
              <a:defRPr kumimoji="0" sz="1200">
                <a:solidFill>
                  <a:schemeClr val="tx2"/>
                </a:solidFill>
              </a:defRPr>
            </a:lvl1pPr>
            <a:extLst/>
          </a:lstStyle>
          <a:p>
            <a:fld id="{016605ED-BBDC-494F-9176-AB63F99EA540}" type="slidenum">
              <a:rPr lang="en-GB" smtClean="0"/>
              <a:pPr/>
              <a:t>‹#›</a:t>
            </a:fld>
            <a:endParaRPr lang="en-GB"/>
          </a:p>
        </p:txBody>
      </p:sp>
    </p:spTree>
  </p:cSld>
  <p:clrMap bg1="dk1" tx1="lt1" bg2="dk2" tx2="lt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Lst>
  <p:txStyles>
    <p:titleStyle>
      <a:lvl1pPr algn="l" rtl="0" eaLnBrk="1" latinLnBrk="0" hangingPunct="1">
        <a:spcBef>
          <a:spcPct val="0"/>
        </a:spcBef>
        <a:buNone/>
        <a:defRPr kumimoji="0" sz="4000" kern="1200" spc="-100" baseline="0">
          <a:solidFill>
            <a:schemeClr val="tx2">
              <a:satMod val="200000"/>
            </a:schemeClr>
          </a:solidFill>
          <a:latin typeface="+mj-lt"/>
          <a:ea typeface="+mj-ea"/>
          <a:cs typeface="+mj-cs"/>
        </a:defRPr>
      </a:lvl1pPr>
      <a:extLst/>
    </p:titleStyle>
    <p:bodyStyle>
      <a:lvl1pPr marL="411480" indent="-342900" algn="l" rtl="0" eaLnBrk="1" latinLnBrk="0" hangingPunct="1">
        <a:spcBef>
          <a:spcPts val="700"/>
        </a:spcBef>
        <a:buClr>
          <a:schemeClr val="tx2"/>
        </a:buClr>
        <a:buSzPct val="95000"/>
        <a:buFont typeface="Wingdings"/>
        <a:buChar char=""/>
        <a:defRPr kumimoji="0" sz="3000" kern="1200">
          <a:solidFill>
            <a:schemeClr val="tx1"/>
          </a:solidFill>
          <a:latin typeface="+mn-lt"/>
          <a:ea typeface="+mn-ea"/>
          <a:cs typeface="+mn-cs"/>
        </a:defRPr>
      </a:lvl1pPr>
      <a:lvl2pPr marL="740664" indent="-285750" algn="l" rtl="0" eaLnBrk="1" latinLnBrk="0" hangingPunct="1">
        <a:spcBef>
          <a:spcPct val="20000"/>
        </a:spcBef>
        <a:buClr>
          <a:schemeClr val="accent2"/>
        </a:buClr>
        <a:buSzPct val="90000"/>
        <a:buFont typeface="Wingdings"/>
        <a:buChar char=""/>
        <a:defRPr kumimoji="0" sz="2600" kern="1200">
          <a:solidFill>
            <a:schemeClr val="tx1"/>
          </a:solidFill>
          <a:latin typeface="+mn-lt"/>
          <a:ea typeface="+mn-ea"/>
          <a:cs typeface="+mn-cs"/>
        </a:defRPr>
      </a:lvl2pPr>
      <a:lvl3pPr marL="996696" indent="-228600" algn="l" rtl="0" eaLnBrk="1" latinLnBrk="0" hangingPunct="1">
        <a:spcBef>
          <a:spcPct val="20000"/>
        </a:spcBef>
        <a:buClr>
          <a:schemeClr val="accent2"/>
        </a:buClr>
        <a:buFont typeface="Wingdings 2"/>
        <a:buChar char=""/>
        <a:defRPr kumimoji="0" sz="2400" kern="1200">
          <a:solidFill>
            <a:schemeClr val="tx1"/>
          </a:solidFill>
          <a:latin typeface="+mn-lt"/>
          <a:ea typeface="+mn-ea"/>
          <a:cs typeface="+mn-cs"/>
        </a:defRPr>
      </a:lvl3pPr>
      <a:lvl4pPr marL="1261872" indent="-228600" algn="l" rtl="0" eaLnBrk="1" latinLnBrk="0" hangingPunct="1">
        <a:spcBef>
          <a:spcPct val="20000"/>
        </a:spcBef>
        <a:buClr>
          <a:schemeClr val="accent3"/>
        </a:buClr>
        <a:buFont typeface="Wingdings 3"/>
        <a:buChar char=""/>
        <a:defRPr kumimoji="0" sz="2200" kern="1200">
          <a:solidFill>
            <a:schemeClr val="tx1"/>
          </a:solidFill>
          <a:latin typeface="+mn-lt"/>
          <a:ea typeface="+mn-ea"/>
          <a:cs typeface="+mn-cs"/>
        </a:defRPr>
      </a:lvl4pPr>
      <a:lvl5pPr marL="1481328" indent="-210312" algn="l" rtl="0" eaLnBrk="1" latinLnBrk="0" hangingPunct="1">
        <a:spcBef>
          <a:spcPct val="20000"/>
        </a:spcBef>
        <a:buClr>
          <a:schemeClr val="accent3"/>
        </a:buClr>
        <a:buFont typeface="Wingdings 2"/>
        <a:buChar char=""/>
        <a:defRPr kumimoji="0" sz="2000" kern="1200">
          <a:solidFill>
            <a:schemeClr val="tx1"/>
          </a:solidFill>
          <a:latin typeface="+mn-lt"/>
          <a:ea typeface="+mn-ea"/>
          <a:cs typeface="+mn-cs"/>
        </a:defRPr>
      </a:lvl5pPr>
      <a:lvl6pPr marL="1709928" indent="-210312" algn="l" rtl="0" eaLnBrk="1" latinLnBrk="0" hangingPunct="1">
        <a:spcBef>
          <a:spcPct val="20000"/>
        </a:spcBef>
        <a:buClr>
          <a:schemeClr val="accent3"/>
        </a:buClr>
        <a:buFont typeface="Wingdings 2"/>
        <a:buChar char=""/>
        <a:defRPr kumimoji="0" sz="1800" kern="1200">
          <a:solidFill>
            <a:schemeClr val="tx1"/>
          </a:solidFill>
          <a:latin typeface="+mn-lt"/>
          <a:ea typeface="+mn-ea"/>
          <a:cs typeface="+mn-cs"/>
        </a:defRPr>
      </a:lvl6pPr>
      <a:lvl7pPr marL="1901952" indent="-182880" algn="l" rtl="0" eaLnBrk="1" latinLnBrk="0" hangingPunct="1">
        <a:spcBef>
          <a:spcPct val="20000"/>
        </a:spcBef>
        <a:buClr>
          <a:schemeClr val="accent4"/>
        </a:buClr>
        <a:buFont typeface="Wingdings 2"/>
        <a:buChar char=""/>
        <a:defRPr kumimoji="0" sz="1600" kern="1200">
          <a:solidFill>
            <a:schemeClr val="tx1"/>
          </a:solidFill>
          <a:latin typeface="+mn-lt"/>
          <a:ea typeface="+mn-ea"/>
          <a:cs typeface="+mn-cs"/>
        </a:defRPr>
      </a:lvl7pPr>
      <a:lvl8pPr marL="2093976" indent="-182880" algn="l" rtl="0" eaLnBrk="1" latinLnBrk="0" hangingPunct="1">
        <a:spcBef>
          <a:spcPct val="20000"/>
        </a:spcBef>
        <a:buClr>
          <a:schemeClr val="accent4"/>
        </a:buClr>
        <a:buFont typeface="Wingdings 2"/>
        <a:buChar char=""/>
        <a:defRPr kumimoji="0" sz="1600" kern="1200">
          <a:solidFill>
            <a:schemeClr val="tx1"/>
          </a:solidFill>
          <a:latin typeface="+mn-lt"/>
          <a:ea typeface="+mn-ea"/>
          <a:cs typeface="+mn-cs"/>
        </a:defRPr>
      </a:lvl8pPr>
      <a:lvl9pPr marL="2286000" indent="-182880" algn="l" rtl="0" eaLnBrk="1" latinLnBrk="0" hangingPunct="1">
        <a:spcBef>
          <a:spcPct val="20000"/>
        </a:spcBef>
        <a:buClr>
          <a:schemeClr val="accent4"/>
        </a:buClr>
        <a:buFont typeface="Wingdings 2"/>
        <a:buChar char=""/>
        <a:defRPr kumimoji="0" sz="1600" kern="120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hyperlink" Target="https://www.youtube.com/watch?v=J0yEAE5owWw" TargetMode="External"/><Relationship Id="rId2" Type="http://schemas.openxmlformats.org/officeDocument/2006/relationships/hyperlink" Target="https://www.youtube.com/watch?v=GzV1pNQUX5s" TargetMode="External"/><Relationship Id="rId1" Type="http://schemas.openxmlformats.org/officeDocument/2006/relationships/slideLayout" Target="../slideLayouts/slideLayout2.xml"/><Relationship Id="rId4" Type="http://schemas.openxmlformats.org/officeDocument/2006/relationships/hyperlink" Target="https://www.youtube.com/watch?v=I8dD-vVdhlQ" TargetMode="Externa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pPr algn="ctr"/>
            <a:r>
              <a:rPr lang="en-GB" dirty="0" smtClean="0"/>
              <a:t>Critical Thinking</a:t>
            </a:r>
            <a:br>
              <a:rPr lang="en-GB" dirty="0" smtClean="0"/>
            </a:br>
            <a:r>
              <a:rPr lang="en-GB" dirty="0" smtClean="0"/>
              <a:t>Claire </a:t>
            </a:r>
            <a:r>
              <a:rPr lang="en-GB" dirty="0" err="1" smtClean="0"/>
              <a:t>Mackerras</a:t>
            </a:r>
            <a:endParaRPr lang="en-GB" dirty="0"/>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ctrTitle"/>
          </p:nvPr>
        </p:nvSpPr>
        <p:spPr>
          <a:xfrm>
            <a:off x="857224" y="692696"/>
            <a:ext cx="7215238" cy="892696"/>
          </a:xfrm>
        </p:spPr>
        <p:txBody>
          <a:bodyPr>
            <a:normAutofit/>
          </a:bodyPr>
          <a:lstStyle/>
          <a:p>
            <a:pPr algn="ctr"/>
            <a:r>
              <a:rPr lang="en-GB" sz="4800" u="sng" dirty="0" smtClean="0"/>
              <a:t>Aims of the Session</a:t>
            </a:r>
            <a:endParaRPr lang="en-GB" sz="4800" u="sng" dirty="0"/>
          </a:p>
        </p:txBody>
      </p:sp>
      <p:sp>
        <p:nvSpPr>
          <p:cNvPr id="5" name="TextBox 4"/>
          <p:cNvSpPr txBox="1"/>
          <p:nvPr/>
        </p:nvSpPr>
        <p:spPr>
          <a:xfrm>
            <a:off x="467544" y="1628800"/>
            <a:ext cx="8676456" cy="4370427"/>
          </a:xfrm>
          <a:prstGeom prst="rect">
            <a:avLst/>
          </a:prstGeom>
          <a:noFill/>
        </p:spPr>
        <p:txBody>
          <a:bodyPr wrap="square" rtlCol="0">
            <a:spAutoFit/>
          </a:bodyPr>
          <a:lstStyle/>
          <a:p>
            <a:r>
              <a:rPr lang="en-GB" sz="2000" dirty="0" smtClean="0"/>
              <a:t>By the end of this session you will be able to:</a:t>
            </a:r>
          </a:p>
          <a:p>
            <a:endParaRPr lang="en-GB" sz="2000" dirty="0" smtClean="0"/>
          </a:p>
          <a:p>
            <a:pPr>
              <a:buFont typeface="Arial" pitchFamily="34" charset="0"/>
              <a:buChar char="•"/>
            </a:pPr>
            <a:r>
              <a:rPr lang="en-GB" sz="2000" dirty="0" smtClean="0"/>
              <a:t>Explain what factors might influence an individual’s personal beliefs and values</a:t>
            </a:r>
          </a:p>
          <a:p>
            <a:pPr>
              <a:buFont typeface="Arial" pitchFamily="34" charset="0"/>
              <a:buChar char="•"/>
            </a:pPr>
            <a:endParaRPr lang="en-GB" sz="2000" dirty="0" smtClean="0"/>
          </a:p>
          <a:p>
            <a:pPr>
              <a:buFont typeface="Arial" pitchFamily="34" charset="0"/>
              <a:buChar char="•"/>
            </a:pPr>
            <a:r>
              <a:rPr lang="en-GB" sz="2000" dirty="0" smtClean="0"/>
              <a:t>Differentiate between descriptive, critical and analytical thinking and writing.</a:t>
            </a:r>
          </a:p>
          <a:p>
            <a:pPr>
              <a:buFont typeface="Arial" pitchFamily="34" charset="0"/>
              <a:buChar char="•"/>
            </a:pPr>
            <a:endParaRPr lang="en-GB" sz="2000" dirty="0" smtClean="0"/>
          </a:p>
          <a:p>
            <a:pPr>
              <a:buFont typeface="Arial" pitchFamily="34" charset="0"/>
              <a:buChar char="•"/>
            </a:pPr>
            <a:r>
              <a:rPr lang="en-GB" sz="2000" dirty="0" smtClean="0"/>
              <a:t>Discuss the importance of and create definitions for a variety of key word</a:t>
            </a:r>
          </a:p>
          <a:p>
            <a:pPr>
              <a:buFont typeface="Arial" pitchFamily="34" charset="0"/>
              <a:buChar char="•"/>
            </a:pPr>
            <a:endParaRPr lang="en-GB" sz="2000" dirty="0" smtClean="0"/>
          </a:p>
          <a:p>
            <a:pPr>
              <a:buFont typeface="Arial" pitchFamily="34" charset="0"/>
              <a:buChar char="•"/>
            </a:pPr>
            <a:r>
              <a:rPr lang="en-GB" sz="2000" dirty="0" smtClean="0"/>
              <a:t>Analyse an argument, deconstructing it and identifying the key components </a:t>
            </a:r>
          </a:p>
          <a:p>
            <a:pPr>
              <a:buFont typeface="Arial" pitchFamily="34" charset="0"/>
              <a:buChar char="•"/>
            </a:pPr>
            <a:endParaRPr lang="en-GB" sz="2000" dirty="0" smtClean="0"/>
          </a:p>
          <a:p>
            <a:pPr>
              <a:buFont typeface="Arial" pitchFamily="34" charset="0"/>
              <a:buChar char="•"/>
            </a:pPr>
            <a:r>
              <a:rPr lang="en-GB" sz="2000" dirty="0" smtClean="0"/>
              <a:t>Identify common weaknesses in the construction of arguments</a:t>
            </a:r>
          </a:p>
          <a:p>
            <a:endParaRPr lang="en-GB" dirty="0"/>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pPr>
              <a:buNone/>
            </a:pPr>
            <a:endParaRPr lang="en-GB" dirty="0" smtClean="0">
              <a:hlinkClick r:id="rId2"/>
            </a:endParaRPr>
          </a:p>
          <a:p>
            <a:pPr>
              <a:buNone/>
            </a:pPr>
            <a:r>
              <a:rPr lang="en-GB" dirty="0" smtClean="0">
                <a:hlinkClick r:id="rId2"/>
              </a:rPr>
              <a:t>https://www.youtube.com/watch?v=GzV1pNQUX5s</a:t>
            </a:r>
            <a:endParaRPr lang="en-GB" dirty="0" smtClean="0"/>
          </a:p>
          <a:p>
            <a:r>
              <a:rPr lang="en-GB" dirty="0" smtClean="0">
                <a:hlinkClick r:id="rId3"/>
              </a:rPr>
              <a:t>https://www.youtube.com/watch?v=J0yEAE5owWw</a:t>
            </a:r>
            <a:endParaRPr lang="en-GB" dirty="0" smtClean="0"/>
          </a:p>
          <a:p>
            <a:r>
              <a:rPr lang="en-GB" dirty="0" smtClean="0">
                <a:hlinkClick r:id="rId4"/>
              </a:rPr>
              <a:t>https://www.youtube.com/watch?v=I8dD-vVdhlQ</a:t>
            </a:r>
            <a:endParaRPr lang="en-GB" dirty="0" smtClean="0"/>
          </a:p>
          <a:p>
            <a:endParaRPr lang="en-GB"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530352" y="1928802"/>
            <a:ext cx="7772400" cy="4214842"/>
          </a:xfrm>
        </p:spPr>
        <p:txBody>
          <a:bodyPr/>
          <a:lstStyle/>
          <a:p>
            <a:r>
              <a:rPr lang="en-GB" dirty="0" smtClean="0"/>
              <a:t>Divergent thinking, often called lateral thinking , is an element of critical thinking that will enable you to create and develop new and novel solutions to problems.</a:t>
            </a:r>
          </a:p>
          <a:p>
            <a:endParaRPr lang="en-GB" dirty="0" smtClean="0"/>
          </a:p>
          <a:p>
            <a:r>
              <a:rPr lang="en-GB" b="1" dirty="0" smtClean="0"/>
              <a:t>Divergent thinking</a:t>
            </a:r>
            <a:r>
              <a:rPr lang="en-GB" dirty="0" smtClean="0"/>
              <a:t> is a thought process or method used to generate creative ideas by exploring many possible solutions</a:t>
            </a:r>
          </a:p>
          <a:p>
            <a:endParaRPr lang="en-GB" dirty="0" smtClean="0"/>
          </a:p>
          <a:p>
            <a:pPr algn="ctr"/>
            <a:r>
              <a:rPr lang="en-GB" b="1" dirty="0" smtClean="0"/>
              <a:t>Using the objects on your table, think of as many new uses for the object as you can.</a:t>
            </a:r>
            <a:endParaRPr lang="en-GB" b="1" dirty="0"/>
          </a:p>
        </p:txBody>
      </p:sp>
      <p:sp>
        <p:nvSpPr>
          <p:cNvPr id="2" name="Title 1"/>
          <p:cNvSpPr>
            <a:spLocks noGrp="1"/>
          </p:cNvSpPr>
          <p:nvPr>
            <p:ph type="title"/>
          </p:nvPr>
        </p:nvSpPr>
        <p:spPr>
          <a:xfrm>
            <a:off x="530352" y="836712"/>
            <a:ext cx="7772400" cy="1080120"/>
          </a:xfrm>
        </p:spPr>
        <p:txBody>
          <a:bodyPr/>
          <a:lstStyle/>
          <a:p>
            <a:pPr algn="ctr"/>
            <a:r>
              <a:rPr lang="en-GB" u="sng" dirty="0" smtClean="0">
                <a:solidFill>
                  <a:schemeClr val="accent3">
                    <a:lumMod val="40000"/>
                    <a:lumOff val="60000"/>
                  </a:schemeClr>
                </a:solidFill>
              </a:rPr>
              <a:t>Divergent Thinking</a:t>
            </a:r>
            <a:endParaRPr lang="en-GB" u="sng" dirty="0">
              <a:solidFill>
                <a:schemeClr val="accent3">
                  <a:lumMod val="40000"/>
                  <a:lumOff val="60000"/>
                </a:schemeClr>
              </a:solidFill>
            </a:endParaRPr>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idx="1"/>
          </p:nvPr>
        </p:nvSpPr>
        <p:spPr/>
        <p:txBody>
          <a:bodyPr>
            <a:normAutofit fontScale="25000" lnSpcReduction="20000"/>
          </a:bodyPr>
          <a:lstStyle/>
          <a:p>
            <a:pPr>
              <a:buFont typeface="Arial" pitchFamily="34" charset="0"/>
              <a:buChar char="•"/>
            </a:pPr>
            <a:r>
              <a:rPr lang="en-GB" sz="16000" dirty="0" smtClean="0"/>
              <a:t>Brainstorming</a:t>
            </a:r>
          </a:p>
          <a:p>
            <a:pPr>
              <a:buFont typeface="Arial" pitchFamily="34" charset="0"/>
              <a:buChar char="•"/>
            </a:pPr>
            <a:r>
              <a:rPr lang="en-GB" sz="16000" dirty="0" smtClean="0"/>
              <a:t>Brain writing</a:t>
            </a:r>
          </a:p>
          <a:p>
            <a:pPr>
              <a:buFont typeface="Arial" pitchFamily="34" charset="0"/>
              <a:buChar char="•"/>
            </a:pPr>
            <a:r>
              <a:rPr lang="en-GB" sz="16000" dirty="0" smtClean="0"/>
              <a:t>Lateral Thinking</a:t>
            </a:r>
          </a:p>
          <a:p>
            <a:pPr>
              <a:buFont typeface="Arial" pitchFamily="34" charset="0"/>
              <a:buChar char="•"/>
            </a:pPr>
            <a:r>
              <a:rPr lang="en-GB" sz="16000" dirty="0" smtClean="0"/>
              <a:t>Six Thinking Hat System</a:t>
            </a:r>
          </a:p>
          <a:p>
            <a:pPr>
              <a:buFont typeface="Arial" pitchFamily="34" charset="0"/>
              <a:buChar char="•"/>
            </a:pPr>
            <a:endParaRPr lang="en-GB" dirty="0" smtClean="0"/>
          </a:p>
          <a:p>
            <a:pPr>
              <a:buFont typeface="Arial" pitchFamily="34" charset="0"/>
              <a:buChar char="•"/>
            </a:pPr>
            <a:endParaRPr lang="en-GB" dirty="0"/>
          </a:p>
        </p:txBody>
      </p:sp>
      <p:sp>
        <p:nvSpPr>
          <p:cNvPr id="3" name="Title 2"/>
          <p:cNvSpPr>
            <a:spLocks noGrp="1"/>
          </p:cNvSpPr>
          <p:nvPr>
            <p:ph type="title"/>
          </p:nvPr>
        </p:nvSpPr>
        <p:spPr/>
        <p:txBody>
          <a:bodyPr/>
          <a:lstStyle/>
          <a:p>
            <a:pPr algn="ctr"/>
            <a:r>
              <a:rPr lang="en-GB" b="1" u="sng" dirty="0" smtClean="0"/>
              <a:t>Divergent Thinking Techniques</a:t>
            </a:r>
            <a:endParaRPr lang="en-GB" b="1" u="sng"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533400" y="785794"/>
            <a:ext cx="7854696" cy="5572164"/>
          </a:xfrm>
        </p:spPr>
        <p:txBody>
          <a:bodyPr>
            <a:normAutofit/>
          </a:bodyPr>
          <a:lstStyle/>
          <a:p>
            <a:pPr algn="ctr"/>
            <a:r>
              <a:rPr lang="en-GB" sz="3200" b="1" dirty="0" smtClean="0"/>
              <a:t>When we talk about thinking, or more specifically, thinking well, what do we mean?</a:t>
            </a:r>
          </a:p>
          <a:p>
            <a:pPr algn="ctr"/>
            <a:endParaRPr lang="en-GB" sz="3200" dirty="0" smtClean="0"/>
          </a:p>
          <a:p>
            <a:pPr algn="l">
              <a:buFont typeface="Arial" pitchFamily="34" charset="0"/>
              <a:buChar char="•"/>
            </a:pPr>
            <a:r>
              <a:rPr lang="en-GB" sz="3200" dirty="0" smtClean="0"/>
              <a:t> What types of skills might you need?</a:t>
            </a:r>
          </a:p>
          <a:p>
            <a:pPr algn="l">
              <a:buFont typeface="Arial" pitchFamily="34" charset="0"/>
              <a:buChar char="•"/>
            </a:pPr>
            <a:endParaRPr lang="en-GB" sz="3200" dirty="0" smtClean="0"/>
          </a:p>
          <a:p>
            <a:pPr algn="l">
              <a:buFont typeface="Arial" pitchFamily="34" charset="0"/>
              <a:buChar char="•"/>
            </a:pPr>
            <a:r>
              <a:rPr lang="en-GB" sz="3200" dirty="0" smtClean="0"/>
              <a:t>What types of dispositions?</a:t>
            </a:r>
          </a:p>
          <a:p>
            <a:pPr algn="l">
              <a:buFont typeface="Arial" pitchFamily="34" charset="0"/>
              <a:buChar char="•"/>
            </a:pPr>
            <a:endParaRPr lang="en-GB" sz="3200" dirty="0" smtClean="0"/>
          </a:p>
          <a:p>
            <a:pPr algn="l">
              <a:buFont typeface="Arial" pitchFamily="34" charset="0"/>
              <a:buChar char="•"/>
            </a:pPr>
            <a:r>
              <a:rPr lang="en-GB" sz="3200" dirty="0" smtClean="0"/>
              <a:t>Why is critical thinking important?</a:t>
            </a:r>
          </a:p>
          <a:p>
            <a:pPr algn="l">
              <a:buFont typeface="Arial" pitchFamily="34" charset="0"/>
              <a:buChar char="•"/>
            </a:pPr>
            <a:endParaRPr lang="en-GB" sz="3200" dirty="0" smtClean="0"/>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57166"/>
            <a:ext cx="8229600" cy="714380"/>
          </a:xfrm>
        </p:spPr>
        <p:txBody>
          <a:bodyPr>
            <a:normAutofit/>
          </a:bodyPr>
          <a:lstStyle/>
          <a:p>
            <a:pPr algn="ctr"/>
            <a:r>
              <a:rPr lang="en-GB" sz="3200" dirty="0" smtClean="0"/>
              <a:t> </a:t>
            </a:r>
            <a:r>
              <a:rPr lang="en-GB" sz="3600" b="1" u="sng" dirty="0" smtClean="0"/>
              <a:t>Skills &amp; Dispositions</a:t>
            </a:r>
            <a:endParaRPr lang="en-GB" sz="3600" b="1" u="sng" dirty="0"/>
          </a:p>
        </p:txBody>
      </p:sp>
      <p:sp>
        <p:nvSpPr>
          <p:cNvPr id="3" name="Content Placeholder 2"/>
          <p:cNvSpPr>
            <a:spLocks noGrp="1"/>
          </p:cNvSpPr>
          <p:nvPr>
            <p:ph sz="half" idx="1"/>
          </p:nvPr>
        </p:nvSpPr>
        <p:spPr>
          <a:xfrm>
            <a:off x="457200" y="1142984"/>
            <a:ext cx="8186766" cy="5211941"/>
          </a:xfrm>
        </p:spPr>
        <p:txBody>
          <a:bodyPr>
            <a:noAutofit/>
          </a:bodyPr>
          <a:lstStyle/>
          <a:p>
            <a:pPr>
              <a:buFont typeface="Wingdings" pitchFamily="2" charset="2"/>
              <a:buChar char="Ø"/>
            </a:pPr>
            <a:r>
              <a:rPr lang="en-GB" sz="2800" dirty="0" smtClean="0"/>
              <a:t>Understand the logical connections between things</a:t>
            </a:r>
          </a:p>
          <a:p>
            <a:pPr>
              <a:buFont typeface="Wingdings" pitchFamily="2" charset="2"/>
              <a:buChar char="Ø"/>
            </a:pPr>
            <a:r>
              <a:rPr lang="en-GB" sz="2800" dirty="0" smtClean="0"/>
              <a:t>Identify, construct and evaluate arguments</a:t>
            </a:r>
          </a:p>
          <a:p>
            <a:pPr>
              <a:buFont typeface="Wingdings" pitchFamily="2" charset="2"/>
              <a:buChar char="Ø"/>
            </a:pPr>
            <a:r>
              <a:rPr lang="en-GB" sz="2800" dirty="0" smtClean="0"/>
              <a:t>Detect inconsistencies and common mistakes in reasoning ( fallacy)</a:t>
            </a:r>
          </a:p>
          <a:p>
            <a:pPr>
              <a:buFont typeface="Wingdings" pitchFamily="2" charset="2"/>
              <a:buChar char="Ø"/>
            </a:pPr>
            <a:r>
              <a:rPr lang="en-GB" sz="2800" dirty="0" smtClean="0"/>
              <a:t>Solve problems systematically</a:t>
            </a:r>
          </a:p>
          <a:p>
            <a:pPr>
              <a:buFont typeface="Wingdings" pitchFamily="2" charset="2"/>
              <a:buChar char="Ø"/>
            </a:pPr>
            <a:r>
              <a:rPr lang="en-GB" sz="2800" dirty="0" smtClean="0"/>
              <a:t>Identify the relevance of important ideas</a:t>
            </a:r>
          </a:p>
          <a:p>
            <a:pPr>
              <a:buFont typeface="Wingdings" pitchFamily="2" charset="2"/>
              <a:buChar char="Ø"/>
            </a:pPr>
            <a:r>
              <a:rPr lang="en-GB" sz="2800" dirty="0" smtClean="0"/>
              <a:t>Reflect on the justification of one’s own beliefs and values</a:t>
            </a:r>
          </a:p>
          <a:p>
            <a:pPr>
              <a:buFont typeface="Wingdings" pitchFamily="2" charset="2"/>
              <a:buChar char="Ø"/>
            </a:pPr>
            <a:r>
              <a:rPr lang="en-GB" sz="2800" dirty="0" smtClean="0"/>
              <a:t>Ability and willingness to take risks</a:t>
            </a:r>
          </a:p>
        </p:txBody>
      </p:sp>
    </p:spTree>
    <p:extLst>
      <p:ext uri="{BB962C8B-B14F-4D97-AF65-F5344CB8AC3E}">
        <p14:creationId xmlns:p14="http://schemas.microsoft.com/office/powerpoint/2010/main" val="1851914559"/>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724648"/>
          </a:xfrm>
        </p:spPr>
        <p:txBody>
          <a:bodyPr>
            <a:normAutofit/>
          </a:bodyPr>
          <a:lstStyle/>
          <a:p>
            <a:pPr algn="ctr"/>
            <a:r>
              <a:rPr lang="en-GB" sz="3600" b="1" u="sng" dirty="0" smtClean="0">
                <a:solidFill>
                  <a:schemeClr val="accent4">
                    <a:lumMod val="60000"/>
                    <a:lumOff val="40000"/>
                  </a:schemeClr>
                </a:solidFill>
              </a:rPr>
              <a:t>Why they are important</a:t>
            </a:r>
            <a:endParaRPr lang="en-GB" sz="3600" b="1" u="sng" dirty="0">
              <a:solidFill>
                <a:schemeClr val="accent4">
                  <a:lumMod val="60000"/>
                  <a:lumOff val="40000"/>
                </a:schemeClr>
              </a:solidFill>
            </a:endParaRPr>
          </a:p>
        </p:txBody>
      </p:sp>
      <p:sp>
        <p:nvSpPr>
          <p:cNvPr id="4" name="Content Placeholder 3"/>
          <p:cNvSpPr>
            <a:spLocks noGrp="1"/>
          </p:cNvSpPr>
          <p:nvPr>
            <p:ph idx="1"/>
          </p:nvPr>
        </p:nvSpPr>
        <p:spPr/>
        <p:txBody>
          <a:bodyPr>
            <a:normAutofit/>
          </a:bodyPr>
          <a:lstStyle/>
          <a:p>
            <a:r>
              <a:rPr lang="en-GB" sz="3200" dirty="0" smtClean="0"/>
              <a:t>Critical thinking is a life skill </a:t>
            </a:r>
          </a:p>
          <a:p>
            <a:r>
              <a:rPr lang="en-GB" sz="3200" dirty="0" smtClean="0"/>
              <a:t>Critical thinking is very important in the new knowledge economy.</a:t>
            </a:r>
          </a:p>
          <a:p>
            <a:r>
              <a:rPr lang="en-GB" sz="3200" dirty="0" smtClean="0"/>
              <a:t>Critical thinking enhances language and presentation skills. </a:t>
            </a:r>
          </a:p>
          <a:p>
            <a:r>
              <a:rPr lang="en-GB" sz="3200" dirty="0" smtClean="0"/>
              <a:t>Critical thinking promotes creativity</a:t>
            </a:r>
          </a:p>
          <a:p>
            <a:r>
              <a:rPr lang="en-GB" sz="3200" dirty="0" smtClean="0"/>
              <a:t>Critical thinking is crucial for self-reflection</a:t>
            </a:r>
            <a:endParaRPr lang="en-GB" sz="3200" dirty="0"/>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smtClean="0"/>
              <a:t>Why use Critical Thinking?</a:t>
            </a:r>
            <a:endParaRPr lang="en-GB" b="1" u="sng" dirty="0"/>
          </a:p>
        </p:txBody>
      </p:sp>
      <p:sp>
        <p:nvSpPr>
          <p:cNvPr id="3" name="Content Placeholder 2"/>
          <p:cNvSpPr>
            <a:spLocks noGrp="1"/>
          </p:cNvSpPr>
          <p:nvPr>
            <p:ph idx="1"/>
          </p:nvPr>
        </p:nvSpPr>
        <p:spPr>
          <a:xfrm>
            <a:off x="457200" y="1268760"/>
            <a:ext cx="8229600" cy="5112568"/>
          </a:xfrm>
        </p:spPr>
        <p:txBody>
          <a:bodyPr>
            <a:normAutofit fontScale="92500" lnSpcReduction="20000"/>
          </a:bodyPr>
          <a:lstStyle/>
          <a:p>
            <a:pPr marL="0" indent="0" algn="ctr">
              <a:buNone/>
            </a:pPr>
            <a:r>
              <a:rPr lang="en-GB" dirty="0" smtClean="0"/>
              <a:t>Use in connection  with listening, reading and writing about academic subjects</a:t>
            </a:r>
          </a:p>
          <a:p>
            <a:pPr>
              <a:buNone/>
            </a:pPr>
            <a:r>
              <a:rPr lang="en-GB" dirty="0" smtClean="0"/>
              <a:t>It will increase ability to:</a:t>
            </a:r>
          </a:p>
          <a:p>
            <a:pPr lvl="1"/>
            <a:r>
              <a:rPr lang="en-GB" dirty="0" smtClean="0"/>
              <a:t> evaluate &amp; analyse others’ arguments and identify whether these link/contrast</a:t>
            </a:r>
          </a:p>
          <a:p>
            <a:pPr lvl="1"/>
            <a:r>
              <a:rPr lang="en-GB" dirty="0" smtClean="0"/>
              <a:t>to compare a point of view from the point of view of another</a:t>
            </a:r>
          </a:p>
          <a:p>
            <a:pPr lvl="1"/>
            <a:r>
              <a:rPr lang="en-GB" dirty="0" smtClean="0"/>
              <a:t>evaluate evidence and the strength of an argument</a:t>
            </a:r>
          </a:p>
          <a:p>
            <a:pPr lvl="1"/>
            <a:r>
              <a:rPr lang="en-GB" dirty="0" smtClean="0"/>
              <a:t>construct your own strong arguments</a:t>
            </a:r>
          </a:p>
          <a:p>
            <a:pPr lvl="1"/>
            <a:r>
              <a:rPr lang="en-GB" dirty="0" smtClean="0"/>
              <a:t>challenge weak arguments</a:t>
            </a:r>
          </a:p>
          <a:p>
            <a:pPr lvl="1"/>
            <a:r>
              <a:rPr lang="en-GB" dirty="0" smtClean="0"/>
              <a:t>avoid writing descriptively when evaluation &amp; analysis are required</a:t>
            </a:r>
          </a:p>
          <a:p>
            <a:pPr lvl="1"/>
            <a:r>
              <a:rPr lang="en-GB" dirty="0" smtClean="0"/>
              <a:t>improve your marks! – (feedback, assessment criteria &amp; learning outcomes)</a:t>
            </a:r>
          </a:p>
          <a:p>
            <a:endParaRPr lang="en-GB" dirty="0"/>
          </a:p>
        </p:txBody>
      </p:sp>
    </p:spTree>
    <p:extLst>
      <p:ext uri="{BB962C8B-B14F-4D97-AF65-F5344CB8AC3E}">
        <p14:creationId xmlns:p14="http://schemas.microsoft.com/office/powerpoint/2010/main" val="2403836304"/>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pPr algn="ctr"/>
            <a:r>
              <a:rPr lang="en-GB" dirty="0" smtClean="0"/>
              <a:t>Understanding Learning, </a:t>
            </a:r>
            <a:r>
              <a:rPr lang="en-GB" dirty="0"/>
              <a:t>M</a:t>
            </a:r>
            <a:r>
              <a:rPr lang="en-GB" dirty="0" smtClean="0"/>
              <a:t>aking </a:t>
            </a:r>
            <a:r>
              <a:rPr lang="en-GB" dirty="0"/>
              <a:t>C</a:t>
            </a:r>
            <a:r>
              <a:rPr lang="en-GB" dirty="0" smtClean="0"/>
              <a:t>onnections</a:t>
            </a:r>
            <a:endParaRPr lang="en-GB" dirty="0"/>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hart 3"/>
          <p:cNvGraphicFramePr/>
          <p:nvPr/>
        </p:nvGraphicFramePr>
        <p:xfrm>
          <a:off x="467544" y="1988840"/>
          <a:ext cx="8136904" cy="4320480"/>
        </p:xfrm>
        <a:graphic>
          <a:graphicData uri="http://schemas.openxmlformats.org/drawingml/2006/chart">
            <c:chart xmlns:c="http://schemas.openxmlformats.org/drawingml/2006/chart" xmlns:r="http://schemas.openxmlformats.org/officeDocument/2006/relationships" r:id="rId3"/>
          </a:graphicData>
        </a:graphic>
      </p:graphicFrame>
      <p:sp>
        <p:nvSpPr>
          <p:cNvPr id="3" name="TextBox 2"/>
          <p:cNvSpPr txBox="1"/>
          <p:nvPr/>
        </p:nvSpPr>
        <p:spPr>
          <a:xfrm>
            <a:off x="1259632" y="764704"/>
            <a:ext cx="6552728" cy="646331"/>
          </a:xfrm>
          <a:prstGeom prst="rect">
            <a:avLst/>
          </a:prstGeom>
          <a:noFill/>
        </p:spPr>
        <p:txBody>
          <a:bodyPr wrap="square" rtlCol="0">
            <a:spAutoFit/>
          </a:bodyPr>
          <a:lstStyle/>
          <a:p>
            <a:pPr algn="ctr"/>
            <a:r>
              <a:rPr lang="en-GB" sz="3600" dirty="0" smtClean="0">
                <a:latin typeface="+mj-lt"/>
              </a:rPr>
              <a:t>Knowledge and Understanding</a:t>
            </a:r>
            <a:endParaRPr lang="en-GB" sz="3600" dirty="0">
              <a:latin typeface="+mj-lt"/>
            </a:endParaRPr>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bee.jpg"/>
          <p:cNvPicPr>
            <a:picLocks noChangeAspect="1"/>
          </p:cNvPicPr>
          <p:nvPr/>
        </p:nvPicPr>
        <p:blipFill>
          <a:blip r:embed="rId3" cstate="print"/>
          <a:stretch>
            <a:fillRect/>
          </a:stretch>
        </p:blipFill>
        <p:spPr>
          <a:xfrm>
            <a:off x="254000" y="596900"/>
            <a:ext cx="8636000" cy="5664200"/>
          </a:xfrm>
          <a:prstGeom prst="rect">
            <a:avLst/>
          </a:prstGeom>
        </p:spPr>
      </p:pic>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p:cNvSpPr txBox="1">
            <a:spLocks/>
          </p:cNvSpPr>
          <p:nvPr/>
        </p:nvSpPr>
        <p:spPr>
          <a:xfrm>
            <a:off x="714348" y="620688"/>
            <a:ext cx="7972452" cy="1080120"/>
          </a:xfrm>
          <a:prstGeom prst="rect">
            <a:avLst/>
          </a:prstGeom>
          <a:ln>
            <a:noFill/>
          </a:ln>
        </p:spPr>
        <p:txBody>
          <a:bodyPr vert="horz" lIns="0" tIns="0" rIns="18288" bIns="0" anchor="b">
            <a:normAutofit/>
            <a:scene3d>
              <a:camera prst="orthographicFront"/>
              <a:lightRig rig="freezing" dir="t">
                <a:rot lat="0" lon="0" rev="5640000"/>
              </a:lightRig>
            </a:scene3d>
            <a:sp3d prstMaterial="flat">
              <a:bevelT w="38100" h="38100"/>
              <a:contourClr>
                <a:schemeClr val="tx2"/>
              </a:contourClr>
            </a:sp3d>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GB" sz="3200" b="1" i="0" u="sng" strike="noStrike" kern="1200" cap="none" spc="0" normalizeH="0" baseline="0" noProof="0" dirty="0" smtClean="0">
                <a:ln>
                  <a:noFill/>
                </a:ln>
                <a:solidFill>
                  <a:schemeClr val="accent3">
                    <a:tint val="90000"/>
                    <a:satMod val="120000"/>
                  </a:schemeClr>
                </a:solidFill>
                <a:effectLst>
                  <a:outerShdw blurRad="38100" dist="25400" dir="5400000" algn="tl" rotWithShape="0">
                    <a:srgbClr val="000000">
                      <a:alpha val="43000"/>
                    </a:srgbClr>
                  </a:outerShdw>
                </a:effectLst>
                <a:uLnTx/>
                <a:uFillTx/>
                <a:latin typeface="+mj-lt"/>
                <a:ea typeface="+mj-ea"/>
                <a:cs typeface="+mj-cs"/>
              </a:rPr>
              <a:t>Clarity – why is it</a:t>
            </a:r>
            <a:r>
              <a:rPr kumimoji="0" lang="en-GB" sz="3200" b="1" i="0" u="sng" strike="noStrike" kern="1200" cap="none" spc="0" normalizeH="0" noProof="0" dirty="0" smtClean="0">
                <a:ln>
                  <a:noFill/>
                </a:ln>
                <a:solidFill>
                  <a:schemeClr val="accent3">
                    <a:tint val="90000"/>
                    <a:satMod val="120000"/>
                  </a:schemeClr>
                </a:solidFill>
                <a:effectLst>
                  <a:outerShdw blurRad="38100" dist="25400" dir="5400000" algn="tl" rotWithShape="0">
                    <a:srgbClr val="000000">
                      <a:alpha val="43000"/>
                    </a:srgbClr>
                  </a:outerShdw>
                </a:effectLst>
                <a:uLnTx/>
                <a:uFillTx/>
                <a:latin typeface="+mj-lt"/>
                <a:ea typeface="+mj-ea"/>
                <a:cs typeface="+mj-cs"/>
              </a:rPr>
              <a:t> important to define key terms?</a:t>
            </a:r>
            <a:endParaRPr kumimoji="0" lang="en-GB" sz="3200" b="1" i="0" u="sng" strike="noStrike" kern="1200" cap="none" spc="0" normalizeH="0" baseline="0" noProof="0" dirty="0">
              <a:ln>
                <a:noFill/>
              </a:ln>
              <a:solidFill>
                <a:schemeClr val="accent3">
                  <a:tint val="90000"/>
                  <a:satMod val="120000"/>
                </a:schemeClr>
              </a:solidFill>
              <a:effectLst>
                <a:outerShdw blurRad="38100" dist="25400" dir="5400000" algn="tl" rotWithShape="0">
                  <a:srgbClr val="000000">
                    <a:alpha val="43000"/>
                  </a:srgbClr>
                </a:outerShdw>
              </a:effectLst>
              <a:uLnTx/>
              <a:uFillTx/>
              <a:latin typeface="+mj-lt"/>
              <a:ea typeface="+mj-ea"/>
              <a:cs typeface="+mj-cs"/>
            </a:endParaRPr>
          </a:p>
        </p:txBody>
      </p:sp>
      <p:sp>
        <p:nvSpPr>
          <p:cNvPr id="4" name="Content Placeholder 2"/>
          <p:cNvSpPr txBox="1">
            <a:spLocks/>
          </p:cNvSpPr>
          <p:nvPr/>
        </p:nvSpPr>
        <p:spPr>
          <a:xfrm>
            <a:off x="457200" y="1700808"/>
            <a:ext cx="8229600" cy="4623792"/>
          </a:xfrm>
          <a:prstGeom prst="rect">
            <a:avLst/>
          </a:prstGeom>
        </p:spPr>
        <p:txBody>
          <a:bodyPr vert="horz" lIns="0" rIns="18288">
            <a:normAutofit/>
          </a:bodyPr>
          <a:lstStyle/>
          <a:p>
            <a:pPr marL="0" marR="45720" lvl="0" indent="0" defTabSz="914400" rtl="0" eaLnBrk="1" fontAlgn="auto" latinLnBrk="0" hangingPunct="1">
              <a:lnSpc>
                <a:spcPct val="100000"/>
              </a:lnSpc>
              <a:spcBef>
                <a:spcPct val="20000"/>
              </a:spcBef>
              <a:spcAft>
                <a:spcPts val="0"/>
              </a:spcAft>
              <a:buClr>
                <a:schemeClr val="accent3"/>
              </a:buClr>
              <a:buSzPct val="95000"/>
              <a:buFont typeface="Arial" pitchFamily="34" charset="0"/>
              <a:buChar char="•"/>
              <a:tabLst/>
              <a:defRPr/>
            </a:pPr>
            <a:endParaRPr kumimoji="0" lang="en-GB" sz="2400" b="1" i="0" u="none" strike="noStrike" kern="1200" cap="none" spc="0" normalizeH="0" baseline="0" noProof="0" dirty="0" smtClean="0">
              <a:ln>
                <a:noFill/>
              </a:ln>
              <a:solidFill>
                <a:schemeClr val="tx1"/>
              </a:solidFill>
              <a:effectLst/>
              <a:uLnTx/>
              <a:uFillTx/>
              <a:latin typeface="+mn-lt"/>
              <a:ea typeface="+mn-ea"/>
              <a:cs typeface="+mn-cs"/>
            </a:endParaRPr>
          </a:p>
          <a:p>
            <a:pPr marL="0" marR="45720" lvl="0" indent="0" defTabSz="914400" rtl="0" eaLnBrk="1" fontAlgn="auto" latinLnBrk="0" hangingPunct="1">
              <a:lnSpc>
                <a:spcPct val="100000"/>
              </a:lnSpc>
              <a:spcBef>
                <a:spcPct val="20000"/>
              </a:spcBef>
              <a:spcAft>
                <a:spcPts val="0"/>
              </a:spcAft>
              <a:buClr>
                <a:schemeClr val="accent3"/>
              </a:buClr>
              <a:buSzPct val="95000"/>
              <a:buFont typeface="Arial" pitchFamily="34" charset="0"/>
              <a:buChar char="•"/>
              <a:tabLst/>
              <a:defRPr/>
            </a:pPr>
            <a:r>
              <a:rPr kumimoji="0" lang="en-GB" sz="2400" b="1" i="0" u="none" strike="noStrike" kern="1200" cap="none" spc="0" normalizeH="0" baseline="0" noProof="0" dirty="0" err="1" smtClean="0">
                <a:ln>
                  <a:noFill/>
                </a:ln>
                <a:solidFill>
                  <a:schemeClr val="tx1"/>
                </a:solidFill>
                <a:effectLst/>
                <a:uLnTx/>
                <a:uFillTx/>
                <a:latin typeface="+mn-lt"/>
                <a:ea typeface="+mn-ea"/>
                <a:cs typeface="+mn-cs"/>
              </a:rPr>
              <a:t>Precising</a:t>
            </a:r>
            <a:r>
              <a:rPr kumimoji="0" lang="en-GB" sz="2400" b="1" i="0" u="none" strike="noStrike" kern="1200" cap="none" spc="0" normalizeH="0" baseline="0" noProof="0" dirty="0" smtClean="0">
                <a:ln>
                  <a:noFill/>
                </a:ln>
                <a:solidFill>
                  <a:schemeClr val="tx1"/>
                </a:solidFill>
                <a:effectLst/>
                <a:uLnTx/>
                <a:uFillTx/>
                <a:latin typeface="+mn-lt"/>
                <a:ea typeface="+mn-ea"/>
                <a:cs typeface="+mn-cs"/>
              </a:rPr>
              <a:t> definition -</a:t>
            </a:r>
            <a:r>
              <a:rPr kumimoji="0" lang="en-GB" sz="2400" b="0" i="0" u="none" strike="noStrike" kern="1200" cap="none" spc="0" normalizeH="0" baseline="0" noProof="0" dirty="0" smtClean="0">
                <a:ln>
                  <a:noFill/>
                </a:ln>
                <a:solidFill>
                  <a:schemeClr val="tx1"/>
                </a:solidFill>
                <a:effectLst/>
                <a:uLnTx/>
                <a:uFillTx/>
                <a:latin typeface="+mn-lt"/>
                <a:ea typeface="+mn-ea"/>
                <a:cs typeface="+mn-cs"/>
              </a:rPr>
              <a:t> The aim of a </a:t>
            </a:r>
            <a:r>
              <a:rPr kumimoji="0" lang="en-GB" sz="2400" b="0" i="0" u="none" strike="noStrike" kern="1200" cap="none" spc="0" normalizeH="0" baseline="0" noProof="0" dirty="0" err="1" smtClean="0">
                <a:ln>
                  <a:noFill/>
                </a:ln>
                <a:solidFill>
                  <a:schemeClr val="tx1"/>
                </a:solidFill>
                <a:effectLst/>
                <a:uLnTx/>
                <a:uFillTx/>
                <a:latin typeface="+mn-lt"/>
                <a:ea typeface="+mn-ea"/>
                <a:cs typeface="+mn-cs"/>
              </a:rPr>
              <a:t>precising</a:t>
            </a:r>
            <a:r>
              <a:rPr kumimoji="0" lang="en-GB" sz="2400" b="0" i="0" u="none" strike="noStrike" kern="1200" cap="none" spc="0" normalizeH="0" baseline="0" noProof="0" dirty="0" smtClean="0">
                <a:ln>
                  <a:noFill/>
                </a:ln>
                <a:solidFill>
                  <a:schemeClr val="tx1"/>
                </a:solidFill>
                <a:effectLst/>
                <a:uLnTx/>
                <a:uFillTx/>
                <a:latin typeface="+mn-lt"/>
                <a:ea typeface="+mn-ea"/>
                <a:cs typeface="+mn-cs"/>
              </a:rPr>
              <a:t> definition is to make the meaning of a term more precise for some purpose</a:t>
            </a:r>
          </a:p>
          <a:p>
            <a:pPr marL="0" marR="45720" lvl="0" indent="0" defTabSz="914400" rtl="0" eaLnBrk="1" fontAlgn="auto" latinLnBrk="0" hangingPunct="1">
              <a:lnSpc>
                <a:spcPct val="100000"/>
              </a:lnSpc>
              <a:spcBef>
                <a:spcPct val="20000"/>
              </a:spcBef>
              <a:spcAft>
                <a:spcPts val="0"/>
              </a:spcAft>
              <a:buClr>
                <a:schemeClr val="accent3"/>
              </a:buClr>
              <a:buSzPct val="95000"/>
              <a:buFont typeface="Arial" pitchFamily="34" charset="0"/>
              <a:buChar char="•"/>
              <a:tabLst/>
              <a:defRPr/>
            </a:pPr>
            <a:endParaRPr kumimoji="0" lang="en-GB" sz="2400" b="0" i="0" u="none" strike="noStrike" kern="1200" cap="none" spc="0" normalizeH="0" baseline="0" noProof="0" dirty="0" smtClean="0">
              <a:ln>
                <a:noFill/>
              </a:ln>
              <a:solidFill>
                <a:schemeClr val="tx1"/>
              </a:solidFill>
              <a:effectLst/>
              <a:uLnTx/>
              <a:uFillTx/>
              <a:latin typeface="+mn-lt"/>
              <a:ea typeface="+mn-ea"/>
              <a:cs typeface="+mn-cs"/>
            </a:endParaRPr>
          </a:p>
          <a:p>
            <a:pPr marL="0" marR="45720" lvl="0" indent="0" defTabSz="914400" rtl="0" eaLnBrk="1" fontAlgn="auto" latinLnBrk="0" hangingPunct="1">
              <a:lnSpc>
                <a:spcPct val="100000"/>
              </a:lnSpc>
              <a:spcBef>
                <a:spcPct val="20000"/>
              </a:spcBef>
              <a:spcAft>
                <a:spcPts val="0"/>
              </a:spcAft>
              <a:buClr>
                <a:schemeClr val="accent3"/>
              </a:buClr>
              <a:buSzPct val="95000"/>
              <a:buFont typeface="Arial" pitchFamily="34" charset="0"/>
              <a:buChar char="•"/>
              <a:tabLst/>
              <a:defRPr/>
            </a:pPr>
            <a:r>
              <a:rPr kumimoji="0" lang="en-GB" sz="2400" b="1" i="0" u="none" strike="noStrike" kern="1200" cap="none" spc="0" normalizeH="0" baseline="0" noProof="0" dirty="0" smtClean="0">
                <a:ln>
                  <a:noFill/>
                </a:ln>
                <a:solidFill>
                  <a:schemeClr val="tx1"/>
                </a:solidFill>
                <a:effectLst/>
                <a:uLnTx/>
                <a:uFillTx/>
                <a:latin typeface="+mn-lt"/>
                <a:ea typeface="+mn-ea"/>
                <a:cs typeface="+mn-cs"/>
              </a:rPr>
              <a:t>Persuasive definition -</a:t>
            </a:r>
            <a:r>
              <a:rPr kumimoji="0" lang="en-GB" sz="2400" b="0" i="0" u="none" strike="noStrike" kern="1200" cap="none" spc="0" normalizeH="0" baseline="0" noProof="0" dirty="0" smtClean="0">
                <a:ln>
                  <a:noFill/>
                </a:ln>
                <a:solidFill>
                  <a:schemeClr val="tx1"/>
                </a:solidFill>
                <a:effectLst/>
                <a:uLnTx/>
                <a:uFillTx/>
                <a:latin typeface="+mn-lt"/>
                <a:ea typeface="+mn-ea"/>
                <a:cs typeface="+mn-cs"/>
              </a:rPr>
              <a:t> is any definition that attaches an emotive, positive or derogatory meaning to a term where it has none</a:t>
            </a:r>
          </a:p>
          <a:p>
            <a:pPr marL="0" marR="45720" lvl="0" indent="0" algn="r" defTabSz="914400" rtl="0" eaLnBrk="1" fontAlgn="auto" latinLnBrk="0" hangingPunct="1">
              <a:lnSpc>
                <a:spcPct val="100000"/>
              </a:lnSpc>
              <a:spcBef>
                <a:spcPct val="20000"/>
              </a:spcBef>
              <a:spcAft>
                <a:spcPts val="0"/>
              </a:spcAft>
              <a:buClr>
                <a:schemeClr val="accent3"/>
              </a:buClr>
              <a:buSzPct val="95000"/>
              <a:buFont typeface="Wingdings 2"/>
              <a:buNone/>
              <a:tabLst/>
              <a:defRPr/>
            </a:pPr>
            <a:endParaRPr kumimoji="0" lang="en-GB" sz="2400" b="0" i="0" u="none" strike="noStrike" kern="1200" cap="none" spc="0" normalizeH="0" baseline="0" noProof="0" dirty="0" smtClean="0">
              <a:ln>
                <a:noFill/>
              </a:ln>
              <a:solidFill>
                <a:schemeClr val="tx1"/>
              </a:solidFill>
              <a:effectLst/>
              <a:uLnTx/>
              <a:uFillTx/>
              <a:latin typeface="+mn-lt"/>
              <a:ea typeface="+mn-ea"/>
              <a:cs typeface="+mn-cs"/>
            </a:endParaRPr>
          </a:p>
          <a:p>
            <a:pPr marL="0" marR="45720" lvl="0" indent="0" algn="r" defTabSz="914400" rtl="0" eaLnBrk="1" fontAlgn="auto" latinLnBrk="0" hangingPunct="1">
              <a:lnSpc>
                <a:spcPct val="100000"/>
              </a:lnSpc>
              <a:spcBef>
                <a:spcPct val="20000"/>
              </a:spcBef>
              <a:spcAft>
                <a:spcPts val="0"/>
              </a:spcAft>
              <a:buClr>
                <a:schemeClr val="accent3"/>
              </a:buClr>
              <a:buSzPct val="95000"/>
              <a:buFont typeface="Wingdings 2"/>
              <a:buNone/>
              <a:tabLst/>
              <a:defRPr/>
            </a:pPr>
            <a:endParaRPr kumimoji="0" lang="en-GB" sz="2400" b="0" i="0" u="none" strike="noStrike" kern="1200" cap="none" spc="0" normalizeH="0" baseline="0" noProof="0" dirty="0">
              <a:ln>
                <a:noFill/>
              </a:ln>
              <a:solidFill>
                <a:schemeClr val="tx1"/>
              </a:solidFill>
              <a:effectLst/>
              <a:uLnTx/>
              <a:uFillTx/>
              <a:latin typeface="+mn-lt"/>
              <a:ea typeface="+mn-ea"/>
              <a:cs typeface="+mn-cs"/>
            </a:endParaRPr>
          </a:p>
        </p:txBody>
      </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p:cNvSpPr>
            <a:spLocks noGrp="1"/>
          </p:cNvSpPr>
          <p:nvPr>
            <p:ph type="ctrTitle"/>
          </p:nvPr>
        </p:nvSpPr>
        <p:spPr>
          <a:xfrm>
            <a:off x="533400" y="500042"/>
            <a:ext cx="7851648" cy="1071570"/>
          </a:xfrm>
        </p:spPr>
        <p:txBody>
          <a:bodyPr>
            <a:normAutofit fontScale="90000"/>
          </a:bodyPr>
          <a:lstStyle/>
          <a:p>
            <a:pPr algn="ctr"/>
            <a:r>
              <a:rPr lang="en-GB" sz="5400" b="1" dirty="0" smtClean="0">
                <a:solidFill>
                  <a:schemeClr val="tx1"/>
                </a:solidFill>
              </a:rPr>
              <a:t>Evaluating definitions</a:t>
            </a:r>
            <a:endParaRPr lang="en-GB" dirty="0">
              <a:solidFill>
                <a:schemeClr val="tx1"/>
              </a:solidFill>
            </a:endParaRPr>
          </a:p>
        </p:txBody>
      </p:sp>
      <p:sp>
        <p:nvSpPr>
          <p:cNvPr id="4" name="Content Placeholder 2"/>
          <p:cNvSpPr txBox="1">
            <a:spLocks/>
          </p:cNvSpPr>
          <p:nvPr/>
        </p:nvSpPr>
        <p:spPr>
          <a:xfrm>
            <a:off x="457200" y="1935480"/>
            <a:ext cx="8229600" cy="4389120"/>
          </a:xfrm>
          <a:prstGeom prst="rect">
            <a:avLst/>
          </a:prstGeom>
        </p:spPr>
        <p:txBody>
          <a:bodyPr vert="horz" lIns="0" rIns="18288">
            <a:normAutofit/>
          </a:bodyPr>
          <a:lstStyle/>
          <a:p>
            <a:pPr marL="0" marR="45720" lvl="0" indent="0" algn="ctr" defTabSz="914400" rtl="0" eaLnBrk="1" fontAlgn="auto" latinLnBrk="0" hangingPunct="1">
              <a:lnSpc>
                <a:spcPct val="100000"/>
              </a:lnSpc>
              <a:spcBef>
                <a:spcPct val="20000"/>
              </a:spcBef>
              <a:spcAft>
                <a:spcPts val="0"/>
              </a:spcAft>
              <a:buClr>
                <a:schemeClr val="accent3"/>
              </a:buClr>
              <a:buSzPct val="95000"/>
              <a:tabLst/>
              <a:defRPr/>
            </a:pPr>
            <a:r>
              <a:rPr kumimoji="0" lang="en-GB" sz="2800" b="0" i="0" u="none" strike="noStrike" kern="1200" cap="none" spc="0" normalizeH="0" baseline="0" noProof="0" dirty="0" smtClean="0">
                <a:ln>
                  <a:noFill/>
                </a:ln>
                <a:solidFill>
                  <a:schemeClr val="tx1"/>
                </a:solidFill>
                <a:effectLst/>
                <a:uLnTx/>
                <a:uFillTx/>
                <a:latin typeface="+mn-lt"/>
                <a:ea typeface="+mn-ea"/>
                <a:cs typeface="+mn-cs"/>
              </a:rPr>
              <a:t>The criteria for evaluating definitions depends on the kind of definition we are considering. </a:t>
            </a:r>
          </a:p>
          <a:p>
            <a:pPr marL="0" marR="45720" lvl="0" indent="0" defTabSz="914400" rtl="0" eaLnBrk="1" fontAlgn="auto" latinLnBrk="0" hangingPunct="1">
              <a:lnSpc>
                <a:spcPct val="100000"/>
              </a:lnSpc>
              <a:spcBef>
                <a:spcPct val="20000"/>
              </a:spcBef>
              <a:spcAft>
                <a:spcPts val="0"/>
              </a:spcAft>
              <a:buClr>
                <a:schemeClr val="accent3"/>
              </a:buClr>
              <a:buSzPct val="95000"/>
              <a:buFont typeface="Arial" pitchFamily="34" charset="0"/>
              <a:buChar char="•"/>
              <a:tabLst/>
              <a:defRPr/>
            </a:pPr>
            <a:r>
              <a:rPr kumimoji="0" lang="en-GB" sz="2800" b="0" i="0" u="none" strike="noStrike" kern="1200" cap="none" spc="0" normalizeH="0" baseline="0" noProof="0" dirty="0" smtClean="0">
                <a:ln>
                  <a:noFill/>
                </a:ln>
                <a:solidFill>
                  <a:schemeClr val="tx1"/>
                </a:solidFill>
                <a:effectLst/>
                <a:uLnTx/>
                <a:uFillTx/>
                <a:latin typeface="+mn-lt"/>
                <a:ea typeface="+mn-ea"/>
                <a:cs typeface="+mn-cs"/>
              </a:rPr>
              <a:t>  With definitions, it is important that the definition provided correctly captures the usage of the term that is defined.</a:t>
            </a:r>
          </a:p>
          <a:p>
            <a:pPr marL="0" marR="45720" lvl="0" indent="0" defTabSz="914400" rtl="0" eaLnBrk="1" fontAlgn="auto" latinLnBrk="0" hangingPunct="1">
              <a:lnSpc>
                <a:spcPct val="100000"/>
              </a:lnSpc>
              <a:spcBef>
                <a:spcPct val="20000"/>
              </a:spcBef>
              <a:spcAft>
                <a:spcPts val="0"/>
              </a:spcAft>
              <a:buClr>
                <a:schemeClr val="accent3"/>
              </a:buClr>
              <a:buSzPct val="95000"/>
              <a:buFont typeface="Arial" pitchFamily="34" charset="0"/>
              <a:buChar char="•"/>
              <a:tabLst/>
              <a:defRPr/>
            </a:pPr>
            <a:r>
              <a:rPr kumimoji="0" lang="en-GB" sz="2800" b="0" i="0" u="none" strike="noStrike" kern="1200" cap="none" spc="0" normalizeH="0" baseline="0" noProof="0" dirty="0" smtClean="0">
                <a:ln>
                  <a:noFill/>
                </a:ln>
                <a:solidFill>
                  <a:schemeClr val="tx1"/>
                </a:solidFill>
                <a:effectLst/>
                <a:uLnTx/>
                <a:uFillTx/>
                <a:latin typeface="+mn-lt"/>
                <a:ea typeface="+mn-ea"/>
                <a:cs typeface="+mn-cs"/>
              </a:rPr>
              <a:t>  In particular, this means that the definition should be neither too wide (or too broad) nor too narrow. </a:t>
            </a:r>
          </a:p>
          <a:p>
            <a:pPr marL="0" marR="45720" lvl="0" indent="0" defTabSz="914400" rtl="0" eaLnBrk="1" fontAlgn="auto" latinLnBrk="0" hangingPunct="1">
              <a:lnSpc>
                <a:spcPct val="100000"/>
              </a:lnSpc>
              <a:spcBef>
                <a:spcPct val="20000"/>
              </a:spcBef>
              <a:spcAft>
                <a:spcPts val="0"/>
              </a:spcAft>
              <a:buClr>
                <a:schemeClr val="accent3"/>
              </a:buClr>
              <a:buSzPct val="95000"/>
              <a:buFont typeface="Arial" pitchFamily="34" charset="0"/>
              <a:buChar char="•"/>
              <a:tabLst/>
              <a:defRPr/>
            </a:pPr>
            <a:r>
              <a:rPr lang="en-GB" sz="2800" dirty="0" smtClean="0"/>
              <a:t>  </a:t>
            </a:r>
            <a:r>
              <a:rPr kumimoji="0" lang="en-GB" sz="2800" b="0" i="0" u="none" strike="noStrike" kern="1200" cap="none" spc="0" normalizeH="0" baseline="0" noProof="0" dirty="0" smtClean="0">
                <a:ln>
                  <a:noFill/>
                </a:ln>
                <a:solidFill>
                  <a:schemeClr val="tx1"/>
                </a:solidFill>
                <a:effectLst/>
                <a:uLnTx/>
                <a:uFillTx/>
                <a:latin typeface="+mn-lt"/>
                <a:ea typeface="+mn-ea"/>
                <a:cs typeface="+mn-cs"/>
              </a:rPr>
              <a:t>But it is important that the definition should be systematic and precise.</a:t>
            </a:r>
          </a:p>
          <a:p>
            <a:pPr marL="0" marR="45720" lvl="0" indent="0" algn="ctr" defTabSz="914400" rtl="0" eaLnBrk="1" fontAlgn="auto" latinLnBrk="0" hangingPunct="1">
              <a:lnSpc>
                <a:spcPct val="100000"/>
              </a:lnSpc>
              <a:spcBef>
                <a:spcPct val="20000"/>
              </a:spcBef>
              <a:spcAft>
                <a:spcPts val="0"/>
              </a:spcAft>
              <a:buClr>
                <a:schemeClr val="accent3"/>
              </a:buClr>
              <a:buSzPct val="95000"/>
              <a:buFont typeface="Wingdings 2"/>
              <a:buNone/>
              <a:tabLst/>
              <a:defRPr/>
            </a:pPr>
            <a:endParaRPr kumimoji="0" lang="en-GB" sz="2600" b="0" i="0" u="none" strike="noStrike" kern="1200" cap="none" spc="0" normalizeH="0" baseline="0" noProof="0" dirty="0">
              <a:ln>
                <a:noFill/>
              </a:ln>
              <a:solidFill>
                <a:schemeClr val="tx1"/>
              </a:solidFill>
              <a:effectLst/>
              <a:uLnTx/>
              <a:uFillTx/>
              <a:latin typeface="+mn-lt"/>
              <a:ea typeface="+mn-ea"/>
              <a:cs typeface="+mn-cs"/>
            </a:endParaRPr>
          </a:p>
        </p:txBody>
      </p:sp>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57166"/>
            <a:ext cx="8229600" cy="1214446"/>
          </a:xfrm>
        </p:spPr>
        <p:txBody>
          <a:bodyPr/>
          <a:lstStyle/>
          <a:p>
            <a:r>
              <a:rPr lang="en-GB" dirty="0" smtClean="0"/>
              <a:t>Definitions of Sugar</a:t>
            </a:r>
            <a:endParaRPr lang="en-GB" dirty="0"/>
          </a:p>
        </p:txBody>
      </p:sp>
      <p:sp>
        <p:nvSpPr>
          <p:cNvPr id="3" name="Content Placeholder 2"/>
          <p:cNvSpPr>
            <a:spLocks noGrp="1"/>
          </p:cNvSpPr>
          <p:nvPr>
            <p:ph sz="half" idx="1"/>
          </p:nvPr>
        </p:nvSpPr>
        <p:spPr/>
        <p:txBody>
          <a:bodyPr>
            <a:normAutofit fontScale="77500" lnSpcReduction="20000"/>
          </a:bodyPr>
          <a:lstStyle/>
          <a:p>
            <a:pPr algn="just"/>
            <a:r>
              <a:rPr lang="en-GB" dirty="0" smtClean="0"/>
              <a:t>A sweet </a:t>
            </a:r>
            <a:r>
              <a:rPr lang="en-GB" dirty="0" err="1" smtClean="0"/>
              <a:t>crystallizable</a:t>
            </a:r>
            <a:r>
              <a:rPr lang="en-GB" dirty="0" smtClean="0"/>
              <a:t> material that consists wholly or essentially of sucrose, is colourless or white when pure tending to brown when less refined</a:t>
            </a:r>
            <a:r>
              <a:rPr lang="en-GB" dirty="0" smtClean="0">
                <a:solidFill>
                  <a:srgbClr val="FF0000"/>
                </a:solidFill>
              </a:rPr>
              <a:t>,(descriptive) </a:t>
            </a:r>
            <a:r>
              <a:rPr lang="en-GB" dirty="0" smtClean="0"/>
              <a:t>is obtained commercially from sugarcane or sugar beet and less extensively from  maples, and palms</a:t>
            </a:r>
            <a:r>
              <a:rPr lang="en-GB" dirty="0" smtClean="0">
                <a:solidFill>
                  <a:srgbClr val="FF0000"/>
                </a:solidFill>
              </a:rPr>
              <a:t>,(source) </a:t>
            </a:r>
            <a:r>
              <a:rPr lang="en-GB" dirty="0" smtClean="0"/>
              <a:t>and is important as a source of dietary carbohydrate and as a sweetener and preservative of other foods</a:t>
            </a:r>
            <a:r>
              <a:rPr lang="en-GB" dirty="0" smtClean="0">
                <a:solidFill>
                  <a:srgbClr val="FF0000"/>
                </a:solidFill>
              </a:rPr>
              <a:t>.(</a:t>
            </a:r>
            <a:r>
              <a:rPr lang="en-GB" dirty="0" err="1" smtClean="0">
                <a:solidFill>
                  <a:srgbClr val="FF0000"/>
                </a:solidFill>
              </a:rPr>
              <a:t>useage</a:t>
            </a:r>
            <a:r>
              <a:rPr lang="en-GB" dirty="0" smtClean="0">
                <a:solidFill>
                  <a:srgbClr val="FF0000"/>
                </a:solidFill>
              </a:rPr>
              <a:t>)</a:t>
            </a:r>
            <a:endParaRPr lang="en-GB" dirty="0">
              <a:solidFill>
                <a:srgbClr val="FF0000"/>
              </a:solidFill>
            </a:endParaRPr>
          </a:p>
        </p:txBody>
      </p:sp>
      <p:sp>
        <p:nvSpPr>
          <p:cNvPr id="4" name="Content Placeholder 3"/>
          <p:cNvSpPr>
            <a:spLocks noGrp="1"/>
          </p:cNvSpPr>
          <p:nvPr>
            <p:ph sz="half" idx="2"/>
          </p:nvPr>
        </p:nvSpPr>
        <p:spPr/>
        <p:txBody>
          <a:bodyPr>
            <a:normAutofit fontScale="77500" lnSpcReduction="20000"/>
          </a:bodyPr>
          <a:lstStyle/>
          <a:p>
            <a:r>
              <a:rPr lang="en-GB" dirty="0" smtClean="0"/>
              <a:t>Something sweet you put in your tea</a:t>
            </a:r>
            <a:endParaRPr lang="en-GB" dirty="0"/>
          </a:p>
        </p:txBody>
      </p:sp>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530352" y="2852936"/>
            <a:ext cx="7772400" cy="2862080"/>
          </a:xfrm>
        </p:spPr>
        <p:txBody>
          <a:bodyPr>
            <a:normAutofit/>
          </a:bodyPr>
          <a:lstStyle/>
          <a:p>
            <a:pPr algn="ctr"/>
            <a:r>
              <a:rPr lang="en-GB" sz="2800" dirty="0" smtClean="0"/>
              <a:t>Individually   attempt to create a  paragraph  on a dance story.  Attempt to be systematic.( description, source, usage)  At the end of the exercise you will read your definition to another group  and they will try to work out the word you have defined.</a:t>
            </a:r>
          </a:p>
        </p:txBody>
      </p:sp>
      <p:sp>
        <p:nvSpPr>
          <p:cNvPr id="2" name="Title 1"/>
          <p:cNvSpPr>
            <a:spLocks noGrp="1"/>
          </p:cNvSpPr>
          <p:nvPr>
            <p:ph type="title"/>
          </p:nvPr>
        </p:nvSpPr>
        <p:spPr>
          <a:xfrm>
            <a:off x="530352" y="571480"/>
            <a:ext cx="7772400" cy="2065432"/>
          </a:xfrm>
        </p:spPr>
        <p:txBody>
          <a:bodyPr/>
          <a:lstStyle/>
          <a:p>
            <a:r>
              <a:rPr lang="en-GB" dirty="0" smtClean="0"/>
              <a:t>Defining meaning Exercise</a:t>
            </a:r>
            <a:endParaRPr lang="en-GB" dirty="0"/>
          </a:p>
        </p:txBody>
      </p:sp>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843808" y="2348880"/>
            <a:ext cx="3381000" cy="923528"/>
          </a:xfrm>
        </p:spPr>
        <p:txBody>
          <a:bodyPr>
            <a:normAutofit/>
          </a:bodyPr>
          <a:lstStyle/>
          <a:p>
            <a:r>
              <a:rPr lang="en-GB" dirty="0" smtClean="0"/>
              <a:t>Arguments         </a:t>
            </a:r>
            <a:endParaRPr lang="en-GB" dirty="0"/>
          </a:p>
        </p:txBody>
      </p:sp>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572784"/>
          </a:xfrm>
        </p:spPr>
        <p:txBody>
          <a:bodyPr>
            <a:normAutofit fontScale="90000"/>
          </a:bodyPr>
          <a:lstStyle/>
          <a:p>
            <a:pPr algn="ctr"/>
            <a:r>
              <a:rPr lang="en-GB" sz="5400" dirty="0" smtClean="0">
                <a:solidFill>
                  <a:schemeClr val="accent4">
                    <a:lumMod val="60000"/>
                    <a:lumOff val="40000"/>
                  </a:schemeClr>
                </a:solidFill>
              </a:rPr>
              <a:t>Identify, construct and evaluate arguments</a:t>
            </a:r>
            <a:endParaRPr lang="en-GB" dirty="0"/>
          </a:p>
        </p:txBody>
      </p:sp>
      <p:sp>
        <p:nvSpPr>
          <p:cNvPr id="4" name="Content Placeholder 2"/>
          <p:cNvSpPr>
            <a:spLocks noGrp="1"/>
          </p:cNvSpPr>
          <p:nvPr>
            <p:ph idx="1"/>
          </p:nvPr>
        </p:nvSpPr>
        <p:spPr>
          <a:xfrm>
            <a:off x="457200" y="2348880"/>
            <a:ext cx="8229600" cy="3975720"/>
          </a:xfrm>
        </p:spPr>
        <p:txBody>
          <a:bodyPr>
            <a:normAutofit fontScale="77500" lnSpcReduction="20000"/>
          </a:bodyPr>
          <a:lstStyle/>
          <a:p>
            <a:r>
              <a:rPr lang="en-GB" dirty="0" smtClean="0"/>
              <a:t>A well structured argument will include a </a:t>
            </a:r>
            <a:r>
              <a:rPr lang="en-GB" dirty="0" smtClean="0">
                <a:solidFill>
                  <a:srgbClr val="FF0000"/>
                </a:solidFill>
              </a:rPr>
              <a:t>p</a:t>
            </a:r>
            <a:r>
              <a:rPr lang="en-GB" dirty="0" smtClean="0"/>
              <a:t>remise, </a:t>
            </a:r>
            <a:r>
              <a:rPr lang="en-GB" dirty="0" smtClean="0">
                <a:solidFill>
                  <a:srgbClr val="FF0000"/>
                </a:solidFill>
              </a:rPr>
              <a:t>s</a:t>
            </a:r>
            <a:r>
              <a:rPr lang="en-GB" dirty="0" smtClean="0"/>
              <a:t>upporting </a:t>
            </a:r>
            <a:r>
              <a:rPr lang="en-GB" dirty="0" smtClean="0">
                <a:solidFill>
                  <a:srgbClr val="FF0000"/>
                </a:solidFill>
              </a:rPr>
              <a:t>e</a:t>
            </a:r>
            <a:r>
              <a:rPr lang="en-GB" dirty="0" smtClean="0"/>
              <a:t>vidence and a </a:t>
            </a:r>
            <a:r>
              <a:rPr lang="en-GB" dirty="0" smtClean="0">
                <a:solidFill>
                  <a:srgbClr val="FF0000"/>
                </a:solidFill>
              </a:rPr>
              <a:t>c</a:t>
            </a:r>
            <a:r>
              <a:rPr lang="en-GB" dirty="0" smtClean="0"/>
              <a:t>onclusion.</a:t>
            </a:r>
          </a:p>
          <a:p>
            <a:r>
              <a:rPr lang="en-GB" dirty="0" smtClean="0"/>
              <a:t>The result is not chaotic but matter-of-fact.</a:t>
            </a:r>
            <a:r>
              <a:rPr lang="en-GB" dirty="0" smtClean="0">
                <a:solidFill>
                  <a:srgbClr val="FF0000"/>
                </a:solidFill>
              </a:rPr>
              <a:t> </a:t>
            </a:r>
            <a:r>
              <a:rPr lang="en-GB" dirty="0" smtClean="0"/>
              <a:t>(</a:t>
            </a:r>
            <a:r>
              <a:rPr lang="en-GB" u="sng" dirty="0" smtClean="0">
                <a:solidFill>
                  <a:srgbClr val="FF0000"/>
                </a:solidFill>
              </a:rPr>
              <a:t>P)</a:t>
            </a:r>
            <a:r>
              <a:rPr lang="en-GB" dirty="0" smtClean="0"/>
              <a:t> The movement is straight-forward, fully articulated, but seldom graceful or dazzling. The dancers’ faces express keen involvement in their activity. Their gaze both diffuse and alert, they focus on the kinaesthetic sensations of performing the movement and on the space around them, equally aware of audience, other dancers, and their own activity. </a:t>
            </a:r>
            <a:r>
              <a:rPr lang="en-GB" dirty="0" smtClean="0">
                <a:solidFill>
                  <a:srgbClr val="FF0000"/>
                </a:solidFill>
              </a:rPr>
              <a:t>(SE) </a:t>
            </a:r>
            <a:r>
              <a:rPr lang="en-GB" dirty="0" smtClean="0"/>
              <a:t>The effect of this straightforward style is to present the dancers as pedestrian rather than fictional or symbolic subjects. </a:t>
            </a:r>
            <a:r>
              <a:rPr lang="en-GB" dirty="0" smtClean="0">
                <a:solidFill>
                  <a:srgbClr val="FF0000"/>
                </a:solidFill>
              </a:rPr>
              <a:t>(C)</a:t>
            </a:r>
          </a:p>
        </p:txBody>
      </p:sp>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u="sng" dirty="0" smtClean="0"/>
              <a:t>Convergent Thinking</a:t>
            </a:r>
            <a:endParaRPr lang="en-GB" b="1" u="sng" dirty="0"/>
          </a:p>
        </p:txBody>
      </p:sp>
      <p:sp>
        <p:nvSpPr>
          <p:cNvPr id="3" name="Content Placeholder 2"/>
          <p:cNvSpPr>
            <a:spLocks noGrp="1"/>
          </p:cNvSpPr>
          <p:nvPr>
            <p:ph idx="1"/>
          </p:nvPr>
        </p:nvSpPr>
        <p:spPr/>
        <p:txBody>
          <a:bodyPr>
            <a:normAutofit fontScale="85000" lnSpcReduction="20000"/>
          </a:bodyPr>
          <a:lstStyle/>
          <a:p>
            <a:pPr algn="ctr">
              <a:buNone/>
            </a:pPr>
            <a:r>
              <a:rPr lang="en-GB" dirty="0" smtClean="0"/>
              <a:t>Convergent thinking is a style of thought that attempts to consider all available information and arrive at the single best possible answer. Most of the thinking called for in schools is convergent, as schools require students to gather and remember information and make logical decisions and answers accordingly. Convergent thinking is not, generally speaking, particularly creative and is best employed when a single correct answer does exist and can be discovered based on an analysis of available stored information. In contrast to the convergent style of thought is Divergent thinking which is more creative and which often involves multiple possible solutions to problems.</a:t>
            </a:r>
            <a:endParaRPr lang="en-GB"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33400" y="785794"/>
            <a:ext cx="7851648" cy="1071570"/>
          </a:xfrm>
        </p:spPr>
        <p:txBody>
          <a:bodyPr/>
          <a:lstStyle/>
          <a:p>
            <a:pPr algn="ctr"/>
            <a:r>
              <a:rPr lang="en-GB" u="sng" dirty="0" smtClean="0">
                <a:solidFill>
                  <a:schemeClr val="accent4">
                    <a:lumMod val="60000"/>
                    <a:lumOff val="40000"/>
                  </a:schemeClr>
                </a:solidFill>
              </a:rPr>
              <a:t>Convergent Thinking</a:t>
            </a:r>
            <a:endParaRPr lang="en-GB" u="sng" dirty="0">
              <a:solidFill>
                <a:schemeClr val="accent4">
                  <a:lumMod val="60000"/>
                  <a:lumOff val="40000"/>
                </a:schemeClr>
              </a:solidFill>
            </a:endParaRPr>
          </a:p>
        </p:txBody>
      </p:sp>
      <p:sp>
        <p:nvSpPr>
          <p:cNvPr id="3" name="Subtitle 2"/>
          <p:cNvSpPr>
            <a:spLocks noGrp="1"/>
          </p:cNvSpPr>
          <p:nvPr>
            <p:ph type="subTitle" idx="1"/>
          </p:nvPr>
        </p:nvSpPr>
        <p:spPr>
          <a:xfrm>
            <a:off x="533400" y="2285992"/>
            <a:ext cx="7854696" cy="2695144"/>
          </a:xfrm>
        </p:spPr>
        <p:txBody>
          <a:bodyPr/>
          <a:lstStyle/>
          <a:p>
            <a:pPr algn="ctr"/>
            <a:r>
              <a:rPr lang="en-GB" sz="2800" dirty="0" smtClean="0"/>
              <a:t>Taking the list of alternate uses you found for your object, now focus on one  of these and list systematically why it would be appropriate for its new use, and why it would not. ( think about materials, size, safety, sustainability)</a:t>
            </a:r>
          </a:p>
          <a:p>
            <a:endParaRPr lang="en-GB" dirty="0"/>
          </a:p>
        </p:txBody>
      </p:sp>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a:bodyPr>
          <a:lstStyle/>
          <a:p>
            <a:pPr algn="ctr">
              <a:buNone/>
            </a:pPr>
            <a:r>
              <a:rPr lang="en-GB" sz="4400" dirty="0" smtClean="0">
                <a:solidFill>
                  <a:schemeClr val="accent3">
                    <a:lumMod val="60000"/>
                    <a:lumOff val="40000"/>
                  </a:schemeClr>
                </a:solidFill>
              </a:rPr>
              <a:t>Any questions</a:t>
            </a:r>
            <a:endParaRPr lang="en-GB" sz="4400" dirty="0">
              <a:solidFill>
                <a:schemeClr val="accent3">
                  <a:lumMod val="60000"/>
                  <a:lumOff val="40000"/>
                </a:schemeClr>
              </a:solidFill>
            </a:endParaRPr>
          </a:p>
        </p:txBody>
      </p:sp>
    </p:spTree>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etro">
  <a:themeElements>
    <a:clrScheme name="Metro">
      <a:dk1>
        <a:sysClr val="windowText" lastClr="000000"/>
      </a:dk1>
      <a:lt1>
        <a:sysClr val="window" lastClr="FFFFFF"/>
      </a:lt1>
      <a:dk2>
        <a:srgbClr val="4E5B6F"/>
      </a:dk2>
      <a:lt2>
        <a:srgbClr val="D6ECFF"/>
      </a:lt2>
      <a:accent1>
        <a:srgbClr val="7FD13B"/>
      </a:accent1>
      <a:accent2>
        <a:srgbClr val="EA157A"/>
      </a:accent2>
      <a:accent3>
        <a:srgbClr val="FEB80A"/>
      </a:accent3>
      <a:accent4>
        <a:srgbClr val="00ADDC"/>
      </a:accent4>
      <a:accent5>
        <a:srgbClr val="738AC8"/>
      </a:accent5>
      <a:accent6>
        <a:srgbClr val="1AB39F"/>
      </a:accent6>
      <a:hlink>
        <a:srgbClr val="EB8803"/>
      </a:hlink>
      <a:folHlink>
        <a:srgbClr val="5F7791"/>
      </a:folHlink>
    </a:clrScheme>
    <a:fontScheme name="Metro">
      <a:majorFont>
        <a:latin typeface="Consolas"/>
        <a:ea typeface=""/>
        <a:cs typeface=""/>
        <a:font script="Jpan" typeface="HG丸ｺﾞｼｯｸM-PRO"/>
        <a:font script="Hang" typeface="HY중고딕"/>
        <a:font script="Hans" typeface="华文楷体"/>
        <a:font script="Hant" typeface="新細明體"/>
        <a:font script="Arab" typeface="Tahoma"/>
        <a:font script="Hebr" typeface="Levenim MT"/>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Corbel"/>
        <a:ea typeface=""/>
        <a:cs typeface=""/>
        <a:font script="Jpan" typeface="HGｺﾞｼｯｸM"/>
        <a:font script="Hang" typeface="맑은 고딕"/>
        <a:font script="Hans" typeface="宋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inorFont>
    </a:fontScheme>
    <a:fmtScheme name="Metro">
      <a:fillStyleLst>
        <a:solidFill>
          <a:schemeClr val="phClr"/>
        </a:solidFill>
        <a:gradFill rotWithShape="1">
          <a:gsLst>
            <a:gs pos="0">
              <a:schemeClr val="phClr">
                <a:tint val="25000"/>
                <a:satMod val="125000"/>
              </a:schemeClr>
            </a:gs>
            <a:gs pos="40000">
              <a:schemeClr val="phClr">
                <a:tint val="55000"/>
                <a:satMod val="130000"/>
              </a:schemeClr>
            </a:gs>
            <a:gs pos="50000">
              <a:schemeClr val="phClr">
                <a:tint val="59000"/>
                <a:satMod val="130000"/>
              </a:schemeClr>
            </a:gs>
            <a:gs pos="65000">
              <a:schemeClr val="phClr">
                <a:tint val="55000"/>
                <a:satMod val="130000"/>
              </a:schemeClr>
            </a:gs>
            <a:gs pos="100000">
              <a:schemeClr val="phClr">
                <a:tint val="20000"/>
                <a:satMod val="125000"/>
              </a:schemeClr>
            </a:gs>
          </a:gsLst>
          <a:lin ang="5400000" scaled="0"/>
        </a:gradFill>
        <a:gradFill rotWithShape="1">
          <a:gsLst>
            <a:gs pos="0">
              <a:schemeClr val="phClr">
                <a:tint val="48000"/>
                <a:satMod val="138000"/>
              </a:schemeClr>
            </a:gs>
            <a:gs pos="25000">
              <a:schemeClr val="phClr">
                <a:tint val="85000"/>
              </a:schemeClr>
            </a:gs>
            <a:gs pos="40000">
              <a:schemeClr val="phClr">
                <a:tint val="92000"/>
              </a:schemeClr>
            </a:gs>
            <a:gs pos="50000">
              <a:schemeClr val="phClr">
                <a:tint val="93000"/>
              </a:schemeClr>
            </a:gs>
            <a:gs pos="60000">
              <a:schemeClr val="phClr">
                <a:tint val="92000"/>
              </a:schemeClr>
            </a:gs>
            <a:gs pos="75000">
              <a:schemeClr val="phClr">
                <a:tint val="83000"/>
                <a:satMod val="108000"/>
              </a:schemeClr>
            </a:gs>
            <a:gs pos="100000">
              <a:schemeClr val="phClr">
                <a:tint val="48000"/>
                <a:satMod val="150000"/>
              </a:schemeClr>
            </a:gs>
          </a:gsLst>
          <a:lin ang="5400000" scaled="0"/>
        </a:gradFill>
      </a:fillStyleLst>
      <a:lnStyleLst>
        <a:ln w="12000" cap="flat" cmpd="sng" algn="ctr">
          <a:solidFill>
            <a:schemeClr val="phClr"/>
          </a:solidFill>
          <a:prstDash val="solid"/>
        </a:ln>
        <a:ln w="19050" cap="flat" cmpd="sng" algn="ctr">
          <a:solidFill>
            <a:schemeClr val="phClr"/>
          </a:solidFill>
          <a:prstDash val="solid"/>
        </a:ln>
        <a:ln w="38100" cap="flat" cmpd="sng" algn="ctr">
          <a:solidFill>
            <a:schemeClr val="phClr"/>
          </a:solidFill>
          <a:prstDash val="solid"/>
        </a:ln>
      </a:lnStyleLst>
      <a:effectStyleLst>
        <a:effectStyle>
          <a:effectLst>
            <a:glow rad="63500">
              <a:schemeClr val="phClr">
                <a:alpha val="45000"/>
                <a:satMod val="120000"/>
              </a:schemeClr>
            </a:glow>
          </a:effectLst>
        </a:effectStyle>
        <a:effectStyle>
          <a:effectLst>
            <a:glow rad="63500">
              <a:schemeClr val="phClr">
                <a:alpha val="45000"/>
                <a:satMod val="120000"/>
              </a:schemeClr>
            </a:glow>
          </a:effectLst>
          <a:scene3d>
            <a:camera prst="orthographicFront" fov="0">
              <a:rot lat="0" lon="0" rev="0"/>
            </a:camera>
            <a:lightRig rig="brightRoom" dir="tl">
              <a:rot lat="0" lon="0" rev="8700000"/>
            </a:lightRig>
          </a:scene3d>
          <a:sp3d>
            <a:bevelT w="0" h="0"/>
            <a:contourClr>
              <a:schemeClr val="phClr">
                <a:tint val="70000"/>
              </a:schemeClr>
            </a:contourClr>
          </a:sp3d>
        </a:effectStyle>
        <a:effectStyle>
          <a:effectLst>
            <a:glow rad="101500">
              <a:schemeClr val="phClr">
                <a:alpha val="42000"/>
                <a:satMod val="120000"/>
              </a:schemeClr>
            </a:glow>
          </a:effectLst>
          <a:scene3d>
            <a:camera prst="orthographicFront" fov="0">
              <a:rot lat="0" lon="0" rev="0"/>
            </a:camera>
            <a:lightRig rig="glow" dir="t">
              <a:rot lat="0" lon="0" rev="4800000"/>
            </a:lightRig>
          </a:scene3d>
          <a:sp3d prstMaterial="powder">
            <a:bevelT w="50800" h="50800"/>
            <a:contourClr>
              <a:schemeClr val="phClr"/>
            </a:contourClr>
          </a:sp3d>
        </a:effectStyle>
      </a:effectStyleLst>
      <a:bgFillStyleLst>
        <a:solidFill>
          <a:schemeClr val="phClr"/>
        </a:solidFill>
        <a:gradFill rotWithShape="1">
          <a:gsLst>
            <a:gs pos="0">
              <a:schemeClr val="bg1">
                <a:shade val="100000"/>
                <a:satMod val="150000"/>
              </a:schemeClr>
            </a:gs>
            <a:gs pos="65000">
              <a:schemeClr val="bg1">
                <a:shade val="90000"/>
                <a:satMod val="375000"/>
              </a:schemeClr>
            </a:gs>
            <a:gs pos="100000">
              <a:schemeClr val="phClr">
                <a:tint val="88000"/>
                <a:satMod val="400000"/>
              </a:schemeClr>
            </a:gs>
          </a:gsLst>
          <a:lin ang="5400000" scaled="0"/>
        </a:gradFill>
        <a:blipFill>
          <a:blip xmlns:r="http://schemas.openxmlformats.org/officeDocument/2006/relationships" r:embed="rId1">
            <a:duotone>
              <a:schemeClr val="phClr">
                <a:shade val="40000"/>
                <a:satMod val="180000"/>
              </a:schemeClr>
              <a:schemeClr val="phClr">
                <a:tint val="90000"/>
                <a:satMod val="200000"/>
              </a:schemeClr>
            </a:duotone>
          </a:blip>
          <a:tile tx="0" ty="0" sx="80000" sy="8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70E5898B59B95F4C83553B9A031A0A39" ma:contentTypeVersion="0" ma:contentTypeDescription="Create a new document." ma:contentTypeScope="" ma:versionID="bdb625619972b9fd998c704340e7001f">
  <xsd:schema xmlns:xsd="http://www.w3.org/2001/XMLSchema" xmlns:p="http://schemas.microsoft.com/office/2006/metadata/properties" targetNamespace="http://schemas.microsoft.com/office/2006/metadata/properties" ma:root="true" ma:fieldsID="4aeb20c0e3442673af7ee10786458764">
    <xsd:element name="properties">
      <xsd:complexType>
        <xsd:sequence>
          <xsd:element name="documentManagement">
            <xsd:complexType>
              <xsd:all/>
            </xsd:complexType>
          </xsd:element>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office/internal/2005/internalDocumentation"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ma:readOnly="tru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lastPrinted" minOccurs="0" maxOccurs="1" type="xsd:dateTime"/>
        <xsd:element name="contentStatus" minOccurs="0" maxOccurs="1" type="xsd:string"/>
      </xsd:all>
    </xsd:complexType>
  </xsd: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027B83A6-2D5B-4CAE-866B-B4EFEEE47AF8}">
  <ds:schemaRefs>
    <ds:schemaRef ds:uri="http://purl.org/dc/elements/1.1/"/>
    <ds:schemaRef ds:uri="http://schemas.microsoft.com/office/2006/metadata/properties"/>
    <ds:schemaRef ds:uri="http://purl.org/dc/terms/"/>
    <ds:schemaRef ds:uri="http://schemas.openxmlformats.org/package/2006/metadata/core-properties"/>
    <ds:schemaRef ds:uri="http://schemas.microsoft.com/office/2006/documentManagement/types"/>
    <ds:schemaRef ds:uri="http://purl.org/dc/dcmitype/"/>
    <ds:schemaRef ds:uri="http://www.w3.org/XML/1998/namespace"/>
  </ds:schemaRefs>
</ds:datastoreItem>
</file>

<file path=customXml/itemProps2.xml><?xml version="1.0" encoding="utf-8"?>
<ds:datastoreItem xmlns:ds="http://schemas.openxmlformats.org/officeDocument/2006/customXml" ds:itemID="{6DA6DA70-04A5-4659-91ED-FE0799B42D2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openxmlformats.org/package/2006/metadata/core-properties"/>
    <ds:schemaRef ds:uri="http://purl.org/dc/elements/1.1/"/>
    <ds:schemaRef ds:uri="http://purl.org/dc/terms/"/>
    <ds:schemaRef ds:uri="http://schemas.microsoft.com/office/internal/2005/internalDocumentation"/>
  </ds:schemaRefs>
</ds:datastoreItem>
</file>

<file path=customXml/itemProps3.xml><?xml version="1.0" encoding="utf-8"?>
<ds:datastoreItem xmlns:ds="http://schemas.openxmlformats.org/officeDocument/2006/customXml" ds:itemID="{EB2C606E-9A7F-4E55-BDCE-937710934000}">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Metro</Template>
  <TotalTime>2290</TotalTime>
  <Words>1688</Words>
  <Application>Microsoft Office PowerPoint</Application>
  <PresentationFormat>On-screen Show (4:3)</PresentationFormat>
  <Paragraphs>144</Paragraphs>
  <Slides>21</Slides>
  <Notes>16</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21</vt:i4>
      </vt:variant>
    </vt:vector>
  </HeadingPairs>
  <TitlesOfParts>
    <vt:vector size="29" baseType="lpstr">
      <vt:lpstr>Arial</vt:lpstr>
      <vt:lpstr>Calibri</vt:lpstr>
      <vt:lpstr>Consolas</vt:lpstr>
      <vt:lpstr>Corbel</vt:lpstr>
      <vt:lpstr>Wingdings</vt:lpstr>
      <vt:lpstr>Wingdings 2</vt:lpstr>
      <vt:lpstr>Wingdings 3</vt:lpstr>
      <vt:lpstr>Metro</vt:lpstr>
      <vt:lpstr>Critical Thinking Claire Mackerras</vt:lpstr>
      <vt:lpstr>Aims of the Session</vt:lpstr>
      <vt:lpstr>PowerPoint Presentation</vt:lpstr>
      <vt:lpstr>Divergent Thinking</vt:lpstr>
      <vt:lpstr>Divergent Thinking Techniques</vt:lpstr>
      <vt:lpstr>PowerPoint Presentation</vt:lpstr>
      <vt:lpstr> Skills &amp; Dispositions</vt:lpstr>
      <vt:lpstr>Why they are important</vt:lpstr>
      <vt:lpstr>Why use Critical Thinking?</vt:lpstr>
      <vt:lpstr>Understanding Learning, Making Connections</vt:lpstr>
      <vt:lpstr>PowerPoint Presentation</vt:lpstr>
      <vt:lpstr>PowerPoint Presentation</vt:lpstr>
      <vt:lpstr>PowerPoint Presentation</vt:lpstr>
      <vt:lpstr>Evaluating definitions</vt:lpstr>
      <vt:lpstr>Definitions of Sugar</vt:lpstr>
      <vt:lpstr>Defining meaning Exercise</vt:lpstr>
      <vt:lpstr>Arguments         </vt:lpstr>
      <vt:lpstr>Identify, construct and evaluate arguments</vt:lpstr>
      <vt:lpstr>Convergent Thinking</vt:lpstr>
      <vt:lpstr>Convergent Thinking</vt:lpstr>
      <vt:lpstr>PowerPoint Presentation</vt:lpstr>
    </vt:vector>
  </TitlesOfParts>
  <Company>Roehampton University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Critical Thinking</dc:title>
  <dc:creator>user1</dc:creator>
  <cp:lastModifiedBy>CSG User</cp:lastModifiedBy>
  <cp:revision>119</cp:revision>
  <dcterms:created xsi:type="dcterms:W3CDTF">2011-01-26T21:04:08Z</dcterms:created>
  <dcterms:modified xsi:type="dcterms:W3CDTF">2017-11-23T08:00:32Z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0x01010070E5898B59B95F4C83553B9A031A0A39</vt:lpwstr>
  </property>
</Properties>
</file>