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24" r:id="rId3"/>
    <p:sldId id="315" r:id="rId4"/>
    <p:sldId id="316" r:id="rId5"/>
    <p:sldId id="270" r:id="rId6"/>
    <p:sldId id="271" r:id="rId7"/>
    <p:sldId id="317" r:id="rId8"/>
    <p:sldId id="274" r:id="rId9"/>
    <p:sldId id="297" r:id="rId10"/>
    <p:sldId id="307" r:id="rId11"/>
    <p:sldId id="298" r:id="rId12"/>
    <p:sldId id="308" r:id="rId13"/>
    <p:sldId id="300" r:id="rId14"/>
    <p:sldId id="313" r:id="rId15"/>
    <p:sldId id="299" r:id="rId16"/>
    <p:sldId id="309" r:id="rId17"/>
    <p:sldId id="281" r:id="rId18"/>
    <p:sldId id="318" r:id="rId19"/>
    <p:sldId id="310" r:id="rId20"/>
    <p:sldId id="319" r:id="rId21"/>
    <p:sldId id="275" r:id="rId22"/>
    <p:sldId id="301" r:id="rId23"/>
    <p:sldId id="293" r:id="rId24"/>
    <p:sldId id="276" r:id="rId25"/>
    <p:sldId id="314" r:id="rId26"/>
    <p:sldId id="320" r:id="rId27"/>
    <p:sldId id="322" r:id="rId28"/>
    <p:sldId id="323" r:id="rId29"/>
    <p:sldId id="321" r:id="rId30"/>
    <p:sldId id="302" r:id="rId31"/>
    <p:sldId id="303" r:id="rId32"/>
    <p:sldId id="311" r:id="rId33"/>
    <p:sldId id="305" r:id="rId34"/>
    <p:sldId id="312" r:id="rId35"/>
    <p:sldId id="306" r:id="rId36"/>
    <p:sldId id="327" r:id="rId37"/>
    <p:sldId id="325" r:id="rId38"/>
    <p:sldId id="326" r:id="rId39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8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56546" indent="-290979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63917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29484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95050" indent="-232783" eaLnBrk="0" hangingPunct="0"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606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3026184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91751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957317" indent="-232783" algn="ctr" eaLnBrk="0" fontAlgn="base" hangingPunct="0">
              <a:spcBef>
                <a:spcPct val="20000"/>
              </a:spcBef>
              <a:spcAft>
                <a:spcPct val="0"/>
              </a:spcAft>
              <a:defRPr sz="33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49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81526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static.flickr.com/44/116900602_65745a368a_b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2" Type="http://schemas.openxmlformats.org/officeDocument/2006/relationships/hyperlink" Target="http://pics.drugstore.com/prodimg/69293/2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visit4info.com/sitecontent/TN/tnZZZZZZTVB040830011800PIC.jpg&amp;imgrefurl=http://www.visit4info.com/static/advertiser_pages/ArmHammerExtraWhiteningToothpaste.cfm?return_page%3Dcom_a.cfm&amp;h=83&amp;w=111&amp;sz=12&amp;hl=en&amp;start=82&amp;tbnid=abbMcCWEWXfaNM:&amp;tbnh=64&amp;tbnw=86&amp;prev=/images?q%3Darm%2Band%2Bhammer%2Btoothpaste%2B%26start%3D80%26ndsp%3D20%26svnum%3D10%26hl%3Den%26lr%3D%26ie%3DUTF-8%26sa%3DN" TargetMode="External"/><Relationship Id="rId5" Type="http://schemas.openxmlformats.org/officeDocument/2006/relationships/image" Target="../media/image33.jpeg"/><Relationship Id="rId4" Type="http://schemas.openxmlformats.org/officeDocument/2006/relationships/hyperlink" Target="http://www.ciadvertising.org/sa/fall_05/adv380J/Lnr328/armhammer%202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jpeg"/><Relationship Id="rId4" Type="http://schemas.openxmlformats.org/officeDocument/2006/relationships/image" Target="../media/image37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 Session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Segmentation, Targeting and Positioning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the main advantages of segmentation.</a:t>
            </a:r>
          </a:p>
          <a:p>
            <a:r>
              <a:rPr lang="en-GB" sz="2400" dirty="0"/>
              <a:t>To comprehend the different segmentation variables.</a:t>
            </a:r>
          </a:p>
          <a:p>
            <a:r>
              <a:rPr lang="en-GB" sz="2400" dirty="0"/>
              <a:t>To understand various targeting and positioning strategies.</a:t>
            </a:r>
          </a:p>
          <a:p>
            <a:r>
              <a:rPr lang="en-GB" sz="2400" dirty="0"/>
              <a:t>To determine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506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00392" y="4149080"/>
            <a:ext cx="1153616" cy="115361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219700"/>
            <a:ext cx="28194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 dirty="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7" y="3049688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 dirty="0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4960" y="16002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040" y="31623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628" y="4731271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689" y="4623027"/>
            <a:ext cx="957808" cy="9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267075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21830" y="14478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720" y="1171575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34" y="3762293"/>
            <a:ext cx="2592983" cy="1742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568" y="4679156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9" y="1295400"/>
            <a:ext cx="3196480" cy="414615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287" y="1724548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0072" y="1836215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2444130" cy="354459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040591" cy="3781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7028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648" y="1417638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8908" y="36746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9" y="468312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463" y="3288714"/>
            <a:ext cx="4680520" cy="2377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3162299" cy="316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604544" cy="384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 dirty="0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4500" y="41910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99792" y="1264322"/>
            <a:ext cx="3150096" cy="43293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4288" y="33909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4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2556890" cy="3789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6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2879725" cy="1612646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/>
              <a:t>Used to revive an ailing brand or fix a lackluster new market entry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4288" y="4005064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1425" y="476250"/>
            <a:ext cx="51139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Examples of brands that have been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</a:rPr>
              <a:t>repositioned</a:t>
            </a:r>
          </a:p>
        </p:txBody>
      </p:sp>
      <p:pic>
        <p:nvPicPr>
          <p:cNvPr id="34822" name="Picture 7" descr="O2-xda-atom">
            <a:hlinkClick r:id="rId2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Starburst Fave Reds 141g">
            <a:extLst>
              <a:ext uri="{FF2B5EF4-FFF2-40B4-BE49-F238E27FC236}">
                <a16:creationId xmlns:a16="http://schemas.microsoft.com/office/drawing/2014/main" id="{654BCFE6-FF65-D1E0-314C-04D91D3D4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8018" y="1453887"/>
            <a:ext cx="3549774" cy="354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ucozade - Orange 380ml x24 (bottles)">
            <a:extLst>
              <a:ext uri="{FF2B5EF4-FFF2-40B4-BE49-F238E27FC236}">
                <a16:creationId xmlns:a16="http://schemas.microsoft.com/office/drawing/2014/main" id="{3D91FFB5-2B84-2451-4067-8C8913698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585" y="2123341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in signed Tigers gear with Lucozade Sport! | Leicester Tigers">
            <a:extLst>
              <a:ext uri="{FF2B5EF4-FFF2-40B4-BE49-F238E27FC236}">
                <a16:creationId xmlns:a16="http://schemas.microsoft.com/office/drawing/2014/main" id="{B463162A-37B4-65AA-A849-3AA0CACB1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2627784" cy="147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1785687"/>
              </p:ext>
            </p:extLst>
          </p:nvPr>
        </p:nvGraphicFramePr>
        <p:xfrm>
          <a:off x="6188201" y="3315648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4457323" imgH="3468986" progId="MS_ClipArt_Gallery.2">
                  <p:embed/>
                </p:oleObj>
              </mc:Choice>
              <mc:Fallback>
                <p:oleObj name="Clip" r:id="rId3" imgW="4457323" imgH="3468986" progId="MS_ClipArt_Gallery.2">
                  <p:embed/>
                  <p:pic>
                    <p:nvPicPr>
                      <p:cNvPr id="35842" name="Object 2">
                        <a:extLst>
                          <a:ext uri="{FF2B5EF4-FFF2-40B4-BE49-F238E27FC236}">
                            <a16:creationId xmlns:a16="http://schemas.microsoft.com/office/drawing/2014/main" id="{69792A33-21F9-4EA6-9AA7-2BC07B496E1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88201" y="3315648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457200" y="2276872"/>
            <a:ext cx="8039100" cy="3909616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5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 dirty="0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6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2197A-018D-8B10-87C3-72DF1DC12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D8BB2-790D-9F91-2196-B33E440FA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new product/service or a new brand extension for an existing company and discuss segmentation, targeting and positioning strategies.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E6441-ACEE-1E35-E852-F5C382D26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9ADFE4-D075-E2B6-B706-6FC44324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88361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789D-B466-4E51-958E-E290809FB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25954-6DF1-4CCB-9B32-F266AF75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the main advantages of segmentation.</a:t>
            </a:r>
          </a:p>
          <a:p>
            <a:r>
              <a:rPr lang="en-GB" sz="2400" dirty="0"/>
              <a:t>We have determined the different segmentation variables.</a:t>
            </a:r>
          </a:p>
          <a:p>
            <a:r>
              <a:rPr lang="en-GB" sz="2400" dirty="0"/>
              <a:t>We have focused on various targeting and positioning strategies.</a:t>
            </a:r>
          </a:p>
          <a:p>
            <a:r>
              <a:rPr lang="en-GB" sz="2400" dirty="0"/>
              <a:t>We have determined the brand value proposition.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6F034-6341-430B-B0FA-63136406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C3786-C26B-4D89-B548-404543B46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63622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el"/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Dibb</a:t>
            </a:r>
            <a:r>
              <a:rPr lang="en-GB" sz="1400" dirty="0">
                <a:effectLst/>
                <a:latin typeface="Ariel"/>
              </a:rPr>
              <a:t>, Sally, and Lyndon Simkin. </a:t>
            </a:r>
            <a:r>
              <a:rPr lang="en-GB" sz="1400" i="1" dirty="0">
                <a:effectLst/>
                <a:latin typeface="Ariel"/>
              </a:rPr>
              <a:t>Market Segmentation Success : Making It Happen!</a:t>
            </a:r>
            <a:r>
              <a:rPr lang="en-GB" sz="1400" dirty="0">
                <a:effectLst/>
                <a:latin typeface="Ariel"/>
              </a:rPr>
              <a:t> New York, Haworth Press,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el"/>
              </a:rPr>
              <a:t>Iacobucci</a:t>
            </a:r>
            <a:r>
              <a:rPr lang="en-GB" sz="1400" dirty="0">
                <a:effectLst/>
                <a:latin typeface="Ariel"/>
              </a:rPr>
              <a:t>, Dawn. </a:t>
            </a:r>
            <a:r>
              <a:rPr lang="en-GB" sz="1400" i="1" dirty="0">
                <a:effectLst/>
                <a:latin typeface="Ariel"/>
              </a:rPr>
              <a:t>Marketing Management</a:t>
            </a:r>
            <a:r>
              <a:rPr lang="en-GB" sz="1400" dirty="0">
                <a:effectLst/>
                <a:latin typeface="Ariel"/>
              </a:rPr>
              <a:t>. 6th ed., Boston, Ma, Cengage Learning,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Murray, Kyle B. </a:t>
            </a:r>
            <a:r>
              <a:rPr lang="en-GB" sz="1400" i="1" dirty="0">
                <a:effectLst/>
                <a:latin typeface="Ariel"/>
              </a:rPr>
              <a:t>The American Retail Value Proposition : Crafting Unique Experiences at Compelling Prices</a:t>
            </a:r>
            <a:r>
              <a:rPr lang="en-GB" sz="1400" dirty="0">
                <a:effectLst/>
                <a:latin typeface="Ariel"/>
              </a:rPr>
              <a:t>. Toronto ; Buffalo ; London, University Of Toronto Press,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el"/>
              </a:rPr>
              <a:t>Stewart, David W., and James H. Myers. “Segmentation and Positioning for Strategic Marketing Decisions.” </a:t>
            </a:r>
            <a:r>
              <a:rPr lang="en-GB" sz="1400" i="1" dirty="0">
                <a:effectLst/>
                <a:latin typeface="Ariel"/>
              </a:rPr>
              <a:t>Journal of Marketing Research</a:t>
            </a:r>
            <a:r>
              <a:rPr lang="en-GB" sz="1400" dirty="0">
                <a:effectLst/>
                <a:latin typeface="Ariel"/>
              </a:rPr>
              <a:t>, vol. 35, no. 1, Feb. 1998, p. 128, https://doi.org/10.2307/3151936.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2337</TotalTime>
  <Words>757</Words>
  <Application>Microsoft Office PowerPoint</Application>
  <PresentationFormat>On-screen Show (4:3)</PresentationFormat>
  <Paragraphs>152</Paragraphs>
  <Slides>38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Ariel</vt:lpstr>
      <vt:lpstr>Myriad Pro</vt:lpstr>
      <vt:lpstr>Arial</vt:lpstr>
      <vt:lpstr>Arial Black</vt:lpstr>
      <vt:lpstr>Times New Roman</vt:lpstr>
      <vt:lpstr>Verdana</vt:lpstr>
      <vt:lpstr>20140311PresentationUWTSDTemplate</vt:lpstr>
      <vt:lpstr>Clip</vt:lpstr>
      <vt:lpstr>LCBB5015</vt:lpstr>
      <vt:lpstr>Learning Objectives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  <vt:lpstr>Group 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156</cp:revision>
  <cp:lastPrinted>2022-02-28T17:17:55Z</cp:lastPrinted>
  <dcterms:created xsi:type="dcterms:W3CDTF">2002-10-07T19:43:58Z</dcterms:created>
  <dcterms:modified xsi:type="dcterms:W3CDTF">2024-09-18T09:53:32Z</dcterms:modified>
</cp:coreProperties>
</file>