
<file path=[Content_Types].xml><?xml version="1.0" encoding="utf-8"?>
<Types xmlns="http://schemas.openxmlformats.org/package/2006/content-types">
  <Default Extension="mp3" ContentType="audio/m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93" r:id="rId4"/>
    <p:sldId id="265" r:id="rId5"/>
    <p:sldId id="281" r:id="rId6"/>
    <p:sldId id="282" r:id="rId7"/>
    <p:sldId id="283" r:id="rId8"/>
    <p:sldId id="284" r:id="rId9"/>
    <p:sldId id="285" r:id="rId10"/>
    <p:sldId id="286" r:id="rId11"/>
    <p:sldId id="287" r:id="rId12"/>
    <p:sldId id="292" r:id="rId13"/>
    <p:sldId id="288" r:id="rId14"/>
    <p:sldId id="289" r:id="rId15"/>
    <p:sldId id="291" r:id="rId16"/>
    <p:sldId id="290" r:id="rId17"/>
    <p:sldId id="280"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7" d="100"/>
          <a:sy n="107" d="100"/>
        </p:scale>
        <p:origin x="69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11/10/2019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11/10/2019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11/10/2019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11/10/2019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11/10/2019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2.open.ac.uk/students/skillsforstudy/finding-appropriate-academic-material.php"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 Id="rId5" Type="http://schemas.openxmlformats.org/officeDocument/2006/relationships/hyperlink" Target="http://www.training.cochrane.org/handbook" TargetMode="External"/><Relationship Id="rId4" Type="http://schemas.openxmlformats.org/officeDocument/2006/relationships/hyperlink" Target="http://www2.open.ac.uk/students/skillsforstudy/comparing-academic-sources.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M4X01976</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Furthering your academic skills</a:t>
            </a:r>
          </a:p>
          <a:p>
            <a:pPr lvl="1"/>
            <a:r>
              <a:rPr lang="en-GB" dirty="0"/>
              <a:t>Sources of information</a:t>
            </a:r>
          </a:p>
          <a:p>
            <a:pPr lvl="1"/>
            <a:r>
              <a:rPr lang="en-GB" dirty="0"/>
              <a:t>Types of knowledge</a:t>
            </a:r>
          </a:p>
          <a:p>
            <a:pPr lvl="1"/>
            <a:r>
              <a:rPr lang="en-GB" dirty="0"/>
              <a:t>What are good / bad sources?</a:t>
            </a:r>
          </a:p>
          <a:p>
            <a:pPr lvl="1"/>
            <a:r>
              <a:rPr lang="en-GB" dirty="0"/>
              <a:t>How can you locate these?</a:t>
            </a:r>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first… Jamie Oliver text</a:t>
            </a:r>
            <a:endParaRPr lang="en-GB" dirty="0"/>
          </a:p>
        </p:txBody>
      </p:sp>
      <p:sp>
        <p:nvSpPr>
          <p:cNvPr id="3" name="Content Placeholder 2"/>
          <p:cNvSpPr>
            <a:spLocks noGrp="1"/>
          </p:cNvSpPr>
          <p:nvPr>
            <p:ph idx="1"/>
          </p:nvPr>
        </p:nvSpPr>
        <p:spPr/>
        <p:txBody>
          <a:bodyPr/>
          <a:lstStyle/>
          <a:p>
            <a:r>
              <a:rPr lang="en-GB" dirty="0" smtClean="0"/>
              <a:t>‘Model answer’</a:t>
            </a:r>
          </a:p>
          <a:p>
            <a:r>
              <a:rPr lang="en-GB" dirty="0" smtClean="0"/>
              <a:t>“</a:t>
            </a:r>
            <a:r>
              <a:rPr lang="en-GB" dirty="0"/>
              <a:t>As Jamie Oliver (2005, p.2) points out, although antipasti are ubiquitous in Italy, they, nevertheless, vary considerably throughout the country and from season to season. Antipasti can consist either of meats, fish or vegetables and will be dressed in a variety of different ways depending both upon the season and upon the region you are in</a:t>
            </a:r>
            <a:r>
              <a:rPr lang="en-GB" dirty="0" smtClean="0"/>
              <a:t>.”</a:t>
            </a:r>
          </a:p>
          <a:p>
            <a:endParaRPr lang="en-GB" dirty="0"/>
          </a:p>
          <a:p>
            <a:r>
              <a:rPr lang="en-GB" dirty="0" smtClean="0"/>
              <a:t>How well did you do?</a:t>
            </a:r>
            <a:endParaRPr lang="en-GB" dirty="0"/>
          </a:p>
        </p:txBody>
      </p:sp>
    </p:spTree>
    <p:extLst>
      <p:ext uri="{BB962C8B-B14F-4D97-AF65-F5344CB8AC3E}">
        <p14:creationId xmlns:p14="http://schemas.microsoft.com/office/powerpoint/2010/main" val="4113009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1DB4-170D-421E-8551-9CFF5BA56951}"/>
              </a:ext>
            </a:extLst>
          </p:cNvPr>
          <p:cNvSpPr>
            <a:spLocks noGrp="1"/>
          </p:cNvSpPr>
          <p:nvPr>
            <p:ph type="title"/>
          </p:nvPr>
        </p:nvSpPr>
        <p:spPr/>
        <p:txBody>
          <a:bodyPr/>
          <a:lstStyle/>
          <a:p>
            <a:r>
              <a:rPr lang="en-GB" dirty="0"/>
              <a:t>What are good sources of information?</a:t>
            </a:r>
          </a:p>
        </p:txBody>
      </p:sp>
      <p:sp>
        <p:nvSpPr>
          <p:cNvPr id="6" name="TextBox 5">
            <a:extLst>
              <a:ext uri="{FF2B5EF4-FFF2-40B4-BE49-F238E27FC236}">
                <a16:creationId xmlns:a16="http://schemas.microsoft.com/office/drawing/2014/main" id="{63D41FE0-B156-4D2F-908B-F3F5C103F9AC}"/>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2" tooltip="http://blog.educastur.es/bloggeoing/tag/picture-description/"/>
              </a:rPr>
              <a:t>This Photo</a:t>
            </a:r>
            <a:r>
              <a:rPr lang="en-GB" sz="900" dirty="0"/>
              <a:t> by Unknown Author is licensed under </a:t>
            </a:r>
            <a:r>
              <a:rPr lang="en-GB" sz="900" dirty="0">
                <a:hlinkClick r:id="rId3" tooltip="https://creativecommons.org/licenses/by-nc-nd/3.0/"/>
              </a:rPr>
              <a:t>CC BY-NC-ND</a:t>
            </a:r>
            <a:endParaRPr lang="en-GB" sz="900" dirty="0"/>
          </a:p>
        </p:txBody>
      </p:sp>
      <p:pic>
        <p:nvPicPr>
          <p:cNvPr id="4" name="Picture 3">
            <a:extLst>
              <a:ext uri="{FF2B5EF4-FFF2-40B4-BE49-F238E27FC236}">
                <a16:creationId xmlns:a16="http://schemas.microsoft.com/office/drawing/2014/main" id="{F17BC2DE-A855-4CD7-A2A3-805813BEED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069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D108-B56F-43C5-90D8-38162675ECCA}"/>
              </a:ext>
            </a:extLst>
          </p:cNvPr>
          <p:cNvSpPr>
            <a:spLocks noGrp="1"/>
          </p:cNvSpPr>
          <p:nvPr>
            <p:ph type="title"/>
          </p:nvPr>
        </p:nvSpPr>
        <p:spPr>
          <a:xfrm>
            <a:off x="822959" y="286604"/>
            <a:ext cx="7646337" cy="1450757"/>
          </a:xfrm>
        </p:spPr>
        <p:txBody>
          <a:bodyPr/>
          <a:lstStyle/>
          <a:p>
            <a:r>
              <a:rPr lang="en-GB" dirty="0"/>
              <a:t>Different ‘types’ of knowledge?</a:t>
            </a:r>
          </a:p>
        </p:txBody>
      </p:sp>
      <p:sp>
        <p:nvSpPr>
          <p:cNvPr id="4" name="TextBox 3">
            <a:extLst>
              <a:ext uri="{FF2B5EF4-FFF2-40B4-BE49-F238E27FC236}">
                <a16:creationId xmlns:a16="http://schemas.microsoft.com/office/drawing/2014/main" id="{5861B686-BE29-4B3C-B23E-1F8C9F5CE1EE}"/>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2" tooltip="http://blog.educastur.es/bloggeoing/tag/picture-description/"/>
              </a:rPr>
              <a:t>This Photo</a:t>
            </a:r>
            <a:r>
              <a:rPr lang="en-GB" sz="900" dirty="0"/>
              <a:t> by Unknown Author is licensed under </a:t>
            </a:r>
            <a:r>
              <a:rPr lang="en-GB" sz="900" dirty="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81F7A924-E2D5-4B74-B618-025406A6809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1829950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2DC4-8376-4027-B9A9-93BD79F2B682}"/>
              </a:ext>
            </a:extLst>
          </p:cNvPr>
          <p:cNvSpPr>
            <a:spLocks noGrp="1"/>
          </p:cNvSpPr>
          <p:nvPr>
            <p:ph type="title"/>
          </p:nvPr>
        </p:nvSpPr>
        <p:spPr/>
        <p:txBody>
          <a:bodyPr/>
          <a:lstStyle/>
          <a:p>
            <a:r>
              <a:rPr lang="en-GB" dirty="0"/>
              <a:t>Different types of knowledge</a:t>
            </a:r>
          </a:p>
        </p:txBody>
      </p:sp>
      <p:sp>
        <p:nvSpPr>
          <p:cNvPr id="3" name="Content Placeholder 2">
            <a:extLst>
              <a:ext uri="{FF2B5EF4-FFF2-40B4-BE49-F238E27FC236}">
                <a16:creationId xmlns:a16="http://schemas.microsoft.com/office/drawing/2014/main" id="{F3BD07F7-0A89-4CB7-8A4F-D43B5B901804}"/>
              </a:ext>
            </a:extLst>
          </p:cNvPr>
          <p:cNvSpPr>
            <a:spLocks noGrp="1"/>
          </p:cNvSpPr>
          <p:nvPr>
            <p:ph idx="1"/>
          </p:nvPr>
        </p:nvSpPr>
        <p:spPr/>
        <p:txBody>
          <a:bodyPr/>
          <a:lstStyle/>
          <a:p>
            <a:r>
              <a:rPr lang="en-GB" dirty="0"/>
              <a:t>Common knowledge</a:t>
            </a:r>
          </a:p>
          <a:p>
            <a:pPr lvl="1"/>
            <a:r>
              <a:rPr lang="en-GB" dirty="0"/>
              <a:t>Widely known within a specific discipline</a:t>
            </a:r>
          </a:p>
          <a:p>
            <a:pPr lvl="1"/>
            <a:r>
              <a:rPr lang="en-GB" dirty="0"/>
              <a:t>Found within a range of texts, unreferenced</a:t>
            </a:r>
          </a:p>
          <a:p>
            <a:pPr lvl="1"/>
            <a:r>
              <a:rPr lang="en-GB" dirty="0"/>
              <a:t>Attributed to a number of differing authors</a:t>
            </a:r>
          </a:p>
          <a:p>
            <a:pPr lvl="1"/>
            <a:r>
              <a:rPr lang="en-GB" u="sng" dirty="0"/>
              <a:t>May</a:t>
            </a:r>
            <a:r>
              <a:rPr lang="en-GB" dirty="0"/>
              <a:t> therefore also be subject-specific</a:t>
            </a:r>
          </a:p>
          <a:p>
            <a:pPr lvl="1"/>
            <a:r>
              <a:rPr lang="en-GB" dirty="0"/>
              <a:t>Required academic judgment</a:t>
            </a:r>
          </a:p>
          <a:p>
            <a:r>
              <a:rPr lang="en-GB" dirty="0"/>
              <a:t>Subject specific knowledge</a:t>
            </a:r>
          </a:p>
          <a:p>
            <a:pPr lvl="1"/>
            <a:r>
              <a:rPr lang="en-GB" dirty="0"/>
              <a:t>Relates to a specific subject</a:t>
            </a:r>
          </a:p>
          <a:p>
            <a:pPr lvl="1"/>
            <a:r>
              <a:rPr lang="en-GB" dirty="0"/>
              <a:t>Requires referencing</a:t>
            </a:r>
          </a:p>
        </p:txBody>
      </p:sp>
    </p:spTree>
    <p:extLst>
      <p:ext uri="{BB962C8B-B14F-4D97-AF65-F5344CB8AC3E}">
        <p14:creationId xmlns:p14="http://schemas.microsoft.com/office/powerpoint/2010/main" val="172621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B835-C1C0-4976-AED5-9B869655C073}"/>
              </a:ext>
            </a:extLst>
          </p:cNvPr>
          <p:cNvSpPr>
            <a:spLocks noGrp="1"/>
          </p:cNvSpPr>
          <p:nvPr>
            <p:ph type="title"/>
          </p:nvPr>
        </p:nvSpPr>
        <p:spPr/>
        <p:txBody>
          <a:bodyPr/>
          <a:lstStyle/>
          <a:p>
            <a:r>
              <a:rPr lang="en-GB" dirty="0"/>
              <a:t>Common knowledge</a:t>
            </a:r>
          </a:p>
        </p:txBody>
      </p:sp>
      <p:pic>
        <p:nvPicPr>
          <p:cNvPr id="4" name="dgap_1_4_2_1_elmsley_01_to_03">
            <a:hlinkClick r:id="" action="ppaction://media"/>
            <a:extLst>
              <a:ext uri="{FF2B5EF4-FFF2-40B4-BE49-F238E27FC236}">
                <a16:creationId xmlns:a16="http://schemas.microsoft.com/office/drawing/2014/main" id="{5FDC845B-56CB-4797-B3AB-DE542E1F5116}"/>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4"/>
          <a:stretch>
            <a:fillRect/>
          </a:stretch>
        </p:blipFill>
        <p:spPr>
          <a:xfrm>
            <a:off x="3480046" y="2644987"/>
            <a:ext cx="2475653" cy="2475653"/>
          </a:xfrm>
        </p:spPr>
      </p:pic>
      <p:sp>
        <p:nvSpPr>
          <p:cNvPr id="5" name="TextBox 4">
            <a:extLst>
              <a:ext uri="{FF2B5EF4-FFF2-40B4-BE49-F238E27FC236}">
                <a16:creationId xmlns:a16="http://schemas.microsoft.com/office/drawing/2014/main" id="{AA3557F2-9B59-429C-896B-E2813CD4459C}"/>
              </a:ext>
            </a:extLst>
          </p:cNvPr>
          <p:cNvSpPr txBox="1"/>
          <p:nvPr/>
        </p:nvSpPr>
        <p:spPr>
          <a:xfrm>
            <a:off x="866131" y="1868008"/>
            <a:ext cx="5273336" cy="646331"/>
          </a:xfrm>
          <a:prstGeom prst="rect">
            <a:avLst/>
          </a:prstGeom>
          <a:noFill/>
        </p:spPr>
        <p:txBody>
          <a:bodyPr wrap="square" rtlCol="0">
            <a:spAutoFit/>
          </a:bodyPr>
          <a:lstStyle/>
          <a:p>
            <a:r>
              <a:rPr lang="en-GB" dirty="0"/>
              <a:t>Audio file from Open University Open Learn (2018)</a:t>
            </a:r>
          </a:p>
          <a:p>
            <a:endParaRPr lang="en-GB" dirty="0"/>
          </a:p>
        </p:txBody>
      </p:sp>
    </p:spTree>
    <p:extLst>
      <p:ext uri="{BB962C8B-B14F-4D97-AF65-F5344CB8AC3E}">
        <p14:creationId xmlns:p14="http://schemas.microsoft.com/office/powerpoint/2010/main" val="82708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9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C9A00-E929-44E4-8634-74BD70E4C39F}"/>
              </a:ext>
            </a:extLst>
          </p:cNvPr>
          <p:cNvSpPr>
            <a:spLocks noGrp="1"/>
          </p:cNvSpPr>
          <p:nvPr>
            <p:ph type="title"/>
          </p:nvPr>
        </p:nvSpPr>
        <p:spPr/>
        <p:txBody>
          <a:bodyPr/>
          <a:lstStyle/>
          <a:p>
            <a:r>
              <a:rPr lang="en-GB" dirty="0"/>
              <a:t>Some examples…</a:t>
            </a:r>
          </a:p>
        </p:txBody>
      </p:sp>
      <p:sp>
        <p:nvSpPr>
          <p:cNvPr id="3" name="Content Placeholder 2">
            <a:extLst>
              <a:ext uri="{FF2B5EF4-FFF2-40B4-BE49-F238E27FC236}">
                <a16:creationId xmlns:a16="http://schemas.microsoft.com/office/drawing/2014/main" id="{0C084352-0C59-40A0-BFF2-FEDF76BAFF24}"/>
              </a:ext>
            </a:extLst>
          </p:cNvPr>
          <p:cNvSpPr>
            <a:spLocks noGrp="1"/>
          </p:cNvSpPr>
          <p:nvPr>
            <p:ph idx="1"/>
          </p:nvPr>
        </p:nvSpPr>
        <p:spPr/>
        <p:txBody>
          <a:bodyPr/>
          <a:lstStyle/>
          <a:p>
            <a:r>
              <a:rPr lang="en-GB" dirty="0"/>
              <a:t>Which are common knowledge and which are not?</a:t>
            </a:r>
          </a:p>
          <a:p>
            <a:pPr lvl="1">
              <a:lnSpc>
                <a:spcPct val="150000"/>
              </a:lnSpc>
            </a:pPr>
            <a:r>
              <a:rPr lang="en-GB" dirty="0"/>
              <a:t>Paris is the capital of France</a:t>
            </a:r>
          </a:p>
          <a:p>
            <a:pPr lvl="1">
              <a:lnSpc>
                <a:spcPct val="150000"/>
              </a:lnSpc>
            </a:pPr>
            <a:r>
              <a:rPr lang="en-GB" dirty="0"/>
              <a:t>When walking along the road, you should stay on the pavement</a:t>
            </a:r>
          </a:p>
          <a:p>
            <a:pPr lvl="1">
              <a:lnSpc>
                <a:spcPct val="150000"/>
              </a:lnSpc>
            </a:pPr>
            <a:r>
              <a:rPr lang="en-GB" dirty="0"/>
              <a:t>The population of England and Wales in 1700 was about 5.5 million</a:t>
            </a:r>
          </a:p>
          <a:p>
            <a:pPr lvl="1">
              <a:lnSpc>
                <a:spcPct val="150000"/>
              </a:lnSpc>
            </a:pPr>
            <a:r>
              <a:rPr lang="en-GB" dirty="0"/>
              <a:t>Henry VIII of England ruled from 1509–1547</a:t>
            </a:r>
          </a:p>
        </p:txBody>
      </p:sp>
    </p:spTree>
    <p:extLst>
      <p:ext uri="{BB962C8B-B14F-4D97-AF65-F5344CB8AC3E}">
        <p14:creationId xmlns:p14="http://schemas.microsoft.com/office/powerpoint/2010/main" val="4022200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B7FD0-68A5-4919-837B-A15083EF95FC}"/>
              </a:ext>
            </a:extLst>
          </p:cNvPr>
          <p:cNvSpPr>
            <a:spLocks noGrp="1"/>
          </p:cNvSpPr>
          <p:nvPr>
            <p:ph type="title"/>
          </p:nvPr>
        </p:nvSpPr>
        <p:spPr/>
        <p:txBody>
          <a:bodyPr/>
          <a:lstStyle/>
          <a:p>
            <a:r>
              <a:rPr lang="en-GB" dirty="0"/>
              <a:t>Identifying good sources</a:t>
            </a:r>
          </a:p>
        </p:txBody>
      </p:sp>
      <p:sp>
        <p:nvSpPr>
          <p:cNvPr id="3" name="Content Placeholder 2">
            <a:extLst>
              <a:ext uri="{FF2B5EF4-FFF2-40B4-BE49-F238E27FC236}">
                <a16:creationId xmlns:a16="http://schemas.microsoft.com/office/drawing/2014/main" id="{E8EF7EDE-D7D9-4334-9698-ADF7E44B7F02}"/>
              </a:ext>
            </a:extLst>
          </p:cNvPr>
          <p:cNvSpPr>
            <a:spLocks noGrp="1"/>
          </p:cNvSpPr>
          <p:nvPr>
            <p:ph idx="1"/>
          </p:nvPr>
        </p:nvSpPr>
        <p:spPr/>
        <p:txBody>
          <a:bodyPr/>
          <a:lstStyle/>
          <a:p>
            <a:r>
              <a:rPr lang="en-GB" dirty="0"/>
              <a:t>Q – How do you currently look for information?</a:t>
            </a:r>
          </a:p>
          <a:p>
            <a:r>
              <a:rPr lang="en-GB" dirty="0"/>
              <a:t>Q – How could you improve your own current practices?</a:t>
            </a:r>
          </a:p>
          <a:p>
            <a:endParaRPr lang="en-GB" dirty="0"/>
          </a:p>
          <a:p>
            <a:r>
              <a:rPr lang="en-GB" dirty="0"/>
              <a:t>Some points to note:</a:t>
            </a:r>
          </a:p>
          <a:p>
            <a:pPr lvl="1"/>
            <a:r>
              <a:rPr lang="en-GB" dirty="0"/>
              <a:t>The web is not ALL BAD!</a:t>
            </a:r>
          </a:p>
          <a:p>
            <a:pPr lvl="1"/>
            <a:r>
              <a:rPr lang="en-GB" dirty="0"/>
              <a:t>Check the origin of your source </a:t>
            </a:r>
          </a:p>
          <a:p>
            <a:pPr lvl="1"/>
            <a:r>
              <a:rPr lang="en-GB" dirty="0"/>
              <a:t>Use PRIMARY sources where possible</a:t>
            </a:r>
          </a:p>
          <a:p>
            <a:pPr lvl="1"/>
            <a:r>
              <a:rPr lang="en-GB" dirty="0"/>
              <a:t>If not, SECONDARY sources are also acceptable</a:t>
            </a:r>
          </a:p>
          <a:p>
            <a:pPr lvl="1"/>
            <a:r>
              <a:rPr lang="en-GB" dirty="0"/>
              <a:t>Utilise UWTSD facilities…</a:t>
            </a:r>
          </a:p>
          <a:p>
            <a:endParaRPr lang="en-GB" dirty="0"/>
          </a:p>
        </p:txBody>
      </p:sp>
    </p:spTree>
    <p:extLst>
      <p:ext uri="{BB962C8B-B14F-4D97-AF65-F5344CB8AC3E}">
        <p14:creationId xmlns:p14="http://schemas.microsoft.com/office/powerpoint/2010/main" val="2635984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5AD3-24BA-4496-9353-E72B8C773D7A}"/>
              </a:ext>
            </a:extLst>
          </p:cNvPr>
          <p:cNvSpPr>
            <a:spLocks noGrp="1"/>
          </p:cNvSpPr>
          <p:nvPr>
            <p:ph type="title"/>
          </p:nvPr>
        </p:nvSpPr>
        <p:spPr/>
        <p:txBody>
          <a:bodyPr/>
          <a:lstStyle/>
          <a:p>
            <a:r>
              <a:rPr lang="en-GB" dirty="0"/>
              <a:t>Evaluation </a:t>
            </a:r>
          </a:p>
        </p:txBody>
      </p:sp>
      <p:graphicFrame>
        <p:nvGraphicFramePr>
          <p:cNvPr id="4" name="Content Placeholder 3">
            <a:extLst>
              <a:ext uri="{FF2B5EF4-FFF2-40B4-BE49-F238E27FC236}">
                <a16:creationId xmlns:a16="http://schemas.microsoft.com/office/drawing/2014/main" id="{0665A690-002A-4223-AB67-A9ECC570A053}"/>
              </a:ext>
            </a:extLst>
          </p:cNvPr>
          <p:cNvGraphicFramePr>
            <a:graphicFrameLocks noGrp="1"/>
          </p:cNvGraphicFramePr>
          <p:nvPr>
            <p:ph idx="1"/>
            <p:extLst>
              <p:ext uri="{D42A27DB-BD31-4B8C-83A1-F6EECF244321}">
                <p14:modId xmlns:p14="http://schemas.microsoft.com/office/powerpoint/2010/main" val="3365125875"/>
              </p:ext>
            </p:extLst>
          </p:nvPr>
        </p:nvGraphicFramePr>
        <p:xfrm>
          <a:off x="822325" y="1846263"/>
          <a:ext cx="7543800" cy="4221480"/>
        </p:xfrm>
        <a:graphic>
          <a:graphicData uri="http://schemas.openxmlformats.org/drawingml/2006/table">
            <a:tbl>
              <a:tblPr firstRow="1" bandRow="1">
                <a:tableStyleId>{5C22544A-7EE6-4342-B048-85BDC9FD1C3A}</a:tableStyleId>
              </a:tblPr>
              <a:tblGrid>
                <a:gridCol w="3412324">
                  <a:extLst>
                    <a:ext uri="{9D8B030D-6E8A-4147-A177-3AD203B41FA5}">
                      <a16:colId xmlns:a16="http://schemas.microsoft.com/office/drawing/2014/main" val="136814712"/>
                    </a:ext>
                  </a:extLst>
                </a:gridCol>
                <a:gridCol w="4131476">
                  <a:extLst>
                    <a:ext uri="{9D8B030D-6E8A-4147-A177-3AD203B41FA5}">
                      <a16:colId xmlns:a16="http://schemas.microsoft.com/office/drawing/2014/main" val="1489819264"/>
                    </a:ext>
                  </a:extLst>
                </a:gridCol>
              </a:tblGrid>
              <a:tr h="370840">
                <a:tc>
                  <a:txBody>
                    <a:bodyPr/>
                    <a:lstStyle/>
                    <a:p>
                      <a:pPr algn="ctr"/>
                      <a:r>
                        <a:rPr lang="en-GB" dirty="0"/>
                        <a:t>Theme </a:t>
                      </a:r>
                    </a:p>
                  </a:txBody>
                  <a:tcPr/>
                </a:tc>
                <a:tc>
                  <a:txBody>
                    <a:bodyPr/>
                    <a:lstStyle/>
                    <a:p>
                      <a:pPr algn="ctr"/>
                      <a:r>
                        <a:rPr lang="en-GB" dirty="0"/>
                        <a:t>Questions</a:t>
                      </a:r>
                    </a:p>
                  </a:txBody>
                  <a:tcPr/>
                </a:tc>
                <a:extLst>
                  <a:ext uri="{0D108BD9-81ED-4DB2-BD59-A6C34878D82A}">
                    <a16:rowId xmlns:a16="http://schemas.microsoft.com/office/drawing/2014/main" val="3749252458"/>
                  </a:ext>
                </a:extLst>
              </a:tr>
              <a:tr h="370840">
                <a:tc>
                  <a:txBody>
                    <a:bodyPr/>
                    <a:lstStyle/>
                    <a:p>
                      <a:pPr algn="ctr"/>
                      <a:r>
                        <a:rPr lang="en-GB" dirty="0"/>
                        <a:t>Relevance</a:t>
                      </a:r>
                    </a:p>
                  </a:txBody>
                  <a:tcPr/>
                </a:tc>
                <a:tc>
                  <a:txBody>
                    <a:bodyPr/>
                    <a:lstStyle/>
                    <a:p>
                      <a:r>
                        <a:rPr lang="en-GB" dirty="0"/>
                        <a:t>Does this information match my needs?</a:t>
                      </a:r>
                    </a:p>
                  </a:txBody>
                  <a:tcPr/>
                </a:tc>
                <a:extLst>
                  <a:ext uri="{0D108BD9-81ED-4DB2-BD59-A6C34878D82A}">
                    <a16:rowId xmlns:a16="http://schemas.microsoft.com/office/drawing/2014/main" val="2654094093"/>
                  </a:ext>
                </a:extLst>
              </a:tr>
              <a:tr h="370840">
                <a:tc>
                  <a:txBody>
                    <a:bodyPr/>
                    <a:lstStyle/>
                    <a:p>
                      <a:pPr algn="ctr"/>
                      <a:r>
                        <a:rPr lang="en-GB" dirty="0"/>
                        <a:t>Provenance</a:t>
                      </a:r>
                    </a:p>
                  </a:txBody>
                  <a:tcPr/>
                </a:tc>
                <a:tc>
                  <a:txBody>
                    <a:bodyPr/>
                    <a:lstStyle/>
                    <a:p>
                      <a:r>
                        <a:rPr lang="en-GB" dirty="0"/>
                        <a:t>Where does the info come from?</a:t>
                      </a:r>
                    </a:p>
                    <a:p>
                      <a:r>
                        <a:rPr lang="en-GB" dirty="0"/>
                        <a:t>Who are the authors / organisations?</a:t>
                      </a:r>
                    </a:p>
                    <a:p>
                      <a:r>
                        <a:rPr lang="en-GB" dirty="0"/>
                        <a:t>Publication method?</a:t>
                      </a:r>
                    </a:p>
                    <a:p>
                      <a:r>
                        <a:rPr lang="en-GB" dirty="0"/>
                        <a:t>Any peer review?</a:t>
                      </a:r>
                    </a:p>
                  </a:txBody>
                  <a:tcPr/>
                </a:tc>
                <a:extLst>
                  <a:ext uri="{0D108BD9-81ED-4DB2-BD59-A6C34878D82A}">
                    <a16:rowId xmlns:a16="http://schemas.microsoft.com/office/drawing/2014/main" val="3305747371"/>
                  </a:ext>
                </a:extLst>
              </a:tr>
              <a:tr h="370840">
                <a:tc>
                  <a:txBody>
                    <a:bodyPr/>
                    <a:lstStyle/>
                    <a:p>
                      <a:pPr algn="ctr"/>
                      <a:r>
                        <a:rPr lang="en-GB" dirty="0"/>
                        <a:t>Objectivity</a:t>
                      </a:r>
                    </a:p>
                  </a:txBody>
                  <a:tcPr/>
                </a:tc>
                <a:tc>
                  <a:txBody>
                    <a:bodyPr/>
                    <a:lstStyle/>
                    <a:p>
                      <a:r>
                        <a:rPr lang="en-GB" dirty="0"/>
                        <a:t>What is the author’s position?</a:t>
                      </a:r>
                    </a:p>
                    <a:p>
                      <a:r>
                        <a:rPr lang="en-GB" dirty="0"/>
                        <a:t>Any conflict of interest?  Vested interests?</a:t>
                      </a:r>
                    </a:p>
                  </a:txBody>
                  <a:tcPr/>
                </a:tc>
                <a:extLst>
                  <a:ext uri="{0D108BD9-81ED-4DB2-BD59-A6C34878D82A}">
                    <a16:rowId xmlns:a16="http://schemas.microsoft.com/office/drawing/2014/main" val="741266779"/>
                  </a:ext>
                </a:extLst>
              </a:tr>
              <a:tr h="370840">
                <a:tc>
                  <a:txBody>
                    <a:bodyPr/>
                    <a:lstStyle/>
                    <a:p>
                      <a:pPr algn="ctr"/>
                      <a:r>
                        <a:rPr lang="en-GB" dirty="0"/>
                        <a:t>Timeliness</a:t>
                      </a:r>
                    </a:p>
                  </a:txBody>
                  <a:tcPr/>
                </a:tc>
                <a:tc>
                  <a:txBody>
                    <a:bodyPr/>
                    <a:lstStyle/>
                    <a:p>
                      <a:r>
                        <a:rPr lang="en-GB" dirty="0"/>
                        <a:t>Clarity on when produced?</a:t>
                      </a:r>
                    </a:p>
                    <a:p>
                      <a:r>
                        <a:rPr lang="en-GB" dirty="0"/>
                        <a:t>Does this date meet my requirements?</a:t>
                      </a:r>
                    </a:p>
                  </a:txBody>
                  <a:tcPr/>
                </a:tc>
                <a:extLst>
                  <a:ext uri="{0D108BD9-81ED-4DB2-BD59-A6C34878D82A}">
                    <a16:rowId xmlns:a16="http://schemas.microsoft.com/office/drawing/2014/main" val="478283603"/>
                  </a:ext>
                </a:extLst>
              </a:tr>
              <a:tr h="370840">
                <a:tc>
                  <a:txBody>
                    <a:bodyPr/>
                    <a:lstStyle/>
                    <a:p>
                      <a:pPr algn="ctr"/>
                      <a:r>
                        <a:rPr lang="en-GB" dirty="0"/>
                        <a:t>Presentation</a:t>
                      </a:r>
                    </a:p>
                  </a:txBody>
                  <a:tcPr/>
                </a:tc>
                <a:tc>
                  <a:txBody>
                    <a:bodyPr/>
                    <a:lstStyle/>
                    <a:p>
                      <a:r>
                        <a:rPr lang="en-GB" dirty="0"/>
                        <a:t>Clearly communicated?</a:t>
                      </a:r>
                    </a:p>
                  </a:txBody>
                  <a:tcPr/>
                </a:tc>
                <a:extLst>
                  <a:ext uri="{0D108BD9-81ED-4DB2-BD59-A6C34878D82A}">
                    <a16:rowId xmlns:a16="http://schemas.microsoft.com/office/drawing/2014/main" val="4004031473"/>
                  </a:ext>
                </a:extLst>
              </a:tr>
              <a:tr h="370840">
                <a:tc>
                  <a:txBody>
                    <a:bodyPr/>
                    <a:lstStyle/>
                    <a:p>
                      <a:pPr algn="ctr"/>
                      <a:r>
                        <a:rPr lang="en-GB" dirty="0"/>
                        <a:t>Method</a:t>
                      </a:r>
                    </a:p>
                  </a:txBody>
                  <a:tcPr/>
                </a:tc>
                <a:tc>
                  <a:txBody>
                    <a:bodyPr/>
                    <a:lstStyle/>
                    <a:p>
                      <a:r>
                        <a:rPr lang="en-GB" dirty="0"/>
                        <a:t>Research methods used, how reported?</a:t>
                      </a:r>
                    </a:p>
                    <a:p>
                      <a:r>
                        <a:rPr lang="en-GB" dirty="0"/>
                        <a:t>How significant are the results?</a:t>
                      </a:r>
                    </a:p>
                  </a:txBody>
                  <a:tcPr/>
                </a:tc>
                <a:extLst>
                  <a:ext uri="{0D108BD9-81ED-4DB2-BD59-A6C34878D82A}">
                    <a16:rowId xmlns:a16="http://schemas.microsoft.com/office/drawing/2014/main" val="3343942598"/>
                  </a:ext>
                </a:extLst>
              </a:tr>
            </a:tbl>
          </a:graphicData>
        </a:graphic>
      </p:graphicFrame>
      <p:sp>
        <p:nvSpPr>
          <p:cNvPr id="5" name="TextBox 4">
            <a:extLst>
              <a:ext uri="{FF2B5EF4-FFF2-40B4-BE49-F238E27FC236}">
                <a16:creationId xmlns:a16="http://schemas.microsoft.com/office/drawing/2014/main" id="{A7FFBBFE-64DE-4874-9304-0DD33460B2B8}"/>
              </a:ext>
            </a:extLst>
          </p:cNvPr>
          <p:cNvSpPr txBox="1"/>
          <p:nvPr/>
        </p:nvSpPr>
        <p:spPr>
          <a:xfrm>
            <a:off x="0" y="6519446"/>
            <a:ext cx="6938374" cy="338554"/>
          </a:xfrm>
          <a:prstGeom prst="rect">
            <a:avLst/>
          </a:prstGeom>
          <a:noFill/>
        </p:spPr>
        <p:txBody>
          <a:bodyPr wrap="none" rtlCol="0">
            <a:spAutoFit/>
          </a:bodyPr>
          <a:lstStyle/>
          <a:p>
            <a:r>
              <a:rPr lang="en-GB" sz="1600" dirty="0"/>
              <a:t>Adapted from: Finding appropriate academic material, The Open University, 2018</a:t>
            </a:r>
          </a:p>
        </p:txBody>
      </p:sp>
    </p:spTree>
    <p:extLst>
      <p:ext uri="{BB962C8B-B14F-4D97-AF65-F5344CB8AC3E}">
        <p14:creationId xmlns:p14="http://schemas.microsoft.com/office/powerpoint/2010/main" val="3883876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F1CB-5047-4308-BDF7-CD2E427374C8}"/>
              </a:ext>
            </a:extLst>
          </p:cNvPr>
          <p:cNvSpPr>
            <a:spLocks noGrp="1"/>
          </p:cNvSpPr>
          <p:nvPr>
            <p:ph type="title"/>
          </p:nvPr>
        </p:nvSpPr>
        <p:spPr/>
        <p:txBody>
          <a:bodyPr/>
          <a:lstStyle/>
          <a:p>
            <a:r>
              <a:rPr lang="en-GB" dirty="0"/>
              <a:t>Academic sources</a:t>
            </a:r>
          </a:p>
        </p:txBody>
      </p:sp>
      <p:graphicFrame>
        <p:nvGraphicFramePr>
          <p:cNvPr id="4" name="Content Placeholder 3">
            <a:extLst>
              <a:ext uri="{FF2B5EF4-FFF2-40B4-BE49-F238E27FC236}">
                <a16:creationId xmlns:a16="http://schemas.microsoft.com/office/drawing/2014/main" id="{F097FBEB-88BF-4F0E-8EBD-1D7C96B8CB21}"/>
              </a:ext>
            </a:extLst>
          </p:cNvPr>
          <p:cNvGraphicFramePr>
            <a:graphicFrameLocks noGrp="1"/>
          </p:cNvGraphicFramePr>
          <p:nvPr>
            <p:ph idx="1"/>
            <p:extLst>
              <p:ext uri="{D42A27DB-BD31-4B8C-83A1-F6EECF244321}">
                <p14:modId xmlns:p14="http://schemas.microsoft.com/office/powerpoint/2010/main" val="1672202683"/>
              </p:ext>
            </p:extLst>
          </p:nvPr>
        </p:nvGraphicFramePr>
        <p:xfrm>
          <a:off x="656948" y="1846263"/>
          <a:ext cx="7709177" cy="4394200"/>
        </p:xfrm>
        <a:graphic>
          <a:graphicData uri="http://schemas.openxmlformats.org/drawingml/2006/table">
            <a:tbl>
              <a:tblPr firstRow="1" bandRow="1">
                <a:tableStyleId>{5C22544A-7EE6-4342-B048-85BDC9FD1C3A}</a:tableStyleId>
              </a:tblPr>
              <a:tblGrid>
                <a:gridCol w="1527515">
                  <a:extLst>
                    <a:ext uri="{9D8B030D-6E8A-4147-A177-3AD203B41FA5}">
                      <a16:colId xmlns:a16="http://schemas.microsoft.com/office/drawing/2014/main" val="3198120576"/>
                    </a:ext>
                  </a:extLst>
                </a:gridCol>
                <a:gridCol w="3111796">
                  <a:extLst>
                    <a:ext uri="{9D8B030D-6E8A-4147-A177-3AD203B41FA5}">
                      <a16:colId xmlns:a16="http://schemas.microsoft.com/office/drawing/2014/main" val="809353650"/>
                    </a:ext>
                  </a:extLst>
                </a:gridCol>
                <a:gridCol w="3069866">
                  <a:extLst>
                    <a:ext uri="{9D8B030D-6E8A-4147-A177-3AD203B41FA5}">
                      <a16:colId xmlns:a16="http://schemas.microsoft.com/office/drawing/2014/main" val="393398140"/>
                    </a:ext>
                  </a:extLst>
                </a:gridCol>
              </a:tblGrid>
              <a:tr h="370840">
                <a:tc>
                  <a:txBody>
                    <a:bodyPr/>
                    <a:lstStyle/>
                    <a:p>
                      <a:pPr algn="ctr"/>
                      <a:r>
                        <a:rPr lang="en-GB" dirty="0"/>
                        <a:t>Source</a:t>
                      </a:r>
                    </a:p>
                  </a:txBody>
                  <a:tcPr/>
                </a:tc>
                <a:tc>
                  <a:txBody>
                    <a:bodyPr/>
                    <a:lstStyle/>
                    <a:p>
                      <a:pPr algn="ctr"/>
                      <a:r>
                        <a:rPr lang="en-GB" dirty="0"/>
                        <a:t>Advantages</a:t>
                      </a:r>
                    </a:p>
                  </a:txBody>
                  <a:tcPr/>
                </a:tc>
                <a:tc>
                  <a:txBody>
                    <a:bodyPr/>
                    <a:lstStyle/>
                    <a:p>
                      <a:pPr algn="ctr"/>
                      <a:r>
                        <a:rPr lang="en-GB" dirty="0"/>
                        <a:t>Disadvantages </a:t>
                      </a:r>
                    </a:p>
                  </a:txBody>
                  <a:tcPr/>
                </a:tc>
                <a:extLst>
                  <a:ext uri="{0D108BD9-81ED-4DB2-BD59-A6C34878D82A}">
                    <a16:rowId xmlns:a16="http://schemas.microsoft.com/office/drawing/2014/main" val="2349688146"/>
                  </a:ext>
                </a:extLst>
              </a:tr>
              <a:tr h="370840">
                <a:tc>
                  <a:txBody>
                    <a:bodyPr/>
                    <a:lstStyle/>
                    <a:p>
                      <a:pPr algn="ctr"/>
                      <a:r>
                        <a:rPr lang="en-GB" dirty="0"/>
                        <a:t>Text books</a:t>
                      </a:r>
                    </a:p>
                  </a:txBody>
                  <a:tcPr/>
                </a:tc>
                <a:tc>
                  <a:txBody>
                    <a:bodyPr/>
                    <a:lstStyle/>
                    <a:p>
                      <a:r>
                        <a:rPr lang="en-GB" dirty="0"/>
                        <a:t>Focused view of key issue, OR</a:t>
                      </a:r>
                    </a:p>
                    <a:p>
                      <a:r>
                        <a:rPr lang="en-GB" dirty="0"/>
                        <a:t>Broad view of subject, OR </a:t>
                      </a:r>
                    </a:p>
                    <a:p>
                      <a:r>
                        <a:rPr lang="en-GB" dirty="0"/>
                        <a:t>Outcome focused</a:t>
                      </a:r>
                    </a:p>
                  </a:txBody>
                  <a:tcPr/>
                </a:tc>
                <a:tc>
                  <a:txBody>
                    <a:bodyPr/>
                    <a:lstStyle/>
                    <a:p>
                      <a:r>
                        <a:rPr lang="en-GB" dirty="0"/>
                        <a:t>Present a particular view</a:t>
                      </a:r>
                    </a:p>
                    <a:p>
                      <a:r>
                        <a:rPr lang="en-GB" dirty="0"/>
                        <a:t>Sometimes too broad</a:t>
                      </a:r>
                    </a:p>
                    <a:p>
                      <a:r>
                        <a:rPr lang="en-GB" dirty="0"/>
                        <a:t>Issues with timeliness</a:t>
                      </a:r>
                    </a:p>
                  </a:txBody>
                  <a:tcPr/>
                </a:tc>
                <a:extLst>
                  <a:ext uri="{0D108BD9-81ED-4DB2-BD59-A6C34878D82A}">
                    <a16:rowId xmlns:a16="http://schemas.microsoft.com/office/drawing/2014/main" val="550894965"/>
                  </a:ext>
                </a:extLst>
              </a:tr>
              <a:tr h="370840">
                <a:tc>
                  <a:txBody>
                    <a:bodyPr/>
                    <a:lstStyle/>
                    <a:p>
                      <a:pPr algn="ctr"/>
                      <a:r>
                        <a:rPr lang="en-GB" dirty="0"/>
                        <a:t>Academic journals</a:t>
                      </a:r>
                    </a:p>
                  </a:txBody>
                  <a:tcPr/>
                </a:tc>
                <a:tc>
                  <a:txBody>
                    <a:bodyPr/>
                    <a:lstStyle/>
                    <a:p>
                      <a:r>
                        <a:rPr lang="en-GB" dirty="0"/>
                        <a:t>Current and credible</a:t>
                      </a:r>
                    </a:p>
                    <a:p>
                      <a:r>
                        <a:rPr lang="en-GB" dirty="0"/>
                        <a:t>Theoretical or empirical</a:t>
                      </a:r>
                    </a:p>
                    <a:p>
                      <a:r>
                        <a:rPr lang="en-GB" dirty="0"/>
                        <a:t>Argue and critique</a:t>
                      </a:r>
                    </a:p>
                  </a:txBody>
                  <a:tcPr/>
                </a:tc>
                <a:tc>
                  <a:txBody>
                    <a:bodyPr/>
                    <a:lstStyle/>
                    <a:p>
                      <a:r>
                        <a:rPr lang="en-GB" dirty="0"/>
                        <a:t>Can be inaccessible</a:t>
                      </a:r>
                    </a:p>
                    <a:p>
                      <a:r>
                        <a:rPr lang="en-GB" dirty="0"/>
                        <a:t>Issues with timeliness</a:t>
                      </a:r>
                    </a:p>
                  </a:txBody>
                  <a:tcPr/>
                </a:tc>
                <a:extLst>
                  <a:ext uri="{0D108BD9-81ED-4DB2-BD59-A6C34878D82A}">
                    <a16:rowId xmlns:a16="http://schemas.microsoft.com/office/drawing/2014/main" val="3277316443"/>
                  </a:ext>
                </a:extLst>
              </a:tr>
              <a:tr h="370840">
                <a:tc>
                  <a:txBody>
                    <a:bodyPr/>
                    <a:lstStyle/>
                    <a:p>
                      <a:pPr algn="ctr"/>
                      <a:r>
                        <a:rPr lang="en-GB" dirty="0"/>
                        <a:t>Professional journals</a:t>
                      </a:r>
                    </a:p>
                  </a:txBody>
                  <a:tcPr/>
                </a:tc>
                <a:tc>
                  <a:txBody>
                    <a:bodyPr/>
                    <a:lstStyle/>
                    <a:p>
                      <a:r>
                        <a:rPr lang="en-GB" dirty="0"/>
                        <a:t>Represent a ‘profession’</a:t>
                      </a:r>
                    </a:p>
                    <a:p>
                      <a:r>
                        <a:rPr lang="en-GB" dirty="0"/>
                        <a:t>Uphold professional standards</a:t>
                      </a:r>
                    </a:p>
                    <a:p>
                      <a:r>
                        <a:rPr lang="en-GB" dirty="0"/>
                        <a:t>Accessible and contemporary</a:t>
                      </a:r>
                    </a:p>
                  </a:txBody>
                  <a:tcPr/>
                </a:tc>
                <a:tc>
                  <a:txBody>
                    <a:bodyPr/>
                    <a:lstStyle/>
                    <a:p>
                      <a:r>
                        <a:rPr lang="en-GB" dirty="0"/>
                        <a:t>Language can be difficult</a:t>
                      </a:r>
                    </a:p>
                    <a:p>
                      <a:r>
                        <a:rPr lang="en-GB" dirty="0"/>
                        <a:t>Particular school of thought</a:t>
                      </a:r>
                    </a:p>
                    <a:p>
                      <a:r>
                        <a:rPr lang="en-GB" dirty="0"/>
                        <a:t>May not publish challenges</a:t>
                      </a:r>
                    </a:p>
                  </a:txBody>
                  <a:tcPr/>
                </a:tc>
                <a:extLst>
                  <a:ext uri="{0D108BD9-81ED-4DB2-BD59-A6C34878D82A}">
                    <a16:rowId xmlns:a16="http://schemas.microsoft.com/office/drawing/2014/main" val="1580320870"/>
                  </a:ext>
                </a:extLst>
              </a:tr>
              <a:tr h="370840">
                <a:tc>
                  <a:txBody>
                    <a:bodyPr/>
                    <a:lstStyle/>
                    <a:p>
                      <a:pPr algn="ctr"/>
                      <a:r>
                        <a:rPr lang="en-GB" dirty="0"/>
                        <a:t>Government literature</a:t>
                      </a:r>
                    </a:p>
                  </a:txBody>
                  <a:tcPr/>
                </a:tc>
                <a:tc>
                  <a:txBody>
                    <a:bodyPr/>
                    <a:lstStyle/>
                    <a:p>
                      <a:r>
                        <a:rPr lang="en-GB" dirty="0"/>
                        <a:t>Reliable data, well analysed</a:t>
                      </a:r>
                    </a:p>
                    <a:p>
                      <a:r>
                        <a:rPr lang="en-GB" dirty="0"/>
                        <a:t>Longitudinal studies</a:t>
                      </a:r>
                    </a:p>
                  </a:txBody>
                  <a:tcPr/>
                </a:tc>
                <a:tc>
                  <a:txBody>
                    <a:bodyPr/>
                    <a:lstStyle/>
                    <a:p>
                      <a:r>
                        <a:rPr lang="en-GB" dirty="0"/>
                        <a:t>Data gathered for specific purpose, confidentiality</a:t>
                      </a:r>
                    </a:p>
                  </a:txBody>
                  <a:tcPr/>
                </a:tc>
                <a:extLst>
                  <a:ext uri="{0D108BD9-81ED-4DB2-BD59-A6C34878D82A}">
                    <a16:rowId xmlns:a16="http://schemas.microsoft.com/office/drawing/2014/main" val="2054275608"/>
                  </a:ext>
                </a:extLst>
              </a:tr>
              <a:tr h="370840">
                <a:tc>
                  <a:txBody>
                    <a:bodyPr/>
                    <a:lstStyle/>
                    <a:p>
                      <a:pPr algn="ctr"/>
                      <a:r>
                        <a:rPr lang="en-GB" dirty="0"/>
                        <a:t>Organisational literature</a:t>
                      </a:r>
                    </a:p>
                  </a:txBody>
                  <a:tcPr/>
                </a:tc>
                <a:tc>
                  <a:txBody>
                    <a:bodyPr/>
                    <a:lstStyle/>
                    <a:p>
                      <a:r>
                        <a:rPr lang="en-GB" dirty="0"/>
                        <a:t>Aids decision-making or stakeholder engagement</a:t>
                      </a:r>
                    </a:p>
                  </a:txBody>
                  <a:tcPr/>
                </a:tc>
                <a:tc>
                  <a:txBody>
                    <a:bodyPr/>
                    <a:lstStyle/>
                    <a:p>
                      <a:r>
                        <a:rPr lang="en-GB" dirty="0"/>
                        <a:t>Structured in a particular way</a:t>
                      </a:r>
                    </a:p>
                    <a:p>
                      <a:r>
                        <a:rPr lang="en-GB" dirty="0"/>
                        <a:t>Confidentiality?</a:t>
                      </a:r>
                    </a:p>
                  </a:txBody>
                  <a:tcPr/>
                </a:tc>
                <a:extLst>
                  <a:ext uri="{0D108BD9-81ED-4DB2-BD59-A6C34878D82A}">
                    <a16:rowId xmlns:a16="http://schemas.microsoft.com/office/drawing/2014/main" val="3838226607"/>
                  </a:ext>
                </a:extLst>
              </a:tr>
            </a:tbl>
          </a:graphicData>
        </a:graphic>
      </p:graphicFrame>
      <p:sp>
        <p:nvSpPr>
          <p:cNvPr id="5" name="TextBox 4">
            <a:extLst>
              <a:ext uri="{FF2B5EF4-FFF2-40B4-BE49-F238E27FC236}">
                <a16:creationId xmlns:a16="http://schemas.microsoft.com/office/drawing/2014/main" id="{C14AAC7A-08A8-4914-8098-DAA9EF5477DD}"/>
              </a:ext>
            </a:extLst>
          </p:cNvPr>
          <p:cNvSpPr txBox="1"/>
          <p:nvPr/>
        </p:nvSpPr>
        <p:spPr>
          <a:xfrm>
            <a:off x="0" y="6519446"/>
            <a:ext cx="6156622" cy="338554"/>
          </a:xfrm>
          <a:prstGeom prst="rect">
            <a:avLst/>
          </a:prstGeom>
          <a:noFill/>
        </p:spPr>
        <p:txBody>
          <a:bodyPr wrap="none" rtlCol="0">
            <a:spAutoFit/>
          </a:bodyPr>
          <a:lstStyle/>
          <a:p>
            <a:r>
              <a:rPr lang="en-GB" sz="1600" dirty="0"/>
              <a:t>Adapted from: Comparing academic sources, The Open University, 2018</a:t>
            </a:r>
          </a:p>
        </p:txBody>
      </p:sp>
    </p:spTree>
    <p:extLst>
      <p:ext uri="{BB962C8B-B14F-4D97-AF65-F5344CB8AC3E}">
        <p14:creationId xmlns:p14="http://schemas.microsoft.com/office/powerpoint/2010/main" val="4273602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‘Grey’ literature</a:t>
            </a:r>
            <a:endParaRPr lang="en-GB" dirty="0"/>
          </a:p>
        </p:txBody>
      </p:sp>
      <p:sp>
        <p:nvSpPr>
          <p:cNvPr id="3" name="Content Placeholder 2"/>
          <p:cNvSpPr>
            <a:spLocks noGrp="1"/>
          </p:cNvSpPr>
          <p:nvPr>
            <p:ph idx="1"/>
          </p:nvPr>
        </p:nvSpPr>
        <p:spPr/>
        <p:txBody>
          <a:bodyPr/>
          <a:lstStyle/>
          <a:p>
            <a:r>
              <a:rPr lang="en-GB" dirty="0" smtClean="0"/>
              <a:t>“</a:t>
            </a:r>
            <a:r>
              <a:rPr lang="en-GB" i="1" dirty="0"/>
              <a:t>literature that is not formally published in sources such as books or journal </a:t>
            </a:r>
            <a:r>
              <a:rPr lang="en-GB" i="1" dirty="0" smtClean="0"/>
              <a:t>articles</a:t>
            </a:r>
            <a:r>
              <a:rPr lang="en-GB" dirty="0" smtClean="0"/>
              <a:t>” (Cochrane Handbook, 2019)</a:t>
            </a:r>
          </a:p>
          <a:p>
            <a:r>
              <a:rPr lang="en-GB" dirty="0" smtClean="0"/>
              <a:t>Includes:</a:t>
            </a:r>
          </a:p>
          <a:p>
            <a:pPr lvl="1"/>
            <a:r>
              <a:rPr lang="en-GB" dirty="0"/>
              <a:t>Technical or research reports from government agencies</a:t>
            </a:r>
          </a:p>
          <a:p>
            <a:pPr lvl="1"/>
            <a:r>
              <a:rPr lang="en-GB" dirty="0"/>
              <a:t>Reports from scientific research groups</a:t>
            </a:r>
          </a:p>
          <a:p>
            <a:pPr lvl="1"/>
            <a:r>
              <a:rPr lang="en-GB" dirty="0"/>
              <a:t>Working papers from research groups or committees</a:t>
            </a:r>
          </a:p>
          <a:p>
            <a:pPr lvl="1"/>
            <a:r>
              <a:rPr lang="en-GB" dirty="0"/>
              <a:t>Doctoral (PhD) dissertations</a:t>
            </a:r>
          </a:p>
          <a:p>
            <a:pPr lvl="1"/>
            <a:r>
              <a:rPr lang="en-GB" dirty="0"/>
              <a:t>Some conference proceedings and official publications</a:t>
            </a:r>
          </a:p>
          <a:p>
            <a:pPr lvl="1"/>
            <a:r>
              <a:rPr lang="en-GB" dirty="0"/>
              <a:t>Preprints (journal articles not yet peer-reviewed and/or published)</a:t>
            </a:r>
          </a:p>
          <a:p>
            <a:pPr lvl="1"/>
            <a:endParaRPr lang="en-GB" dirty="0"/>
          </a:p>
        </p:txBody>
      </p:sp>
    </p:spTree>
    <p:extLst>
      <p:ext uri="{BB962C8B-B14F-4D97-AF65-F5344CB8AC3E}">
        <p14:creationId xmlns:p14="http://schemas.microsoft.com/office/powerpoint/2010/main" val="3194603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BFA7-7C76-48FF-AD90-FE50AC7DA039}"/>
              </a:ext>
            </a:extLst>
          </p:cNvPr>
          <p:cNvSpPr>
            <a:spLocks noGrp="1"/>
          </p:cNvSpPr>
          <p:nvPr>
            <p:ph type="title"/>
          </p:nvPr>
        </p:nvSpPr>
        <p:spPr/>
        <p:txBody>
          <a:bodyPr/>
          <a:lstStyle/>
          <a:p>
            <a:r>
              <a:rPr lang="en-GB" dirty="0"/>
              <a:t>News and ‘not’ news…</a:t>
            </a:r>
          </a:p>
        </p:txBody>
      </p:sp>
      <p:sp>
        <p:nvSpPr>
          <p:cNvPr id="3" name="Content Placeholder 2">
            <a:extLst>
              <a:ext uri="{FF2B5EF4-FFF2-40B4-BE49-F238E27FC236}">
                <a16:creationId xmlns:a16="http://schemas.microsoft.com/office/drawing/2014/main" id="{48740B08-9A9F-415E-A9B7-EA3677096B9A}"/>
              </a:ext>
            </a:extLst>
          </p:cNvPr>
          <p:cNvSpPr>
            <a:spLocks noGrp="1"/>
          </p:cNvSpPr>
          <p:nvPr>
            <p:ph idx="1"/>
          </p:nvPr>
        </p:nvSpPr>
        <p:spPr/>
        <p:txBody>
          <a:bodyPr/>
          <a:lstStyle/>
          <a:p>
            <a:r>
              <a:rPr lang="en-GB" dirty="0"/>
              <a:t>News or ‘fake news’?</a:t>
            </a:r>
          </a:p>
          <a:p>
            <a:r>
              <a:rPr lang="en-GB" dirty="0"/>
              <a:t>Is it easy to tell the difference?</a:t>
            </a:r>
          </a:p>
        </p:txBody>
      </p:sp>
      <p:pic>
        <p:nvPicPr>
          <p:cNvPr id="4" name="Picture 3">
            <a:extLst>
              <a:ext uri="{FF2B5EF4-FFF2-40B4-BE49-F238E27FC236}">
                <a16:creationId xmlns:a16="http://schemas.microsoft.com/office/drawing/2014/main" id="{158D566E-B7A6-4FD6-A568-DA62298B62F9}"/>
              </a:ext>
            </a:extLst>
          </p:cNvPr>
          <p:cNvPicPr>
            <a:picLocks noChangeAspect="1"/>
          </p:cNvPicPr>
          <p:nvPr/>
        </p:nvPicPr>
        <p:blipFill>
          <a:blip r:embed="rId2"/>
          <a:stretch>
            <a:fillRect/>
          </a:stretch>
        </p:blipFill>
        <p:spPr>
          <a:xfrm>
            <a:off x="1428750" y="2762943"/>
            <a:ext cx="6286500" cy="3533775"/>
          </a:xfrm>
          <a:prstGeom prst="rect">
            <a:avLst/>
          </a:prstGeom>
        </p:spPr>
      </p:pic>
      <p:sp>
        <p:nvSpPr>
          <p:cNvPr id="5" name="TextBox 4">
            <a:extLst>
              <a:ext uri="{FF2B5EF4-FFF2-40B4-BE49-F238E27FC236}">
                <a16:creationId xmlns:a16="http://schemas.microsoft.com/office/drawing/2014/main" id="{32BCF23A-3361-4680-BDE0-C130AB92D591}"/>
              </a:ext>
            </a:extLst>
          </p:cNvPr>
          <p:cNvSpPr txBox="1"/>
          <p:nvPr/>
        </p:nvSpPr>
        <p:spPr>
          <a:xfrm>
            <a:off x="0" y="6519446"/>
            <a:ext cx="2121093" cy="338554"/>
          </a:xfrm>
          <a:prstGeom prst="rect">
            <a:avLst/>
          </a:prstGeom>
          <a:noFill/>
        </p:spPr>
        <p:txBody>
          <a:bodyPr wrap="none" rtlCol="0">
            <a:spAutoFit/>
          </a:bodyPr>
          <a:lstStyle/>
          <a:p>
            <a:r>
              <a:rPr lang="en-GB" sz="1600" dirty="0"/>
              <a:t>Source: BBC, Sept 2016</a:t>
            </a:r>
          </a:p>
        </p:txBody>
      </p:sp>
    </p:spTree>
    <p:extLst>
      <p:ext uri="{BB962C8B-B14F-4D97-AF65-F5344CB8AC3E}">
        <p14:creationId xmlns:p14="http://schemas.microsoft.com/office/powerpoint/2010/main" val="222262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A44DCEC-FC0D-45A3-84F1-B678D334449B}"/>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231568" y="205901"/>
            <a:ext cx="4640263" cy="4022725"/>
          </a:xfrm>
        </p:spPr>
      </p:pic>
      <p:pic>
        <p:nvPicPr>
          <p:cNvPr id="7" name="Picture 6">
            <a:extLst>
              <a:ext uri="{FF2B5EF4-FFF2-40B4-BE49-F238E27FC236}">
                <a16:creationId xmlns:a16="http://schemas.microsoft.com/office/drawing/2014/main" id="{504BD611-C4ED-41EF-8E1A-74FA5C07D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9315" y="2658328"/>
            <a:ext cx="5040523" cy="4022725"/>
          </a:xfrm>
          <a:prstGeom prst="rect">
            <a:avLst/>
          </a:prstGeom>
        </p:spPr>
      </p:pic>
    </p:spTree>
    <p:extLst>
      <p:ext uri="{BB962C8B-B14F-4D97-AF65-F5344CB8AC3E}">
        <p14:creationId xmlns:p14="http://schemas.microsoft.com/office/powerpoint/2010/main" val="783601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ake ne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532" y="64098"/>
            <a:ext cx="6505782" cy="65057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2BCF23A-3361-4680-BDE0-C130AB92D591}"/>
              </a:ext>
            </a:extLst>
          </p:cNvPr>
          <p:cNvSpPr txBox="1"/>
          <p:nvPr/>
        </p:nvSpPr>
        <p:spPr>
          <a:xfrm>
            <a:off x="0" y="6519446"/>
            <a:ext cx="2353145" cy="338554"/>
          </a:xfrm>
          <a:prstGeom prst="rect">
            <a:avLst/>
          </a:prstGeom>
          <a:noFill/>
        </p:spPr>
        <p:txBody>
          <a:bodyPr wrap="none" rtlCol="0">
            <a:spAutoFit/>
          </a:bodyPr>
          <a:lstStyle/>
          <a:p>
            <a:r>
              <a:rPr lang="en-GB" sz="1600" dirty="0"/>
              <a:t>Source: </a:t>
            </a:r>
            <a:r>
              <a:rPr lang="en-GB" sz="1600" dirty="0" smtClean="0"/>
              <a:t>Cosmos Magazine</a:t>
            </a:r>
            <a:endParaRPr lang="en-GB" sz="1600" dirty="0"/>
          </a:p>
        </p:txBody>
      </p:sp>
    </p:spTree>
    <p:extLst>
      <p:ext uri="{BB962C8B-B14F-4D97-AF65-F5344CB8AC3E}">
        <p14:creationId xmlns:p14="http://schemas.microsoft.com/office/powerpoint/2010/main" val="3672185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931F-2A79-4B84-88BE-FA8FFB7A7CED}"/>
              </a:ext>
            </a:extLst>
          </p:cNvPr>
          <p:cNvSpPr>
            <a:spLocks noGrp="1"/>
          </p:cNvSpPr>
          <p:nvPr>
            <p:ph type="title"/>
          </p:nvPr>
        </p:nvSpPr>
        <p:spPr/>
        <p:txBody>
          <a:bodyPr/>
          <a:lstStyle/>
          <a:p>
            <a:r>
              <a:rPr lang="en-GB" dirty="0"/>
              <a:t>Some things to think about…</a:t>
            </a:r>
          </a:p>
        </p:txBody>
      </p:sp>
      <p:sp>
        <p:nvSpPr>
          <p:cNvPr id="3" name="Content Placeholder 2">
            <a:extLst>
              <a:ext uri="{FF2B5EF4-FFF2-40B4-BE49-F238E27FC236}">
                <a16:creationId xmlns:a16="http://schemas.microsoft.com/office/drawing/2014/main" id="{3BE97DD8-A22E-4307-B41F-2B0A45907AD9}"/>
              </a:ext>
            </a:extLst>
          </p:cNvPr>
          <p:cNvSpPr>
            <a:spLocks noGrp="1"/>
          </p:cNvSpPr>
          <p:nvPr>
            <p:ph idx="1"/>
          </p:nvPr>
        </p:nvSpPr>
        <p:spPr/>
        <p:txBody>
          <a:bodyPr/>
          <a:lstStyle/>
          <a:p>
            <a:pPr fontAlgn="base"/>
            <a:r>
              <a:rPr lang="en-GB" dirty="0"/>
              <a:t>Have I heard of the publisher before?</a:t>
            </a:r>
          </a:p>
          <a:p>
            <a:pPr fontAlgn="base"/>
            <a:r>
              <a:rPr lang="en-GB" dirty="0"/>
              <a:t>Is this the source I think it is, or does it sound a bit like them?</a:t>
            </a:r>
          </a:p>
          <a:p>
            <a:pPr fontAlgn="base"/>
            <a:r>
              <a:rPr lang="en-GB" dirty="0"/>
              <a:t>Can I point to where this happened on a map?</a:t>
            </a:r>
          </a:p>
          <a:p>
            <a:pPr fontAlgn="base"/>
            <a:r>
              <a:rPr lang="en-GB" dirty="0"/>
              <a:t>Has this been reported anywhere else?</a:t>
            </a:r>
          </a:p>
          <a:p>
            <a:pPr fontAlgn="base"/>
            <a:r>
              <a:rPr lang="en-GB" dirty="0"/>
              <a:t>Is there more than one piece of evidence for this claim?</a:t>
            </a:r>
          </a:p>
          <a:p>
            <a:pPr fontAlgn="base"/>
            <a:r>
              <a:rPr lang="en-GB" dirty="0"/>
              <a:t>Could this be something else?</a:t>
            </a:r>
          </a:p>
          <a:p>
            <a:endParaRPr lang="en-GB" dirty="0"/>
          </a:p>
        </p:txBody>
      </p:sp>
    </p:spTree>
    <p:extLst>
      <p:ext uri="{BB962C8B-B14F-4D97-AF65-F5344CB8AC3E}">
        <p14:creationId xmlns:p14="http://schemas.microsoft.com/office/powerpoint/2010/main" val="810755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a:xfrm>
            <a:off x="822959" y="1845734"/>
            <a:ext cx="7543801" cy="4454126"/>
          </a:xfrm>
        </p:spPr>
        <p:txBody>
          <a:bodyPr>
            <a:normAutofit fontScale="92500" lnSpcReduction="10000"/>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Open University (2018) Finding appropriate academic material (</a:t>
            </a:r>
            <a:r>
              <a:rPr lang="en-GB" dirty="0">
                <a:hlinkClick r:id="rId3"/>
              </a:rPr>
              <a:t>http://www2.open.ac.uk/students/skillsforstudy/finding-appropriate-academic-material.php</a:t>
            </a:r>
            <a:r>
              <a:rPr lang="en-GB" dirty="0"/>
              <a:t>) </a:t>
            </a:r>
          </a:p>
          <a:p>
            <a:r>
              <a:rPr lang="en-GB" dirty="0"/>
              <a:t>Open University (2018) Comparing academic sources (</a:t>
            </a:r>
            <a:r>
              <a:rPr lang="en-GB" dirty="0">
                <a:hlinkClick r:id="rId4"/>
              </a:rPr>
              <a:t>http://www2.open.ac.uk/students/skillsforstudy/comparing-academic-sources.php</a:t>
            </a:r>
            <a:r>
              <a:rPr lang="en-GB" dirty="0"/>
              <a:t>) </a:t>
            </a:r>
          </a:p>
          <a:p>
            <a:r>
              <a:rPr lang="en-GB" dirty="0"/>
              <a:t>BBC News (2016</a:t>
            </a:r>
            <a:r>
              <a:rPr lang="en-GB" dirty="0" smtClean="0"/>
              <a:t>)</a:t>
            </a:r>
          </a:p>
          <a:p>
            <a:r>
              <a:rPr lang="en-GB" dirty="0"/>
              <a:t>Higgins JPT, Thomas J, Chandler J, </a:t>
            </a:r>
            <a:r>
              <a:rPr lang="en-GB" dirty="0" err="1"/>
              <a:t>Cumpston</a:t>
            </a:r>
            <a:r>
              <a:rPr lang="en-GB" dirty="0"/>
              <a:t> M, Li T, Page MJ, Welch VA (editors). </a:t>
            </a:r>
            <a:r>
              <a:rPr lang="en-GB" i="1" dirty="0"/>
              <a:t>Cochrane Handbook for Systematic Reviews of Interventions</a:t>
            </a:r>
            <a:r>
              <a:rPr lang="en-GB" dirty="0"/>
              <a:t> version 6.0 (updated July 2019). Cochrane, 2019. Available from </a:t>
            </a:r>
            <a:r>
              <a:rPr lang="en-GB" dirty="0" smtClean="0">
                <a:hlinkClick r:id="rId5"/>
              </a:rPr>
              <a:t>www.training.cochrane.org/handbook</a:t>
            </a:r>
            <a:r>
              <a:rPr lang="en-GB" dirty="0" smtClean="0"/>
              <a:t> </a:t>
            </a:r>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1738</TotalTime>
  <Words>746</Words>
  <Application>Microsoft Office PowerPoint</Application>
  <PresentationFormat>On-screen Show (4:3)</PresentationFormat>
  <Paragraphs>128</Paragraphs>
  <Slides>17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The Modern World</vt:lpstr>
      <vt:lpstr>Outline for today</vt:lpstr>
      <vt:lpstr>But first… Jamie Oliver text</vt:lpstr>
      <vt:lpstr>What are good sources of information?</vt:lpstr>
      <vt:lpstr>Different ‘types’ of knowledge?</vt:lpstr>
      <vt:lpstr>Different types of knowledge</vt:lpstr>
      <vt:lpstr>Common knowledge</vt:lpstr>
      <vt:lpstr>Some examples…</vt:lpstr>
      <vt:lpstr>Identifying good sources</vt:lpstr>
      <vt:lpstr>Evaluation </vt:lpstr>
      <vt:lpstr>Academic sources</vt:lpstr>
      <vt:lpstr>‘Grey’ literature</vt:lpstr>
      <vt:lpstr>News and ‘not’ news…</vt:lpstr>
      <vt:lpstr>PowerPoint Presentation</vt:lpstr>
      <vt:lpstr>PowerPoint Presentation</vt:lpstr>
      <vt:lpstr>Some things to think about…</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36</cp:revision>
  <dcterms:created xsi:type="dcterms:W3CDTF">2018-09-13T15:53:30Z</dcterms:created>
  <dcterms:modified xsi:type="dcterms:W3CDTF">2019-10-11T13:50:04Z</dcterms:modified>
</cp:coreProperties>
</file>