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7" r:id="rId7"/>
    <p:sldId id="263" r:id="rId8"/>
    <p:sldId id="269" r:id="rId9"/>
    <p:sldId id="270" r:id="rId10"/>
    <p:sldId id="268" r:id="rId11"/>
    <p:sldId id="265" r:id="rId12"/>
    <p:sldId id="272" r:id="rId13"/>
    <p:sldId id="273" r:id="rId14"/>
    <p:sldId id="266" r:id="rId15"/>
    <p:sldId id="274" r:id="rId16"/>
    <p:sldId id="275" r:id="rId17"/>
    <p:sldId id="276" r:id="rId18"/>
    <p:sldId id="277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E2637B35-61D4-44BD-A7C7-A5A35D48355A}" type="datetimeFigureOut">
              <a:rPr lang="en-GB" smtClean="0"/>
              <a:t>11/10/2017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5FAA8-D595-455A-A31E-FD7C415035CC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427433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37B35-61D4-44BD-A7C7-A5A35D48355A}" type="datetimeFigureOut">
              <a:rPr lang="en-GB" smtClean="0"/>
              <a:t>11/10/2017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5FAA8-D595-455A-A31E-FD7C41503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4965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37B35-61D4-44BD-A7C7-A5A35D48355A}" type="datetimeFigureOut">
              <a:rPr lang="en-GB" smtClean="0"/>
              <a:t>11/10/2017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5FAA8-D595-455A-A31E-FD7C415035CC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52545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37B35-61D4-44BD-A7C7-A5A35D48355A}" type="datetimeFigureOut">
              <a:rPr lang="en-GB" smtClean="0"/>
              <a:t>11/10/2017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5FAA8-D595-455A-A31E-FD7C41503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90573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37B35-61D4-44BD-A7C7-A5A35D48355A}" type="datetimeFigureOut">
              <a:rPr lang="en-GB" smtClean="0"/>
              <a:t>11/10/2017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5FAA8-D595-455A-A31E-FD7C41503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0037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37B35-61D4-44BD-A7C7-A5A35D48355A}" type="datetimeFigureOut">
              <a:rPr lang="en-GB" smtClean="0"/>
              <a:t>11/10/2017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5FAA8-D595-455A-A31E-FD7C41503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70279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37B35-61D4-44BD-A7C7-A5A35D48355A}" type="datetimeFigureOut">
              <a:rPr lang="en-GB" smtClean="0"/>
              <a:t>11/10/2017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5FAA8-D595-455A-A31E-FD7C41503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31885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37B35-61D4-44BD-A7C7-A5A35D48355A}" type="datetimeFigureOut">
              <a:rPr lang="en-GB" smtClean="0"/>
              <a:t>11/10/2017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5FAA8-D595-455A-A31E-FD7C41503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8578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37B35-61D4-44BD-A7C7-A5A35D48355A}" type="datetimeFigureOut">
              <a:rPr lang="en-GB" smtClean="0"/>
              <a:t>11/10/2017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5FAA8-D595-455A-A31E-FD7C415035CC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440317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37B35-61D4-44BD-A7C7-A5A35D48355A}" type="datetimeFigureOut">
              <a:rPr lang="en-GB" smtClean="0"/>
              <a:t>11/10/2017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5FAA8-D595-455A-A31E-FD7C41503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4396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37B35-61D4-44BD-A7C7-A5A35D48355A}" type="datetimeFigureOut">
              <a:rPr lang="en-GB" smtClean="0"/>
              <a:t>11/10/2017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5FAA8-D595-455A-A31E-FD7C415035CC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30319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E2637B35-61D4-44BD-A7C7-A5A35D48355A}" type="datetimeFigureOut">
              <a:rPr lang="en-GB" smtClean="0"/>
              <a:t>11/10/2017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B155FAA8-D595-455A-A31E-FD7C415035CC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6340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books.google.co.uk/books?id=P83fCgAAQBAJ&amp;source=gbs_book_other_versions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file:///C:\Users\Invate\Downloads\Donaldson%20Report%20-%20Successful%20Futures%20-%20Independent%20Review%20of%20Curriculum%20and%20Assessment%20Arrangements%20in%20Wales.pdf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amily-action.org.uk/schools-education/" TargetMode="External"/><Relationship Id="rId2" Type="http://schemas.openxmlformats.org/officeDocument/2006/relationships/hyperlink" Target="https://www.estyn.gov.wales/effective-practice/partnership-parents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books.google.co.uk/books?id=Q5b2brjdvWAC&amp;printsec=frontcover&amp;dq=Kay,+J.+(2012)+Good+Practice+in+the+Early+Years.+England:+Bloomsbury+Publishers.+ebook&amp;hl=en&amp;sa=X&amp;ved=0ahUKEwiViub-u-jWAhXKDxoKHZLJBlMQ6AEILTAB#v=onepage&amp;q&amp;f=false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rookes.ac.uk/students/upgrade/study-skills/reflective-writing-gibbs/" TargetMode="External"/><Relationship Id="rId2" Type="http://schemas.openxmlformats.org/officeDocument/2006/relationships/hyperlink" Target="https://serc.carleton.edu/introgeo/service/experiential.html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file:///C:\Users\Invate\AppData\Local\Microsoft\Windows\INetCache\IE\HYBTI7A7\common_core_skills_factsheet.pdf" TargetMode="External"/><Relationship Id="rId2" Type="http://schemas.openxmlformats.org/officeDocument/2006/relationships/hyperlink" Target="https://www.early-education.org.uk/news/blog-interacting-intervening-or-interferin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20D18AC-0998-45DF-B3F9-5328243E6361}"/>
              </a:ext>
            </a:extLst>
          </p:cNvPr>
          <p:cNvSpPr txBox="1"/>
          <p:nvPr/>
        </p:nvSpPr>
        <p:spPr>
          <a:xfrm>
            <a:off x="357809" y="4960137"/>
            <a:ext cx="7871791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EAEC6001</a:t>
            </a:r>
            <a:b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The Reflective Adult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8EEB470-D136-43DC-BBA5-E07C1E2ED05D}"/>
              </a:ext>
            </a:extLst>
          </p:cNvPr>
          <p:cNvSpPr txBox="1"/>
          <p:nvPr/>
        </p:nvSpPr>
        <p:spPr>
          <a:xfrm>
            <a:off x="8610600" y="5306936"/>
            <a:ext cx="3200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1501619</a:t>
            </a:r>
          </a:p>
        </p:txBody>
      </p:sp>
    </p:spTree>
    <p:extLst>
      <p:ext uri="{BB962C8B-B14F-4D97-AF65-F5344CB8AC3E}">
        <p14:creationId xmlns:p14="http://schemas.microsoft.com/office/powerpoint/2010/main" val="29197280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A6C21B-7950-4BBE-8E41-F9C81F273B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b="1" u="sng" dirty="0">
                <a:latin typeface="Arial" panose="020B0604020202020204" pitchFamily="34" charset="0"/>
                <a:cs typeface="Arial" panose="020B0604020202020204" pitchFamily="34" charset="0"/>
              </a:rPr>
              <a:t>Contents Page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76E0F0-4E86-4C8F-8683-866B7983D2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7" y="1948375"/>
            <a:ext cx="9720073" cy="4572000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Slide 1 – Front cover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Slide 2 – Contents page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Slide 3 – Introduction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Slide 4 – What is reflection and why is it important?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Slide 5 – What is good professional practice when it comes to reflection?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Slide 6 – Gibbs’s model of reflection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Slide 7/9 – Activity one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Slide 10 –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Kolbs’s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model of reflection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Slide 11/12 – Activity two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Slide 13 – Conclusion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Slide 14/18 - References</a:t>
            </a:r>
          </a:p>
        </p:txBody>
      </p:sp>
    </p:spTree>
    <p:extLst>
      <p:ext uri="{BB962C8B-B14F-4D97-AF65-F5344CB8AC3E}">
        <p14:creationId xmlns:p14="http://schemas.microsoft.com/office/powerpoint/2010/main" val="24763026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FFEB2B-1502-40F8-AE23-982CF5CBB7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2268" y="76349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4400" b="1" u="sng" dirty="0">
                <a:latin typeface="Arial" panose="020B0604020202020204" pitchFamily="34" charset="0"/>
                <a:cs typeface="Arial" panose="020B0604020202020204" pitchFamily="34" charset="0"/>
              </a:rPr>
              <a:t>Introduction - Reflection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19D9F5-5D45-4971-A8DB-83ED635C54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2486619"/>
            <a:ext cx="9720073" cy="4023360"/>
          </a:xfrm>
        </p:spPr>
        <p:txBody>
          <a:bodyPr/>
          <a:lstStyle/>
          <a:p>
            <a:pPr>
              <a:buFont typeface="Wingdings" panose="05000000000000000000" pitchFamily="2" charset="2"/>
              <a:buChar char="v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Reflection overview</a:t>
            </a:r>
          </a:p>
          <a:p>
            <a:pPr>
              <a:buFont typeface="Wingdings" panose="05000000000000000000" pitchFamily="2" charset="2"/>
              <a:buChar char="v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Knowledge, values and skills </a:t>
            </a:r>
          </a:p>
          <a:p>
            <a:pPr>
              <a:buFont typeface="Wingdings" panose="05000000000000000000" pitchFamily="2" charset="2"/>
              <a:buChar char="v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My personal experience and professional development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16678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D7125C-79C8-4411-BD90-BEE4478415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0965" y="39162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4400" b="1" u="sng" dirty="0">
                <a:latin typeface="Arial" panose="020B0604020202020204" pitchFamily="34" charset="0"/>
                <a:cs typeface="Arial" panose="020B0604020202020204" pitchFamily="34" charset="0"/>
              </a:rPr>
              <a:t>What is Reflection and why is it important?</a:t>
            </a:r>
            <a:endParaRPr lang="en-GB" sz="4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BCA4AD-FE6E-4B35-932E-90B5677E00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7417"/>
            <a:ext cx="11353800" cy="4351338"/>
          </a:xfrm>
        </p:spPr>
        <p:txBody>
          <a:bodyPr>
            <a:normAutofit fontScale="92500" lnSpcReduction="20000"/>
          </a:bodyPr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Enhance professional development skills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Analyse previous activities/experiences 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  (Smith and Craft, 2011)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Looking at what did not go well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Improve in the future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(Envy and Walters, 2013) 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Think about decisions we make and why we acted in that way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  (The British Association for Early Childhood Education, 2016) 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06260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B89089-C7FC-4C1F-B375-352BDB5B70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4400" b="1" u="sng" dirty="0">
                <a:latin typeface="Arial" panose="020B0604020202020204" pitchFamily="34" charset="0"/>
                <a:cs typeface="Arial" panose="020B0604020202020204" pitchFamily="34" charset="0"/>
              </a:rPr>
              <a:t>What is good professional practice when it comes to reflection?</a:t>
            </a:r>
            <a:endParaRPr lang="en-GB" sz="4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D87675-FECD-4332-BBFF-E78D9C9607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2286000"/>
            <a:ext cx="9720073" cy="4466492"/>
          </a:xfrm>
        </p:spPr>
        <p:txBody>
          <a:bodyPr>
            <a:normAutofit fontScale="70000" lnSpcReduction="20000"/>
          </a:bodyPr>
          <a:lstStyle/>
          <a:p>
            <a:endParaRPr lang="en-GB" sz="2900" dirty="0"/>
          </a:p>
          <a:p>
            <a:pPr>
              <a:buFont typeface="Wingdings" panose="05000000000000000000" pitchFamily="2" charset="2"/>
              <a:buChar char="v"/>
            </a:pPr>
            <a:r>
              <a:rPr lang="en-GB" sz="2900" dirty="0">
                <a:latin typeface="Arial" panose="020B0604020202020204" pitchFamily="34" charset="0"/>
                <a:cs typeface="Arial" panose="020B0604020202020204" pitchFamily="34" charset="0"/>
              </a:rPr>
              <a:t>Evaluates own performance against current practice (Tassoni, 2008)</a:t>
            </a:r>
          </a:p>
          <a:p>
            <a:pPr>
              <a:buFont typeface="Wingdings" panose="05000000000000000000" pitchFamily="2" charset="2"/>
              <a:buChar char="v"/>
            </a:pPr>
            <a:endParaRPr lang="en-GB" sz="2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GB" sz="2900" dirty="0">
                <a:latin typeface="Arial" panose="020B0604020202020204" pitchFamily="34" charset="0"/>
                <a:cs typeface="Arial" panose="020B0604020202020204" pitchFamily="34" charset="0"/>
              </a:rPr>
              <a:t>Practitioner values (Brock, 2014) </a:t>
            </a:r>
          </a:p>
          <a:p>
            <a:pPr>
              <a:buFont typeface="Wingdings" panose="05000000000000000000" pitchFamily="2" charset="2"/>
              <a:buChar char="v"/>
            </a:pPr>
            <a:endParaRPr lang="en-GB" sz="2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GB" sz="2900" dirty="0">
                <a:latin typeface="Arial" panose="020B0604020202020204" pitchFamily="34" charset="0"/>
                <a:cs typeface="Arial" panose="020B0604020202020204" pitchFamily="34" charset="0"/>
              </a:rPr>
              <a:t>Reflecting before, during or after the activity </a:t>
            </a:r>
          </a:p>
          <a:p>
            <a:pPr>
              <a:buFont typeface="Wingdings" panose="05000000000000000000" pitchFamily="2" charset="2"/>
              <a:buChar char="v"/>
            </a:pPr>
            <a:endParaRPr lang="en-GB" sz="2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GB" sz="2900" dirty="0">
                <a:latin typeface="Arial" panose="020B0604020202020204" pitchFamily="34" charset="0"/>
                <a:cs typeface="Arial" panose="020B0604020202020204" pitchFamily="34" charset="0"/>
              </a:rPr>
              <a:t>Too controlled by others, for example management</a:t>
            </a:r>
          </a:p>
          <a:p>
            <a:pPr marL="0" indent="0">
              <a:buNone/>
            </a:pPr>
            <a:r>
              <a:rPr lang="en-GB" sz="29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                        (Rawlings, 2008)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900" dirty="0">
                <a:latin typeface="Arial" panose="020B0604020202020204" pitchFamily="34" charset="0"/>
                <a:cs typeface="Arial" panose="020B0604020202020204" pitchFamily="34" charset="0"/>
              </a:rPr>
              <a:t>Reflective practice is a cycle that has steps to follow</a:t>
            </a:r>
          </a:p>
          <a:p>
            <a:pPr marL="0" indent="0">
              <a:buNone/>
            </a:pPr>
            <a:r>
              <a:rPr lang="en-GB" sz="29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                 (McFarland et al., 2009)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9304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FB920E-D300-4CC4-AA54-1A2E262EBD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b="1" u="sng" dirty="0">
                <a:latin typeface="Arial" panose="020B0604020202020204" pitchFamily="34" charset="0"/>
                <a:cs typeface="Arial" panose="020B0604020202020204" pitchFamily="34" charset="0"/>
              </a:rPr>
              <a:t>Gibb’s Model of Reflection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911D014-6009-49C5-86B5-EE3B4A1FA3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1496" y="1690688"/>
            <a:ext cx="5787473" cy="4655701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09FBDF7-B3C3-412C-9DEC-054AECBF2972}"/>
              </a:ext>
            </a:extLst>
          </p:cNvPr>
          <p:cNvSpPr txBox="1"/>
          <p:nvPr/>
        </p:nvSpPr>
        <p:spPr>
          <a:xfrm>
            <a:off x="5995850" y="6346389"/>
            <a:ext cx="61961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(Source: Oxford Brookes University, 2017)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67606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5A871B-A23F-4499-A028-52CA9B19F6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b="1" u="sng" dirty="0">
                <a:latin typeface="Arial" panose="020B0604020202020204" pitchFamily="34" charset="0"/>
                <a:cs typeface="Arial" panose="020B0604020202020204" pitchFamily="34" charset="0"/>
              </a:rPr>
              <a:t>My own personal reflection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58AD00-9EDB-44EA-A85D-D219B8C8D9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one (Negative experience)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Activity: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Three different activities used in the theme of farm animals.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What was I thinking and feeling?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Mixed emotions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Activity not going as I had planned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03375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67D51E-4B44-463D-B754-98EC69DAA8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5739" y="1944704"/>
            <a:ext cx="9720073" cy="4023360"/>
          </a:xfrm>
        </p:spPr>
        <p:txBody>
          <a:bodyPr/>
          <a:lstStyle/>
          <a:p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What were the good and bad points?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Children were all developing positive relationships with each other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Negative point - Children all went around the messy play activity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Children did not understand the concept of moving around the activities</a:t>
            </a:r>
          </a:p>
          <a:p>
            <a:pPr>
              <a:buFont typeface="Wingdings" panose="05000000000000000000" pitchFamily="2" charset="2"/>
              <a:buChar char="v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What sense can I make of the situation?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Noise level was high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Children did not want to put activity away</a:t>
            </a:r>
          </a:p>
        </p:txBody>
      </p:sp>
    </p:spTree>
    <p:extLst>
      <p:ext uri="{BB962C8B-B14F-4D97-AF65-F5344CB8AC3E}">
        <p14:creationId xmlns:p14="http://schemas.microsoft.com/office/powerpoint/2010/main" val="28747299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2DBB9D-D9D3-40DA-9AE4-CBABA87504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5654" y="1033976"/>
            <a:ext cx="10398838" cy="5465298"/>
          </a:xfrm>
        </p:spPr>
        <p:txBody>
          <a:bodyPr>
            <a:normAutofit/>
          </a:bodyPr>
          <a:lstStyle/>
          <a:p>
            <a:pPr algn="just"/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What else I could have done?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Set the one activity out being the messy play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Sat with the children to encourage them</a:t>
            </a:r>
          </a:p>
          <a:p>
            <a:pPr algn="just">
              <a:buFont typeface="Wingdings" panose="05000000000000000000" pitchFamily="2" charset="2"/>
              <a:buChar char="v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If it arose again what would I do?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Confidence decreased then increased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Another member of staff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Children should have had change of clothes – communication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Children Act 1989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Research has been carried out which shows that practitioners are developing positive relationships with parents (Estyn, 2013)</a:t>
            </a:r>
          </a:p>
        </p:txBody>
      </p:sp>
    </p:spTree>
    <p:extLst>
      <p:ext uri="{BB962C8B-B14F-4D97-AF65-F5344CB8AC3E}">
        <p14:creationId xmlns:p14="http://schemas.microsoft.com/office/powerpoint/2010/main" val="28377200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436C19-315D-457F-8E7B-4271B201F6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b="1" u="sng" dirty="0" err="1">
                <a:latin typeface="Arial" panose="020B0604020202020204" pitchFamily="34" charset="0"/>
                <a:cs typeface="Arial" panose="020B0604020202020204" pitchFamily="34" charset="0"/>
              </a:rPr>
              <a:t>Kolbs</a:t>
            </a:r>
            <a:r>
              <a:rPr lang="en-GB" sz="4400" b="1" u="sng" dirty="0">
                <a:latin typeface="Arial" panose="020B0604020202020204" pitchFamily="34" charset="0"/>
                <a:cs typeface="Arial" panose="020B0604020202020204" pitchFamily="34" charset="0"/>
              </a:rPr>
              <a:t> Model of Reflection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4456253-B082-4FBB-B9BD-3756521278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2716" y="2286000"/>
            <a:ext cx="5682705" cy="4022725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D05EBBD-58AB-40B7-9A54-794F87826C14}"/>
              </a:ext>
            </a:extLst>
          </p:cNvPr>
          <p:cNvSpPr txBox="1"/>
          <p:nvPr/>
        </p:nvSpPr>
        <p:spPr>
          <a:xfrm>
            <a:off x="7686260" y="6308725"/>
            <a:ext cx="43334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(Source: NSDL, 2016)</a:t>
            </a:r>
          </a:p>
        </p:txBody>
      </p:sp>
    </p:spTree>
    <p:extLst>
      <p:ext uri="{BB962C8B-B14F-4D97-AF65-F5344CB8AC3E}">
        <p14:creationId xmlns:p14="http://schemas.microsoft.com/office/powerpoint/2010/main" val="26336013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FBF39E-7182-4806-BC5B-424DA32E04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b="1" u="sng" dirty="0">
                <a:latin typeface="Arial" panose="020B0604020202020204" pitchFamily="34" charset="0"/>
                <a:cs typeface="Arial" panose="020B0604020202020204" pitchFamily="34" charset="0"/>
              </a:rPr>
              <a:t>My own personal reflection</a:t>
            </a:r>
            <a:endParaRPr lang="en-GB" sz="4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7C09C3-4BF2-4A49-83CD-E2637F0C6A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1983545"/>
            <a:ext cx="9720073" cy="432581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two: </a:t>
            </a:r>
          </a:p>
          <a:p>
            <a:pPr marL="0" indent="0">
              <a:buNone/>
            </a:pPr>
            <a:r>
              <a:rPr lang="en-GB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Concrete experience (doing/having an experience) 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Took the children on a teddy bear picnic</a:t>
            </a:r>
            <a:endParaRPr lang="en-GB" sz="20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Reflective Observation (Reviewing/reflecting on the experience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Children apart from one child all brought their own teddies, correct clothing and a picnic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Lack of parent involvement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practitioners should have a positive relationship with parents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New environment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Values -  acknowledge each individuals values and beliefs, not to be judgemental and positive power sharing</a:t>
            </a:r>
          </a:p>
          <a:p>
            <a:pPr>
              <a:buFont typeface="Wingdings" panose="05000000000000000000" pitchFamily="2" charset="2"/>
              <a:buChar char="v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69919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EAF98-5B29-4522-9204-803F9528E9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9583" y="1866212"/>
            <a:ext cx="9720073" cy="4023360"/>
          </a:xfrm>
        </p:spPr>
        <p:txBody>
          <a:bodyPr>
            <a:normAutofit fontScale="92500" lnSpcReduction="20000"/>
          </a:bodyPr>
          <a:lstStyle/>
          <a:p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Abstract Conceptualisation (Concluding/learning from the experience)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Children are more engaged outdoors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More focused when there is one activity going on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Sending letters home enables good communication</a:t>
            </a:r>
          </a:p>
          <a:p>
            <a:pPr>
              <a:buFont typeface="Wingdings" panose="05000000000000000000" pitchFamily="2" charset="2"/>
              <a:buChar char="v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Active Experimentation (Planning/trying out what you have learned) 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Include songs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Develop my skills further - forest School training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Good management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Donaldson report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42931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EF9D87-BD43-404F-B40D-23930E0E88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b="1" u="sng" dirty="0"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3DEB33-9085-45E2-9817-0CF95FD670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2401355"/>
            <a:ext cx="9720073" cy="4023360"/>
          </a:xfrm>
        </p:spPr>
        <p:txBody>
          <a:bodyPr/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Reflection is important to enhance professional skills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Complete further training (Tassoni, 2008)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Using models of reflection is beneficial 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Gained understanding of knowledge, values and skills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23710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2478C3-15FA-4A8E-B099-1C093C2744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Reference list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612A4C8-ECAD-4D15-824E-B1373094434E}"/>
              </a:ext>
            </a:extLst>
          </p:cNvPr>
          <p:cNvSpPr txBox="1"/>
          <p:nvPr/>
        </p:nvSpPr>
        <p:spPr>
          <a:xfrm>
            <a:off x="838598" y="1603513"/>
            <a:ext cx="10902828" cy="57708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Blatchford, I., Taggart, B., Sylva, B., Sammons, P. and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Melhuish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E. (2009) ‘Towards the Transformation of practice in Early Childhood Education: the effective provision of Pre-School Education’,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Cambridge Journal of Education,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Volume 38, Issue 1, pp.23-36.</a:t>
            </a:r>
          </a:p>
          <a:p>
            <a:pPr algn="just"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Boyd, D. and Hirst, N. (2015)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Understanding Early Years Education across the UK.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England: Routledge.</a:t>
            </a:r>
          </a:p>
          <a:p>
            <a:pPr algn="just"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Brock, A. (2014)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The Early Years Reflective Practice Handbook.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England: Routledge.</a:t>
            </a:r>
          </a:p>
          <a:p>
            <a:pPr algn="just"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Cohen, D., Stern, V.,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Balaban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N. and Gropper, N. (2015)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Observing and Recording the behaviour of young children.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England: Teachers College Press. [e-book]. Available at: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https://books.google.co.uk/books?id=P83fCgAAQBAJ&amp;source=gbs_book_other_versions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[Accessed: 10</a:t>
            </a:r>
            <a:r>
              <a:rPr lang="en-GB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October 2017].</a:t>
            </a:r>
          </a:p>
          <a:p>
            <a:pPr algn="just"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Cole, R. (2008)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Educating Everybody’s Children.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England: Association for Supervision and Curriculum Development.</a:t>
            </a:r>
          </a:p>
          <a:p>
            <a:pPr algn="just">
              <a:lnSpc>
                <a:spcPct val="150000"/>
              </a:lnSpc>
            </a:pP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Couchenour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D. (2013)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Families, Schools and Communities.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England: Wadsworth Publishing.</a:t>
            </a:r>
          </a:p>
          <a:p>
            <a:pPr algn="just">
              <a:lnSpc>
                <a:spcPct val="150000"/>
              </a:lnSpc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42228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816ED6-5AF5-4175-9C30-6891C128A6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6842" y="780755"/>
            <a:ext cx="11144426" cy="6393767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5E41880-3AAE-4B79-ABA6-4CE398276E62}"/>
              </a:ext>
            </a:extLst>
          </p:cNvPr>
          <p:cNvSpPr txBox="1"/>
          <p:nvPr/>
        </p:nvSpPr>
        <p:spPr>
          <a:xfrm>
            <a:off x="756842" y="780755"/>
            <a:ext cx="10827026" cy="57708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Daly, M. and Byres, E. (2008)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Early Years Management in Practice.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England: Heinemann.</a:t>
            </a:r>
          </a:p>
          <a:p>
            <a:pPr algn="just">
              <a:lnSpc>
                <a:spcPct val="150000"/>
              </a:lnSpc>
            </a:pP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Deiner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P. (2012)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Inclusive Early Childhood Education: Development, Resources and Practice.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England: Cengage Learning. </a:t>
            </a:r>
          </a:p>
          <a:p>
            <a:pPr algn="just"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Department for Education and Skills. (2004)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Creating opportunity, releasing potential and achieving excellence.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London: HMSO.</a:t>
            </a:r>
          </a:p>
          <a:p>
            <a:pPr algn="just"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Department for Education. (2008)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The Impact of Parental Involvement on Children’s Education.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London. HMSO.</a:t>
            </a:r>
          </a:p>
          <a:p>
            <a:pPr algn="just"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Donaldson, G. (2015) ‘Successful Futures’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file:///C:/Users/Invate/Downloads/Donaldson%20Report%20-%20Successful%20Futures%20-%20Independent%20Review%20of%20Curriculum%20and%20Assessment%20Arrangements%20in%20Wales.pdf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[Accessed: 6</a:t>
            </a:r>
            <a:r>
              <a:rPr lang="en-GB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October 2017].</a:t>
            </a:r>
          </a:p>
          <a:p>
            <a:pPr algn="just"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Envy, R. and Walters, R. (2013)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Becoming a Practitioner in the Early Years.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England: Sage Publications Ltd.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11873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B4C0878-9A5A-4AC8-8FF9-AEDB5200A7DE}"/>
              </a:ext>
            </a:extLst>
          </p:cNvPr>
          <p:cNvSpPr txBox="1"/>
          <p:nvPr/>
        </p:nvSpPr>
        <p:spPr>
          <a:xfrm>
            <a:off x="848140" y="424070"/>
            <a:ext cx="10827026" cy="66018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Essa, E. (2013)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Introduction to Early Childhood Education.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England: Wadsworth Publishing Company.</a:t>
            </a:r>
          </a:p>
          <a:p>
            <a:pPr algn="just"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Estyn. (2013) ‘Partnership with Parents’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https://www.estyn.gov.wales/effective-practice/partnership-parents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[Accessed: 3</a:t>
            </a:r>
            <a:r>
              <a:rPr lang="en-GB" baseline="30000" dirty="0">
                <a:latin typeface="Arial" panose="020B0604020202020204" pitchFamily="34" charset="0"/>
                <a:cs typeface="Arial" panose="020B0604020202020204" pitchFamily="34" charset="0"/>
              </a:rPr>
              <a:t>rd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October 2017].</a:t>
            </a:r>
          </a:p>
          <a:p>
            <a:pPr algn="just"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Family Action. (2014) ‘Our work with Schools and Education’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https://www.family-action.org.uk/schools-education/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[Accessed: 5</a:t>
            </a:r>
            <a:r>
              <a:rPr lang="en-GB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October 2017].</a:t>
            </a:r>
          </a:p>
          <a:p>
            <a:pPr algn="just"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Fitzgerald, D. (2008)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Parent Partnership in the Early Years.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England: Continuum.</a:t>
            </a:r>
          </a:p>
          <a:p>
            <a:pPr algn="just"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Gouldsboro, J. (2017)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Promoting British Values in the Early Years: How To Foster a sense of belonging.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England: Routledge.</a:t>
            </a:r>
          </a:p>
          <a:p>
            <a:pPr algn="just"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Hughes, L. (2009)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Good Practice in Safeguarding Children: Working effectively in Child Protection.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England: Jessica Kingsley Publishers Ltd.</a:t>
            </a:r>
          </a:p>
          <a:p>
            <a:pPr algn="just"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Jasper, M. (2003)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Beginning Reflective Practice.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England: Cengage Learning.</a:t>
            </a:r>
          </a:p>
          <a:p>
            <a:pPr algn="just"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Kay, J. (2012)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Good Practice in the Early Years.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England: Bloomsbury Publishers. [e-book]. Available at: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https://books.google.co.uk/books?id=Q5b2brjdvWAC&amp;printsec=frontcover&amp;dq=Kay,+J.+(2012)+Good+Practice+in+the+Early+Years.+England:+Bloomsbury+Publishers.+ebook&amp;hl=en&amp;sa=X&amp;ved=0ahUKEwiViub-u-jWAhXKDxoKHZLJBlMQ6AEILTAB#v=onepage&amp;q&amp;f=false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[Accessed: 8</a:t>
            </a:r>
            <a:r>
              <a:rPr lang="en-GB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October 2017].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87640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E936460-13ED-4301-85C6-3DB1A94DAD14}"/>
              </a:ext>
            </a:extLst>
          </p:cNvPr>
          <p:cNvSpPr txBox="1"/>
          <p:nvPr/>
        </p:nvSpPr>
        <p:spPr>
          <a:xfrm>
            <a:off x="848140" y="424070"/>
            <a:ext cx="10827026" cy="66018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Kingdon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Z. and Gourd, J. (2019)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Early Years Policy: The Impact on Practice.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England: Routledge.</a:t>
            </a:r>
          </a:p>
          <a:p>
            <a:pPr algn="just"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McFarland, L., Saunders, R. and Allen, S. (2009) ‘Reflective Practice and Self-Evaluation in Learning Positive Guidance Experiences of Early Childhood Practicum Students’,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Early Childhood Education,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Issue 36, April, pp.505-511.</a:t>
            </a:r>
          </a:p>
          <a:p>
            <a:pPr algn="just"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Moon, J. (2004)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A Handbook of Reflective and Experiential Learning: Theory and Practice.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England: Routledge.</a:t>
            </a:r>
          </a:p>
          <a:p>
            <a:pPr algn="just"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NSDL. (2016) ‘Service Learning and Experiential Education’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https://serc.carleton.edu/introgeo/service/experiential.html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[Accessed: 6</a:t>
            </a:r>
            <a:r>
              <a:rPr lang="en-GB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October 2017].</a:t>
            </a:r>
          </a:p>
          <a:p>
            <a:pPr algn="just"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Oxford Brookes University. (2017) ‘Reflective Writing: About Gibbs Reflective Cycle’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https://www.brookes.ac.uk/students/upgrade/study-skills/reflective-writing-gibbs/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[Accessed: 8</a:t>
            </a:r>
            <a:r>
              <a:rPr lang="en-GB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October 2017].</a:t>
            </a:r>
          </a:p>
          <a:p>
            <a:pPr algn="just"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Paige-Smith, A. and Craft, A. (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eds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) (2011)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Developing Reflective Practice in the Early Years, Second Edition.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Maidenhead: Open University Press. </a:t>
            </a:r>
          </a:p>
          <a:p>
            <a:pPr algn="just"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Powell, J. and Uppal, E. (2012)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Safeguarding Babies and Young Children: A Guide for Early Years Professionals.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England: Open University Press.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81359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43F1D7B-F464-41E6-B5EB-7780EB43EAC8}"/>
              </a:ext>
            </a:extLst>
          </p:cNvPr>
          <p:cNvSpPr txBox="1"/>
          <p:nvPr/>
        </p:nvSpPr>
        <p:spPr>
          <a:xfrm>
            <a:off x="993913" y="927652"/>
            <a:ext cx="10230678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Rawlings, A. (2008)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Studying Early Years: A Guide to work based learning.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England: Open University Press.</a:t>
            </a:r>
          </a:p>
          <a:p>
            <a:pPr algn="just"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Sargent, M. (2011)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The Project Approach in Early Years Provision.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England: Practical Pre-School Books.</a:t>
            </a:r>
          </a:p>
          <a:p>
            <a:pPr algn="just"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Tassoni, P. (2008)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Children’s Care, Learning and Development.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England: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Heinmann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British Association for Early Childhood Education. (2016) ‘Interacting, Intervening or Interfering’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https://www.early-education.org.uk/news/blog-interacting-intervening-or-interfering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[Accessed: 7</a:t>
            </a:r>
            <a:r>
              <a:rPr lang="en-GB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October 2017].</a:t>
            </a:r>
          </a:p>
          <a:p>
            <a:pPr algn="just"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Children’s Workforce Development Council. (2010) ‘The Common Core of Skills and Knowledge for the Children and Young People’s Workforce’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file:///C:/Users/Invate/AppData/Local/Microsoft/Windows/INetCache/IE/HYBTI7A7/common_core_skills_factsheet.pdf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[Accessed: 11</a:t>
            </a:r>
            <a:r>
              <a:rPr lang="en-GB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October 2017].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847202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14782</TotalTime>
  <Words>1641</Words>
  <Application>Microsoft Office PowerPoint</Application>
  <PresentationFormat>Widescreen</PresentationFormat>
  <Paragraphs>135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Tw Cen MT</vt:lpstr>
      <vt:lpstr>Tw Cen MT Condensed</vt:lpstr>
      <vt:lpstr>Wingdings</vt:lpstr>
      <vt:lpstr>Wingdings 3</vt:lpstr>
      <vt:lpstr>Integral</vt:lpstr>
      <vt:lpstr>PowerPoint Presentation</vt:lpstr>
      <vt:lpstr>Contents Page</vt:lpstr>
      <vt:lpstr>Introduction - Reflection </vt:lpstr>
      <vt:lpstr>What is Reflection and why is it important?</vt:lpstr>
      <vt:lpstr>What is good professional practice when it comes to reflection?</vt:lpstr>
      <vt:lpstr>Gibb’s Model of Reflection</vt:lpstr>
      <vt:lpstr>My own personal reflection</vt:lpstr>
      <vt:lpstr>PowerPoint Presentation</vt:lpstr>
      <vt:lpstr>PowerPoint Presentation</vt:lpstr>
      <vt:lpstr>Kolbs Model of Reflection </vt:lpstr>
      <vt:lpstr>My own personal reflection</vt:lpstr>
      <vt:lpstr>PowerPoint Presentation</vt:lpstr>
      <vt:lpstr>conclusion</vt:lpstr>
      <vt:lpstr>Reference list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Reflective Adult</dc:title>
  <dc:creator>Sarah</dc:creator>
  <cp:lastModifiedBy>Sarah</cp:lastModifiedBy>
  <cp:revision>38</cp:revision>
  <dcterms:created xsi:type="dcterms:W3CDTF">2017-10-03T13:58:36Z</dcterms:created>
  <dcterms:modified xsi:type="dcterms:W3CDTF">2017-10-15T21:48:08Z</dcterms:modified>
</cp:coreProperties>
</file>