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6E436F3-4899-4F84-8E54-6832CCC297E9}" v="1" dt="2026-10-26T12:54:54.8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83" d="100"/>
          <a:sy n="83" d="100"/>
        </p:scale>
        <p:origin x="858" y="-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T Management Novelish" userId="d7cf23c9-6e8b-4eba-8f91-214a16ebaed1" providerId="ADAL" clId="{F3D08055-DBF2-42EF-9B58-35AA65D0C5A2}"/>
    <pc:docChg chg="undo custSel modSld">
      <pc:chgData name="IT Management Novelish" userId="d7cf23c9-6e8b-4eba-8f91-214a16ebaed1" providerId="ADAL" clId="{F3D08055-DBF2-42EF-9B58-35AA65D0C5A2}" dt="2026-10-26T12:56:53.508" v="81" actId="14100"/>
      <pc:docMkLst>
        <pc:docMk/>
      </pc:docMkLst>
      <pc:sldChg chg="delSp modSp mod">
        <pc:chgData name="IT Management Novelish" userId="d7cf23c9-6e8b-4eba-8f91-214a16ebaed1" providerId="ADAL" clId="{F3D08055-DBF2-42EF-9B58-35AA65D0C5A2}" dt="2026-10-26T12:56:53.508" v="81" actId="14100"/>
        <pc:sldMkLst>
          <pc:docMk/>
          <pc:sldMk cId="3817269331" sldId="256"/>
        </pc:sldMkLst>
        <pc:spChg chg="mod">
          <ac:chgData name="IT Management Novelish" userId="d7cf23c9-6e8b-4eba-8f91-214a16ebaed1" providerId="ADAL" clId="{F3D08055-DBF2-42EF-9B58-35AA65D0C5A2}" dt="2026-10-26T12:53:34.781" v="2" actId="123"/>
          <ac:spMkLst>
            <pc:docMk/>
            <pc:sldMk cId="3817269331" sldId="256"/>
            <ac:spMk id="3" creationId="{E6ADC833-2A1A-168E-454C-EE31FAED8286}"/>
          </ac:spMkLst>
        </pc:spChg>
        <pc:spChg chg="mod">
          <ac:chgData name="IT Management Novelish" userId="d7cf23c9-6e8b-4eba-8f91-214a16ebaed1" providerId="ADAL" clId="{F3D08055-DBF2-42EF-9B58-35AA65D0C5A2}" dt="2026-10-26T12:53:34.781" v="2" actId="123"/>
          <ac:spMkLst>
            <pc:docMk/>
            <pc:sldMk cId="3817269331" sldId="256"/>
            <ac:spMk id="6" creationId="{BC7AC490-5DB4-CF50-D6E0-8E54E0B81FB9}"/>
          </ac:spMkLst>
        </pc:spChg>
        <pc:spChg chg="mod">
          <ac:chgData name="IT Management Novelish" userId="d7cf23c9-6e8b-4eba-8f91-214a16ebaed1" providerId="ADAL" clId="{F3D08055-DBF2-42EF-9B58-35AA65D0C5A2}" dt="2026-10-26T12:53:34.781" v="2" actId="123"/>
          <ac:spMkLst>
            <pc:docMk/>
            <pc:sldMk cId="3817269331" sldId="256"/>
            <ac:spMk id="9" creationId="{FDB1F926-CF82-2D35-ED1A-1DB6A836BF7E}"/>
          </ac:spMkLst>
        </pc:spChg>
        <pc:spChg chg="mod">
          <ac:chgData name="IT Management Novelish" userId="d7cf23c9-6e8b-4eba-8f91-214a16ebaed1" providerId="ADAL" clId="{F3D08055-DBF2-42EF-9B58-35AA65D0C5A2}" dt="2026-10-26T12:53:34.781" v="2" actId="123"/>
          <ac:spMkLst>
            <pc:docMk/>
            <pc:sldMk cId="3817269331" sldId="256"/>
            <ac:spMk id="11" creationId="{77D1CA2F-3142-A200-B46A-66B96A44FB29}"/>
          </ac:spMkLst>
        </pc:spChg>
        <pc:spChg chg="mod">
          <ac:chgData name="IT Management Novelish" userId="d7cf23c9-6e8b-4eba-8f91-214a16ebaed1" providerId="ADAL" clId="{F3D08055-DBF2-42EF-9B58-35AA65D0C5A2}" dt="2026-10-26T12:53:34.781" v="2" actId="123"/>
          <ac:spMkLst>
            <pc:docMk/>
            <pc:sldMk cId="3817269331" sldId="256"/>
            <ac:spMk id="13" creationId="{F33196EC-1E2F-01D8-CD0C-2D4FED8F59C7}"/>
          </ac:spMkLst>
        </pc:spChg>
        <pc:spChg chg="mod">
          <ac:chgData name="IT Management Novelish" userId="d7cf23c9-6e8b-4eba-8f91-214a16ebaed1" providerId="ADAL" clId="{F3D08055-DBF2-42EF-9B58-35AA65D0C5A2}" dt="2026-10-26T12:56:48.607" v="79" actId="14100"/>
          <ac:spMkLst>
            <pc:docMk/>
            <pc:sldMk cId="3817269331" sldId="256"/>
            <ac:spMk id="15" creationId="{E5F895A1-4C8C-8D8B-1913-5F4E5DB99816}"/>
          </ac:spMkLst>
        </pc:spChg>
        <pc:spChg chg="mod">
          <ac:chgData name="IT Management Novelish" userId="d7cf23c9-6e8b-4eba-8f91-214a16ebaed1" providerId="ADAL" clId="{F3D08055-DBF2-42EF-9B58-35AA65D0C5A2}" dt="2026-10-26T12:56:53.508" v="81" actId="14100"/>
          <ac:spMkLst>
            <pc:docMk/>
            <pc:sldMk cId="3817269331" sldId="256"/>
            <ac:spMk id="17" creationId="{B406068A-F6DB-CFFE-57A6-FAF3DCF451B0}"/>
          </ac:spMkLst>
        </pc:spChg>
        <pc:spChg chg="mod">
          <ac:chgData name="IT Management Novelish" userId="d7cf23c9-6e8b-4eba-8f91-214a16ebaed1" providerId="ADAL" clId="{F3D08055-DBF2-42EF-9B58-35AA65D0C5A2}" dt="2026-10-26T12:56:43.397" v="78" actId="12"/>
          <ac:spMkLst>
            <pc:docMk/>
            <pc:sldMk cId="3817269331" sldId="256"/>
            <ac:spMk id="25" creationId="{787064E9-1459-BEF5-B502-B624CF6081F7}"/>
          </ac:spMkLst>
        </pc:spChg>
        <pc:spChg chg="mod">
          <ac:chgData name="IT Management Novelish" userId="d7cf23c9-6e8b-4eba-8f91-214a16ebaed1" providerId="ADAL" clId="{F3D08055-DBF2-42EF-9B58-35AA65D0C5A2}" dt="2026-10-26T12:55:27.907" v="51" actId="1035"/>
          <ac:spMkLst>
            <pc:docMk/>
            <pc:sldMk cId="3817269331" sldId="256"/>
            <ac:spMk id="26" creationId="{4B3645CB-4455-5DE0-490C-A78B5C947B6B}"/>
          </ac:spMkLst>
        </pc:spChg>
        <pc:picChg chg="mod">
          <ac:chgData name="IT Management Novelish" userId="d7cf23c9-6e8b-4eba-8f91-214a16ebaed1" providerId="ADAL" clId="{F3D08055-DBF2-42EF-9B58-35AA65D0C5A2}" dt="2026-10-26T12:56:50.697" v="80" actId="14100"/>
          <ac:picMkLst>
            <pc:docMk/>
            <pc:sldMk cId="3817269331" sldId="256"/>
            <ac:picMk id="19" creationId="{C5142F9D-6609-9D09-4063-45A9E9DE62B1}"/>
          </ac:picMkLst>
        </pc:picChg>
        <pc:picChg chg="del">
          <ac:chgData name="IT Management Novelish" userId="d7cf23c9-6e8b-4eba-8f91-214a16ebaed1" providerId="ADAL" clId="{F3D08055-DBF2-42EF-9B58-35AA65D0C5A2}" dt="2026-10-26T12:55:15.973" v="4" actId="478"/>
          <ac:picMkLst>
            <pc:docMk/>
            <pc:sldMk cId="3817269331" sldId="256"/>
            <ac:picMk id="27" creationId="{CE1065DA-19C6-5EA9-491D-8BBE63BA2CBE}"/>
          </ac:picMkLst>
        </pc:picChg>
        <pc:picChg chg="del">
          <ac:chgData name="IT Management Novelish" userId="d7cf23c9-6e8b-4eba-8f91-214a16ebaed1" providerId="ADAL" clId="{F3D08055-DBF2-42EF-9B58-35AA65D0C5A2}" dt="2026-10-26T12:55:15.973" v="4" actId="478"/>
          <ac:picMkLst>
            <pc:docMk/>
            <pc:sldMk cId="3817269331" sldId="256"/>
            <ac:picMk id="29" creationId="{2C9FA38E-6549-B82F-19B1-896349AF98F3}"/>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F9D40-69B3-2310-17EE-5FC77AFD4D2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AB2756EA-BB31-7ECA-AFEC-2A13B5C45F6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1D66F2CB-5CF6-EABE-C95F-132FDB45A88B}"/>
              </a:ext>
            </a:extLst>
          </p:cNvPr>
          <p:cNvSpPr>
            <a:spLocks noGrp="1"/>
          </p:cNvSpPr>
          <p:nvPr>
            <p:ph type="dt" sz="half" idx="10"/>
          </p:nvPr>
        </p:nvSpPr>
        <p:spPr/>
        <p:txBody>
          <a:bodyPr/>
          <a:lstStyle/>
          <a:p>
            <a:fld id="{F020FA72-78A7-4D55-B77C-6E0E6C925D76}" type="datetimeFigureOut">
              <a:rPr lang="en-IN" smtClean="0"/>
              <a:t>26-10-2026</a:t>
            </a:fld>
            <a:endParaRPr lang="en-IN"/>
          </a:p>
        </p:txBody>
      </p:sp>
      <p:sp>
        <p:nvSpPr>
          <p:cNvPr id="5" name="Footer Placeholder 4">
            <a:extLst>
              <a:ext uri="{FF2B5EF4-FFF2-40B4-BE49-F238E27FC236}">
                <a16:creationId xmlns:a16="http://schemas.microsoft.com/office/drawing/2014/main" id="{EC7DE6EA-0417-F8CC-F193-7F52EBC82E30}"/>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9A6B1853-8436-1EB1-970F-61133EEC4BE9}"/>
              </a:ext>
            </a:extLst>
          </p:cNvPr>
          <p:cNvSpPr>
            <a:spLocks noGrp="1"/>
          </p:cNvSpPr>
          <p:nvPr>
            <p:ph type="sldNum" sz="quarter" idx="12"/>
          </p:nvPr>
        </p:nvSpPr>
        <p:spPr/>
        <p:txBody>
          <a:bodyPr/>
          <a:lstStyle/>
          <a:p>
            <a:fld id="{08EC1B72-07B7-4D2F-A10B-24E7C9795AC4}" type="slidenum">
              <a:rPr lang="en-IN" smtClean="0"/>
              <a:t>‹#›</a:t>
            </a:fld>
            <a:endParaRPr lang="en-IN"/>
          </a:p>
        </p:txBody>
      </p:sp>
    </p:spTree>
    <p:extLst>
      <p:ext uri="{BB962C8B-B14F-4D97-AF65-F5344CB8AC3E}">
        <p14:creationId xmlns:p14="http://schemas.microsoft.com/office/powerpoint/2010/main" val="14602220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6E31B-CCBE-7136-4FB2-416765FC2161}"/>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2C76A1FC-7BAB-DDF4-8E83-4EE826BCE2F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4D5B022C-C7B2-CD80-0340-698D14D9B1BC}"/>
              </a:ext>
            </a:extLst>
          </p:cNvPr>
          <p:cNvSpPr>
            <a:spLocks noGrp="1"/>
          </p:cNvSpPr>
          <p:nvPr>
            <p:ph type="dt" sz="half" idx="10"/>
          </p:nvPr>
        </p:nvSpPr>
        <p:spPr/>
        <p:txBody>
          <a:bodyPr/>
          <a:lstStyle/>
          <a:p>
            <a:fld id="{F020FA72-78A7-4D55-B77C-6E0E6C925D76}" type="datetimeFigureOut">
              <a:rPr lang="en-IN" smtClean="0"/>
              <a:t>26-10-2026</a:t>
            </a:fld>
            <a:endParaRPr lang="en-IN"/>
          </a:p>
        </p:txBody>
      </p:sp>
      <p:sp>
        <p:nvSpPr>
          <p:cNvPr id="5" name="Footer Placeholder 4">
            <a:extLst>
              <a:ext uri="{FF2B5EF4-FFF2-40B4-BE49-F238E27FC236}">
                <a16:creationId xmlns:a16="http://schemas.microsoft.com/office/drawing/2014/main" id="{E631DC84-0391-D3C9-8223-BFB0228558EE}"/>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21D0E72E-BB5C-F9F6-50D7-9E20120A138A}"/>
              </a:ext>
            </a:extLst>
          </p:cNvPr>
          <p:cNvSpPr>
            <a:spLocks noGrp="1"/>
          </p:cNvSpPr>
          <p:nvPr>
            <p:ph type="sldNum" sz="quarter" idx="12"/>
          </p:nvPr>
        </p:nvSpPr>
        <p:spPr/>
        <p:txBody>
          <a:bodyPr/>
          <a:lstStyle/>
          <a:p>
            <a:fld id="{08EC1B72-07B7-4D2F-A10B-24E7C9795AC4}" type="slidenum">
              <a:rPr lang="en-IN" smtClean="0"/>
              <a:t>‹#›</a:t>
            </a:fld>
            <a:endParaRPr lang="en-IN"/>
          </a:p>
        </p:txBody>
      </p:sp>
    </p:spTree>
    <p:extLst>
      <p:ext uri="{BB962C8B-B14F-4D97-AF65-F5344CB8AC3E}">
        <p14:creationId xmlns:p14="http://schemas.microsoft.com/office/powerpoint/2010/main" val="11948710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0E27FE-4BCA-D31E-2392-237E22EAB5A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820908AA-F03B-0389-61A4-83AB02C219D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D06E4B7-2385-EF6C-C561-1F2125438C9A}"/>
              </a:ext>
            </a:extLst>
          </p:cNvPr>
          <p:cNvSpPr>
            <a:spLocks noGrp="1"/>
          </p:cNvSpPr>
          <p:nvPr>
            <p:ph type="dt" sz="half" idx="10"/>
          </p:nvPr>
        </p:nvSpPr>
        <p:spPr/>
        <p:txBody>
          <a:bodyPr/>
          <a:lstStyle/>
          <a:p>
            <a:fld id="{F020FA72-78A7-4D55-B77C-6E0E6C925D76}" type="datetimeFigureOut">
              <a:rPr lang="en-IN" smtClean="0"/>
              <a:t>26-10-2026</a:t>
            </a:fld>
            <a:endParaRPr lang="en-IN"/>
          </a:p>
        </p:txBody>
      </p:sp>
      <p:sp>
        <p:nvSpPr>
          <p:cNvPr id="5" name="Footer Placeholder 4">
            <a:extLst>
              <a:ext uri="{FF2B5EF4-FFF2-40B4-BE49-F238E27FC236}">
                <a16:creationId xmlns:a16="http://schemas.microsoft.com/office/drawing/2014/main" id="{FCA90B93-B499-12C0-AAF1-F8FD2EC12E2B}"/>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1E1A9D39-E04C-B666-6210-9AC228D8BEED}"/>
              </a:ext>
            </a:extLst>
          </p:cNvPr>
          <p:cNvSpPr>
            <a:spLocks noGrp="1"/>
          </p:cNvSpPr>
          <p:nvPr>
            <p:ph type="sldNum" sz="quarter" idx="12"/>
          </p:nvPr>
        </p:nvSpPr>
        <p:spPr/>
        <p:txBody>
          <a:bodyPr/>
          <a:lstStyle/>
          <a:p>
            <a:fld id="{08EC1B72-07B7-4D2F-A10B-24E7C9795AC4}" type="slidenum">
              <a:rPr lang="en-IN" smtClean="0"/>
              <a:t>‹#›</a:t>
            </a:fld>
            <a:endParaRPr lang="en-IN"/>
          </a:p>
        </p:txBody>
      </p:sp>
    </p:spTree>
    <p:extLst>
      <p:ext uri="{BB962C8B-B14F-4D97-AF65-F5344CB8AC3E}">
        <p14:creationId xmlns:p14="http://schemas.microsoft.com/office/powerpoint/2010/main" val="30826320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6F95F-0D67-FD71-48EB-A3F7D74D71F1}"/>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31388696-7043-8EA7-688D-2EF7F7E7936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AE60D42A-ACE6-83CB-790D-55E96ADD941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A2175CEF-E79A-F05B-292F-09D707786E55}"/>
              </a:ext>
            </a:extLst>
          </p:cNvPr>
          <p:cNvSpPr>
            <a:spLocks noGrp="1"/>
          </p:cNvSpPr>
          <p:nvPr>
            <p:ph type="dt" sz="half" idx="10"/>
          </p:nvPr>
        </p:nvSpPr>
        <p:spPr/>
        <p:txBody>
          <a:bodyPr/>
          <a:lstStyle/>
          <a:p>
            <a:fld id="{F020FA72-78A7-4D55-B77C-6E0E6C925D76}" type="datetimeFigureOut">
              <a:rPr lang="en-IN" smtClean="0"/>
              <a:t>26-10-2026</a:t>
            </a:fld>
            <a:endParaRPr lang="en-IN"/>
          </a:p>
        </p:txBody>
      </p:sp>
      <p:sp>
        <p:nvSpPr>
          <p:cNvPr id="6" name="Footer Placeholder 5">
            <a:extLst>
              <a:ext uri="{FF2B5EF4-FFF2-40B4-BE49-F238E27FC236}">
                <a16:creationId xmlns:a16="http://schemas.microsoft.com/office/drawing/2014/main" id="{95AC0771-F4D8-CCC1-0755-D32AEDCC41D4}"/>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D4FB8837-5014-A31B-CC10-8F268C4B9622}"/>
              </a:ext>
            </a:extLst>
          </p:cNvPr>
          <p:cNvSpPr>
            <a:spLocks noGrp="1"/>
          </p:cNvSpPr>
          <p:nvPr>
            <p:ph type="sldNum" sz="quarter" idx="12"/>
          </p:nvPr>
        </p:nvSpPr>
        <p:spPr/>
        <p:txBody>
          <a:bodyPr/>
          <a:lstStyle/>
          <a:p>
            <a:fld id="{08EC1B72-07B7-4D2F-A10B-24E7C9795AC4}" type="slidenum">
              <a:rPr lang="en-IN" smtClean="0"/>
              <a:t>‹#›</a:t>
            </a:fld>
            <a:endParaRPr lang="en-IN"/>
          </a:p>
        </p:txBody>
      </p:sp>
    </p:spTree>
    <p:extLst>
      <p:ext uri="{BB962C8B-B14F-4D97-AF65-F5344CB8AC3E}">
        <p14:creationId xmlns:p14="http://schemas.microsoft.com/office/powerpoint/2010/main" val="1126955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5AE59-F444-03BF-A7B6-A5FD2A746DF5}"/>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7011F311-99B4-0E0F-ED29-A19632CE43C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073258C-8256-8617-203B-1CD32ABD16B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37AC4386-7384-AC1A-0EB5-3EC96986082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32148B4-026C-47D8-D8D5-244295C8907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0C3EF778-F9BA-C3E5-D5BA-03DA12AE6E47}"/>
              </a:ext>
            </a:extLst>
          </p:cNvPr>
          <p:cNvSpPr>
            <a:spLocks noGrp="1"/>
          </p:cNvSpPr>
          <p:nvPr>
            <p:ph type="dt" sz="half" idx="10"/>
          </p:nvPr>
        </p:nvSpPr>
        <p:spPr/>
        <p:txBody>
          <a:bodyPr/>
          <a:lstStyle/>
          <a:p>
            <a:fld id="{F020FA72-78A7-4D55-B77C-6E0E6C925D76}" type="datetimeFigureOut">
              <a:rPr lang="en-IN" smtClean="0"/>
              <a:t>26-10-2026</a:t>
            </a:fld>
            <a:endParaRPr lang="en-IN"/>
          </a:p>
        </p:txBody>
      </p:sp>
      <p:sp>
        <p:nvSpPr>
          <p:cNvPr id="8" name="Footer Placeholder 7">
            <a:extLst>
              <a:ext uri="{FF2B5EF4-FFF2-40B4-BE49-F238E27FC236}">
                <a16:creationId xmlns:a16="http://schemas.microsoft.com/office/drawing/2014/main" id="{E23751B0-4E37-70C1-E360-1911E31CFA67}"/>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9DF5ABA7-51F9-0B05-562B-5BF0B0C5C983}"/>
              </a:ext>
            </a:extLst>
          </p:cNvPr>
          <p:cNvSpPr>
            <a:spLocks noGrp="1"/>
          </p:cNvSpPr>
          <p:nvPr>
            <p:ph type="sldNum" sz="quarter" idx="12"/>
          </p:nvPr>
        </p:nvSpPr>
        <p:spPr/>
        <p:txBody>
          <a:bodyPr/>
          <a:lstStyle/>
          <a:p>
            <a:fld id="{08EC1B72-07B7-4D2F-A10B-24E7C9795AC4}" type="slidenum">
              <a:rPr lang="en-IN" smtClean="0"/>
              <a:t>‹#›</a:t>
            </a:fld>
            <a:endParaRPr lang="en-IN"/>
          </a:p>
        </p:txBody>
      </p:sp>
    </p:spTree>
    <p:extLst>
      <p:ext uri="{BB962C8B-B14F-4D97-AF65-F5344CB8AC3E}">
        <p14:creationId xmlns:p14="http://schemas.microsoft.com/office/powerpoint/2010/main" val="27128786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EF14E-2C63-9522-D7CB-DFD7B14A4794}"/>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4C85F12A-C80D-D364-D70C-A0642489D48E}"/>
              </a:ext>
            </a:extLst>
          </p:cNvPr>
          <p:cNvSpPr>
            <a:spLocks noGrp="1"/>
          </p:cNvSpPr>
          <p:nvPr>
            <p:ph type="dt" sz="half" idx="10"/>
          </p:nvPr>
        </p:nvSpPr>
        <p:spPr/>
        <p:txBody>
          <a:bodyPr/>
          <a:lstStyle/>
          <a:p>
            <a:fld id="{F020FA72-78A7-4D55-B77C-6E0E6C925D76}" type="datetimeFigureOut">
              <a:rPr lang="en-IN" smtClean="0"/>
              <a:t>26-10-2026</a:t>
            </a:fld>
            <a:endParaRPr lang="en-IN"/>
          </a:p>
        </p:txBody>
      </p:sp>
      <p:sp>
        <p:nvSpPr>
          <p:cNvPr id="4" name="Footer Placeholder 3">
            <a:extLst>
              <a:ext uri="{FF2B5EF4-FFF2-40B4-BE49-F238E27FC236}">
                <a16:creationId xmlns:a16="http://schemas.microsoft.com/office/drawing/2014/main" id="{A6A160AA-2D2B-EECE-C0B4-9F1132822333}"/>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93C927BA-58A9-2217-E387-12713EABA1B5}"/>
              </a:ext>
            </a:extLst>
          </p:cNvPr>
          <p:cNvSpPr>
            <a:spLocks noGrp="1"/>
          </p:cNvSpPr>
          <p:nvPr>
            <p:ph type="sldNum" sz="quarter" idx="12"/>
          </p:nvPr>
        </p:nvSpPr>
        <p:spPr/>
        <p:txBody>
          <a:bodyPr/>
          <a:lstStyle/>
          <a:p>
            <a:fld id="{08EC1B72-07B7-4D2F-A10B-24E7C9795AC4}" type="slidenum">
              <a:rPr lang="en-IN" smtClean="0"/>
              <a:t>‹#›</a:t>
            </a:fld>
            <a:endParaRPr lang="en-IN"/>
          </a:p>
        </p:txBody>
      </p:sp>
    </p:spTree>
    <p:extLst>
      <p:ext uri="{BB962C8B-B14F-4D97-AF65-F5344CB8AC3E}">
        <p14:creationId xmlns:p14="http://schemas.microsoft.com/office/powerpoint/2010/main" val="18325477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BC1F3BD-121A-16C6-A5EF-5BD0B2448130}"/>
              </a:ext>
            </a:extLst>
          </p:cNvPr>
          <p:cNvSpPr>
            <a:spLocks noGrp="1"/>
          </p:cNvSpPr>
          <p:nvPr>
            <p:ph type="dt" sz="half" idx="10"/>
          </p:nvPr>
        </p:nvSpPr>
        <p:spPr/>
        <p:txBody>
          <a:bodyPr/>
          <a:lstStyle/>
          <a:p>
            <a:fld id="{F020FA72-78A7-4D55-B77C-6E0E6C925D76}" type="datetimeFigureOut">
              <a:rPr lang="en-IN" smtClean="0"/>
              <a:t>26-10-2026</a:t>
            </a:fld>
            <a:endParaRPr lang="en-IN"/>
          </a:p>
        </p:txBody>
      </p:sp>
      <p:sp>
        <p:nvSpPr>
          <p:cNvPr id="3" name="Footer Placeholder 2">
            <a:extLst>
              <a:ext uri="{FF2B5EF4-FFF2-40B4-BE49-F238E27FC236}">
                <a16:creationId xmlns:a16="http://schemas.microsoft.com/office/drawing/2014/main" id="{A728AEA1-9CA2-A15E-1C36-FF4C61DEFEE3}"/>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73CD08A4-6D20-9FD6-979C-511FD99932EC}"/>
              </a:ext>
            </a:extLst>
          </p:cNvPr>
          <p:cNvSpPr>
            <a:spLocks noGrp="1"/>
          </p:cNvSpPr>
          <p:nvPr>
            <p:ph type="sldNum" sz="quarter" idx="12"/>
          </p:nvPr>
        </p:nvSpPr>
        <p:spPr/>
        <p:txBody>
          <a:bodyPr/>
          <a:lstStyle/>
          <a:p>
            <a:fld id="{08EC1B72-07B7-4D2F-A10B-24E7C9795AC4}" type="slidenum">
              <a:rPr lang="en-IN" smtClean="0"/>
              <a:t>‹#›</a:t>
            </a:fld>
            <a:endParaRPr lang="en-IN"/>
          </a:p>
        </p:txBody>
      </p:sp>
    </p:spTree>
    <p:extLst>
      <p:ext uri="{BB962C8B-B14F-4D97-AF65-F5344CB8AC3E}">
        <p14:creationId xmlns:p14="http://schemas.microsoft.com/office/powerpoint/2010/main" val="11949511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81425-436B-C95C-9AD7-7A8FD40EE1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CDC81DC1-24E5-2584-6D3D-EEB6CDA3844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FA42AEA1-188F-A12A-0BF4-0260AD33F1A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1215D61-C074-FAEF-5E1A-8E120EAE1110}"/>
              </a:ext>
            </a:extLst>
          </p:cNvPr>
          <p:cNvSpPr>
            <a:spLocks noGrp="1"/>
          </p:cNvSpPr>
          <p:nvPr>
            <p:ph type="dt" sz="half" idx="10"/>
          </p:nvPr>
        </p:nvSpPr>
        <p:spPr/>
        <p:txBody>
          <a:bodyPr/>
          <a:lstStyle/>
          <a:p>
            <a:fld id="{F020FA72-78A7-4D55-B77C-6E0E6C925D76}" type="datetimeFigureOut">
              <a:rPr lang="en-IN" smtClean="0"/>
              <a:t>26-10-2026</a:t>
            </a:fld>
            <a:endParaRPr lang="en-IN"/>
          </a:p>
        </p:txBody>
      </p:sp>
      <p:sp>
        <p:nvSpPr>
          <p:cNvPr id="6" name="Footer Placeholder 5">
            <a:extLst>
              <a:ext uri="{FF2B5EF4-FFF2-40B4-BE49-F238E27FC236}">
                <a16:creationId xmlns:a16="http://schemas.microsoft.com/office/drawing/2014/main" id="{ABBB48E6-6D1C-FAA2-EB99-59B5BED1392C}"/>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1E09DE9A-1656-B84C-9AD4-0E707054C357}"/>
              </a:ext>
            </a:extLst>
          </p:cNvPr>
          <p:cNvSpPr>
            <a:spLocks noGrp="1"/>
          </p:cNvSpPr>
          <p:nvPr>
            <p:ph type="sldNum" sz="quarter" idx="12"/>
          </p:nvPr>
        </p:nvSpPr>
        <p:spPr/>
        <p:txBody>
          <a:bodyPr/>
          <a:lstStyle/>
          <a:p>
            <a:fld id="{08EC1B72-07B7-4D2F-A10B-24E7C9795AC4}" type="slidenum">
              <a:rPr lang="en-IN" smtClean="0"/>
              <a:t>‹#›</a:t>
            </a:fld>
            <a:endParaRPr lang="en-IN"/>
          </a:p>
        </p:txBody>
      </p:sp>
    </p:spTree>
    <p:extLst>
      <p:ext uri="{BB962C8B-B14F-4D97-AF65-F5344CB8AC3E}">
        <p14:creationId xmlns:p14="http://schemas.microsoft.com/office/powerpoint/2010/main" val="33268994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0D4F3-25DE-487A-10F1-B324184264E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3AB15005-72B6-3244-2F74-AD119860F3B1}"/>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1B04A6E6-4965-0323-0640-F854DC2EB6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CC2DB0F-FD99-1A8E-AA27-46E9BC539D0E}"/>
              </a:ext>
            </a:extLst>
          </p:cNvPr>
          <p:cNvSpPr>
            <a:spLocks noGrp="1"/>
          </p:cNvSpPr>
          <p:nvPr>
            <p:ph type="dt" sz="half" idx="10"/>
          </p:nvPr>
        </p:nvSpPr>
        <p:spPr/>
        <p:txBody>
          <a:bodyPr/>
          <a:lstStyle/>
          <a:p>
            <a:fld id="{F020FA72-78A7-4D55-B77C-6E0E6C925D76}" type="datetimeFigureOut">
              <a:rPr lang="en-IN" smtClean="0"/>
              <a:t>26-10-2026</a:t>
            </a:fld>
            <a:endParaRPr lang="en-IN"/>
          </a:p>
        </p:txBody>
      </p:sp>
      <p:sp>
        <p:nvSpPr>
          <p:cNvPr id="6" name="Footer Placeholder 5">
            <a:extLst>
              <a:ext uri="{FF2B5EF4-FFF2-40B4-BE49-F238E27FC236}">
                <a16:creationId xmlns:a16="http://schemas.microsoft.com/office/drawing/2014/main" id="{4527914F-33F2-90C4-EF90-D3824ABBDA64}"/>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72AE3608-6912-47F5-F3C3-2883E0D3DEC9}"/>
              </a:ext>
            </a:extLst>
          </p:cNvPr>
          <p:cNvSpPr>
            <a:spLocks noGrp="1"/>
          </p:cNvSpPr>
          <p:nvPr>
            <p:ph type="sldNum" sz="quarter" idx="12"/>
          </p:nvPr>
        </p:nvSpPr>
        <p:spPr/>
        <p:txBody>
          <a:bodyPr/>
          <a:lstStyle/>
          <a:p>
            <a:fld id="{08EC1B72-07B7-4D2F-A10B-24E7C9795AC4}" type="slidenum">
              <a:rPr lang="en-IN" smtClean="0"/>
              <a:t>‹#›</a:t>
            </a:fld>
            <a:endParaRPr lang="en-IN"/>
          </a:p>
        </p:txBody>
      </p:sp>
    </p:spTree>
    <p:extLst>
      <p:ext uri="{BB962C8B-B14F-4D97-AF65-F5344CB8AC3E}">
        <p14:creationId xmlns:p14="http://schemas.microsoft.com/office/powerpoint/2010/main" val="3833268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1531F7-1693-2D06-DB3F-3DADF79C1B8D}"/>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15485955-5A2D-FF2D-4133-B365C332C0C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69615DBF-1BFB-C6AB-0104-72A9B618015C}"/>
              </a:ext>
            </a:extLst>
          </p:cNvPr>
          <p:cNvSpPr>
            <a:spLocks noGrp="1"/>
          </p:cNvSpPr>
          <p:nvPr>
            <p:ph type="dt" sz="half" idx="10"/>
          </p:nvPr>
        </p:nvSpPr>
        <p:spPr/>
        <p:txBody>
          <a:bodyPr/>
          <a:lstStyle/>
          <a:p>
            <a:fld id="{F020FA72-78A7-4D55-B77C-6E0E6C925D76}" type="datetimeFigureOut">
              <a:rPr lang="en-IN" smtClean="0"/>
              <a:t>26-10-2026</a:t>
            </a:fld>
            <a:endParaRPr lang="en-IN"/>
          </a:p>
        </p:txBody>
      </p:sp>
      <p:sp>
        <p:nvSpPr>
          <p:cNvPr id="5" name="Footer Placeholder 4">
            <a:extLst>
              <a:ext uri="{FF2B5EF4-FFF2-40B4-BE49-F238E27FC236}">
                <a16:creationId xmlns:a16="http://schemas.microsoft.com/office/drawing/2014/main" id="{8B76F76F-34BA-FD7B-46C5-256D370AB329}"/>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A0963900-1C9C-0CB2-025F-AB8A767F2437}"/>
              </a:ext>
            </a:extLst>
          </p:cNvPr>
          <p:cNvSpPr>
            <a:spLocks noGrp="1"/>
          </p:cNvSpPr>
          <p:nvPr>
            <p:ph type="sldNum" sz="quarter" idx="12"/>
          </p:nvPr>
        </p:nvSpPr>
        <p:spPr/>
        <p:txBody>
          <a:bodyPr/>
          <a:lstStyle/>
          <a:p>
            <a:fld id="{08EC1B72-07B7-4D2F-A10B-24E7C9795AC4}" type="slidenum">
              <a:rPr lang="en-IN" smtClean="0"/>
              <a:t>‹#›</a:t>
            </a:fld>
            <a:endParaRPr lang="en-IN"/>
          </a:p>
        </p:txBody>
      </p:sp>
    </p:spTree>
    <p:extLst>
      <p:ext uri="{BB962C8B-B14F-4D97-AF65-F5344CB8AC3E}">
        <p14:creationId xmlns:p14="http://schemas.microsoft.com/office/powerpoint/2010/main" val="41735900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DC1461C-A6D4-A9F4-F6A2-C57C9E6062C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535524E6-207F-5B06-24E8-4E29F23A854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2FC9B806-E817-24AC-6000-435C532AD05A}"/>
              </a:ext>
            </a:extLst>
          </p:cNvPr>
          <p:cNvSpPr>
            <a:spLocks noGrp="1"/>
          </p:cNvSpPr>
          <p:nvPr>
            <p:ph type="dt" sz="half" idx="10"/>
          </p:nvPr>
        </p:nvSpPr>
        <p:spPr/>
        <p:txBody>
          <a:bodyPr/>
          <a:lstStyle/>
          <a:p>
            <a:fld id="{F020FA72-78A7-4D55-B77C-6E0E6C925D76}" type="datetimeFigureOut">
              <a:rPr lang="en-IN" smtClean="0"/>
              <a:t>26-10-2026</a:t>
            </a:fld>
            <a:endParaRPr lang="en-IN"/>
          </a:p>
        </p:txBody>
      </p:sp>
      <p:sp>
        <p:nvSpPr>
          <p:cNvPr id="5" name="Footer Placeholder 4">
            <a:extLst>
              <a:ext uri="{FF2B5EF4-FFF2-40B4-BE49-F238E27FC236}">
                <a16:creationId xmlns:a16="http://schemas.microsoft.com/office/drawing/2014/main" id="{C4B9801E-A044-56D3-CC01-ACBC5506B958}"/>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E0D78794-4B07-DE9F-C0F5-641276514E12}"/>
              </a:ext>
            </a:extLst>
          </p:cNvPr>
          <p:cNvSpPr>
            <a:spLocks noGrp="1"/>
          </p:cNvSpPr>
          <p:nvPr>
            <p:ph type="sldNum" sz="quarter" idx="12"/>
          </p:nvPr>
        </p:nvSpPr>
        <p:spPr/>
        <p:txBody>
          <a:bodyPr/>
          <a:lstStyle/>
          <a:p>
            <a:fld id="{08EC1B72-07B7-4D2F-A10B-24E7C9795AC4}" type="slidenum">
              <a:rPr lang="en-IN" smtClean="0"/>
              <a:t>‹#›</a:t>
            </a:fld>
            <a:endParaRPr lang="en-IN"/>
          </a:p>
        </p:txBody>
      </p:sp>
    </p:spTree>
    <p:extLst>
      <p:ext uri="{BB962C8B-B14F-4D97-AF65-F5344CB8AC3E}">
        <p14:creationId xmlns:p14="http://schemas.microsoft.com/office/powerpoint/2010/main" val="4088318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C2A65AB-1C28-BBC5-4787-12ABADE6E72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4F2239AB-E508-E138-CE98-6AB3834E8BE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A83DF361-78DE-3595-0E4E-DDB99E6F869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020FA72-78A7-4D55-B77C-6E0E6C925D76}" type="datetimeFigureOut">
              <a:rPr lang="en-IN" smtClean="0"/>
              <a:t>26-10-2026</a:t>
            </a:fld>
            <a:endParaRPr lang="en-IN"/>
          </a:p>
        </p:txBody>
      </p:sp>
      <p:sp>
        <p:nvSpPr>
          <p:cNvPr id="5" name="Footer Placeholder 4">
            <a:extLst>
              <a:ext uri="{FF2B5EF4-FFF2-40B4-BE49-F238E27FC236}">
                <a16:creationId xmlns:a16="http://schemas.microsoft.com/office/drawing/2014/main" id="{890E4870-9031-C088-1E86-30CEC59C630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IN"/>
          </a:p>
        </p:txBody>
      </p:sp>
      <p:sp>
        <p:nvSpPr>
          <p:cNvPr id="6" name="Slide Number Placeholder 5">
            <a:extLst>
              <a:ext uri="{FF2B5EF4-FFF2-40B4-BE49-F238E27FC236}">
                <a16:creationId xmlns:a16="http://schemas.microsoft.com/office/drawing/2014/main" id="{CE992B52-D8E4-3EDA-E50F-E8198AF2534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8EC1B72-07B7-4D2F-A10B-24E7C9795AC4}" type="slidenum">
              <a:rPr lang="en-IN" smtClean="0"/>
              <a:t>‹#›</a:t>
            </a:fld>
            <a:endParaRPr lang="en-IN"/>
          </a:p>
        </p:txBody>
      </p:sp>
    </p:spTree>
    <p:extLst>
      <p:ext uri="{BB962C8B-B14F-4D97-AF65-F5344CB8AC3E}">
        <p14:creationId xmlns:p14="http://schemas.microsoft.com/office/powerpoint/2010/main" val="40570081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CE2E9-6C6D-AB81-BE75-3169BD7F930F}"/>
              </a:ext>
            </a:extLst>
          </p:cNvPr>
          <p:cNvSpPr>
            <a:spLocks noGrp="1"/>
          </p:cNvSpPr>
          <p:nvPr>
            <p:ph type="ctrTitle"/>
          </p:nvPr>
        </p:nvSpPr>
        <p:spPr>
          <a:xfrm>
            <a:off x="2686050" y="-7065"/>
            <a:ext cx="4424891" cy="820958"/>
          </a:xfrm>
          <a:solidFill>
            <a:schemeClr val="tx2"/>
          </a:solidFill>
        </p:spPr>
        <p:txBody>
          <a:bodyPr>
            <a:noAutofit/>
          </a:bodyPr>
          <a:lstStyle/>
          <a:p>
            <a:r>
              <a:rPr lang="en-US" sz="1200" b="1" dirty="0">
                <a:solidFill>
                  <a:schemeClr val="bg1"/>
                </a:solidFill>
                <a:latin typeface="Times New Roman" panose="02020603050405020304" pitchFamily="18" charset="0"/>
                <a:cs typeface="Times New Roman" panose="02020603050405020304" pitchFamily="18" charset="0"/>
              </a:rPr>
              <a:t>EFFECT OF THE MARKETING OF ULTRA-PROCESSED FOOD ELEMENTS ON THE DIETARY CONDUCT AND GROWING OBESITY IN UK</a:t>
            </a:r>
            <a:br>
              <a:rPr lang="en-US" sz="1300" b="1" dirty="0">
                <a:solidFill>
                  <a:schemeClr val="bg1"/>
                </a:solidFill>
                <a:latin typeface="Times New Roman" panose="02020603050405020304" pitchFamily="18" charset="0"/>
                <a:cs typeface="Times New Roman" panose="02020603050405020304" pitchFamily="18" charset="0"/>
              </a:rPr>
            </a:br>
            <a:r>
              <a:rPr lang="en-US" sz="1100" i="1" dirty="0">
                <a:solidFill>
                  <a:schemeClr val="bg1"/>
                </a:solidFill>
                <a:latin typeface="Times New Roman" panose="02020603050405020304" pitchFamily="18" charset="0"/>
                <a:cs typeface="Times New Roman" panose="02020603050405020304" pitchFamily="18" charset="0"/>
              </a:rPr>
              <a:t>Student name:  </a:t>
            </a:r>
            <a:r>
              <a:rPr lang="en-US" sz="1100" i="1" dirty="0" err="1">
                <a:solidFill>
                  <a:schemeClr val="bg1"/>
                </a:solidFill>
                <a:latin typeface="Times New Roman" panose="02020603050405020304" pitchFamily="18" charset="0"/>
                <a:cs typeface="Times New Roman" panose="02020603050405020304" pitchFamily="18" charset="0"/>
              </a:rPr>
              <a:t>Ronakkumar</a:t>
            </a:r>
            <a:r>
              <a:rPr lang="en-US" sz="1100" i="1" dirty="0">
                <a:solidFill>
                  <a:schemeClr val="bg1"/>
                </a:solidFill>
                <a:latin typeface="Times New Roman" panose="02020603050405020304" pitchFamily="18" charset="0"/>
                <a:cs typeface="Times New Roman" panose="02020603050405020304" pitchFamily="18" charset="0"/>
              </a:rPr>
              <a:t> </a:t>
            </a:r>
            <a:r>
              <a:rPr lang="en-US" sz="1100" i="1" dirty="0" err="1">
                <a:solidFill>
                  <a:schemeClr val="bg1"/>
                </a:solidFill>
                <a:latin typeface="Times New Roman" panose="02020603050405020304" pitchFamily="18" charset="0"/>
                <a:cs typeface="Times New Roman" panose="02020603050405020304" pitchFamily="18" charset="0"/>
              </a:rPr>
              <a:t>Nileshbhai</a:t>
            </a:r>
            <a:r>
              <a:rPr lang="en-US" sz="1100" i="1" dirty="0">
                <a:solidFill>
                  <a:schemeClr val="bg1"/>
                </a:solidFill>
                <a:latin typeface="Times New Roman" panose="02020603050405020304" pitchFamily="18" charset="0"/>
                <a:cs typeface="Times New Roman" panose="02020603050405020304" pitchFamily="18" charset="0"/>
              </a:rPr>
              <a:t> Barad (ID: 2527222)</a:t>
            </a:r>
            <a:br>
              <a:rPr lang="en-US" sz="1100" i="1" dirty="0">
                <a:solidFill>
                  <a:schemeClr val="bg1"/>
                </a:solidFill>
                <a:latin typeface="Times New Roman" panose="02020603050405020304" pitchFamily="18" charset="0"/>
                <a:cs typeface="Times New Roman" panose="02020603050405020304" pitchFamily="18" charset="0"/>
              </a:rPr>
            </a:br>
            <a:r>
              <a:rPr lang="en-US" sz="1100" i="1" dirty="0">
                <a:solidFill>
                  <a:schemeClr val="bg1"/>
                </a:solidFill>
                <a:latin typeface="Times New Roman" panose="02020603050405020304" pitchFamily="18" charset="0"/>
                <a:cs typeface="Times New Roman" panose="02020603050405020304" pitchFamily="18" charset="0"/>
              </a:rPr>
              <a:t>Supervisor name: Muhammed khan</a:t>
            </a:r>
            <a:endParaRPr lang="en-IN" sz="1300" i="1" dirty="0">
              <a:solidFill>
                <a:schemeClr val="bg1"/>
              </a:solidFill>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E6ADC833-2A1A-168E-454C-EE31FAED8286}"/>
              </a:ext>
            </a:extLst>
          </p:cNvPr>
          <p:cNvSpPr>
            <a:spLocks noGrp="1"/>
          </p:cNvSpPr>
          <p:nvPr>
            <p:ph type="subTitle" idx="1"/>
          </p:nvPr>
        </p:nvSpPr>
        <p:spPr>
          <a:xfrm>
            <a:off x="-93133" y="313899"/>
            <a:ext cx="2779183" cy="1556014"/>
          </a:xfrm>
        </p:spPr>
        <p:txBody>
          <a:bodyPr>
            <a:normAutofit lnSpcReduction="10000"/>
          </a:bodyPr>
          <a:lstStyle/>
          <a:p>
            <a:pPr marL="342900" indent="-342900" algn="just">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Among the adult population of UK, it has been discovered that the expanded share of Ultra-processed Foods in the diet of the aforementioned population are primarily associated with saturated fats, added sugar, sodium and processed meats and these are lower in the content of fiber or protein. </a:t>
            </a:r>
            <a:endParaRPr lang="en-IN" sz="1200" dirty="0">
              <a:latin typeface="Times New Roman" panose="02020603050405020304" pitchFamily="18" charset="0"/>
              <a:cs typeface="Times New Roman" panose="02020603050405020304" pitchFamily="18" charset="0"/>
            </a:endParaRPr>
          </a:p>
          <a:p>
            <a:pPr algn="just"/>
            <a:endParaRPr lang="en-IN" dirty="0"/>
          </a:p>
        </p:txBody>
      </p:sp>
      <p:pic>
        <p:nvPicPr>
          <p:cNvPr id="4" name="Picture 3" descr="Britain needs to go on a diet, says top health official - BBC News">
            <a:extLst>
              <a:ext uri="{FF2B5EF4-FFF2-40B4-BE49-F238E27FC236}">
                <a16:creationId xmlns:a16="http://schemas.microsoft.com/office/drawing/2014/main" id="{5125E9F2-CA8B-BDCC-43AF-D28CB6275330}"/>
              </a:ext>
            </a:extLst>
          </p:cNvPr>
          <p:cNvPicPr>
            <a:picLocks noChangeAspect="1"/>
          </p:cNvPicPr>
          <p:nvPr/>
        </p:nvPicPr>
        <p:blipFill>
          <a:blip r:embed="rId2"/>
          <a:stretch>
            <a:fillRect/>
          </a:stretch>
        </p:blipFill>
        <p:spPr>
          <a:xfrm>
            <a:off x="77207" y="1730507"/>
            <a:ext cx="2531533" cy="1957652"/>
          </a:xfrm>
          <a:prstGeom prst="rect">
            <a:avLst/>
          </a:prstGeom>
        </p:spPr>
      </p:pic>
      <p:sp>
        <p:nvSpPr>
          <p:cNvPr id="5" name="TextBox 4">
            <a:extLst>
              <a:ext uri="{FF2B5EF4-FFF2-40B4-BE49-F238E27FC236}">
                <a16:creationId xmlns:a16="http://schemas.microsoft.com/office/drawing/2014/main" id="{63B1C918-24AB-F7AC-5393-624B9B27F5E5}"/>
              </a:ext>
            </a:extLst>
          </p:cNvPr>
          <p:cNvSpPr txBox="1"/>
          <p:nvPr/>
        </p:nvSpPr>
        <p:spPr>
          <a:xfrm>
            <a:off x="17964" y="10698"/>
            <a:ext cx="2531533" cy="276999"/>
          </a:xfrm>
          <a:prstGeom prst="rect">
            <a:avLst/>
          </a:prstGeom>
          <a:solidFill>
            <a:schemeClr val="tx2"/>
          </a:solidFill>
        </p:spPr>
        <p:txBody>
          <a:bodyPr wrap="square" rtlCol="0">
            <a:spAutoFit/>
          </a:bodyPr>
          <a:lstStyle/>
          <a:p>
            <a:pPr algn="ctr"/>
            <a:r>
              <a:rPr lang="en-US" sz="1200" b="1" dirty="0">
                <a:solidFill>
                  <a:schemeClr val="bg1"/>
                </a:solidFill>
                <a:latin typeface="Times New Roman" panose="02020603050405020304" pitchFamily="18" charset="0"/>
                <a:cs typeface="Times New Roman" panose="02020603050405020304" pitchFamily="18" charset="0"/>
              </a:rPr>
              <a:t>PREVALENCE</a:t>
            </a:r>
            <a:endParaRPr lang="en-IN" sz="1200" b="1" dirty="0">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BC7AC490-5DB4-CF50-D6E0-8E54E0B81FB9}"/>
              </a:ext>
            </a:extLst>
          </p:cNvPr>
          <p:cNvSpPr txBox="1"/>
          <p:nvPr/>
        </p:nvSpPr>
        <p:spPr>
          <a:xfrm>
            <a:off x="-93132" y="4156839"/>
            <a:ext cx="2792036" cy="1384995"/>
          </a:xfrm>
          <a:prstGeom prst="rect">
            <a:avLst/>
          </a:prstGeom>
          <a:noFill/>
        </p:spPr>
        <p:txBody>
          <a:bodyPr wrap="square" rtlCol="0">
            <a:spAutoFit/>
          </a:bodyPr>
          <a:lstStyle/>
          <a:p>
            <a:pPr marL="285750" indent="-285750" algn="just">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On an average, 19 to 64 aged men ate around 66 grams on a per day basis. </a:t>
            </a:r>
          </a:p>
          <a:p>
            <a:pPr marL="285750" indent="-285750" algn="just">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However, a quarter of about 27% have been consuming more than 90 grams per day (</a:t>
            </a:r>
            <a:r>
              <a:rPr lang="en-IN" sz="1200" i="1" dirty="0">
                <a:latin typeface="Times New Roman" panose="02020603050405020304" pitchFamily="18" charset="0"/>
                <a:cs typeface="Times New Roman" panose="02020603050405020304" pitchFamily="18" charset="0"/>
              </a:rPr>
              <a:t>National Diet and Nutrition Survey 2019 to 2023</a:t>
            </a:r>
            <a:r>
              <a:rPr lang="en-IN" sz="1200" dirty="0">
                <a:latin typeface="Times New Roman" panose="02020603050405020304" pitchFamily="18" charset="0"/>
                <a:cs typeface="Times New Roman" panose="02020603050405020304" pitchFamily="18" charset="0"/>
              </a:rPr>
              <a:t>, 2026</a:t>
            </a:r>
            <a:r>
              <a:rPr lang="en-IN" sz="1200" i="1" dirty="0">
                <a:latin typeface="Times New Roman" panose="02020603050405020304" pitchFamily="18" charset="0"/>
                <a:cs typeface="Times New Roman" panose="02020603050405020304" pitchFamily="18" charset="0"/>
              </a:rPr>
              <a:t>)</a:t>
            </a:r>
            <a:r>
              <a:rPr lang="en-US" sz="1200" dirty="0">
                <a:latin typeface="Times New Roman" panose="02020603050405020304" pitchFamily="18" charset="0"/>
                <a:cs typeface="Times New Roman" panose="02020603050405020304" pitchFamily="18" charset="0"/>
              </a:rPr>
              <a:t>. </a:t>
            </a:r>
            <a:endParaRPr lang="en-IN" sz="1200" dirty="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0143A6CC-6702-D198-3871-6C48D9E491BE}"/>
              </a:ext>
            </a:extLst>
          </p:cNvPr>
          <p:cNvSpPr txBox="1"/>
          <p:nvPr/>
        </p:nvSpPr>
        <p:spPr>
          <a:xfrm>
            <a:off x="0" y="3825501"/>
            <a:ext cx="2632705" cy="276999"/>
          </a:xfrm>
          <a:prstGeom prst="rect">
            <a:avLst/>
          </a:prstGeom>
          <a:solidFill>
            <a:schemeClr val="tx2"/>
          </a:solidFill>
        </p:spPr>
        <p:txBody>
          <a:bodyPr wrap="square" rtlCol="0">
            <a:spAutoFit/>
          </a:bodyPr>
          <a:lstStyle/>
          <a:p>
            <a:pPr algn="ctr"/>
            <a:r>
              <a:rPr lang="en-US" sz="1200" b="1" dirty="0">
                <a:solidFill>
                  <a:schemeClr val="bg1"/>
                </a:solidFill>
                <a:latin typeface="Times New Roman" panose="02020603050405020304" pitchFamily="18" charset="0"/>
                <a:cs typeface="Times New Roman" panose="02020603050405020304" pitchFamily="18" charset="0"/>
              </a:rPr>
              <a:t>STATISTICAL EVIDENCE</a:t>
            </a:r>
            <a:endParaRPr lang="en-IN" sz="1200" b="1" dirty="0">
              <a:solidFill>
                <a:schemeClr val="bg1"/>
              </a:solidFill>
              <a:latin typeface="Times New Roman" panose="02020603050405020304" pitchFamily="18" charset="0"/>
              <a:cs typeface="Times New Roman" panose="02020603050405020304" pitchFamily="18" charset="0"/>
            </a:endParaRPr>
          </a:p>
        </p:txBody>
      </p:sp>
      <p:pic>
        <p:nvPicPr>
          <p:cNvPr id="8" name="Picture 7" descr="Measuring the effectiveness of Smartphone apps on change in healthy ...">
            <a:extLst>
              <a:ext uri="{FF2B5EF4-FFF2-40B4-BE49-F238E27FC236}">
                <a16:creationId xmlns:a16="http://schemas.microsoft.com/office/drawing/2014/main" id="{0C8A699B-A504-8D65-FD4F-B4E3C2F76F1B}"/>
              </a:ext>
            </a:extLst>
          </p:cNvPr>
          <p:cNvPicPr>
            <a:picLocks noChangeAspect="1"/>
          </p:cNvPicPr>
          <p:nvPr/>
        </p:nvPicPr>
        <p:blipFill>
          <a:blip r:embed="rId3"/>
          <a:stretch>
            <a:fillRect/>
          </a:stretch>
        </p:blipFill>
        <p:spPr>
          <a:xfrm>
            <a:off x="3161036" y="1931432"/>
            <a:ext cx="3260338" cy="1325268"/>
          </a:xfrm>
          <a:prstGeom prst="rect">
            <a:avLst/>
          </a:prstGeom>
        </p:spPr>
      </p:pic>
      <p:sp>
        <p:nvSpPr>
          <p:cNvPr id="10" name="TextBox 9">
            <a:extLst>
              <a:ext uri="{FF2B5EF4-FFF2-40B4-BE49-F238E27FC236}">
                <a16:creationId xmlns:a16="http://schemas.microsoft.com/office/drawing/2014/main" id="{E8199491-4531-399C-1A3A-93CF20B85098}"/>
              </a:ext>
            </a:extLst>
          </p:cNvPr>
          <p:cNvSpPr txBox="1"/>
          <p:nvPr/>
        </p:nvSpPr>
        <p:spPr>
          <a:xfrm>
            <a:off x="2651505" y="3233160"/>
            <a:ext cx="4334933" cy="276999"/>
          </a:xfrm>
          <a:prstGeom prst="rect">
            <a:avLst/>
          </a:prstGeom>
          <a:solidFill>
            <a:schemeClr val="tx2"/>
          </a:solidFill>
        </p:spPr>
        <p:txBody>
          <a:bodyPr wrap="square" rtlCol="0">
            <a:spAutoFit/>
          </a:bodyPr>
          <a:lstStyle/>
          <a:p>
            <a:pPr algn="ctr"/>
            <a:r>
              <a:rPr lang="en-US" sz="1200" b="1" dirty="0">
                <a:solidFill>
                  <a:schemeClr val="bg1"/>
                </a:solidFill>
                <a:latin typeface="Times New Roman" panose="02020603050405020304" pitchFamily="18" charset="0"/>
                <a:cs typeface="Times New Roman" panose="02020603050405020304" pitchFamily="18" charset="0"/>
              </a:rPr>
              <a:t>RATIONALE</a:t>
            </a:r>
            <a:endParaRPr lang="en-IN" sz="1200" b="1" dirty="0">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77D1CA2F-3142-A200-B46A-66B96A44FB29}"/>
              </a:ext>
            </a:extLst>
          </p:cNvPr>
          <p:cNvSpPr txBox="1"/>
          <p:nvPr/>
        </p:nvSpPr>
        <p:spPr>
          <a:xfrm>
            <a:off x="2606277" y="3440272"/>
            <a:ext cx="4334933" cy="1569660"/>
          </a:xfrm>
          <a:prstGeom prst="rect">
            <a:avLst/>
          </a:prstGeom>
          <a:noFill/>
        </p:spPr>
        <p:txBody>
          <a:bodyPr wrap="square" rtlCol="0">
            <a:spAutoFit/>
          </a:bodyPr>
          <a:lstStyle/>
          <a:p>
            <a:pPr marL="171450" indent="-171450" algn="just">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The primary reason for conducting this research is to identify the core health concerns among the aforesaid population, which turns out to be obesity, type 2 diabetes coupled with varied mental health issues. </a:t>
            </a:r>
          </a:p>
          <a:p>
            <a:pPr marL="171450" indent="-171450" algn="just">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The significance of the research lies in the fact that it can be both exhilarating and stimulating for the youth to rightly balance their independence along with their external stresses (Chang </a:t>
            </a:r>
            <a:r>
              <a:rPr lang="en-US" sz="1200" i="1" dirty="0">
                <a:latin typeface="Times New Roman" panose="02020603050405020304" pitchFamily="18" charset="0"/>
                <a:cs typeface="Times New Roman" panose="02020603050405020304" pitchFamily="18" charset="0"/>
              </a:rPr>
              <a:t>et al</a:t>
            </a:r>
            <a:r>
              <a:rPr lang="en-US" sz="1200" dirty="0">
                <a:latin typeface="Times New Roman" panose="02020603050405020304" pitchFamily="18" charset="0"/>
                <a:cs typeface="Times New Roman" panose="02020603050405020304" pitchFamily="18" charset="0"/>
              </a:rPr>
              <a:t>., 2023). </a:t>
            </a:r>
            <a:endParaRPr lang="en-IN" sz="1200" dirty="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56FDE896-B4D2-A997-F5EF-3527C13B6C57}"/>
              </a:ext>
            </a:extLst>
          </p:cNvPr>
          <p:cNvSpPr txBox="1"/>
          <p:nvPr/>
        </p:nvSpPr>
        <p:spPr>
          <a:xfrm>
            <a:off x="2736474" y="4956564"/>
            <a:ext cx="4219528" cy="553998"/>
          </a:xfrm>
          <a:prstGeom prst="rect">
            <a:avLst/>
          </a:prstGeom>
          <a:solidFill>
            <a:schemeClr val="tx2"/>
          </a:solidFill>
        </p:spPr>
        <p:txBody>
          <a:bodyPr wrap="square" rtlCol="0">
            <a:spAutoFit/>
          </a:bodyPr>
          <a:lstStyle/>
          <a:p>
            <a:pPr algn="ctr"/>
            <a:r>
              <a:rPr lang="en-US" sz="1200" b="1" dirty="0">
                <a:solidFill>
                  <a:schemeClr val="bg1"/>
                </a:solidFill>
                <a:latin typeface="Times New Roman" panose="02020603050405020304" pitchFamily="18" charset="0"/>
                <a:cs typeface="Times New Roman" panose="02020603050405020304" pitchFamily="18" charset="0"/>
              </a:rPr>
              <a:t>RESEARCH QUESTIONS</a:t>
            </a:r>
            <a:endParaRPr lang="en-IN" sz="1200" b="1" dirty="0">
              <a:solidFill>
                <a:schemeClr val="bg1"/>
              </a:solidFill>
              <a:latin typeface="Times New Roman" panose="02020603050405020304" pitchFamily="18" charset="0"/>
              <a:cs typeface="Times New Roman" panose="02020603050405020304" pitchFamily="18" charset="0"/>
            </a:endParaRPr>
          </a:p>
          <a:p>
            <a:endParaRPr lang="en-IN" dirty="0">
              <a:solidFill>
                <a:schemeClr val="bg1"/>
              </a:solidFill>
            </a:endParaRPr>
          </a:p>
        </p:txBody>
      </p:sp>
      <p:sp>
        <p:nvSpPr>
          <p:cNvPr id="13" name="TextBox 12">
            <a:extLst>
              <a:ext uri="{FF2B5EF4-FFF2-40B4-BE49-F238E27FC236}">
                <a16:creationId xmlns:a16="http://schemas.microsoft.com/office/drawing/2014/main" id="{F33196EC-1E2F-01D8-CD0C-2D4FED8F59C7}"/>
              </a:ext>
            </a:extLst>
          </p:cNvPr>
          <p:cNvSpPr txBox="1"/>
          <p:nvPr/>
        </p:nvSpPr>
        <p:spPr>
          <a:xfrm>
            <a:off x="2736474" y="5441328"/>
            <a:ext cx="4109462" cy="1661993"/>
          </a:xfrm>
          <a:prstGeom prst="rect">
            <a:avLst/>
          </a:prstGeom>
          <a:noFill/>
        </p:spPr>
        <p:txBody>
          <a:bodyPr wrap="square" rtlCol="0">
            <a:spAutoFit/>
          </a:bodyPr>
          <a:lstStyle/>
          <a:p>
            <a:pPr marL="171450" indent="-171450" algn="just">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What are the growing health concerns faced by the young adults of UK?</a:t>
            </a:r>
            <a:endParaRPr lang="en-IN" sz="1200" dirty="0">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How can the problem be alleviated?</a:t>
            </a:r>
            <a:endParaRPr lang="en-IN" sz="1200" dirty="0">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What are the recommendations of the UK government related to food consumption of the associated population?</a:t>
            </a:r>
            <a:endParaRPr lang="en-IN" sz="1200" dirty="0">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What does UK data reveal about the food consumption habits of the adult numbers?</a:t>
            </a:r>
            <a:endParaRPr lang="en-IN" sz="1200" dirty="0">
              <a:latin typeface="Times New Roman" panose="02020603050405020304" pitchFamily="18" charset="0"/>
              <a:cs typeface="Times New Roman" panose="02020603050405020304" pitchFamily="18" charset="0"/>
            </a:endParaRPr>
          </a:p>
          <a:p>
            <a:pPr algn="just"/>
            <a:endParaRPr lang="en-IN" dirty="0"/>
          </a:p>
        </p:txBody>
      </p:sp>
      <p:pic>
        <p:nvPicPr>
          <p:cNvPr id="14" name="Picture 13" descr="Diseases Caused by Obesity | Over weight, Symptoms | Medintu">
            <a:extLst>
              <a:ext uri="{FF2B5EF4-FFF2-40B4-BE49-F238E27FC236}">
                <a16:creationId xmlns:a16="http://schemas.microsoft.com/office/drawing/2014/main" id="{33ECAA1B-811E-6C11-D723-EB04F1544003}"/>
              </a:ext>
            </a:extLst>
          </p:cNvPr>
          <p:cNvPicPr>
            <a:picLocks noChangeAspect="1"/>
          </p:cNvPicPr>
          <p:nvPr/>
        </p:nvPicPr>
        <p:blipFill>
          <a:blip r:embed="rId4"/>
          <a:stretch>
            <a:fillRect/>
          </a:stretch>
        </p:blipFill>
        <p:spPr>
          <a:xfrm>
            <a:off x="83369" y="5521663"/>
            <a:ext cx="2465966" cy="1336337"/>
          </a:xfrm>
          <a:prstGeom prst="rect">
            <a:avLst/>
          </a:prstGeom>
        </p:spPr>
      </p:pic>
      <p:sp>
        <p:nvSpPr>
          <p:cNvPr id="15" name="TextBox 14">
            <a:extLst>
              <a:ext uri="{FF2B5EF4-FFF2-40B4-BE49-F238E27FC236}">
                <a16:creationId xmlns:a16="http://schemas.microsoft.com/office/drawing/2014/main" id="{E5F895A1-4C8C-8D8B-1913-5F4E5DB99816}"/>
              </a:ext>
            </a:extLst>
          </p:cNvPr>
          <p:cNvSpPr txBox="1"/>
          <p:nvPr/>
        </p:nvSpPr>
        <p:spPr>
          <a:xfrm>
            <a:off x="7031169" y="500782"/>
            <a:ext cx="2611914" cy="2215991"/>
          </a:xfrm>
          <a:prstGeom prst="rect">
            <a:avLst/>
          </a:prstGeom>
          <a:noFill/>
        </p:spPr>
        <p:txBody>
          <a:bodyPr wrap="square" rtlCol="0">
            <a:spAutoFit/>
          </a:bodyPr>
          <a:lstStyle/>
          <a:p>
            <a:pPr marL="171450" lvl="0" indent="-171450" algn="just">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To find out the prevalence of Ultra-processed food intake by the UK young adult population (Sun </a:t>
            </a:r>
            <a:r>
              <a:rPr lang="en-US" sz="1200" i="1" dirty="0">
                <a:latin typeface="Times New Roman" panose="02020603050405020304" pitchFamily="18" charset="0"/>
                <a:cs typeface="Times New Roman" panose="02020603050405020304" pitchFamily="18" charset="0"/>
              </a:rPr>
              <a:t>et al</a:t>
            </a:r>
            <a:r>
              <a:rPr lang="en-US" sz="1200" dirty="0">
                <a:latin typeface="Times New Roman" panose="02020603050405020304" pitchFamily="18" charset="0"/>
                <a:cs typeface="Times New Roman" panose="02020603050405020304" pitchFamily="18" charset="0"/>
              </a:rPr>
              <a:t>., 2023).</a:t>
            </a:r>
            <a:endParaRPr lang="en-IN" sz="1200" dirty="0">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To identify the specific group involved in the consumption of UPFs</a:t>
            </a:r>
            <a:endParaRPr lang="en-IN" sz="1200" dirty="0">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To assess the primary health issues followed by the intake of UPFs in UK</a:t>
            </a:r>
            <a:endParaRPr lang="en-IN" sz="1200" dirty="0">
              <a:latin typeface="Times New Roman" panose="02020603050405020304" pitchFamily="18" charset="0"/>
              <a:cs typeface="Times New Roman" panose="02020603050405020304" pitchFamily="18" charset="0"/>
            </a:endParaRPr>
          </a:p>
          <a:p>
            <a:pPr algn="just"/>
            <a:endParaRPr lang="en-IN" dirty="0"/>
          </a:p>
        </p:txBody>
      </p:sp>
      <p:sp>
        <p:nvSpPr>
          <p:cNvPr id="16" name="TextBox 15">
            <a:extLst>
              <a:ext uri="{FF2B5EF4-FFF2-40B4-BE49-F238E27FC236}">
                <a16:creationId xmlns:a16="http://schemas.microsoft.com/office/drawing/2014/main" id="{E284228A-BCE0-30C1-0893-11BACAD99B06}"/>
              </a:ext>
            </a:extLst>
          </p:cNvPr>
          <p:cNvSpPr txBox="1"/>
          <p:nvPr/>
        </p:nvSpPr>
        <p:spPr>
          <a:xfrm>
            <a:off x="7479559" y="10699"/>
            <a:ext cx="1426316" cy="461665"/>
          </a:xfrm>
          <a:prstGeom prst="rect">
            <a:avLst/>
          </a:prstGeom>
          <a:solidFill>
            <a:schemeClr val="tx2"/>
          </a:solidFill>
        </p:spPr>
        <p:txBody>
          <a:bodyPr wrap="square" rtlCol="0">
            <a:spAutoFit/>
          </a:bodyPr>
          <a:lstStyle/>
          <a:p>
            <a:pPr algn="ctr"/>
            <a:r>
              <a:rPr lang="en-US" sz="1200" b="1" dirty="0">
                <a:solidFill>
                  <a:schemeClr val="bg1"/>
                </a:solidFill>
                <a:latin typeface="Times New Roman" panose="02020603050405020304" pitchFamily="18" charset="0"/>
                <a:cs typeface="Times New Roman" panose="02020603050405020304" pitchFamily="18" charset="0"/>
              </a:rPr>
              <a:t>AIMS AND OBJECTIVES</a:t>
            </a:r>
            <a:endParaRPr lang="en-IN" sz="1200" b="1" dirty="0">
              <a:solidFill>
                <a:schemeClr val="bg1"/>
              </a:solidFill>
              <a:latin typeface="Times New Roman" panose="02020603050405020304" pitchFamily="18" charset="0"/>
              <a:cs typeface="Times New Roman" panose="02020603050405020304" pitchFamily="18" charset="0"/>
            </a:endParaRPr>
          </a:p>
        </p:txBody>
      </p:sp>
      <p:sp>
        <p:nvSpPr>
          <p:cNvPr id="17" name="TextBox 16">
            <a:extLst>
              <a:ext uri="{FF2B5EF4-FFF2-40B4-BE49-F238E27FC236}">
                <a16:creationId xmlns:a16="http://schemas.microsoft.com/office/drawing/2014/main" id="{B406068A-F6DB-CFFE-57A6-FAF3DCF451B0}"/>
              </a:ext>
            </a:extLst>
          </p:cNvPr>
          <p:cNvSpPr txBox="1"/>
          <p:nvPr/>
        </p:nvSpPr>
        <p:spPr>
          <a:xfrm>
            <a:off x="6967507" y="4102500"/>
            <a:ext cx="2752886" cy="2677656"/>
          </a:xfrm>
          <a:prstGeom prst="rect">
            <a:avLst/>
          </a:prstGeom>
          <a:noFill/>
        </p:spPr>
        <p:txBody>
          <a:bodyPr wrap="square" rtlCol="0">
            <a:spAutoFit/>
          </a:bodyPr>
          <a:lstStyle/>
          <a:p>
            <a:pPr marL="171450" indent="-171450" algn="just">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Research behind the same can also lead to economic growth through the process of </a:t>
            </a:r>
            <a:r>
              <a:rPr lang="en-US" sz="1200" dirty="0" err="1">
                <a:latin typeface="Times New Roman" panose="02020603050405020304" pitchFamily="18" charset="0"/>
                <a:cs typeface="Times New Roman" panose="02020603050405020304" pitchFamily="18" charset="0"/>
              </a:rPr>
              <a:t>catalysing</a:t>
            </a:r>
            <a:r>
              <a:rPr lang="en-US" sz="1200" dirty="0">
                <a:latin typeface="Times New Roman" panose="02020603050405020304" pitchFamily="18" charset="0"/>
                <a:cs typeface="Times New Roman" panose="02020603050405020304" pitchFamily="18" charset="0"/>
              </a:rPr>
              <a:t> innovation. </a:t>
            </a:r>
          </a:p>
          <a:p>
            <a:pPr marL="171450" indent="-171450" algn="just">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The research can also lead to invention of newer technological apparatus in order to treat ongoing health concerns in the country. The social conduct of the population would essentially improve. </a:t>
            </a:r>
          </a:p>
          <a:p>
            <a:pPr marL="171450" indent="-171450" algn="just">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The targeted population can concentrate on bringing an enhancement in their health metrics through this research, for instance lower the level of obesity rates. </a:t>
            </a:r>
            <a:endParaRPr lang="en-IN" sz="1200" dirty="0">
              <a:latin typeface="Times New Roman" panose="02020603050405020304" pitchFamily="18" charset="0"/>
              <a:cs typeface="Times New Roman" panose="02020603050405020304" pitchFamily="18" charset="0"/>
            </a:endParaRPr>
          </a:p>
        </p:txBody>
      </p:sp>
      <p:sp>
        <p:nvSpPr>
          <p:cNvPr id="18" name="TextBox 17">
            <a:extLst>
              <a:ext uri="{FF2B5EF4-FFF2-40B4-BE49-F238E27FC236}">
                <a16:creationId xmlns:a16="http://schemas.microsoft.com/office/drawing/2014/main" id="{0CFFB852-C7BC-639D-A7D2-AB8435C6059A}"/>
              </a:ext>
            </a:extLst>
          </p:cNvPr>
          <p:cNvSpPr txBox="1"/>
          <p:nvPr/>
        </p:nvSpPr>
        <p:spPr>
          <a:xfrm>
            <a:off x="7355384" y="3879840"/>
            <a:ext cx="2097936" cy="276999"/>
          </a:xfrm>
          <a:prstGeom prst="rect">
            <a:avLst/>
          </a:prstGeom>
          <a:solidFill>
            <a:schemeClr val="tx2"/>
          </a:solidFill>
        </p:spPr>
        <p:txBody>
          <a:bodyPr wrap="square" rtlCol="0">
            <a:spAutoFit/>
          </a:bodyPr>
          <a:lstStyle/>
          <a:p>
            <a:pPr algn="ctr"/>
            <a:r>
              <a:rPr lang="en-US" sz="1200" b="1" dirty="0">
                <a:solidFill>
                  <a:schemeClr val="bg1"/>
                </a:solidFill>
                <a:latin typeface="Times New Roman" panose="02020603050405020304" pitchFamily="18" charset="0"/>
                <a:cs typeface="Times New Roman" panose="02020603050405020304" pitchFamily="18" charset="0"/>
              </a:rPr>
              <a:t>RESEARCH IMPACT</a:t>
            </a:r>
            <a:endParaRPr lang="en-IN" sz="1200" b="1" dirty="0">
              <a:solidFill>
                <a:schemeClr val="bg1"/>
              </a:solidFill>
              <a:latin typeface="Times New Roman" panose="02020603050405020304" pitchFamily="18" charset="0"/>
              <a:cs typeface="Times New Roman" panose="02020603050405020304" pitchFamily="18" charset="0"/>
            </a:endParaRPr>
          </a:p>
        </p:txBody>
      </p:sp>
      <p:pic>
        <p:nvPicPr>
          <p:cNvPr id="19" name="Picture 18" descr="Adult obesity: applying All Our Health - GOV.UK">
            <a:extLst>
              <a:ext uri="{FF2B5EF4-FFF2-40B4-BE49-F238E27FC236}">
                <a16:creationId xmlns:a16="http://schemas.microsoft.com/office/drawing/2014/main" id="{C5142F9D-6609-9D09-4063-45A9E9DE62B1}"/>
              </a:ext>
            </a:extLst>
          </p:cNvPr>
          <p:cNvPicPr>
            <a:picLocks noChangeAspect="1"/>
          </p:cNvPicPr>
          <p:nvPr/>
        </p:nvPicPr>
        <p:blipFill>
          <a:blip r:embed="rId5"/>
          <a:stretch>
            <a:fillRect/>
          </a:stretch>
        </p:blipFill>
        <p:spPr>
          <a:xfrm>
            <a:off x="7132606" y="2302929"/>
            <a:ext cx="2604477" cy="1522572"/>
          </a:xfrm>
          <a:prstGeom prst="rect">
            <a:avLst/>
          </a:prstGeom>
        </p:spPr>
      </p:pic>
      <p:sp>
        <p:nvSpPr>
          <p:cNvPr id="25" name="TextBox 24">
            <a:extLst>
              <a:ext uri="{FF2B5EF4-FFF2-40B4-BE49-F238E27FC236}">
                <a16:creationId xmlns:a16="http://schemas.microsoft.com/office/drawing/2014/main" id="{787064E9-1459-BEF5-B502-B624CF6081F7}"/>
              </a:ext>
            </a:extLst>
          </p:cNvPr>
          <p:cNvSpPr txBox="1"/>
          <p:nvPr/>
        </p:nvSpPr>
        <p:spPr>
          <a:xfrm>
            <a:off x="9720393" y="305154"/>
            <a:ext cx="2419817" cy="6555641"/>
          </a:xfrm>
          <a:prstGeom prst="rect">
            <a:avLst/>
          </a:prstGeom>
          <a:noFill/>
        </p:spPr>
        <p:txBody>
          <a:bodyPr wrap="square" rtlCol="0">
            <a:spAutoFit/>
          </a:bodyPr>
          <a:lstStyle/>
          <a:p>
            <a:pPr algn="just"/>
            <a:r>
              <a:rPr lang="en-IN" sz="600" dirty="0"/>
              <a:t>Boyland, E., McGale, L., Maden, M., </a:t>
            </a:r>
            <a:r>
              <a:rPr lang="en-IN" sz="600" dirty="0" err="1"/>
              <a:t>Hounsome</a:t>
            </a:r>
            <a:r>
              <a:rPr lang="en-IN" sz="600" dirty="0"/>
              <a:t>, J., Boland, A., Angus, K. and Jones, A., 2022. Association of food and </a:t>
            </a:r>
            <a:r>
              <a:rPr lang="en-IN" sz="600" dirty="0" err="1"/>
              <a:t>nonalcoholic</a:t>
            </a:r>
            <a:r>
              <a:rPr lang="en-IN" sz="600" dirty="0"/>
              <a:t> beverage marketing with children and adolescents’ eating </a:t>
            </a:r>
            <a:r>
              <a:rPr lang="en-IN" sz="600" dirty="0" err="1"/>
              <a:t>behaviors</a:t>
            </a:r>
            <a:r>
              <a:rPr lang="en-IN" sz="600" dirty="0"/>
              <a:t> and health: A systematic review and meta-analysis. </a:t>
            </a:r>
            <a:r>
              <a:rPr lang="en-IN" sz="600" i="1" dirty="0"/>
              <a:t>JAMA </a:t>
            </a:r>
            <a:r>
              <a:rPr lang="en-IN" sz="600" i="1" dirty="0" err="1"/>
              <a:t>Pediatrics</a:t>
            </a:r>
            <a:r>
              <a:rPr lang="en-IN" sz="600" dirty="0"/>
              <a:t>, 176(7), p.e221037. </a:t>
            </a:r>
          </a:p>
          <a:p>
            <a:pPr algn="just"/>
            <a:r>
              <a:rPr lang="en-GB" sz="600" dirty="0"/>
              <a:t>Chang, K., Gunter, M.J., Rauber, F., Levy, R.B., Huybrechts, I., Kliemann, N., Millett, C. and Vamos, E.P., 2023. Ultra-processed food consumption, cancer risk and cancer mortality: a large-scale prospective analysis within the UK Biobank. </a:t>
            </a:r>
            <a:r>
              <a:rPr lang="en-GB" sz="600" i="1" dirty="0" err="1"/>
              <a:t>EClinicalMedicine</a:t>
            </a:r>
            <a:r>
              <a:rPr lang="en-GB" sz="600" dirty="0"/>
              <a:t>, </a:t>
            </a:r>
            <a:r>
              <a:rPr lang="en-GB" sz="600" i="1" dirty="0"/>
              <a:t>56</a:t>
            </a:r>
            <a:r>
              <a:rPr lang="en-GB" sz="600" dirty="0"/>
              <a:t>.</a:t>
            </a:r>
            <a:endParaRPr lang="en-IN" sz="600" dirty="0"/>
          </a:p>
          <a:p>
            <a:pPr algn="just"/>
            <a:r>
              <a:rPr lang="en-IN" sz="600" dirty="0"/>
              <a:t>Chavez-Ugalde, I.Y., de Vocht, F., Jago, R., Adams, J., Ong, K.K., </a:t>
            </a:r>
            <a:r>
              <a:rPr lang="en-IN" sz="600" dirty="0" err="1"/>
              <a:t>Forouhi</a:t>
            </a:r>
            <a:r>
              <a:rPr lang="en-IN" sz="600" dirty="0"/>
              <a:t>, N.G., </a:t>
            </a:r>
            <a:r>
              <a:rPr lang="en-IN" sz="600" dirty="0" err="1"/>
              <a:t>Colombet</a:t>
            </a:r>
            <a:r>
              <a:rPr lang="en-IN" sz="600" dirty="0"/>
              <a:t>, Z., Ricardo, L.I.C., van Sluijs, E. and </a:t>
            </a:r>
            <a:r>
              <a:rPr lang="en-IN" sz="600" dirty="0" err="1"/>
              <a:t>Toumpakari</a:t>
            </a:r>
            <a:r>
              <a:rPr lang="en-IN" sz="600" dirty="0"/>
              <a:t>, Z., 2024. Ultra-processed food consumption in UK adolescents: Distribution, trends, and sociodemographic correlates using the National Diet and Nutrition Survey 2008/09 to 2018/19. </a:t>
            </a:r>
            <a:r>
              <a:rPr lang="en-IN" sz="600" i="1" dirty="0"/>
              <a:t>European Journal of Nutrition,</a:t>
            </a:r>
            <a:r>
              <a:rPr lang="en-IN" sz="600" dirty="0"/>
              <a:t> 63, pp.2709–2723. </a:t>
            </a:r>
          </a:p>
          <a:p>
            <a:pPr algn="just"/>
            <a:r>
              <a:rPr lang="en-GB" sz="600" dirty="0"/>
              <a:t>Henney, A.E., Gillespie, C.S., Alam, U., Hydes, T.J., Boyland, E. and Cuthbertson, D.J., 2024. Ultra‐processed food and non‐communicable diseases in the United Kingdom: A narrative review and thematic synthesis of literature. </a:t>
            </a:r>
            <a:r>
              <a:rPr lang="en-GB" sz="600" i="1" dirty="0"/>
              <a:t>Obesity Reviews</a:t>
            </a:r>
            <a:r>
              <a:rPr lang="en-GB" sz="600" dirty="0"/>
              <a:t>, </a:t>
            </a:r>
            <a:r>
              <a:rPr lang="en-GB" sz="600" i="1" dirty="0"/>
              <a:t>25</a:t>
            </a:r>
            <a:r>
              <a:rPr lang="en-GB" sz="600" dirty="0"/>
              <a:t>(4), p.e13682.</a:t>
            </a:r>
            <a:endParaRPr lang="en-IN" sz="600" dirty="0"/>
          </a:p>
          <a:p>
            <a:pPr algn="just"/>
            <a:r>
              <a:rPr lang="en-IN" sz="600" dirty="0"/>
              <a:t>Lane, M.M., Gamage, E., Du, S., </a:t>
            </a:r>
            <a:r>
              <a:rPr lang="en-IN" sz="600" dirty="0" err="1"/>
              <a:t>Ashtree</a:t>
            </a:r>
            <a:r>
              <a:rPr lang="en-IN" sz="600" dirty="0"/>
              <a:t>, D.N., McGuinness, A.J., Gauci, S., Baker, P., Lawrence, M., Rebholz, C.M., Srour, B., </a:t>
            </a:r>
            <a:r>
              <a:rPr lang="en-IN" sz="600" dirty="0" err="1"/>
              <a:t>Touvier</a:t>
            </a:r>
            <a:r>
              <a:rPr lang="en-IN" sz="600" dirty="0"/>
              <a:t>, M., Jacka, F.N., O'Neil, A., </a:t>
            </a:r>
            <a:r>
              <a:rPr lang="en-IN" sz="600" dirty="0" err="1"/>
              <a:t>Segasby</a:t>
            </a:r>
            <a:r>
              <a:rPr lang="en-IN" sz="600" dirty="0"/>
              <a:t>, T. and Marx, W., 2024. Ultra-processed food exposure and adverse health outcomes: Umbrella review of epidemiological meta-analyses. </a:t>
            </a:r>
            <a:r>
              <a:rPr lang="en-IN" sz="600" i="1" dirty="0"/>
              <a:t>BMJ</a:t>
            </a:r>
            <a:r>
              <a:rPr lang="en-IN" sz="600" dirty="0"/>
              <a:t>, 384, p.e077310. </a:t>
            </a:r>
          </a:p>
          <a:p>
            <a:pPr algn="just"/>
            <a:r>
              <a:rPr lang="en-GB" sz="600" dirty="0"/>
              <a:t>Louzada, M.L.D.C., Costa, C.D.S., Souza, T.N., Cruz, G.L.D., Levy, R.B. and Monteiro, C.A., 2022. Impact of the consumption of ultra-processed foods on children, adolescents and adults’ health: scope review. </a:t>
            </a:r>
            <a:r>
              <a:rPr lang="en-GB" sz="600" i="1" dirty="0" err="1"/>
              <a:t>Cadernos</a:t>
            </a:r>
            <a:r>
              <a:rPr lang="en-GB" sz="600" i="1" dirty="0"/>
              <a:t> de Saude Publica</a:t>
            </a:r>
            <a:r>
              <a:rPr lang="en-GB" sz="600" dirty="0"/>
              <a:t>, </a:t>
            </a:r>
            <a:r>
              <a:rPr lang="en-GB" sz="600" i="1" dirty="0"/>
              <a:t>37</a:t>
            </a:r>
            <a:r>
              <a:rPr lang="en-GB" sz="600" dirty="0"/>
              <a:t>, p.e00323020.</a:t>
            </a:r>
            <a:endParaRPr lang="en-IN" sz="600" dirty="0"/>
          </a:p>
          <a:p>
            <a:pPr algn="just"/>
            <a:r>
              <a:rPr lang="en-GB" sz="600" dirty="0"/>
              <a:t>Madruga, M., Steele, E.M., Reynolds, C., Levy, R.B. and Rauber, F., 2023. Trends in food consumption according to the degree of food processing among the UK population over 11 years. </a:t>
            </a:r>
            <a:r>
              <a:rPr lang="en-GB" sz="600" i="1" dirty="0"/>
              <a:t>British Journal of Nutrition</a:t>
            </a:r>
            <a:r>
              <a:rPr lang="en-GB" sz="600" dirty="0"/>
              <a:t>, </a:t>
            </a:r>
            <a:r>
              <a:rPr lang="en-GB" sz="600" i="1" dirty="0"/>
              <a:t>130</a:t>
            </a:r>
            <a:r>
              <a:rPr lang="en-GB" sz="600" dirty="0"/>
              <a:t>(3), pp.476-483.</a:t>
            </a:r>
            <a:endParaRPr lang="en-IN" sz="600" dirty="0"/>
          </a:p>
          <a:p>
            <a:pPr algn="just"/>
            <a:r>
              <a:rPr lang="en-GB" sz="600" dirty="0"/>
              <a:t>Mark McShane Health &amp; Safety Training Specialist (2026) </a:t>
            </a:r>
            <a:r>
              <a:rPr lang="en-GB" sz="600" i="1" dirty="0"/>
              <a:t>Ultra-processed food statistics UK: 2026 Facts, Data &amp; Key Insights</a:t>
            </a:r>
            <a:r>
              <a:rPr lang="en-GB" sz="600" dirty="0"/>
              <a:t>, </a:t>
            </a:r>
            <a:r>
              <a:rPr lang="en-GB" sz="600" i="1" dirty="0"/>
              <a:t>Level 2 Food Hygiene Certificate</a:t>
            </a:r>
            <a:r>
              <a:rPr lang="en-GB" sz="600" dirty="0"/>
              <a:t>. Available at: https://level2foodhygiene.org.uk/blog/ultra-processed-food-statistics-uk (Accessed: 18 October 2026). </a:t>
            </a:r>
            <a:endParaRPr lang="en-IN" sz="600" dirty="0"/>
          </a:p>
          <a:p>
            <a:pPr algn="just"/>
            <a:r>
              <a:rPr lang="en-GB" sz="600" dirty="0"/>
              <a:t>Monteiro, C.A., Louzada, M.L., Steele-Martinez, E., Cannon, G., Andrade, G.C., Baker, P., Bes-</a:t>
            </a:r>
            <a:r>
              <a:rPr lang="en-GB" sz="600" dirty="0" err="1"/>
              <a:t>Rastrollo</a:t>
            </a:r>
            <a:r>
              <a:rPr lang="en-GB" sz="600" dirty="0"/>
              <a:t>, M., </a:t>
            </a:r>
            <a:r>
              <a:rPr lang="en-GB" sz="600" dirty="0" err="1"/>
              <a:t>Bonaccio</a:t>
            </a:r>
            <a:r>
              <a:rPr lang="en-GB" sz="600" dirty="0"/>
              <a:t>, M., Gearhardt, A.N., Khandpur, N. and Kolby, M., 2025. Ultra-processed foods and human health: the main thesis and the evidence. </a:t>
            </a:r>
            <a:r>
              <a:rPr lang="en-GB" sz="600" i="1" dirty="0"/>
              <a:t>The Lancet</a:t>
            </a:r>
            <a:r>
              <a:rPr lang="en-GB" sz="600" dirty="0"/>
              <a:t>, </a:t>
            </a:r>
            <a:r>
              <a:rPr lang="en-GB" sz="600" i="1" dirty="0"/>
              <a:t>406</a:t>
            </a:r>
            <a:r>
              <a:rPr lang="en-GB" sz="600" dirty="0"/>
              <a:t>(10520), pp.2667-2684.</a:t>
            </a:r>
            <a:endParaRPr lang="en-IN" sz="600" dirty="0"/>
          </a:p>
          <a:p>
            <a:pPr algn="just"/>
            <a:r>
              <a:rPr lang="en-GB" sz="600" i="1" dirty="0"/>
              <a:t>National Diet and Nutrition Survey 2019 to 2023: Report</a:t>
            </a:r>
            <a:r>
              <a:rPr lang="en-GB" sz="600" dirty="0"/>
              <a:t> (2026) </a:t>
            </a:r>
            <a:r>
              <a:rPr lang="en-GB" sz="600" i="1" dirty="0"/>
              <a:t>GOV.UK</a:t>
            </a:r>
            <a:r>
              <a:rPr lang="en-GB" sz="600" dirty="0"/>
              <a:t>. Available at: https://www.gov.uk/government/statistics/national-diet-and-nutrition-survey-2019-to-2023/national-diet-and-nutrition-survey-2019-to-2023-report (Accessed: 18 October 2026). </a:t>
            </a:r>
            <a:endParaRPr lang="en-IN" sz="600" dirty="0"/>
          </a:p>
          <a:p>
            <a:pPr algn="just"/>
            <a:r>
              <a:rPr lang="en-GB" sz="600" dirty="0"/>
              <a:t>Oliveira, P.G.D., Sousa, J.M.D., Assuncao, D.G.F., Araujo, E.K.S.D., Bezerra, D.S., </a:t>
            </a:r>
            <a:r>
              <a:rPr lang="en-GB" sz="600" dirty="0" err="1"/>
              <a:t>Dametto</a:t>
            </a:r>
            <a:r>
              <a:rPr lang="en-GB" sz="600" dirty="0"/>
              <a:t>, J.F.D.S. and Ribeiro, K.D.D.S., 2022. Impacts of consumption of ultra-processed foods on the maternal-child health: a systematic review. </a:t>
            </a:r>
            <a:r>
              <a:rPr lang="en-GB" sz="600" i="1" dirty="0"/>
              <a:t>Frontiers in nutrition</a:t>
            </a:r>
            <a:r>
              <a:rPr lang="en-GB" sz="600" dirty="0"/>
              <a:t>, </a:t>
            </a:r>
            <a:r>
              <a:rPr lang="en-GB" sz="600" i="1" dirty="0"/>
              <a:t>9</a:t>
            </a:r>
            <a:r>
              <a:rPr lang="en-GB" sz="600" dirty="0"/>
              <a:t>, p.821657.</a:t>
            </a:r>
            <a:endParaRPr lang="en-IN" sz="600" dirty="0"/>
          </a:p>
          <a:p>
            <a:pPr algn="just"/>
            <a:r>
              <a:rPr lang="en-GB" sz="600" i="1" dirty="0"/>
              <a:t>Post.parliament.uk </a:t>
            </a:r>
            <a:r>
              <a:rPr lang="en-GB" sz="600" i="1" dirty="0" err="1"/>
              <a:t>postbrief</a:t>
            </a:r>
            <a:r>
              <a:rPr lang="en-GB" sz="600" i="1" dirty="0"/>
              <a:t> 59 by Natasha Mutebi 12 July 2024</a:t>
            </a:r>
            <a:r>
              <a:rPr lang="en-GB" sz="600" dirty="0"/>
              <a:t>. Available at: https://researchbriefings.files.parliament.uk/documents/POST-PB-0059/POST-PB-0059.pdf (Accessed: 18 October 2026). </a:t>
            </a:r>
            <a:endParaRPr lang="en-IN" sz="600" dirty="0"/>
          </a:p>
          <a:p>
            <a:pPr algn="just"/>
            <a:r>
              <a:rPr lang="en-IN" sz="600" dirty="0"/>
              <a:t>Rauber, F., Chang, K., Vamos, E.P., Louzada, M.L.D.C., Monteiro, C.A., Millett, C. and Levy, R.B., 2021. Ultra-processed food consumption and risk of obesity: A prospective cohort study of UK Biobank. </a:t>
            </a:r>
            <a:r>
              <a:rPr lang="en-IN" sz="600" i="1" dirty="0"/>
              <a:t>European Journal of Nutrition</a:t>
            </a:r>
            <a:r>
              <a:rPr lang="en-IN" sz="600" dirty="0"/>
              <a:t>, 60, pp.2169–2180. </a:t>
            </a:r>
          </a:p>
          <a:p>
            <a:pPr algn="just"/>
            <a:r>
              <a:rPr lang="en-GB" sz="600" dirty="0"/>
              <a:t>Sun, M., He, Q., Li, G., Zhao, H., Wang, Y., Ma, Z., Feng, Z., Li, T., Chu, J., Hu, W. and Chen, X., 2023. Association of ultra-processed food consumption with incident depression and anxiety: a population-based cohort study. </a:t>
            </a:r>
            <a:r>
              <a:rPr lang="en-GB" sz="600" i="1" dirty="0"/>
              <a:t>Food &amp; Function</a:t>
            </a:r>
            <a:r>
              <a:rPr lang="en-GB" sz="600" dirty="0"/>
              <a:t>, </a:t>
            </a:r>
            <a:r>
              <a:rPr lang="en-GB" sz="600" i="1" dirty="0"/>
              <a:t>14</a:t>
            </a:r>
            <a:r>
              <a:rPr lang="en-GB" sz="600" dirty="0"/>
              <a:t>(16), pp.7631-7641.</a:t>
            </a:r>
            <a:endParaRPr lang="en-IN" sz="600" dirty="0"/>
          </a:p>
          <a:p>
            <a:pPr algn="just"/>
            <a:r>
              <a:rPr lang="en-IN" sz="600" dirty="0"/>
              <a:t>van der Bend, D.L.M., </a:t>
            </a:r>
            <a:r>
              <a:rPr lang="en-IN" sz="600" dirty="0" err="1"/>
              <a:t>Jakstas</a:t>
            </a:r>
            <a:r>
              <a:rPr lang="en-IN" sz="600" dirty="0"/>
              <a:t>, T., van Kleef, E., Shrewsbury, V.A. and Bucher, T., 2022. Adolescents’ exposure to and evaluation of food promotions on social media: A multi-method approach. </a:t>
            </a:r>
            <a:r>
              <a:rPr lang="en-IN" sz="600" i="1" dirty="0"/>
              <a:t>International Journal of </a:t>
            </a:r>
            <a:r>
              <a:rPr lang="en-IN" sz="600" i="1" dirty="0" err="1"/>
              <a:t>Behavioral</a:t>
            </a:r>
            <a:r>
              <a:rPr lang="en-IN" sz="600" i="1" dirty="0"/>
              <a:t> Nutrition and Physical Activity</a:t>
            </a:r>
            <a:r>
              <a:rPr lang="en-IN" sz="600" dirty="0"/>
              <a:t>, 19, p.74. </a:t>
            </a:r>
          </a:p>
        </p:txBody>
      </p:sp>
      <p:sp>
        <p:nvSpPr>
          <p:cNvPr id="26" name="TextBox 25">
            <a:extLst>
              <a:ext uri="{FF2B5EF4-FFF2-40B4-BE49-F238E27FC236}">
                <a16:creationId xmlns:a16="http://schemas.microsoft.com/office/drawing/2014/main" id="{4B3645CB-4455-5DE0-490C-A78B5C947B6B}"/>
              </a:ext>
            </a:extLst>
          </p:cNvPr>
          <p:cNvSpPr txBox="1"/>
          <p:nvPr/>
        </p:nvSpPr>
        <p:spPr>
          <a:xfrm>
            <a:off x="9788221" y="16252"/>
            <a:ext cx="2381778" cy="276999"/>
          </a:xfrm>
          <a:prstGeom prst="rect">
            <a:avLst/>
          </a:prstGeom>
          <a:solidFill>
            <a:schemeClr val="tx2"/>
          </a:solidFill>
        </p:spPr>
        <p:txBody>
          <a:bodyPr wrap="square" rtlCol="0">
            <a:spAutoFit/>
          </a:bodyPr>
          <a:lstStyle/>
          <a:p>
            <a:pPr algn="ctr"/>
            <a:r>
              <a:rPr lang="en-US" sz="1200" b="1" dirty="0">
                <a:solidFill>
                  <a:schemeClr val="bg1"/>
                </a:solidFill>
                <a:latin typeface="Times New Roman" panose="02020603050405020304" pitchFamily="18" charset="0"/>
                <a:cs typeface="Times New Roman" panose="02020603050405020304" pitchFamily="18" charset="0"/>
              </a:rPr>
              <a:t>BIBLIOGRAPHY</a:t>
            </a:r>
            <a:endParaRPr lang="en-IN" sz="1200" b="1" dirty="0">
              <a:solidFill>
                <a:schemeClr val="bg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FDB1F926-CF82-2D35-ED1A-1DB6A836BF7E}"/>
              </a:ext>
            </a:extLst>
          </p:cNvPr>
          <p:cNvSpPr txBox="1"/>
          <p:nvPr/>
        </p:nvSpPr>
        <p:spPr>
          <a:xfrm>
            <a:off x="2749565" y="1146815"/>
            <a:ext cx="4138812" cy="830997"/>
          </a:xfrm>
          <a:prstGeom prst="rect">
            <a:avLst/>
          </a:prstGeom>
          <a:noFill/>
        </p:spPr>
        <p:txBody>
          <a:bodyPr wrap="square" rtlCol="0">
            <a:spAutoFit/>
          </a:bodyPr>
          <a:lstStyle/>
          <a:p>
            <a:pPr marL="171450" indent="-171450" algn="just">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The risks associated with obesity has reached heights especially among the young adult population and is currently falling under one of the primary worldwide health concerns and a primary challenge for the systems of public health. </a:t>
            </a:r>
            <a:endParaRPr lang="en-IN" sz="1200" dirty="0">
              <a:latin typeface="Times New Roman" panose="02020603050405020304" pitchFamily="18" charset="0"/>
              <a:cs typeface="Times New Roman" panose="02020603050405020304" pitchFamily="18" charset="0"/>
            </a:endParaRPr>
          </a:p>
        </p:txBody>
      </p:sp>
      <p:sp>
        <p:nvSpPr>
          <p:cNvPr id="20" name="TextBox 19">
            <a:extLst>
              <a:ext uri="{FF2B5EF4-FFF2-40B4-BE49-F238E27FC236}">
                <a16:creationId xmlns:a16="http://schemas.microsoft.com/office/drawing/2014/main" id="{5D190E6A-D011-3C30-EF80-C06E9F924FFA}"/>
              </a:ext>
            </a:extLst>
          </p:cNvPr>
          <p:cNvSpPr txBox="1"/>
          <p:nvPr/>
        </p:nvSpPr>
        <p:spPr>
          <a:xfrm>
            <a:off x="3269407" y="863070"/>
            <a:ext cx="3008671" cy="276999"/>
          </a:xfrm>
          <a:prstGeom prst="rect">
            <a:avLst/>
          </a:prstGeom>
          <a:solidFill>
            <a:schemeClr val="tx2"/>
          </a:solidFill>
        </p:spPr>
        <p:txBody>
          <a:bodyPr wrap="square" rtlCol="0">
            <a:spAutoFit/>
          </a:bodyPr>
          <a:lstStyle/>
          <a:p>
            <a:pPr algn="ctr"/>
            <a:r>
              <a:rPr lang="en-US" sz="1200" b="1" dirty="0">
                <a:solidFill>
                  <a:schemeClr val="bg1"/>
                </a:solidFill>
                <a:latin typeface="Times New Roman" panose="02020603050405020304" pitchFamily="18" charset="0"/>
                <a:cs typeface="Times New Roman" panose="02020603050405020304" pitchFamily="18" charset="0"/>
              </a:rPr>
              <a:t>INTRODUCTION</a:t>
            </a:r>
            <a:endParaRPr lang="en-IN" sz="12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172693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62</TotalTime>
  <Words>1452</Words>
  <Application>Microsoft Office PowerPoint</Application>
  <PresentationFormat>Widescreen</PresentationFormat>
  <Paragraphs>40</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Aptos</vt:lpstr>
      <vt:lpstr>Aptos Display</vt:lpstr>
      <vt:lpstr>Arial</vt:lpstr>
      <vt:lpstr>Times New Roman</vt:lpstr>
      <vt:lpstr>Office Theme</vt:lpstr>
      <vt:lpstr>EFFECT OF THE MARKETING OF ULTRA-PROCESSED FOOD ELEMENTS ON THE DIETARY CONDUCT AND GROWING OBESITY IN UK Student name:  Ronakkumar Nileshbhai Barad (ID: 2527222) Supervisor name: Muhammed khan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revision>8</cp:revision>
  <dcterms:created xsi:type="dcterms:W3CDTF">2026-10-18T06:07:26Z</dcterms:created>
  <dcterms:modified xsi:type="dcterms:W3CDTF">2026-10-26T12:56:54Z</dcterms:modified>
</cp:coreProperties>
</file>