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80" r:id="rId2"/>
    <p:sldId id="256" r:id="rId3"/>
    <p:sldId id="275" r:id="rId4"/>
    <p:sldId id="284" r:id="rId5"/>
    <p:sldId id="270" r:id="rId6"/>
    <p:sldId id="286" r:id="rId7"/>
    <p:sldId id="281" r:id="rId8"/>
    <p:sldId id="282" r:id="rId9"/>
    <p:sldId id="283" r:id="rId10"/>
    <p:sldId id="258" r:id="rId11"/>
    <p:sldId id="273" r:id="rId12"/>
    <p:sldId id="274" r:id="rId13"/>
    <p:sldId id="259" r:id="rId14"/>
    <p:sldId id="278" r:id="rId15"/>
    <p:sldId id="267" r:id="rId16"/>
    <p:sldId id="276" r:id="rId17"/>
    <p:sldId id="285"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ED6CC9-AD92-48EC-8CEA-5D2DB5CB0EFC}" v="89" dt="2022-09-23T01:31:45.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8645A-55DB-EAB2-6D98-F09EF36B55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E1AB9F-26A0-5229-4D60-14C843F78E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9A8F6B-DC8A-3963-CDC3-4B9BB69A55F0}"/>
              </a:ext>
            </a:extLst>
          </p:cNvPr>
          <p:cNvSpPr>
            <a:spLocks noGrp="1"/>
          </p:cNvSpPr>
          <p:nvPr>
            <p:ph type="dt" sz="half" idx="10"/>
          </p:nvPr>
        </p:nvSpPr>
        <p:spPr/>
        <p:txBody>
          <a:bodyPr/>
          <a:lstStyle/>
          <a:p>
            <a:fld id="{72345051-2045-45DA-935E-2E3CA1A69ADC}" type="datetimeFigureOut">
              <a:rPr lang="en-US" smtClean="0"/>
              <a:t>3/6/2023</a:t>
            </a:fld>
            <a:endParaRPr lang="en-US" dirty="0"/>
          </a:p>
        </p:txBody>
      </p:sp>
      <p:sp>
        <p:nvSpPr>
          <p:cNvPr id="5" name="Footer Placeholder 4">
            <a:extLst>
              <a:ext uri="{FF2B5EF4-FFF2-40B4-BE49-F238E27FC236}">
                <a16:creationId xmlns:a16="http://schemas.microsoft.com/office/drawing/2014/main" id="{32702A75-4517-9F4D-005D-6356291B06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1D91FE-5A23-4786-39C6-F6A3EC007C63}"/>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6616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8E225-5D5C-1634-2267-B84BB392B6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ABEDCA-2B20-A24A-235B-5586203383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604AEE-ABD1-8AEC-EA58-65C459BB570A}"/>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5" name="Footer Placeholder 4">
            <a:extLst>
              <a:ext uri="{FF2B5EF4-FFF2-40B4-BE49-F238E27FC236}">
                <a16:creationId xmlns:a16="http://schemas.microsoft.com/office/drawing/2014/main" id="{5D3A3A9C-6B2D-C7C3-AB9B-581EA546A7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3E591F-B037-1FEE-4A8C-19BA0176133E}"/>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59397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05D6B-64E6-2925-B044-246C0F7AF79D}"/>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9A95E0-E257-4482-F69E-AA7DF8274CC3}"/>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1E3237-B2C6-DA2D-745A-C0E347C38279}"/>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5" name="Footer Placeholder 4">
            <a:extLst>
              <a:ext uri="{FF2B5EF4-FFF2-40B4-BE49-F238E27FC236}">
                <a16:creationId xmlns:a16="http://schemas.microsoft.com/office/drawing/2014/main" id="{DF705AC6-DB3C-2205-BDCF-6A88533770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A9B018-5510-185A-C3B3-C62261D95A3E}"/>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54179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63A8-0D1E-54BE-3848-3476FABB79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409ECF-BC87-E55C-9D11-6861C53281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2CF656-E8F1-9659-D3CC-72CC0D9927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1308C1-C2B2-5382-EE4B-495A9813DE07}"/>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6" name="Footer Placeholder 5">
            <a:extLst>
              <a:ext uri="{FF2B5EF4-FFF2-40B4-BE49-F238E27FC236}">
                <a16:creationId xmlns:a16="http://schemas.microsoft.com/office/drawing/2014/main" id="{80EBF1CF-7AE2-74F4-FA9D-8B95CD3703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39B127-584B-4268-EA19-2D2A714B252E}"/>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11117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6C285-988F-8A63-F1A2-FAD1E739CA23}"/>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D31F81-CEA0-439E-F838-A8E40F6AB5DE}"/>
              </a:ext>
            </a:extLst>
          </p:cNvPr>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560F68-6A94-E628-AA71-E7E4891BACA1}"/>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D024E8-CF83-47E4-618E-5EA06C75CEE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9B203C-DBD4-C7F6-758F-AC7AC15D84BD}"/>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AA4C06-35D0-2056-4EC1-0A862D6431A3}"/>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8" name="Footer Placeholder 7">
            <a:extLst>
              <a:ext uri="{FF2B5EF4-FFF2-40B4-BE49-F238E27FC236}">
                <a16:creationId xmlns:a16="http://schemas.microsoft.com/office/drawing/2014/main" id="{44E9EBC8-BB29-3A89-1B7A-E6624BFDCB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483543-1BA8-2E4F-0A1F-76B1C649487A}"/>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56644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55EF4-FDBB-A990-5B5B-746BFF5C40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A11F06-CE76-F2F0-DE4D-A5392736EDAE}"/>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4" name="Footer Placeholder 3">
            <a:extLst>
              <a:ext uri="{FF2B5EF4-FFF2-40B4-BE49-F238E27FC236}">
                <a16:creationId xmlns:a16="http://schemas.microsoft.com/office/drawing/2014/main" id="{24E43F42-01E7-7E41-4FE4-E32BB4F52B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3187F3-3D83-D947-D42A-688EBB870D4D}"/>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17398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8A353D-0510-05F7-80FA-4AF5A73C3DCC}"/>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3" name="Footer Placeholder 2">
            <a:extLst>
              <a:ext uri="{FF2B5EF4-FFF2-40B4-BE49-F238E27FC236}">
                <a16:creationId xmlns:a16="http://schemas.microsoft.com/office/drawing/2014/main" id="{A371EC4E-AD4B-EDB8-9FCA-30CB7EE021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B26F3A-129A-0D05-971C-79CB6A74BD5A}"/>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10805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31C9-BD97-FBAB-7405-A32619A9AD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889353-61A9-0773-BAA4-948429981FFD}"/>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769CFA-8713-1A75-F30B-17EAFC075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5E9690-14FF-5227-5A0C-7C4A30B54041}"/>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6" name="Footer Placeholder 5">
            <a:extLst>
              <a:ext uri="{FF2B5EF4-FFF2-40B4-BE49-F238E27FC236}">
                <a16:creationId xmlns:a16="http://schemas.microsoft.com/office/drawing/2014/main" id="{D76F7C5E-E728-E004-3197-E009D8BCD3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F4AC3B-FEC8-26CB-3683-623B89962853}"/>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93109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BD6E7-7B97-CBD6-0E45-86F09C1E71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9D6AE6-CAAB-6ACF-5AF6-5778FF5E290F}"/>
              </a:ext>
            </a:extLst>
          </p:cNvPr>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291F88-B499-5B68-3EC6-D91E383B4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1E6181-72C5-E51B-A454-37BA12EEF381}"/>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6" name="Footer Placeholder 5">
            <a:extLst>
              <a:ext uri="{FF2B5EF4-FFF2-40B4-BE49-F238E27FC236}">
                <a16:creationId xmlns:a16="http://schemas.microsoft.com/office/drawing/2014/main" id="{9087A845-93E0-44F9-BE74-FF1B1D1954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9F1E7E-4B95-0E2A-39CB-DCA2D95202F6}"/>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71551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FB410-C8E2-1DD7-4DA5-6A9D417EA2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499C37-9E69-0076-C225-6145BDF9F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789C6-9E97-5264-0297-35003F5D537B}"/>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5" name="Footer Placeholder 4">
            <a:extLst>
              <a:ext uri="{FF2B5EF4-FFF2-40B4-BE49-F238E27FC236}">
                <a16:creationId xmlns:a16="http://schemas.microsoft.com/office/drawing/2014/main" id="{4884F85D-234D-8D43-48CC-124D940097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C71796-62F5-3E93-8902-0B4546EFAB3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507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19F546-239A-2017-5B5D-4457F06D3310}"/>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CBAA4C-9FDC-2760-EF57-9FD9D40EC055}"/>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5A71F6-155A-BBCB-C3F6-A5CCD5C38418}"/>
              </a:ext>
            </a:extLst>
          </p:cNvPr>
          <p:cNvSpPr>
            <a:spLocks noGrp="1"/>
          </p:cNvSpPr>
          <p:nvPr>
            <p:ph type="dt" sz="half" idx="10"/>
          </p:nvPr>
        </p:nvSpPr>
        <p:spPr/>
        <p:txBody>
          <a:bodyPr/>
          <a:lstStyle/>
          <a:p>
            <a:fld id="{72345051-2045-45DA-935E-2E3CA1A69ADC}" type="datetimeFigureOut">
              <a:rPr lang="en-US" smtClean="0"/>
              <a:t>3/6/2023</a:t>
            </a:fld>
            <a:endParaRPr lang="en-US"/>
          </a:p>
        </p:txBody>
      </p:sp>
      <p:sp>
        <p:nvSpPr>
          <p:cNvPr id="5" name="Footer Placeholder 4">
            <a:extLst>
              <a:ext uri="{FF2B5EF4-FFF2-40B4-BE49-F238E27FC236}">
                <a16:creationId xmlns:a16="http://schemas.microsoft.com/office/drawing/2014/main" id="{B3681794-4D16-CABB-A354-9493E9859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D754F0-AE14-603A-391C-EE6CD1503461}"/>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98210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A10A9-93F2-8BA7-C964-1290D042A082}"/>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7F9FA-28F5-AC98-638F-80B53082F4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06612E-E9C8-3900-70BF-8CCA47181D2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45051-2045-45DA-935E-2E3CA1A69ADC}" type="datetimeFigureOut">
              <a:rPr lang="en-US" smtClean="0"/>
              <a:t>3/6/2023</a:t>
            </a:fld>
            <a:endParaRPr lang="en-US" dirty="0"/>
          </a:p>
        </p:txBody>
      </p:sp>
      <p:sp>
        <p:nvSpPr>
          <p:cNvPr id="5" name="Footer Placeholder 4">
            <a:extLst>
              <a:ext uri="{FF2B5EF4-FFF2-40B4-BE49-F238E27FC236}">
                <a16:creationId xmlns:a16="http://schemas.microsoft.com/office/drawing/2014/main" id="{103EE9FB-4DD8-5BC6-E145-1D54D61436C8}"/>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AB0D8EF-C024-F5A2-5F71-F26961D7FBF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167077113"/>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who.int/tb/publications/glob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7"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Rectangle 50">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37D569D-77F3-C258-E55F-0AD8117D48EE}"/>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          </a:t>
            </a:r>
            <a:r>
              <a:rPr lang="en-GB" sz="4000" b="1">
                <a:solidFill>
                  <a:srgbClr val="FFFFFF"/>
                </a:solidFill>
              </a:rPr>
              <a:t>Plan</a:t>
            </a:r>
          </a:p>
        </p:txBody>
      </p:sp>
      <p:sp>
        <p:nvSpPr>
          <p:cNvPr id="3" name="Content Placeholder 2">
            <a:extLst>
              <a:ext uri="{FF2B5EF4-FFF2-40B4-BE49-F238E27FC236}">
                <a16:creationId xmlns:a16="http://schemas.microsoft.com/office/drawing/2014/main" id="{B6A0DC36-9729-72A9-173E-D1C5A549F343}"/>
              </a:ext>
            </a:extLst>
          </p:cNvPr>
          <p:cNvSpPr>
            <a:spLocks noGrp="1"/>
          </p:cNvSpPr>
          <p:nvPr>
            <p:ph idx="1"/>
          </p:nvPr>
        </p:nvSpPr>
        <p:spPr>
          <a:xfrm>
            <a:off x="1424904" y="2494450"/>
            <a:ext cx="4053545" cy="3563159"/>
          </a:xfrm>
        </p:spPr>
        <p:txBody>
          <a:bodyPr>
            <a:normAutofit/>
          </a:bodyPr>
          <a:lstStyle/>
          <a:p>
            <a:r>
              <a:rPr lang="en-GB" sz="2000" b="1"/>
              <a:t>1.Title</a:t>
            </a:r>
          </a:p>
          <a:p>
            <a:r>
              <a:rPr lang="en-GB" sz="2000" b="1"/>
              <a:t>2. Background</a:t>
            </a:r>
          </a:p>
          <a:p>
            <a:r>
              <a:rPr lang="en-GB" sz="2000" b="1"/>
              <a:t>3. Research Question</a:t>
            </a:r>
          </a:p>
          <a:p>
            <a:r>
              <a:rPr lang="en-GB" sz="2000" b="1"/>
              <a:t>4. Objectives</a:t>
            </a:r>
          </a:p>
          <a:p>
            <a:r>
              <a:rPr lang="en-GB" sz="2000" b="1"/>
              <a:t>5. Literature review and Conceptual Framework</a:t>
            </a:r>
          </a:p>
          <a:p>
            <a:r>
              <a:rPr lang="en-GB" sz="2000" b="1"/>
              <a:t>6. Paradigm / Research design  : Ontology, Epistemology , Methods</a:t>
            </a:r>
          </a:p>
          <a:p>
            <a:r>
              <a:rPr lang="en-GB" sz="2000" b="1"/>
              <a:t>7. Conclusion</a:t>
            </a:r>
          </a:p>
        </p:txBody>
      </p:sp>
      <p:pic>
        <p:nvPicPr>
          <p:cNvPr id="20" name="Picture 19" descr="Rolls of blueprints">
            <a:extLst>
              <a:ext uri="{FF2B5EF4-FFF2-40B4-BE49-F238E27FC236}">
                <a16:creationId xmlns:a16="http://schemas.microsoft.com/office/drawing/2014/main" id="{8518FB1C-444B-3C52-CFC7-51042BADD815}"/>
              </a:ext>
            </a:extLst>
          </p:cNvPr>
          <p:cNvPicPr>
            <a:picLocks noChangeAspect="1"/>
          </p:cNvPicPr>
          <p:nvPr/>
        </p:nvPicPr>
        <p:blipFill rotWithShape="1">
          <a:blip r:embed="rId2"/>
          <a:srcRect l="10040"/>
          <a:stretch/>
        </p:blipFill>
        <p:spPr>
          <a:xfrm>
            <a:off x="6098892" y="2492376"/>
            <a:ext cx="4802404" cy="3563372"/>
          </a:xfrm>
          <a:prstGeom prst="rect">
            <a:avLst/>
          </a:prstGeom>
        </p:spPr>
      </p:pic>
    </p:spTree>
    <p:extLst>
      <p:ext uri="{BB962C8B-B14F-4D97-AF65-F5344CB8AC3E}">
        <p14:creationId xmlns:p14="http://schemas.microsoft.com/office/powerpoint/2010/main" val="928713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Topview of mint green workspace with laptop, coffee, notebook, pen, glasses, and mouse">
            <a:extLst>
              <a:ext uri="{FF2B5EF4-FFF2-40B4-BE49-F238E27FC236}">
                <a16:creationId xmlns:a16="http://schemas.microsoft.com/office/drawing/2014/main" id="{8AC97536-6C73-B08B-1124-9D50AE27A963}"/>
              </a:ext>
            </a:extLst>
          </p:cNvPr>
          <p:cNvPicPr>
            <a:picLocks noChangeAspect="1"/>
          </p:cNvPicPr>
          <p:nvPr/>
        </p:nvPicPr>
        <p:blipFill rotWithShape="1">
          <a:blip r:embed="rId2"/>
          <a:srcRect r="51999" b="-1"/>
          <a:stretch/>
        </p:blipFill>
        <p:spPr>
          <a:xfrm>
            <a:off x="721924" y="3492317"/>
            <a:ext cx="4032621" cy="3043950"/>
          </a:xfrm>
          <a:prstGeom prst="rect">
            <a:avLst/>
          </a:prstGeom>
        </p:spPr>
      </p:pic>
      <p:sp>
        <p:nvSpPr>
          <p:cNvPr id="33" name="Right Triangle 3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91"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FC4036-CF87-5601-098D-00FE5E237F8B}"/>
              </a:ext>
            </a:extLst>
          </p:cNvPr>
          <p:cNvSpPr>
            <a:spLocks noGrp="1"/>
          </p:cNvSpPr>
          <p:nvPr>
            <p:ph type="ctrTitle"/>
          </p:nvPr>
        </p:nvSpPr>
        <p:spPr>
          <a:xfrm>
            <a:off x="5450211" y="1056640"/>
            <a:ext cx="5799947" cy="3494398"/>
          </a:xfrm>
        </p:spPr>
        <p:txBody>
          <a:bodyPr anchor="b">
            <a:normAutofit/>
          </a:bodyPr>
          <a:lstStyle/>
          <a:p>
            <a:pPr algn="l">
              <a:spcAft>
                <a:spcPts val="800"/>
              </a:spcAft>
            </a:pPr>
            <a:r>
              <a:rPr lang="en-GB" sz="3200" b="1" dirty="0">
                <a:latin typeface="Calibri" panose="020F0502020204030204" pitchFamily="34" charset="0"/>
                <a:ea typeface="Calibri" panose="020F0502020204030204" pitchFamily="34" charset="0"/>
                <a:cs typeface="Times New Roman" panose="02020603050405020304" pitchFamily="18" charset="0"/>
              </a:rPr>
              <a:t>An evaluation of the electronic health readiness of healthcare professionals in the Democratic Republic of Congo (DRC) for the planned Digital Health Investment Roadmap.</a:t>
            </a:r>
            <a:endParaRPr lang="en-GB"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7179A07-439C-A80D-F898-8C43EBBDE6DE}"/>
              </a:ext>
            </a:extLst>
          </p:cNvPr>
          <p:cNvSpPr>
            <a:spLocks noGrp="1"/>
          </p:cNvSpPr>
          <p:nvPr>
            <p:ph type="subTitle" idx="1"/>
          </p:nvPr>
        </p:nvSpPr>
        <p:spPr>
          <a:xfrm>
            <a:off x="5450210" y="4582816"/>
            <a:ext cx="4041454" cy="1312657"/>
          </a:xfrm>
        </p:spPr>
        <p:txBody>
          <a:bodyPr anchor="t">
            <a:normAutofit lnSpcReduction="10000"/>
          </a:bodyPr>
          <a:lstStyle/>
          <a:p>
            <a:pPr algn="l">
              <a:defRPr/>
            </a:pPr>
            <a:endParaRPr lang="en-GB" dirty="0">
              <a:latin typeface="Arial" panose="020B0604020202020204" pitchFamily="34" charset="0"/>
              <a:cs typeface="Arial" panose="020B0604020202020204" pitchFamily="34" charset="0"/>
            </a:endParaRPr>
          </a:p>
          <a:p>
            <a:pPr algn="l"/>
            <a:r>
              <a:rPr lang="en-GB" dirty="0"/>
              <a:t>Mamy Verona Shembo</a:t>
            </a:r>
          </a:p>
          <a:p>
            <a:pPr algn="l"/>
            <a:r>
              <a:rPr lang="en-GB" dirty="0"/>
              <a:t>Student number: 2115629</a:t>
            </a:r>
          </a:p>
        </p:txBody>
      </p:sp>
      <p:pic>
        <p:nvPicPr>
          <p:cNvPr id="5" name="Picture 4">
            <a:extLst>
              <a:ext uri="{FF2B5EF4-FFF2-40B4-BE49-F238E27FC236}">
                <a16:creationId xmlns:a16="http://schemas.microsoft.com/office/drawing/2014/main" id="{F6E76516-0DF7-1D27-C682-88B615D82410}"/>
              </a:ext>
            </a:extLst>
          </p:cNvPr>
          <p:cNvPicPr>
            <a:picLocks noChangeAspect="1"/>
          </p:cNvPicPr>
          <p:nvPr/>
        </p:nvPicPr>
        <p:blipFill>
          <a:blip r:embed="rId3"/>
          <a:stretch>
            <a:fillRect/>
          </a:stretch>
        </p:blipFill>
        <p:spPr>
          <a:xfrm>
            <a:off x="134754" y="500515"/>
            <a:ext cx="4619791" cy="2670069"/>
          </a:xfrm>
          <a:prstGeom prst="rect">
            <a:avLst/>
          </a:prstGeom>
        </p:spPr>
      </p:pic>
    </p:spTree>
    <p:extLst>
      <p:ext uri="{BB962C8B-B14F-4D97-AF65-F5344CB8AC3E}">
        <p14:creationId xmlns:p14="http://schemas.microsoft.com/office/powerpoint/2010/main" val="2360911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700"/>
                                        <p:tgtEl>
                                          <p:spTgt spid="3">
                                            <p:txEl>
                                              <p:pRg st="2" end="2"/>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 name="Group 7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C783DE5-79AB-1F76-9A3B-5FDA980327C8}"/>
              </a:ext>
            </a:extLst>
          </p:cNvPr>
          <p:cNvSpPr>
            <a:spLocks noGrp="1"/>
          </p:cNvSpPr>
          <p:nvPr>
            <p:ph type="title"/>
          </p:nvPr>
        </p:nvSpPr>
        <p:spPr>
          <a:xfrm>
            <a:off x="1098468" y="885651"/>
            <a:ext cx="3229803" cy="4624603"/>
          </a:xfrm>
        </p:spPr>
        <p:txBody>
          <a:bodyPr>
            <a:normAutofit/>
          </a:bodyPr>
          <a:lstStyle/>
          <a:p>
            <a:r>
              <a:rPr lang="en-GB" b="1">
                <a:solidFill>
                  <a:srgbClr val="FFFFFF"/>
                </a:solidFill>
              </a:rPr>
              <a:t>Background</a:t>
            </a:r>
            <a:r>
              <a:rPr lang="en-GB">
                <a:solidFill>
                  <a:srgbClr val="FFFFFF"/>
                </a:solidFill>
              </a:rPr>
              <a:t> </a:t>
            </a:r>
          </a:p>
        </p:txBody>
      </p:sp>
      <p:sp>
        <p:nvSpPr>
          <p:cNvPr id="3" name="Content Placeholder 2">
            <a:extLst>
              <a:ext uri="{FF2B5EF4-FFF2-40B4-BE49-F238E27FC236}">
                <a16:creationId xmlns:a16="http://schemas.microsoft.com/office/drawing/2014/main" id="{16BE7FF2-D153-5056-0FD5-32E38359557F}"/>
              </a:ext>
            </a:extLst>
          </p:cNvPr>
          <p:cNvSpPr>
            <a:spLocks noGrp="1"/>
          </p:cNvSpPr>
          <p:nvPr>
            <p:ph idx="1"/>
          </p:nvPr>
        </p:nvSpPr>
        <p:spPr>
          <a:xfrm>
            <a:off x="4978708" y="885651"/>
            <a:ext cx="6525220" cy="4616849"/>
          </a:xfrm>
        </p:spPr>
        <p:txBody>
          <a:bodyPr anchor="ctr">
            <a:normAutofit/>
          </a:bodyPr>
          <a:lstStyle/>
          <a:p>
            <a:r>
              <a:rPr lang="en-GB" sz="2400" dirty="0"/>
              <a:t>It has been proven that everywhere the healthcare system has been improved, and this has led to a decrease in mortality and morbidity rate (WHO, 2013). Therefore, this project is going to provide a roadmap to investors for the planned digital health system.</a:t>
            </a:r>
          </a:p>
        </p:txBody>
      </p:sp>
    </p:spTree>
    <p:extLst>
      <p:ext uri="{BB962C8B-B14F-4D97-AF65-F5344CB8AC3E}">
        <p14:creationId xmlns:p14="http://schemas.microsoft.com/office/powerpoint/2010/main" val="1515220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Rectangle 4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DC382CF-E276-9617-89E1-B121D6C6A31E}"/>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Congolese healthcare Industry</a:t>
            </a:r>
          </a:p>
        </p:txBody>
      </p:sp>
      <p:sp>
        <p:nvSpPr>
          <p:cNvPr id="58" name="Content Placeholder 2">
            <a:extLst>
              <a:ext uri="{FF2B5EF4-FFF2-40B4-BE49-F238E27FC236}">
                <a16:creationId xmlns:a16="http://schemas.microsoft.com/office/drawing/2014/main" id="{59B9EE6C-4240-FD9C-CF48-DBE2A5188F14}"/>
              </a:ext>
            </a:extLst>
          </p:cNvPr>
          <p:cNvSpPr>
            <a:spLocks noGrp="1"/>
          </p:cNvSpPr>
          <p:nvPr>
            <p:ph idx="1"/>
          </p:nvPr>
        </p:nvSpPr>
        <p:spPr>
          <a:xfrm>
            <a:off x="1367624" y="2490436"/>
            <a:ext cx="9708995" cy="3567173"/>
          </a:xfrm>
        </p:spPr>
        <p:txBody>
          <a:bodyPr anchor="ctr">
            <a:normAutofit/>
          </a:bodyPr>
          <a:lstStyle/>
          <a:p>
            <a:r>
              <a:rPr lang="en-GB" sz="2400" dirty="0"/>
              <a:t>The Congolese healthcare system does not offer many healthcare facilities </a:t>
            </a:r>
          </a:p>
          <a:p>
            <a:r>
              <a:rPr lang="en-GB" sz="2400" dirty="0"/>
              <a:t> The country lacks health personnel</a:t>
            </a:r>
          </a:p>
          <a:p>
            <a:r>
              <a:rPr lang="en-GB" sz="2400" dirty="0"/>
              <a:t> Although funding for healthcare in the DRC is low, it is steadily increasing</a:t>
            </a:r>
          </a:p>
          <a:p>
            <a:r>
              <a:rPr lang="en-GB" sz="2400" dirty="0"/>
              <a:t> Lack of healthcare technology skills </a:t>
            </a:r>
            <a:r>
              <a:rPr lang="en-GB" sz="2400" dirty="0" err="1"/>
              <a:t>Bersch</a:t>
            </a:r>
            <a:r>
              <a:rPr lang="en-GB" sz="2400" dirty="0"/>
              <a:t> (2021)</a:t>
            </a:r>
          </a:p>
        </p:txBody>
      </p:sp>
    </p:spTree>
    <p:extLst>
      <p:ext uri="{BB962C8B-B14F-4D97-AF65-F5344CB8AC3E}">
        <p14:creationId xmlns:p14="http://schemas.microsoft.com/office/powerpoint/2010/main" val="375205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7EC842-0B2F-22CA-EA67-83B90AAA8CB8}"/>
              </a:ext>
            </a:extLst>
          </p:cNvPr>
          <p:cNvSpPr>
            <a:spLocks noGrp="1"/>
          </p:cNvSpPr>
          <p:nvPr>
            <p:ph type="title"/>
          </p:nvPr>
        </p:nvSpPr>
        <p:spPr>
          <a:xfrm>
            <a:off x="838200" y="631827"/>
            <a:ext cx="10515600" cy="1325563"/>
          </a:xfrm>
        </p:spPr>
        <p:txBody>
          <a:bodyPr>
            <a:normAutofit/>
          </a:bodyPr>
          <a:lstStyle/>
          <a:p>
            <a:r>
              <a:rPr lang="en-GB" dirty="0">
                <a:latin typeface="Arial" panose="020B0604020202020204" pitchFamily="34" charset="0"/>
                <a:cs typeface="Arial" panose="020B0604020202020204" pitchFamily="34" charset="0"/>
              </a:rPr>
              <a:t>Objectives</a:t>
            </a:r>
          </a:p>
        </p:txBody>
      </p:sp>
      <p:sp>
        <p:nvSpPr>
          <p:cNvPr id="72" name="Content Placeholder 2">
            <a:extLst>
              <a:ext uri="{FF2B5EF4-FFF2-40B4-BE49-F238E27FC236}">
                <a16:creationId xmlns:a16="http://schemas.microsoft.com/office/drawing/2014/main" id="{49A4A34B-CCFD-AA58-9187-E3B168DDC2D3}"/>
              </a:ext>
            </a:extLst>
          </p:cNvPr>
          <p:cNvSpPr>
            <a:spLocks noGrp="1"/>
          </p:cNvSpPr>
          <p:nvPr>
            <p:ph idx="1"/>
          </p:nvPr>
        </p:nvSpPr>
        <p:spPr>
          <a:xfrm>
            <a:off x="838200" y="2057400"/>
            <a:ext cx="10515600" cy="3871762"/>
          </a:xfrm>
        </p:spPr>
        <p:txBody>
          <a:bodyPr>
            <a:normAutofit/>
          </a:bodyPr>
          <a:lstStyle/>
          <a:p>
            <a:pPr marL="342900" indent="-342900">
              <a:buSzPts val="1100"/>
              <a:buFont typeface="Calibri" panose="020F050202020403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to measure Kinshasa's preparedness for e-Health system utilisation.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indent="-342900">
              <a:buSzPts val="1100"/>
              <a:buFont typeface="Calibri" panose="020F050202020403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to identify contributing factors influencing the  acceptance of the e-Health system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indent="-342900">
              <a:buSzPts val="1100"/>
              <a:buFont typeface="Calibri" panose="020F050202020403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to make a valuable contribution to an understanding regarding technology acceptance in hospital environments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indent="-342900">
              <a:buSzPts val="1100"/>
              <a:buFont typeface="Calibri" panose="020F0502020204030204" pitchFamily="34" charset="0"/>
              <a:buChar char="-"/>
            </a:pPr>
            <a:r>
              <a:rPr lang="en-GB" sz="2400" dirty="0">
                <a:latin typeface="Arial" panose="020B0604020202020204" pitchFamily="34" charset="0"/>
                <a:ea typeface="Calibri" panose="020F0502020204030204" pitchFamily="34" charset="0"/>
                <a:cs typeface="Times New Roman" panose="02020603050405020304" pitchFamily="18" charset="0"/>
              </a:rPr>
              <a:t>•  to suggest quicker and more convenient measures for the implementation of the e-Health system in Kinshasa</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157722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D5B4443-589A-0738-32BC-71ADE97AC318}"/>
              </a:ext>
            </a:extLst>
          </p:cNvPr>
          <p:cNvSpPr>
            <a:spLocks noGrp="1"/>
          </p:cNvSpPr>
          <p:nvPr>
            <p:ph type="title"/>
          </p:nvPr>
        </p:nvSpPr>
        <p:spPr>
          <a:xfrm>
            <a:off x="1098468" y="885651"/>
            <a:ext cx="3229803" cy="4624603"/>
          </a:xfrm>
        </p:spPr>
        <p:txBody>
          <a:bodyPr>
            <a:normAutofit/>
          </a:bodyPr>
          <a:lstStyle/>
          <a:p>
            <a:r>
              <a:rPr kumimoji="0" lang="en-GB" b="0" i="0" u="none" strike="noStrike" kern="1200" cap="none" spc="0" normalizeH="0" baseline="0" noProof="0">
                <a:ln>
                  <a:noFill/>
                </a:ln>
                <a:solidFill>
                  <a:srgbClr val="FFFFFF"/>
                </a:solidFill>
                <a:effectLst/>
                <a:uLnTx/>
                <a:uFillTx/>
                <a:latin typeface="Helvetica Neue"/>
                <a:ea typeface="+mn-ea"/>
                <a:cs typeface="+mn-cs"/>
              </a:rPr>
              <a:t>Research Questions</a:t>
            </a:r>
            <a:endParaRPr lang="en-GB">
              <a:solidFill>
                <a:srgbClr val="FFFFFF"/>
              </a:solidFill>
            </a:endParaRPr>
          </a:p>
        </p:txBody>
      </p:sp>
      <p:sp>
        <p:nvSpPr>
          <p:cNvPr id="3" name="Content Placeholder 2">
            <a:extLst>
              <a:ext uri="{FF2B5EF4-FFF2-40B4-BE49-F238E27FC236}">
                <a16:creationId xmlns:a16="http://schemas.microsoft.com/office/drawing/2014/main" id="{4F5FD239-F077-DA6F-972B-18B0F9B26A77}"/>
              </a:ext>
            </a:extLst>
          </p:cNvPr>
          <p:cNvSpPr>
            <a:spLocks noGrp="1"/>
          </p:cNvSpPr>
          <p:nvPr>
            <p:ph idx="1"/>
          </p:nvPr>
        </p:nvSpPr>
        <p:spPr>
          <a:xfrm>
            <a:off x="4978708" y="885651"/>
            <a:ext cx="6525220" cy="4616849"/>
          </a:xfrm>
        </p:spPr>
        <p:txBody>
          <a:bodyPr anchor="ctr">
            <a:normAutofit/>
          </a:bodyPr>
          <a:lstStyle/>
          <a:p>
            <a:pPr marL="0" indent="0" rtl="0">
              <a:buNone/>
            </a:pPr>
            <a:endParaRPr lang="en-GB" sz="2400" b="0" i="0" dirty="0">
              <a:effectLst/>
              <a:latin typeface="Helvetica Neue"/>
            </a:endParaRPr>
          </a:p>
          <a:p>
            <a:pPr rtl="0"/>
            <a:r>
              <a:rPr lang="en-GB" sz="2400" b="0" i="0" dirty="0">
                <a:effectLst/>
                <a:latin typeface="Helvetica Neue"/>
              </a:rPr>
              <a:t> What are the main organisational factors that are influential in determining Kinshasa's healthcare technology?</a:t>
            </a:r>
            <a:br>
              <a:rPr lang="en-GB" sz="2400" b="0" i="0" dirty="0">
                <a:effectLst/>
                <a:latin typeface="Helvetica Neue"/>
              </a:rPr>
            </a:br>
            <a:endParaRPr lang="en-GB" sz="2400" b="0" i="0" dirty="0">
              <a:effectLst/>
              <a:latin typeface="Helvetica Neue"/>
            </a:endParaRPr>
          </a:p>
          <a:p>
            <a:pPr rtl="0"/>
            <a:r>
              <a:rPr lang="en-GB" sz="2400" b="0" i="0" dirty="0">
                <a:effectLst/>
                <a:latin typeface="Helvetica Neue"/>
              </a:rPr>
              <a:t> What are the factors that will influence Kinshasa's acceptance of e-health systems?</a:t>
            </a:r>
            <a:br>
              <a:rPr lang="en-GB" sz="2400" b="0" i="0" dirty="0">
                <a:effectLst/>
                <a:latin typeface="Helvetica Neue"/>
              </a:rPr>
            </a:br>
            <a:endParaRPr lang="en-GB" sz="2400" b="0" i="0" dirty="0">
              <a:effectLst/>
              <a:latin typeface="Helvetica Neue"/>
            </a:endParaRPr>
          </a:p>
          <a:p>
            <a:pPr rtl="0"/>
            <a:r>
              <a:rPr lang="en-GB" sz="2400" b="0" i="0" dirty="0">
                <a:effectLst/>
                <a:latin typeface="Helvetica Neue"/>
              </a:rPr>
              <a:t>Which factors influence and what is the level of readiness for acceptance of new information and communication technologies in healthcare settings in Kinshasa Clinic</a:t>
            </a:r>
          </a:p>
          <a:p>
            <a:endParaRPr lang="en-GB" sz="2400" dirty="0"/>
          </a:p>
        </p:txBody>
      </p:sp>
    </p:spTree>
    <p:extLst>
      <p:ext uri="{BB962C8B-B14F-4D97-AF65-F5344CB8AC3E}">
        <p14:creationId xmlns:p14="http://schemas.microsoft.com/office/powerpoint/2010/main" val="1035192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28C6F-0958-0E6C-AFB4-281E65F2085E}"/>
              </a:ext>
            </a:extLst>
          </p:cNvPr>
          <p:cNvSpPr>
            <a:spLocks noGrp="1"/>
          </p:cNvSpPr>
          <p:nvPr>
            <p:ph type="title"/>
          </p:nvPr>
        </p:nvSpPr>
        <p:spPr/>
        <p:txBody>
          <a:bodyPr/>
          <a:lstStyle/>
          <a:p>
            <a:r>
              <a:rPr lang="en-GB" b="1" dirty="0"/>
              <a:t>Literature review and  Conceptual Framework</a:t>
            </a:r>
          </a:p>
        </p:txBody>
      </p:sp>
      <p:sp>
        <p:nvSpPr>
          <p:cNvPr id="3" name="Content Placeholder 2">
            <a:extLst>
              <a:ext uri="{FF2B5EF4-FFF2-40B4-BE49-F238E27FC236}">
                <a16:creationId xmlns:a16="http://schemas.microsoft.com/office/drawing/2014/main" id="{D490019D-CACC-0819-EC0B-4F8C103E4868}"/>
              </a:ext>
            </a:extLst>
          </p:cNvPr>
          <p:cNvSpPr>
            <a:spLocks noGrp="1"/>
          </p:cNvSpPr>
          <p:nvPr>
            <p:ph idx="1"/>
          </p:nvPr>
        </p:nvSpPr>
        <p:spPr/>
        <p:txBody>
          <a:bodyPr/>
          <a:lstStyle/>
          <a:p>
            <a:r>
              <a:rPr lang="en-GB" sz="2800" b="1" dirty="0">
                <a:effectLst/>
                <a:latin typeface="Times New Roman" panose="02020603050405020304" pitchFamily="18" charset="0"/>
                <a:ea typeface="Times New Roman" panose="02020603050405020304" pitchFamily="18" charset="0"/>
              </a:rPr>
              <a:t>This research project focuses on the Technology Acceptance Model (TAM)</a:t>
            </a:r>
          </a:p>
          <a:p>
            <a:r>
              <a:rPr lang="en-GB" dirty="0">
                <a:latin typeface="Times New Roman" panose="02020603050405020304" pitchFamily="18" charset="0"/>
                <a:ea typeface="Times New Roman" panose="02020603050405020304" pitchFamily="18" charset="0"/>
              </a:rPr>
              <a:t>T</a:t>
            </a:r>
            <a:r>
              <a:rPr lang="en-GB" sz="2800" dirty="0">
                <a:effectLst/>
                <a:latin typeface="Times New Roman" panose="02020603050405020304" pitchFamily="18" charset="0"/>
                <a:ea typeface="Times New Roman" panose="02020603050405020304" pitchFamily="18" charset="0"/>
              </a:rPr>
              <a:t>he TAM is based on </a:t>
            </a:r>
            <a:r>
              <a:rPr lang="en-GB" sz="2800" b="1" dirty="0">
                <a:solidFill>
                  <a:srgbClr val="00B0F0"/>
                </a:solidFill>
                <a:effectLst/>
                <a:latin typeface="Times New Roman" panose="02020603050405020304" pitchFamily="18" charset="0"/>
                <a:ea typeface="Times New Roman" panose="02020603050405020304" pitchFamily="18" charset="0"/>
              </a:rPr>
              <a:t>assessing rational thinking, which includes knowing consumers' intentions to adopt new technology</a:t>
            </a:r>
          </a:p>
          <a:p>
            <a:endParaRPr lang="en-GB" b="1" dirty="0">
              <a:solidFill>
                <a:srgbClr val="00B0F0"/>
              </a:solidFill>
              <a:latin typeface="Times New Roman" panose="02020603050405020304" pitchFamily="18" charset="0"/>
            </a:endParaRPr>
          </a:p>
          <a:p>
            <a:endParaRPr lang="en-GB" b="1" dirty="0">
              <a:solidFill>
                <a:srgbClr val="00B0F0"/>
              </a:solidFill>
              <a:latin typeface="Times New Roman" panose="02020603050405020304" pitchFamily="18" charset="0"/>
            </a:endParaRPr>
          </a:p>
        </p:txBody>
      </p:sp>
    </p:spTree>
    <p:extLst>
      <p:ext uri="{BB962C8B-B14F-4D97-AF65-F5344CB8AC3E}">
        <p14:creationId xmlns:p14="http://schemas.microsoft.com/office/powerpoint/2010/main" val="3731251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3FC34AD-1122-FAD3-1D62-994AFB17378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 TAM</a:t>
            </a:r>
          </a:p>
        </p:txBody>
      </p:sp>
      <p:sp>
        <p:nvSpPr>
          <p:cNvPr id="3" name="Content Placeholder 2">
            <a:extLst>
              <a:ext uri="{FF2B5EF4-FFF2-40B4-BE49-F238E27FC236}">
                <a16:creationId xmlns:a16="http://schemas.microsoft.com/office/drawing/2014/main" id="{1CAF1A55-B372-A785-0F02-B0737B16CCB0}"/>
              </a:ext>
            </a:extLst>
          </p:cNvPr>
          <p:cNvSpPr>
            <a:spLocks noGrp="1"/>
          </p:cNvSpPr>
          <p:nvPr>
            <p:ph idx="1"/>
          </p:nvPr>
        </p:nvSpPr>
        <p:spPr>
          <a:xfrm>
            <a:off x="838200" y="2586789"/>
            <a:ext cx="10515600" cy="3590174"/>
          </a:xfrm>
        </p:spPr>
        <p:txBody>
          <a:bodyPr>
            <a:normAutofit/>
          </a:bodyPr>
          <a:lstStyle/>
          <a:p>
            <a:r>
              <a:rPr lang="en-GB" sz="2200"/>
              <a:t>when consumers perceived a form of technology to be efficient and easy to use, they will be willing to use it. Consequently, the more employees realise that the processes will make their activities simpler, the more likely it is that they will use it and accept the new technology as useful (Dillon &amp; Morris, 1996). The TAM model is based on the theory of reasoned action, which states that social actions are motivated by an </a:t>
            </a:r>
          </a:p>
          <a:p>
            <a:endParaRPr lang="en-GB" sz="2200"/>
          </a:p>
          <a:p>
            <a:endParaRPr lang="en-GB" sz="2200"/>
          </a:p>
          <a:p>
            <a:endParaRPr lang="en-GB" sz="2200"/>
          </a:p>
          <a:p>
            <a:endParaRPr lang="en-GB" sz="2200"/>
          </a:p>
          <a:p>
            <a:endParaRPr lang="en-GB" sz="2200"/>
          </a:p>
          <a:p>
            <a:endParaRPr lang="en-GB" sz="2200"/>
          </a:p>
          <a:p>
            <a:endParaRPr lang="en-GB" sz="2200"/>
          </a:p>
          <a:p>
            <a:endParaRPr lang="en-GB" sz="2200"/>
          </a:p>
          <a:p>
            <a:endParaRPr lang="en-GB" sz="2200"/>
          </a:p>
          <a:p>
            <a:endParaRPr lang="en-GB" sz="2200"/>
          </a:p>
        </p:txBody>
      </p:sp>
    </p:spTree>
    <p:extLst>
      <p:ext uri="{BB962C8B-B14F-4D97-AF65-F5344CB8AC3E}">
        <p14:creationId xmlns:p14="http://schemas.microsoft.com/office/powerpoint/2010/main" val="2120773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DAA0E-3BAE-D3F3-396A-30A99D6A0B54}"/>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B29B23CA-CED8-4D54-01E8-8A11B09CD40E}"/>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9333" y="2610818"/>
            <a:ext cx="5733333" cy="2780952"/>
          </a:xfrm>
          <a:prstGeom prst="rect">
            <a:avLst/>
          </a:prstGeom>
          <a:noFill/>
        </p:spPr>
      </p:pic>
    </p:spTree>
    <p:extLst>
      <p:ext uri="{BB962C8B-B14F-4D97-AF65-F5344CB8AC3E}">
        <p14:creationId xmlns:p14="http://schemas.microsoft.com/office/powerpoint/2010/main" val="1034377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03CC7A-49EB-8980-546C-D18C3B272F4B}"/>
              </a:ext>
            </a:extLst>
          </p:cNvPr>
          <p:cNvSpPr>
            <a:spLocks noGrp="1"/>
          </p:cNvSpPr>
          <p:nvPr>
            <p:ph type="title"/>
          </p:nvPr>
        </p:nvSpPr>
        <p:spPr>
          <a:xfrm>
            <a:off x="838200" y="631827"/>
            <a:ext cx="10515600" cy="1325563"/>
          </a:xfrm>
        </p:spPr>
        <p:txBody>
          <a:bodyPr>
            <a:normAutofit/>
          </a:bodyPr>
          <a:lstStyle/>
          <a:p>
            <a:r>
              <a:rPr lang="en-GB" dirty="0"/>
              <a:t>The gap in the literature</a:t>
            </a:r>
          </a:p>
        </p:txBody>
      </p:sp>
      <p:sp>
        <p:nvSpPr>
          <p:cNvPr id="41" name="Content Placeholder 2">
            <a:extLst>
              <a:ext uri="{FF2B5EF4-FFF2-40B4-BE49-F238E27FC236}">
                <a16:creationId xmlns:a16="http://schemas.microsoft.com/office/drawing/2014/main" id="{9C0931B9-0550-C4D1-FEF9-7F1AB36DEF8D}"/>
              </a:ext>
            </a:extLst>
          </p:cNvPr>
          <p:cNvSpPr>
            <a:spLocks noGrp="1"/>
          </p:cNvSpPr>
          <p:nvPr>
            <p:ph idx="1"/>
          </p:nvPr>
        </p:nvSpPr>
        <p:spPr>
          <a:xfrm>
            <a:off x="838200" y="2057400"/>
            <a:ext cx="10515600" cy="3871762"/>
          </a:xfrm>
        </p:spPr>
        <p:txBody>
          <a:bodyPr>
            <a:normAutofit/>
          </a:bodyPr>
          <a:lstStyle/>
          <a:p>
            <a:pPr>
              <a:defRPr/>
            </a:pPr>
            <a:r>
              <a:rPr lang="en-GB" sz="2400" dirty="0">
                <a:latin typeface="Arial" panose="020B0604020202020204" pitchFamily="34" charset="0"/>
                <a:cs typeface="Arial" panose="020B0604020202020204" pitchFamily="34" charset="0"/>
              </a:rPr>
              <a:t>The literature review highlighted the need for further research on healthcare workers' technology acceptance of e-Health/EHR systems. </a:t>
            </a:r>
          </a:p>
          <a:p>
            <a:pPr>
              <a:defRPr/>
            </a:pPr>
            <a:r>
              <a:rPr lang="en-GB" sz="2400" dirty="0">
                <a:latin typeface="Arial" panose="020B0604020202020204" pitchFamily="34" charset="0"/>
                <a:cs typeface="Arial" panose="020B0604020202020204" pitchFamily="34" charset="0"/>
              </a:rPr>
              <a:t>There are still unaddressed questions about their attitudes</a:t>
            </a:r>
          </a:p>
          <a:p>
            <a:pPr marL="0" indent="0">
              <a:buNone/>
              <a:defRPr/>
            </a:pPr>
            <a:r>
              <a:rPr lang="en-GB" sz="2400" dirty="0">
                <a:latin typeface="Arial" panose="020B0604020202020204" pitchFamily="34" charset="0"/>
                <a:cs typeface="Arial" panose="020B0604020202020204" pitchFamily="34" charset="0"/>
              </a:rPr>
              <a:t> regarding new technology, particularly in the healthcare systems of poor</a:t>
            </a:r>
          </a:p>
          <a:p>
            <a:pPr marL="0" indent="0">
              <a:buNone/>
              <a:defRPr/>
            </a:pPr>
            <a:r>
              <a:rPr lang="en-GB" sz="2400" dirty="0">
                <a:latin typeface="Arial" panose="020B0604020202020204" pitchFamily="34" charset="0"/>
                <a:cs typeface="Arial" panose="020B0604020202020204" pitchFamily="34" charset="0"/>
              </a:rPr>
              <a:t> nations.</a:t>
            </a:r>
          </a:p>
          <a:p>
            <a:pPr marL="0" indent="0">
              <a:buNone/>
              <a:defRPr/>
            </a:pPr>
            <a:endParaRPr lang="en-GB" sz="2400" dirty="0">
              <a:latin typeface="The Hand"/>
            </a:endParaRPr>
          </a:p>
        </p:txBody>
      </p:sp>
    </p:spTree>
    <p:extLst>
      <p:ext uri="{BB962C8B-B14F-4D97-AF65-F5344CB8AC3E}">
        <p14:creationId xmlns:p14="http://schemas.microsoft.com/office/powerpoint/2010/main" val="1127200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05A978-F491-B27C-4740-9BC898C1A17A}"/>
              </a:ext>
            </a:extLst>
          </p:cNvPr>
          <p:cNvSpPr>
            <a:spLocks noGrp="1"/>
          </p:cNvSpPr>
          <p:nvPr>
            <p:ph type="title"/>
          </p:nvPr>
        </p:nvSpPr>
        <p:spPr>
          <a:xfrm>
            <a:off x="1075767" y="1188637"/>
            <a:ext cx="2988234" cy="4480726"/>
          </a:xfrm>
        </p:spPr>
        <p:txBody>
          <a:bodyPr>
            <a:normAutofit/>
          </a:bodyPr>
          <a:lstStyle/>
          <a:p>
            <a:pPr algn="r"/>
            <a:r>
              <a:rPr lang="en-GB" sz="5600" b="1" dirty="0">
                <a:latin typeface="Ariel"/>
              </a:rPr>
              <a:t>Research Paradigm</a:t>
            </a:r>
          </a:p>
        </p:txBody>
      </p:sp>
      <p:cxnSp>
        <p:nvCxnSpPr>
          <p:cNvPr id="33" name="Straight Connector 3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1FCD43-A48B-FA65-10FD-A30AE756E59C}"/>
              </a:ext>
            </a:extLst>
          </p:cNvPr>
          <p:cNvSpPr>
            <a:spLocks noGrp="1"/>
          </p:cNvSpPr>
          <p:nvPr>
            <p:ph idx="1"/>
          </p:nvPr>
        </p:nvSpPr>
        <p:spPr>
          <a:xfrm>
            <a:off x="5255260" y="1648870"/>
            <a:ext cx="4702848" cy="3560260"/>
          </a:xfrm>
        </p:spPr>
        <p:txBody>
          <a:bodyPr anchor="ctr">
            <a:normAutofit/>
          </a:bodyPr>
          <a:lstStyle/>
          <a:p>
            <a:pPr marL="0" indent="0">
              <a:buNone/>
            </a:pPr>
            <a:r>
              <a:rPr lang="en-GB" sz="2400" dirty="0"/>
              <a:t>American philosopher </a:t>
            </a:r>
            <a:r>
              <a:rPr lang="en-GB" sz="2400" b="1" dirty="0"/>
              <a:t>Thomas Kuhn </a:t>
            </a:r>
            <a:r>
              <a:rPr lang="en-GB" sz="2400" dirty="0"/>
              <a:t>(1962) </a:t>
            </a:r>
            <a:r>
              <a:rPr lang="en-GB" sz="2400" dirty="0">
                <a:latin typeface="Open Sans" panose="020B0606030504020204" pitchFamily="34" charset="0"/>
              </a:rPr>
              <a:t>first used the word </a:t>
            </a:r>
            <a:r>
              <a:rPr lang="en-GB" sz="2400" b="1" dirty="0">
                <a:latin typeface="Open Sans" panose="020B0606030504020204" pitchFamily="34" charset="0"/>
              </a:rPr>
              <a:t>paradigm </a:t>
            </a:r>
            <a:r>
              <a:rPr lang="en-GB" sz="2400" dirty="0">
                <a:latin typeface="Open Sans" panose="020B0606030504020204" pitchFamily="34" charset="0"/>
              </a:rPr>
              <a:t>to mean a philosophical way of thinking</a:t>
            </a:r>
            <a:r>
              <a:rPr lang="en-GB" sz="2400" dirty="0"/>
              <a:t> in his book The Structure of Scientific Revolutions. </a:t>
            </a:r>
          </a:p>
        </p:txBody>
      </p:sp>
    </p:spTree>
    <p:extLst>
      <p:ext uri="{BB962C8B-B14F-4D97-AF65-F5344CB8AC3E}">
        <p14:creationId xmlns:p14="http://schemas.microsoft.com/office/powerpoint/2010/main" val="1224997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Right Triangle 10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3E2120-72B7-469A-F0E6-2315AC40A705}"/>
              </a:ext>
            </a:extLst>
          </p:cNvPr>
          <p:cNvSpPr>
            <a:spLocks noGrp="1"/>
          </p:cNvSpPr>
          <p:nvPr>
            <p:ph type="title"/>
          </p:nvPr>
        </p:nvSpPr>
        <p:spPr>
          <a:xfrm>
            <a:off x="1285240" y="1050595"/>
            <a:ext cx="8074815" cy="1618489"/>
          </a:xfrm>
        </p:spPr>
        <p:txBody>
          <a:bodyPr anchor="ctr">
            <a:normAutofit/>
          </a:bodyPr>
          <a:lstStyle/>
          <a:p>
            <a:r>
              <a:rPr lang="en-GB" sz="5000" b="1" dirty="0"/>
              <a:t> Research Paradigm</a:t>
            </a:r>
            <a:r>
              <a:rPr lang="en-GB" sz="5000" dirty="0"/>
              <a:t> </a:t>
            </a:r>
          </a:p>
        </p:txBody>
      </p:sp>
      <p:sp>
        <p:nvSpPr>
          <p:cNvPr id="3" name="Content Placeholder 2">
            <a:extLst>
              <a:ext uri="{FF2B5EF4-FFF2-40B4-BE49-F238E27FC236}">
                <a16:creationId xmlns:a16="http://schemas.microsoft.com/office/drawing/2014/main" id="{A4A561A6-75FB-C611-52BE-8FC9837BADAF}"/>
              </a:ext>
            </a:extLst>
          </p:cNvPr>
          <p:cNvSpPr>
            <a:spLocks noGrp="1"/>
          </p:cNvSpPr>
          <p:nvPr>
            <p:ph idx="1"/>
          </p:nvPr>
        </p:nvSpPr>
        <p:spPr>
          <a:xfrm>
            <a:off x="1285240" y="2969469"/>
            <a:ext cx="8074815" cy="2800395"/>
          </a:xfrm>
        </p:spPr>
        <p:txBody>
          <a:bodyPr anchor="t">
            <a:normAutofit/>
          </a:bodyPr>
          <a:lstStyle/>
          <a:p>
            <a:r>
              <a:rPr lang="en-GB" sz="2400" dirty="0"/>
              <a:t> </a:t>
            </a:r>
            <a:r>
              <a:rPr lang="en-GB" sz="2400" b="1" dirty="0"/>
              <a:t>Epistemology</a:t>
            </a:r>
          </a:p>
          <a:p>
            <a:r>
              <a:rPr lang="en-GB" sz="2400" b="1" dirty="0"/>
              <a:t> ontology,</a:t>
            </a:r>
          </a:p>
          <a:p>
            <a:r>
              <a:rPr lang="en-GB" sz="2400" b="1" dirty="0"/>
              <a:t> methodology</a:t>
            </a:r>
          </a:p>
          <a:p>
            <a:endParaRPr lang="en-GB" sz="2400" dirty="0"/>
          </a:p>
        </p:txBody>
      </p:sp>
    </p:spTree>
    <p:extLst>
      <p:ext uri="{BB962C8B-B14F-4D97-AF65-F5344CB8AC3E}">
        <p14:creationId xmlns:p14="http://schemas.microsoft.com/office/powerpoint/2010/main" val="701366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6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7240CF-3E9B-303A-DB95-742BDA844017}"/>
              </a:ext>
            </a:extLst>
          </p:cNvPr>
          <p:cNvSpPr>
            <a:spLocks noGrp="1"/>
          </p:cNvSpPr>
          <p:nvPr>
            <p:ph type="title"/>
          </p:nvPr>
        </p:nvSpPr>
        <p:spPr>
          <a:xfrm>
            <a:off x="686834" y="1153572"/>
            <a:ext cx="3200400" cy="4461163"/>
          </a:xfrm>
        </p:spPr>
        <p:txBody>
          <a:bodyPr>
            <a:normAutofit/>
          </a:bodyPr>
          <a:lstStyle/>
          <a:p>
            <a:r>
              <a:rPr lang="en-GB" b="1" dirty="0">
                <a:solidFill>
                  <a:srgbClr val="FFFFFF"/>
                </a:solidFill>
                <a:latin typeface="Arial" panose="020B0604020202020204" pitchFamily="34" charset="0"/>
                <a:cs typeface="Arial" panose="020B0604020202020204" pitchFamily="34" charset="0"/>
              </a:rPr>
              <a:t>Research Paradigm</a:t>
            </a:r>
          </a:p>
        </p:txBody>
      </p:sp>
      <p:sp>
        <p:nvSpPr>
          <p:cNvPr id="78" name="Arc 6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A471E1-FA62-CEA2-3EBC-F36BB9DB2023}"/>
              </a:ext>
            </a:extLst>
          </p:cNvPr>
          <p:cNvSpPr>
            <a:spLocks noGrp="1"/>
          </p:cNvSpPr>
          <p:nvPr>
            <p:ph idx="1"/>
          </p:nvPr>
        </p:nvSpPr>
        <p:spPr>
          <a:xfrm>
            <a:off x="4287520" y="-924560"/>
            <a:ext cx="7594599" cy="8727123"/>
          </a:xfrm>
        </p:spPr>
        <p:txBody>
          <a:bodyPr anchor="ctr">
            <a:normAutofit/>
          </a:bodyPr>
          <a:lstStyle/>
          <a:p>
            <a:pPr marL="457200" indent="-457200">
              <a:buAutoNum type="arabicPeriod"/>
            </a:pPr>
            <a:r>
              <a:rPr lang="en-GB" sz="2200" b="1" dirty="0"/>
              <a:t>Ontology:  It is the philosophical study of the nature of existence or reality: </a:t>
            </a:r>
            <a:r>
              <a:rPr lang="en-GB" sz="2200" b="1" dirty="0">
                <a:solidFill>
                  <a:schemeClr val="accent1"/>
                </a:solidFill>
              </a:rPr>
              <a:t>How do participants  see technology?</a:t>
            </a: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Epistemology is a term used in the study to describe </a:t>
            </a:r>
            <a:r>
              <a:rPr kumimoji="0" lang="en-GB" sz="2200" b="1" i="0" u="none" strike="noStrike" kern="1200" cap="none" spc="0" normalizeH="0" baseline="0" noProof="0" dirty="0">
                <a:ln>
                  <a:noFill/>
                </a:ln>
                <a:solidFill>
                  <a:srgbClr val="FF0000"/>
                </a:solidFill>
                <a:effectLst/>
                <a:uLnTx/>
                <a:uFillTx/>
                <a:latin typeface="Calibri" panose="020F0502020204030204"/>
                <a:ea typeface="+mn-ea"/>
                <a:cs typeface="+mn-cs"/>
              </a:rPr>
              <a:t>how</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 humans acquire knowledge, such as how we know something is </a:t>
            </a:r>
            <a:r>
              <a:rPr kumimoji="0" lang="en-GB" sz="2200" b="1" i="0" u="none" strike="noStrike" kern="1200" cap="none" spc="0" normalizeH="0" baseline="0" noProof="0" dirty="0">
                <a:ln>
                  <a:noFill/>
                </a:ln>
                <a:solidFill>
                  <a:srgbClr val="FF0000"/>
                </a:solidFill>
                <a:effectLst/>
                <a:uLnTx/>
                <a:uFillTx/>
                <a:latin typeface="Calibri" panose="020F0502020204030204"/>
                <a:ea typeface="+mn-ea"/>
                <a:cs typeface="+mn-cs"/>
              </a:rPr>
              <a:t>true or real</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indent="0">
              <a:buNone/>
            </a:pPr>
            <a:r>
              <a:rPr lang="en-GB" sz="2200" b="1" dirty="0"/>
              <a:t> 3.  methodology:  How shall I go about obtaining the desired data, knowledge, and understandings that will enable me to answer my research </a:t>
            </a:r>
          </a:p>
          <a:p>
            <a:pPr marL="0" indent="0">
              <a:buNone/>
            </a:pPr>
            <a:r>
              <a:rPr lang="en-GB" sz="2200" b="1" dirty="0"/>
              <a:t>question and thus contribute to knowledge?</a:t>
            </a:r>
          </a:p>
        </p:txBody>
      </p:sp>
    </p:spTree>
    <p:extLst>
      <p:ext uri="{BB962C8B-B14F-4D97-AF65-F5344CB8AC3E}">
        <p14:creationId xmlns:p14="http://schemas.microsoft.com/office/powerpoint/2010/main" val="93629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1EDF6-F164-6AA5-B20F-3F807D5088E5}"/>
              </a:ext>
            </a:extLst>
          </p:cNvPr>
          <p:cNvSpPr>
            <a:spLocks noGrp="1"/>
          </p:cNvSpPr>
          <p:nvPr>
            <p:ph type="title"/>
          </p:nvPr>
        </p:nvSpPr>
        <p:spPr/>
        <p:txBody>
          <a:bodyPr/>
          <a:lstStyle/>
          <a:p>
            <a:r>
              <a:rPr lang="en-GB" b="1" dirty="0"/>
              <a:t>Cont.</a:t>
            </a:r>
          </a:p>
        </p:txBody>
      </p:sp>
      <p:sp>
        <p:nvSpPr>
          <p:cNvPr id="3" name="Content Placeholder 2">
            <a:extLst>
              <a:ext uri="{FF2B5EF4-FFF2-40B4-BE49-F238E27FC236}">
                <a16:creationId xmlns:a16="http://schemas.microsoft.com/office/drawing/2014/main" id="{32C4458A-3DD3-E442-F38F-A22491B68A33}"/>
              </a:ext>
            </a:extLst>
          </p:cNvPr>
          <p:cNvSpPr>
            <a:spLocks noGrp="1"/>
          </p:cNvSpPr>
          <p:nvPr>
            <p:ph idx="1"/>
          </p:nvPr>
        </p:nvSpPr>
        <p:spPr/>
        <p:txBody>
          <a:bodyPr/>
          <a:lstStyle/>
          <a:p>
            <a:r>
              <a:rPr lang="en-GB" dirty="0">
                <a:solidFill>
                  <a:srgbClr val="FF0000"/>
                </a:solidFill>
              </a:rPr>
              <a:t>Epistemology</a:t>
            </a:r>
            <a:r>
              <a:rPr lang="en-GB" dirty="0"/>
              <a:t> looks at the nature of knowledge and approaches to understanding and learning about social reality</a:t>
            </a:r>
            <a:r>
              <a:rPr lang="en-GB" dirty="0">
                <a:solidFill>
                  <a:srgbClr val="FF0000"/>
                </a:solidFill>
              </a:rPr>
              <a:t>. Positivism </a:t>
            </a:r>
            <a:r>
              <a:rPr lang="en-GB" dirty="0"/>
              <a:t>and </a:t>
            </a:r>
            <a:r>
              <a:rPr lang="en-GB" dirty="0">
                <a:solidFill>
                  <a:srgbClr val="FF0000"/>
                </a:solidFill>
              </a:rPr>
              <a:t>interpretivism</a:t>
            </a:r>
            <a:r>
              <a:rPr lang="en-GB" dirty="0"/>
              <a:t> are the two primary schools of thought about knowledge. Common names for interpretivism in the literature are constructivism and "naturalistic," which are occasionally used in an erroneous manner (Guba &amp; Lincoln 1994). The term constructivism is useful because it denotes the fundamental idea that reality is socially produced; it is a relativist perspective that maintains that there is no independent objective reality separate from human consciousness (Robson 2002).</a:t>
            </a:r>
          </a:p>
        </p:txBody>
      </p:sp>
    </p:spTree>
    <p:extLst>
      <p:ext uri="{BB962C8B-B14F-4D97-AF65-F5344CB8AC3E}">
        <p14:creationId xmlns:p14="http://schemas.microsoft.com/office/powerpoint/2010/main" val="2807247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4"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6" y="635717"/>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AF372F4-667E-88E8-DFDD-FC24FBA45D1C}"/>
              </a:ext>
            </a:extLst>
          </p:cNvPr>
          <p:cNvSpPr>
            <a:spLocks noGrp="1"/>
          </p:cNvSpPr>
          <p:nvPr>
            <p:ph type="title"/>
          </p:nvPr>
        </p:nvSpPr>
        <p:spPr>
          <a:xfrm>
            <a:off x="958506" y="800392"/>
            <a:ext cx="10264697" cy="1212102"/>
          </a:xfrm>
        </p:spPr>
        <p:txBody>
          <a:bodyPr>
            <a:normAutofit/>
          </a:bodyPr>
          <a:lstStyle/>
          <a:p>
            <a:r>
              <a:rPr lang="en-GB" sz="1900" dirty="0">
                <a:solidFill>
                  <a:srgbClr val="FFFFFF"/>
                </a:solidFill>
                <a:latin typeface="Arial" panose="020B0604020202020204" pitchFamily="34" charset="0"/>
                <a:cs typeface="Arial" panose="020B0604020202020204" pitchFamily="34" charset="0"/>
              </a:rPr>
              <a:t>Epistemological  position</a:t>
            </a:r>
            <a:br>
              <a:rPr lang="en-GB" sz="1900" dirty="0">
                <a:solidFill>
                  <a:srgbClr val="FFFFFF"/>
                </a:solidFill>
                <a:latin typeface="Arial" panose="020B0604020202020204" pitchFamily="34" charset="0"/>
                <a:cs typeface="Arial" panose="020B0604020202020204" pitchFamily="34" charset="0"/>
              </a:rPr>
            </a:br>
            <a:br>
              <a:rPr lang="en-GB" sz="1900" dirty="0">
                <a:solidFill>
                  <a:srgbClr val="FFFFFF"/>
                </a:solidFill>
                <a:latin typeface="Arial" panose="020B0604020202020204" pitchFamily="34" charset="0"/>
                <a:cs typeface="Arial" panose="020B0604020202020204" pitchFamily="34" charset="0"/>
              </a:rPr>
            </a:br>
            <a:endParaRPr lang="en-GB" sz="1900" dirty="0">
              <a:solidFill>
                <a:srgbClr val="FFFFFF"/>
              </a:solidFill>
              <a:latin typeface="Arial" panose="020B0604020202020204" pitchFamily="34" charset="0"/>
              <a:cs typeface="Arial" panose="020B0604020202020204" pitchFamily="34" charset="0"/>
            </a:endParaRPr>
          </a:p>
        </p:txBody>
      </p:sp>
      <p:sp>
        <p:nvSpPr>
          <p:cNvPr id="25" name="Content Placeholder 2">
            <a:extLst>
              <a:ext uri="{FF2B5EF4-FFF2-40B4-BE49-F238E27FC236}">
                <a16:creationId xmlns:a16="http://schemas.microsoft.com/office/drawing/2014/main" id="{9824FB2D-CDDF-A0E5-CE42-C700D88D53B8}"/>
              </a:ext>
            </a:extLst>
          </p:cNvPr>
          <p:cNvSpPr>
            <a:spLocks noGrp="1"/>
          </p:cNvSpPr>
          <p:nvPr>
            <p:ph idx="1"/>
          </p:nvPr>
        </p:nvSpPr>
        <p:spPr>
          <a:xfrm>
            <a:off x="1367625" y="2490438"/>
            <a:ext cx="9708995" cy="3567173"/>
          </a:xfrm>
        </p:spPr>
        <p:txBody>
          <a:bodyPr anchor="ctr">
            <a:normAutofit/>
          </a:bodyPr>
          <a:lstStyle/>
          <a:p>
            <a:r>
              <a:rPr lang="en-GB" sz="2400" dirty="0">
                <a:solidFill>
                  <a:srgbClr val="FF0000"/>
                </a:solidFill>
                <a:latin typeface="Arial" panose="020B0604020202020204" pitchFamily="34" charset="0"/>
                <a:cs typeface="Arial" panose="020B0604020202020204" pitchFamily="34" charset="0"/>
              </a:rPr>
              <a:t>Positivism and interpretivism </a:t>
            </a:r>
            <a:r>
              <a:rPr lang="en-GB" sz="2400" dirty="0">
                <a:latin typeface="Arial" panose="020B0604020202020204" pitchFamily="34" charset="0"/>
                <a:cs typeface="Arial" panose="020B0604020202020204" pitchFamily="34" charset="0"/>
              </a:rPr>
              <a:t>are the  approaches </a:t>
            </a:r>
          </a:p>
          <a:p>
            <a:pPr marL="0" indent="0">
              <a:buNone/>
            </a:pPr>
            <a:r>
              <a:rPr lang="en-GB" sz="2400" dirty="0">
                <a:latin typeface="Arial" panose="020B0604020202020204" pitchFamily="34" charset="0"/>
                <a:cs typeface="Arial" panose="020B0604020202020204" pitchFamily="34" charset="0"/>
              </a:rPr>
              <a:t>The literature reviews within technology adoption suggest that positivism and survey-based method was predominantly used when considering the topics of user acceptance and usage of the technology compared to interpretivism and interview-based method which is mostly used when investigating acceptance concerns at organisational level (</a:t>
            </a:r>
            <a:r>
              <a:rPr lang="en-GB" sz="2400" dirty="0" err="1">
                <a:latin typeface="Arial" panose="020B0604020202020204" pitchFamily="34" charset="0"/>
                <a:cs typeface="Arial" panose="020B0604020202020204" pitchFamily="34" charset="0"/>
              </a:rPr>
              <a:t>Choudrie</a:t>
            </a:r>
            <a:r>
              <a:rPr lang="en-GB" sz="2400" dirty="0">
                <a:latin typeface="Arial" panose="020B0604020202020204" pitchFamily="34" charset="0"/>
                <a:cs typeface="Arial" panose="020B0604020202020204" pitchFamily="34" charset="0"/>
              </a:rPr>
              <a:t> and Dwivedi, 2005; Wiles et al., 2013).</a:t>
            </a:r>
          </a:p>
        </p:txBody>
      </p:sp>
    </p:spTree>
    <p:extLst>
      <p:ext uri="{BB962C8B-B14F-4D97-AF65-F5344CB8AC3E}">
        <p14:creationId xmlns:p14="http://schemas.microsoft.com/office/powerpoint/2010/main" val="904390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42CF8-4529-35B9-4A17-BEBB57FA6AF7}"/>
              </a:ext>
            </a:extLst>
          </p:cNvPr>
          <p:cNvSpPr>
            <a:spLocks noGrp="1"/>
          </p:cNvSpPr>
          <p:nvPr>
            <p:ph type="title"/>
          </p:nvPr>
        </p:nvSpPr>
        <p:spPr>
          <a:xfrm>
            <a:off x="1653363" y="365760"/>
            <a:ext cx="9367203" cy="1188720"/>
          </a:xfrm>
        </p:spPr>
        <p:txBody>
          <a:bodyPr>
            <a:normAutofit/>
          </a:bodyPr>
          <a:lstStyle/>
          <a:p>
            <a: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t>Pragmatic Approach </a:t>
            </a:r>
            <a:endParaRPr lang="en-GB" dirty="0"/>
          </a:p>
        </p:txBody>
      </p:sp>
      <p:sp>
        <p:nvSpPr>
          <p:cNvPr id="19" name="Freeform: Shape 1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3279C52-0562-F47B-88CE-58E64146DDB8}"/>
              </a:ext>
            </a:extLst>
          </p:cNvPr>
          <p:cNvSpPr>
            <a:spLocks noGrp="1"/>
          </p:cNvSpPr>
          <p:nvPr>
            <p:ph idx="1"/>
          </p:nvPr>
        </p:nvSpPr>
        <p:spPr>
          <a:xfrm>
            <a:off x="1653363" y="2176272"/>
            <a:ext cx="9367204" cy="4041648"/>
          </a:xfrm>
        </p:spPr>
        <p:txBody>
          <a:bodyPr anchor="t">
            <a:normAutofit/>
          </a:bodyPr>
          <a:lstStyle/>
          <a:p>
            <a:pPr marL="0" indent="0">
              <a:buNone/>
            </a:pPr>
            <a:r>
              <a:rPr lang="en-GB" sz="2400" dirty="0"/>
              <a:t>Mixed method :</a:t>
            </a:r>
          </a:p>
          <a:p>
            <a:r>
              <a:rPr lang="en-GB" sz="2400" dirty="0"/>
              <a:t>Quantitative: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positivist approach is used mainly in quantitative research. </a:t>
            </a:r>
          </a:p>
          <a:p>
            <a:pPr marL="0" indent="0">
              <a:buNone/>
            </a:pPr>
            <a:r>
              <a:rPr lang="en-GB" sz="2400" dirty="0" err="1"/>
              <a:t>Burkle</a:t>
            </a:r>
            <a:r>
              <a:rPr lang="en-GB" sz="2400" dirty="0"/>
              <a:t> et al. (2001) indicated that the survey is the most common method of data collection in quantitative studies relating to the use of ICTs. Fink (1995) and Patten (2007) proposed quantitative research (for example, using surveys) to assess the attitudes and </a:t>
            </a:r>
            <a:r>
              <a:rPr lang="en-GB" sz="2400" dirty="0" err="1"/>
              <a:t>behavior</a:t>
            </a:r>
            <a:r>
              <a:rPr lang="en-GB" sz="2400" dirty="0"/>
              <a:t> of the participants. </a:t>
            </a:r>
          </a:p>
          <a:p>
            <a:endParaRPr lang="en-GB" sz="2400" dirty="0"/>
          </a:p>
        </p:txBody>
      </p:sp>
    </p:spTree>
    <p:extLst>
      <p:ext uri="{BB962C8B-B14F-4D97-AF65-F5344CB8AC3E}">
        <p14:creationId xmlns:p14="http://schemas.microsoft.com/office/powerpoint/2010/main" val="1553611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DEB698E-4E18-9DB6-07B9-9DC072782C27}"/>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Conclusion </a:t>
            </a:r>
          </a:p>
        </p:txBody>
      </p:sp>
      <p:sp>
        <p:nvSpPr>
          <p:cNvPr id="3" name="Content Placeholder 2">
            <a:extLst>
              <a:ext uri="{FF2B5EF4-FFF2-40B4-BE49-F238E27FC236}">
                <a16:creationId xmlns:a16="http://schemas.microsoft.com/office/drawing/2014/main" id="{BC1C5768-5C38-569F-ABA5-226318339E13}"/>
              </a:ext>
            </a:extLst>
          </p:cNvPr>
          <p:cNvSpPr>
            <a:spLocks noGrp="1"/>
          </p:cNvSpPr>
          <p:nvPr>
            <p:ph idx="1"/>
          </p:nvPr>
        </p:nvSpPr>
        <p:spPr>
          <a:xfrm>
            <a:off x="1367624" y="2490436"/>
            <a:ext cx="9708995" cy="3567173"/>
          </a:xfrm>
        </p:spPr>
        <p:txBody>
          <a:bodyPr anchor="ctr">
            <a:normAutofit/>
          </a:bodyPr>
          <a:lstStyle/>
          <a:p>
            <a:r>
              <a:rPr lang="en-GB" sz="2400" dirty="0"/>
              <a:t>My conclusion is supported by the works of </a:t>
            </a:r>
            <a:r>
              <a:rPr lang="en-GB" sz="2400" dirty="0" err="1"/>
              <a:t>Camisón-Zornoza</a:t>
            </a:r>
            <a:r>
              <a:rPr lang="en-GB" sz="2400" dirty="0"/>
              <a:t> et al. (2004), Bernstein et al. (2007) and Daw et al. (2016) who argued that increased perceived usefulness of technology leads to more use and acceptance, therefore improves the digital health system.</a:t>
            </a:r>
          </a:p>
        </p:txBody>
      </p:sp>
    </p:spTree>
    <p:extLst>
      <p:ext uri="{BB962C8B-B14F-4D97-AF65-F5344CB8AC3E}">
        <p14:creationId xmlns:p14="http://schemas.microsoft.com/office/powerpoint/2010/main" val="1259261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DFE43-D41E-46CA-C6CA-1EDB8366AE22}"/>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18FC3FA-BACD-5D59-4D7F-111437ABB32E}"/>
              </a:ext>
            </a:extLst>
          </p:cNvPr>
          <p:cNvSpPr>
            <a:spLocks noGrp="1"/>
          </p:cNvSpPr>
          <p:nvPr>
            <p:ph idx="1"/>
          </p:nvPr>
        </p:nvSpPr>
        <p:spPr/>
        <p:txBody>
          <a:bodyPr>
            <a:normAutofit fontScale="85000" lnSpcReduction="20000"/>
          </a:bodyPr>
          <a:lstStyle/>
          <a:p>
            <a:r>
              <a:rPr lang="en-GB" sz="2400" dirty="0">
                <a:latin typeface="Arial" panose="020B0604020202020204" pitchFamily="34" charset="0"/>
                <a:cs typeface="Arial" panose="020B0604020202020204" pitchFamily="34" charset="0"/>
              </a:rPr>
              <a:t>Kuhn, T. S. (1962). The structure of scientific revolutions. (1st </a:t>
            </a:r>
            <a:r>
              <a:rPr lang="en-GB" sz="2400" dirty="0" err="1">
                <a:latin typeface="Arial" panose="020B0604020202020204" pitchFamily="34" charset="0"/>
                <a:cs typeface="Arial" panose="020B0604020202020204" pitchFamily="34" charset="0"/>
              </a:rPr>
              <a:t>Edn</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   Chicago, IL: University of Chicago Press.</a:t>
            </a:r>
          </a:p>
          <a:p>
            <a:r>
              <a:rPr lang="en-GB" sz="2400" dirty="0">
                <a:latin typeface="Arial" panose="020B0604020202020204" pitchFamily="34" charset="0"/>
                <a:cs typeface="Arial" panose="020B0604020202020204" pitchFamily="34" charset="0"/>
              </a:rPr>
              <a:t>. Kuhn, T. (1970). Postscript 1969. In T. Kuhn, The structure of scientific </a:t>
            </a:r>
          </a:p>
          <a:p>
            <a:pPr marL="0" indent="0">
              <a:buNone/>
            </a:pPr>
            <a:r>
              <a:rPr lang="en-GB" sz="2400" dirty="0">
                <a:latin typeface="Arial" panose="020B0604020202020204" pitchFamily="34" charset="0"/>
                <a:cs typeface="Arial" panose="020B0604020202020204" pitchFamily="34" charset="0"/>
              </a:rPr>
              <a:t>  revolutions (2nd ed., pp. 174-210). Chicago: University of Chicago Press.</a:t>
            </a:r>
          </a:p>
          <a:p>
            <a:pPr marL="0" indent="0">
              <a:buNone/>
            </a:pPr>
            <a:r>
              <a:rPr lang="en-GB" sz="2400" dirty="0">
                <a:latin typeface="Arial" panose="020B0604020202020204" pitchFamily="34" charset="0"/>
                <a:cs typeface="Arial" panose="020B0604020202020204" pitchFamily="34" charset="0"/>
              </a:rPr>
              <a:t>. Lincoln, Y. S. &amp; Guba, E. G. (Eds. 1985). Naturalistic Inquiry. Thousand Oaks: Sage.</a:t>
            </a:r>
          </a:p>
          <a:p>
            <a:pPr marL="0" indent="0">
              <a:buNone/>
            </a:pPr>
            <a:r>
              <a:rPr lang="en-GB" sz="2400" dirty="0">
                <a:latin typeface="Arial" panose="020B0604020202020204" pitchFamily="34" charset="0"/>
                <a:cs typeface="Arial" panose="020B0604020202020204" pitchFamily="34" charset="0"/>
              </a:rPr>
              <a:t>. </a:t>
            </a:r>
          </a:p>
          <a:p>
            <a:pPr>
              <a:lnSpc>
                <a:spcPct val="107000"/>
              </a:lnSpc>
              <a:spcAft>
                <a:spcPts val="800"/>
              </a:spcAft>
            </a:pPr>
            <a:r>
              <a:rPr lang="en-GB" sz="2400" kern="1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(2013) Global tuberculosis control: surveillance, planning, financing: WHO report 2008 </a:t>
            </a:r>
            <a:r>
              <a:rPr lang="en-GB" sz="2400" u="sng" kern="100"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http://www.who.int/tb/publications/global</a:t>
            </a:r>
            <a:r>
              <a:rPr lang="en-GB" sz="2400" kern="100" dirty="0">
                <a:effectLst/>
                <a:latin typeface="Arial" panose="020B0604020202020204" pitchFamily="34" charset="0"/>
                <a:ea typeface="Times New Roman" panose="02020603050405020304" pitchFamily="18" charset="0"/>
                <a:cs typeface="Times New Roman" panose="02020603050405020304" pitchFamily="18" charset="0"/>
              </a:rPr>
              <a:t> report/2008/</a:t>
            </a:r>
            <a:r>
              <a:rPr lang="en-GB" sz="2400" kern="100" dirty="0" err="1">
                <a:effectLst/>
                <a:latin typeface="Arial" panose="020B0604020202020204" pitchFamily="34" charset="0"/>
                <a:ea typeface="Times New Roman" panose="02020603050405020304" pitchFamily="18" charset="0"/>
                <a:cs typeface="Times New Roman" panose="02020603050405020304" pitchFamily="18" charset="0"/>
              </a:rPr>
              <a:t>en</a:t>
            </a:r>
            <a:r>
              <a:rPr lang="en-GB" sz="2400" kern="100" dirty="0">
                <a:effectLst/>
                <a:latin typeface="Arial" panose="020B0604020202020204" pitchFamily="34" charset="0"/>
                <a:ea typeface="Times New Roman" panose="02020603050405020304" pitchFamily="18" charset="0"/>
                <a:cs typeface="Times New Roman" panose="02020603050405020304" pitchFamily="18" charset="0"/>
              </a:rPr>
              <a:t>/index.html.</a:t>
            </a:r>
            <a:endParaRPr lang="en-GB" sz="2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2400" kern="100" dirty="0">
                <a:effectLst/>
                <a:latin typeface="Arial" panose="020B0604020202020204" pitchFamily="34" charset="0"/>
                <a:ea typeface="Times New Roman" panose="02020603050405020304" pitchFamily="18" charset="0"/>
                <a:cs typeface="Times New Roman" panose="02020603050405020304" pitchFamily="18" charset="0"/>
              </a:rPr>
              <a:t>Creswell, J. W. (2002). “Research Design: Qualitative, Quantitative, and Mixed Methods </a:t>
            </a:r>
          </a:p>
          <a:p>
            <a:pPr marL="0" indent="0">
              <a:lnSpc>
                <a:spcPct val="107000"/>
              </a:lnSpc>
              <a:spcAft>
                <a:spcPts val="800"/>
              </a:spcAft>
              <a:buNone/>
            </a:pPr>
            <a:r>
              <a:rPr lang="en-GB" sz="2400" kern="100" dirty="0">
                <a:effectLst/>
                <a:latin typeface="Arial" panose="020B0604020202020204" pitchFamily="34" charset="0"/>
                <a:ea typeface="Times New Roman" panose="02020603050405020304" pitchFamily="18" charset="0"/>
                <a:cs typeface="Times New Roman" panose="02020603050405020304" pitchFamily="18" charset="0"/>
              </a:rPr>
              <a:t>Approaches”. Sage Publications, London, UK.</a:t>
            </a:r>
            <a:endParaRPr lang="en-GB" sz="2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7226648"/>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9740</TotalTime>
  <Words>1032</Words>
  <Application>Microsoft Office PowerPoint</Application>
  <PresentationFormat>Widescreen</PresentationFormat>
  <Paragraphs>80</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Ariel</vt:lpstr>
      <vt:lpstr>Calibri</vt:lpstr>
      <vt:lpstr>Calibri Light</vt:lpstr>
      <vt:lpstr>Helvetica Neue</vt:lpstr>
      <vt:lpstr>Open Sans</vt:lpstr>
      <vt:lpstr>The Hand</vt:lpstr>
      <vt:lpstr>Times New Roman</vt:lpstr>
      <vt:lpstr>Office Theme</vt:lpstr>
      <vt:lpstr>          Plan</vt:lpstr>
      <vt:lpstr>An evaluation of the electronic health readiness of healthcare professionals in the Democratic Republic of Congo (DRC) for the planned Digital Health Investment Roadmap.</vt:lpstr>
      <vt:lpstr>Background </vt:lpstr>
      <vt:lpstr>Congolese healthcare Industry</vt:lpstr>
      <vt:lpstr>Objectives</vt:lpstr>
      <vt:lpstr>Research Questions</vt:lpstr>
      <vt:lpstr>Literature review and  Conceptual Framework</vt:lpstr>
      <vt:lpstr> TAM</vt:lpstr>
      <vt:lpstr>PowerPoint Presentation</vt:lpstr>
      <vt:lpstr>The gap in the literature</vt:lpstr>
      <vt:lpstr>Research Paradigm</vt:lpstr>
      <vt:lpstr> Research Paradigm </vt:lpstr>
      <vt:lpstr>Research Paradigm</vt:lpstr>
      <vt:lpstr>Cont.</vt:lpstr>
      <vt:lpstr>Epistemological  position  </vt:lpstr>
      <vt:lpstr>Pragmatic Approach </vt:lpstr>
      <vt:lpstr>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Verona Shembo</dc:creator>
  <cp:lastModifiedBy>Stephen</cp:lastModifiedBy>
  <cp:revision>6</cp:revision>
  <dcterms:created xsi:type="dcterms:W3CDTF">2022-06-13T12:51:29Z</dcterms:created>
  <dcterms:modified xsi:type="dcterms:W3CDTF">2023-03-06T18:37:37Z</dcterms:modified>
</cp:coreProperties>
</file>