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8" r:id="rId5"/>
    <p:sldId id="285" r:id="rId6"/>
    <p:sldId id="259" r:id="rId7"/>
    <p:sldId id="264" r:id="rId8"/>
    <p:sldId id="274" r:id="rId9"/>
    <p:sldId id="276" r:id="rId10"/>
    <p:sldId id="275" r:id="rId11"/>
    <p:sldId id="279" r:id="rId12"/>
    <p:sldId id="280" r:id="rId13"/>
    <p:sldId id="277" r:id="rId14"/>
    <p:sldId id="278" r:id="rId15"/>
    <p:sldId id="281" r:id="rId16"/>
    <p:sldId id="283" r:id="rId17"/>
    <p:sldId id="284"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086"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30D4BDA0-DDE3-413E-B46D-90C08B3910DD}"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34E59D-2241-49FC-8972-FED89B2E7608}"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D4BDA0-DDE3-413E-B46D-90C08B3910DD}"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34E59D-2241-49FC-8972-FED89B2E760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D4BDA0-DDE3-413E-B46D-90C08B3910DD}"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34E59D-2241-49FC-8972-FED89B2E760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D4BDA0-DDE3-413E-B46D-90C08B3910DD}" type="datetimeFigureOut">
              <a:rPr lang="en-GB" smtClean="0"/>
              <a:pPr/>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34E59D-2241-49FC-8972-FED89B2E760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D4BDA0-DDE3-413E-B46D-90C08B3910DD}" type="datetimeFigureOut">
              <a:rPr lang="en-GB" smtClean="0"/>
              <a:pPr/>
              <a:t>05/02/2018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34E59D-2241-49FC-8972-FED89B2E760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D4BDA0-DDE3-413E-B46D-90C08B3910DD}" type="datetimeFigureOut">
              <a:rPr lang="en-GB" smtClean="0"/>
              <a:pPr/>
              <a:t>05/02/2018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34E59D-2241-49FC-8972-FED89B2E760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D4BDA0-DDE3-413E-B46D-90C08B3910DD}" type="datetimeFigureOut">
              <a:rPr lang="en-GB" smtClean="0"/>
              <a:pPr/>
              <a:t>05/02/2018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34E59D-2241-49FC-8972-FED89B2E760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D4BDA0-DDE3-413E-B46D-90C08B3910DD}" type="datetimeFigureOut">
              <a:rPr lang="en-GB" smtClean="0"/>
              <a:pPr/>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34E59D-2241-49FC-8972-FED89B2E7608}"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30D4BDA0-DDE3-413E-B46D-90C08B3910DD}" type="datetimeFigureOut">
              <a:rPr lang="en-GB" smtClean="0"/>
              <a:pPr/>
              <a:t>05/02/2018</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0634E59D-2241-49FC-8972-FED89B2E760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D4BDA0-DDE3-413E-B46D-90C08B3910DD}"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34E59D-2241-49FC-8972-FED89B2E760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D4BDA0-DDE3-413E-B46D-90C08B3910DD}" type="datetimeFigureOut">
              <a:rPr lang="en-GB" smtClean="0"/>
              <a:pPr/>
              <a:t>05/02/2018</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0634E59D-2241-49FC-8972-FED89B2E760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30D4BDA0-DDE3-413E-B46D-90C08B3910DD}" type="datetimeFigureOut">
              <a:rPr lang="en-GB" smtClean="0"/>
              <a:pPr/>
              <a:t>05/02/2018</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0634E59D-2241-49FC-8972-FED89B2E7608}"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5"/>
          <p:cNvPicPr/>
          <p:nvPr/>
        </p:nvPicPr>
        <p:blipFill>
          <a:blip r:embed="rId2" cstate="print">
            <a:extLst>
              <a:ext uri="{28A0092B-C50C-407E-A947-70E740481C1C}">
                <a14:useLocalDpi xmlns:a14="http://schemas.microsoft.com/office/drawing/2010/main" val="0"/>
              </a:ext>
            </a:extLst>
          </a:blip>
          <a:stretch>
            <a:fillRect/>
          </a:stretch>
        </p:blipFill>
        <p:spPr>
          <a:xfrm>
            <a:off x="215900" y="260648"/>
            <a:ext cx="7164412" cy="6334719"/>
          </a:xfrm>
          <a:prstGeom prst="rect">
            <a:avLst/>
          </a:prstGeom>
        </p:spPr>
      </p:pic>
      <p:sp>
        <p:nvSpPr>
          <p:cNvPr id="2" name="Title 1"/>
          <p:cNvSpPr>
            <a:spLocks noGrp="1"/>
          </p:cNvSpPr>
          <p:nvPr>
            <p:ph type="ctrTitle"/>
          </p:nvPr>
        </p:nvSpPr>
        <p:spPr>
          <a:xfrm>
            <a:off x="368300" y="5662873"/>
            <a:ext cx="3744416" cy="936104"/>
          </a:xfrm>
        </p:spPr>
        <p:txBody>
          <a:bodyPr>
            <a:normAutofit/>
          </a:bodyPr>
          <a:lstStyle/>
          <a:p>
            <a:r>
              <a:rPr lang="en-GB" sz="5400" dirty="0" smtClean="0">
                <a:effectLst>
                  <a:outerShdw blurRad="38100" dist="38100" dir="2700000" algn="tl">
                    <a:srgbClr val="000000">
                      <a:alpha val="43137"/>
                    </a:srgbClr>
                  </a:outerShdw>
                </a:effectLst>
              </a:rPr>
              <a:t>AHAR5005</a:t>
            </a:r>
            <a:endParaRPr lang="en-GB" sz="5400"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a:xfrm>
            <a:off x="215900" y="182352"/>
            <a:ext cx="8400852" cy="1512168"/>
          </a:xfrm>
        </p:spPr>
        <p:txBody>
          <a:bodyPr>
            <a:noAutofit/>
          </a:bodyPr>
          <a:lstStyle/>
          <a:p>
            <a:r>
              <a:rPr lang="en-GB" sz="4000" b="1" dirty="0" smtClean="0">
                <a:effectLst>
                  <a:outerShdw blurRad="38100" dist="38100" dir="2700000" algn="tl">
                    <a:srgbClr val="000000">
                      <a:alpha val="43137"/>
                    </a:srgbClr>
                  </a:outerShdw>
                </a:effectLst>
              </a:rPr>
              <a:t>Introduction: </a:t>
            </a:r>
            <a:r>
              <a:rPr lang="en-GB" sz="4000" b="1" dirty="0" err="1" smtClean="0">
                <a:effectLst>
                  <a:outerShdw blurRad="38100" dist="38100" dir="2700000" algn="tl">
                    <a:srgbClr val="000000">
                      <a:alpha val="43137"/>
                    </a:srgbClr>
                  </a:outerShdw>
                </a:effectLst>
              </a:rPr>
              <a:t>Materialities</a:t>
            </a:r>
            <a:r>
              <a:rPr lang="en-GB" sz="4000" b="1" dirty="0" smtClean="0">
                <a:effectLst>
                  <a:outerShdw blurRad="38100" dist="38100" dir="2700000" algn="tl">
                    <a:srgbClr val="000000">
                      <a:alpha val="43137"/>
                    </a:srgbClr>
                  </a:outerShdw>
                </a:effectLst>
              </a:rPr>
              <a:t> &amp; Material Worlds</a:t>
            </a:r>
            <a:endParaRPr lang="en-GB" sz="4000" b="1" dirty="0">
              <a:effectLst>
                <a:outerShdw blurRad="38100" dist="38100" dir="2700000" algn="tl">
                  <a:srgbClr val="000000">
                    <a:alpha val="43137"/>
                  </a:srgbClr>
                </a:outerShdw>
              </a:effectLst>
            </a:endParaRPr>
          </a:p>
        </p:txBody>
      </p:sp>
      <p:sp>
        <p:nvSpPr>
          <p:cNvPr id="4" name="AutoShape 2" descr="Detail of Theran Boat Procession, Akrotiri"/>
          <p:cNvSpPr>
            <a:spLocks noChangeAspect="1" noChangeArrowheads="1"/>
          </p:cNvSpPr>
          <p:nvPr/>
        </p:nvSpPr>
        <p:spPr bwMode="auto">
          <a:xfrm>
            <a:off x="63500" y="-136525"/>
            <a:ext cx="5981700" cy="59626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etail of Theran Boat Procession, Akrotiri"/>
          <p:cNvSpPr>
            <a:spLocks noChangeAspect="1" noChangeArrowheads="1"/>
          </p:cNvSpPr>
          <p:nvPr/>
        </p:nvSpPr>
        <p:spPr bwMode="auto">
          <a:xfrm>
            <a:off x="215900" y="15875"/>
            <a:ext cx="5981700" cy="59626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Detail of Theran Boat Procession, Akrotiri"/>
          <p:cNvSpPr>
            <a:spLocks noChangeAspect="1" noChangeArrowheads="1"/>
          </p:cNvSpPr>
          <p:nvPr/>
        </p:nvSpPr>
        <p:spPr bwMode="auto">
          <a:xfrm>
            <a:off x="368300" y="168275"/>
            <a:ext cx="5981700" cy="59626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About the Module</a:t>
            </a:r>
            <a:endParaRPr lang="en-GB" dirty="0"/>
          </a:p>
        </p:txBody>
      </p:sp>
      <p:sp>
        <p:nvSpPr>
          <p:cNvPr id="4" name="Content Placeholder 3"/>
          <p:cNvSpPr>
            <a:spLocks noGrp="1"/>
          </p:cNvSpPr>
          <p:nvPr>
            <p:ph sz="half" idx="1"/>
          </p:nvPr>
        </p:nvSpPr>
        <p:spPr>
          <a:xfrm>
            <a:off x="323528" y="1772816"/>
            <a:ext cx="4186808" cy="4623816"/>
          </a:xfrm>
        </p:spPr>
        <p:txBody>
          <a:bodyPr>
            <a:normAutofit/>
          </a:bodyPr>
          <a:lstStyle/>
          <a:p>
            <a:r>
              <a:rPr lang="en-GB" dirty="0" smtClean="0"/>
              <a:t>Examining interconnections in the East Mediterranean</a:t>
            </a:r>
          </a:p>
          <a:p>
            <a:pPr lvl="1"/>
            <a:r>
              <a:rPr lang="en-GB" dirty="0" smtClean="0"/>
              <a:t>Main focus is connections between Aegean &amp; Egypt</a:t>
            </a:r>
          </a:p>
          <a:p>
            <a:r>
              <a:rPr lang="en-GB" dirty="0" smtClean="0"/>
              <a:t>Primarily focused on  material culture</a:t>
            </a:r>
          </a:p>
          <a:p>
            <a:r>
              <a:rPr lang="en-GB" dirty="0" smtClean="0"/>
              <a:t>Theoretically informed discussion</a:t>
            </a:r>
          </a:p>
          <a:p>
            <a:endParaRPr lang="en-GB" dirty="0"/>
          </a:p>
        </p:txBody>
      </p:sp>
      <p:pic>
        <p:nvPicPr>
          <p:cNvPr id="6" name="Picture 4" descr="EMed"/>
          <p:cNvPicPr>
            <a:picLocks noGrp="1" noChangeAspect="1" noChangeArrowheads="1"/>
          </p:cNvPicPr>
          <p:nvPr>
            <p:ph sz="half" idx="2"/>
          </p:nvPr>
        </p:nvPicPr>
        <p:blipFill>
          <a:blip r:embed="rId2" cstate="email">
            <a:extLst>
              <a:ext uri="{28A0092B-C50C-407E-A947-70E740481C1C}">
                <a14:useLocalDpi xmlns:a14="http://schemas.microsoft.com/office/drawing/2010/main"/>
              </a:ext>
            </a:extLst>
          </a:blip>
          <a:srcRect/>
          <a:stretch>
            <a:fillRect/>
          </a:stretch>
        </p:blipFill>
        <p:spPr bwMode="auto">
          <a:xfrm>
            <a:off x="4716016" y="2420888"/>
            <a:ext cx="4225753" cy="2855027"/>
          </a:xfrm>
          <a:prstGeom prst="rect">
            <a:avLst/>
          </a:prstGeom>
          <a:noFill/>
          <a:ln w="57150">
            <a:solidFill>
              <a:srgbClr val="FFC000"/>
            </a:solidFill>
          </a:ln>
        </p:spPr>
      </p:pic>
      <p:sp>
        <p:nvSpPr>
          <p:cNvPr id="3" name="TextBox 2"/>
          <p:cNvSpPr txBox="1"/>
          <p:nvPr/>
        </p:nvSpPr>
        <p:spPr>
          <a:xfrm>
            <a:off x="6444208" y="5442100"/>
            <a:ext cx="2061783" cy="369332"/>
          </a:xfrm>
          <a:prstGeom prst="rect">
            <a:avLst/>
          </a:prstGeom>
          <a:noFill/>
        </p:spPr>
        <p:txBody>
          <a:bodyPr wrap="none" rtlCol="0">
            <a:spAutoFit/>
          </a:bodyPr>
          <a:lstStyle/>
          <a:p>
            <a:r>
              <a:rPr lang="en-GB" dirty="0" smtClean="0"/>
              <a:t>East Mediterranean</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About the Module</a:t>
            </a:r>
            <a:endParaRPr lang="en-GB" dirty="0"/>
          </a:p>
        </p:txBody>
      </p:sp>
      <p:sp>
        <p:nvSpPr>
          <p:cNvPr id="3" name="Content Placeholder 2"/>
          <p:cNvSpPr>
            <a:spLocks noGrp="1"/>
          </p:cNvSpPr>
          <p:nvPr>
            <p:ph sz="half" idx="1"/>
          </p:nvPr>
        </p:nvSpPr>
        <p:spPr>
          <a:xfrm>
            <a:off x="251520" y="1700808"/>
            <a:ext cx="4824536" cy="4824536"/>
          </a:xfrm>
        </p:spPr>
        <p:txBody>
          <a:bodyPr>
            <a:normAutofit lnSpcReduction="10000"/>
          </a:bodyPr>
          <a:lstStyle/>
          <a:p>
            <a:r>
              <a:rPr lang="en-GB" dirty="0" smtClean="0">
                <a:effectLst>
                  <a:outerShdw blurRad="38100" dist="38100" dir="2700000" algn="tl">
                    <a:srgbClr val="000000">
                      <a:alpha val="43137"/>
                    </a:srgbClr>
                  </a:outerShdw>
                </a:effectLst>
              </a:rPr>
              <a:t>Theories:</a:t>
            </a:r>
          </a:p>
          <a:p>
            <a:pPr lvl="1"/>
            <a:r>
              <a:rPr lang="en-GB" dirty="0">
                <a:effectLst>
                  <a:outerShdw blurRad="38100" dist="38100" dir="2700000" algn="tl">
                    <a:srgbClr val="000000">
                      <a:alpha val="43137"/>
                    </a:srgbClr>
                  </a:outerShdw>
                </a:effectLst>
              </a:rPr>
              <a:t>Materiality; trade &amp; exchange; colonisation &amp; hybridity</a:t>
            </a:r>
          </a:p>
          <a:p>
            <a:r>
              <a:rPr lang="en-GB" dirty="0" smtClean="0">
                <a:effectLst>
                  <a:outerShdw blurRad="38100" dist="38100" dir="2700000" algn="tl">
                    <a:srgbClr val="000000">
                      <a:alpha val="43137"/>
                    </a:srgbClr>
                  </a:outerShdw>
                </a:effectLst>
              </a:rPr>
              <a:t>3</a:t>
            </a:r>
            <a:r>
              <a:rPr lang="en-GB" baseline="30000" dirty="0" smtClean="0">
                <a:effectLst>
                  <a:outerShdw blurRad="38100" dist="38100" dir="2700000" algn="tl">
                    <a:srgbClr val="000000">
                      <a:alpha val="43137"/>
                    </a:srgbClr>
                  </a:outerShdw>
                </a:effectLst>
              </a:rPr>
              <a:t>rd</a:t>
            </a:r>
            <a:r>
              <a:rPr lang="en-GB" dirty="0" smtClean="0">
                <a:effectLst>
                  <a:outerShdw blurRad="38100" dist="38100" dir="2700000" algn="tl">
                    <a:srgbClr val="000000">
                      <a:alpha val="43137"/>
                    </a:srgbClr>
                  </a:outerShdw>
                </a:effectLst>
              </a:rPr>
              <a:t> </a:t>
            </a:r>
            <a:r>
              <a:rPr lang="en-GB" dirty="0" err="1" smtClean="0">
                <a:effectLst>
                  <a:outerShdw blurRad="38100" dist="38100" dir="2700000" algn="tl">
                    <a:srgbClr val="000000">
                      <a:alpha val="43137"/>
                    </a:srgbClr>
                  </a:outerShdw>
                </a:effectLst>
              </a:rPr>
              <a:t>milllennium</a:t>
            </a:r>
            <a:r>
              <a:rPr lang="en-GB" dirty="0" smtClean="0">
                <a:effectLst>
                  <a:outerShdw blurRad="38100" dist="38100" dir="2700000" algn="tl">
                    <a:srgbClr val="000000">
                      <a:alpha val="43137"/>
                    </a:srgbClr>
                  </a:outerShdw>
                </a:effectLst>
              </a:rPr>
              <a:t>:</a:t>
            </a:r>
          </a:p>
          <a:p>
            <a:pPr lvl="1"/>
            <a:r>
              <a:rPr lang="en-GB" dirty="0" smtClean="0">
                <a:effectLst>
                  <a:outerShdw blurRad="38100" dist="38100" dir="2700000" algn="tl">
                    <a:srgbClr val="000000">
                      <a:alpha val="43137"/>
                    </a:srgbClr>
                  </a:outerShdw>
                </a:effectLst>
              </a:rPr>
              <a:t>Egypt in Palestine; Egypt in Nubia; world system in East Mediterranean</a:t>
            </a:r>
          </a:p>
          <a:p>
            <a:r>
              <a:rPr lang="en-GB" dirty="0" smtClean="0">
                <a:effectLst>
                  <a:outerShdw blurRad="38100" dist="38100" dir="2700000" algn="tl">
                    <a:srgbClr val="000000">
                      <a:alpha val="43137"/>
                    </a:srgbClr>
                  </a:outerShdw>
                </a:effectLst>
              </a:rPr>
              <a:t>2</a:t>
            </a:r>
            <a:r>
              <a:rPr lang="en-GB" baseline="30000" dirty="0" smtClean="0">
                <a:effectLst>
                  <a:outerShdw blurRad="38100" dist="38100" dir="2700000" algn="tl">
                    <a:srgbClr val="000000">
                      <a:alpha val="43137"/>
                    </a:srgbClr>
                  </a:outerShdw>
                </a:effectLst>
              </a:rPr>
              <a:t>nd</a:t>
            </a:r>
            <a:r>
              <a:rPr lang="en-GB" dirty="0" smtClean="0">
                <a:effectLst>
                  <a:outerShdw blurRad="38100" dist="38100" dir="2700000" algn="tl">
                    <a:srgbClr val="000000">
                      <a:alpha val="43137"/>
                    </a:srgbClr>
                  </a:outerShdw>
                </a:effectLst>
              </a:rPr>
              <a:t> millennium:</a:t>
            </a:r>
          </a:p>
          <a:p>
            <a:pPr lvl="1"/>
            <a:r>
              <a:rPr lang="en-GB" dirty="0" smtClean="0">
                <a:effectLst>
                  <a:outerShdw blurRad="38100" dist="38100" dir="2700000" algn="tl">
                    <a:srgbClr val="000000">
                      <a:alpha val="43137"/>
                    </a:srgbClr>
                  </a:outerShdw>
                </a:effectLst>
              </a:rPr>
              <a:t>Cosmopolitan worlds; empire; maritime trade; colonisation; population movements at the end of the Bronze Age</a:t>
            </a:r>
            <a:endParaRPr lang="en-GB" dirty="0">
              <a:effectLst>
                <a:outerShdw blurRad="38100" dist="38100" dir="2700000" algn="tl">
                  <a:srgbClr val="000000">
                    <a:alpha val="43137"/>
                  </a:srgbClr>
                </a:outerShdw>
              </a:effectLst>
            </a:endParaRPr>
          </a:p>
        </p:txBody>
      </p:sp>
      <p:pic>
        <p:nvPicPr>
          <p:cNvPr id="5" name="Picture 7" descr="Mediterranian_Sea"/>
          <p:cNvPicPr>
            <a:picLocks noGrp="1" noChangeAspect="1" noChangeArrowheads="1"/>
          </p:cNvPicPr>
          <p:nvPr>
            <p:ph sz="half" idx="2"/>
          </p:nvPr>
        </p:nvPicPr>
        <p:blipFill rotWithShape="1">
          <a:blip r:embed="rId2" cstate="email">
            <a:lum bright="-12000" contrast="-12000"/>
            <a:extLst>
              <a:ext uri="{28A0092B-C50C-407E-A947-70E740481C1C}">
                <a14:useLocalDpi xmlns:a14="http://schemas.microsoft.com/office/drawing/2010/main"/>
              </a:ext>
            </a:extLst>
          </a:blip>
          <a:srcRect/>
          <a:stretch/>
        </p:blipFill>
        <p:spPr bwMode="auto">
          <a:xfrm>
            <a:off x="5364088" y="2348880"/>
            <a:ext cx="3351177" cy="2816008"/>
          </a:xfrm>
          <a:prstGeom prst="rect">
            <a:avLst/>
          </a:prstGeom>
          <a:noFill/>
          <a:ln w="9525">
            <a:noFill/>
            <a:miter lim="800000"/>
            <a:headEnd/>
            <a:tailEnd/>
          </a:ln>
        </p:spPr>
      </p:pic>
      <p:sp>
        <p:nvSpPr>
          <p:cNvPr id="4" name="TextBox 3"/>
          <p:cNvSpPr txBox="1"/>
          <p:nvPr/>
        </p:nvSpPr>
        <p:spPr>
          <a:xfrm>
            <a:off x="6516216" y="5229200"/>
            <a:ext cx="2061783" cy="369332"/>
          </a:xfrm>
          <a:prstGeom prst="rect">
            <a:avLst/>
          </a:prstGeom>
          <a:noFill/>
        </p:spPr>
        <p:txBody>
          <a:bodyPr wrap="none" rtlCol="0">
            <a:spAutoFit/>
          </a:bodyPr>
          <a:lstStyle/>
          <a:p>
            <a:r>
              <a:rPr lang="en-GB" dirty="0" smtClean="0"/>
              <a:t>East Mediterranean</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4" name="Content Placeholder 3"/>
          <p:cNvSpPr>
            <a:spLocks noGrp="1"/>
          </p:cNvSpPr>
          <p:nvPr>
            <p:ph idx="1"/>
          </p:nvPr>
        </p:nvSpPr>
        <p:spPr>
          <a:xfrm>
            <a:off x="179512" y="1628800"/>
            <a:ext cx="8280920" cy="5040560"/>
          </a:xfrm>
        </p:spPr>
        <p:txBody>
          <a:bodyPr>
            <a:normAutofit/>
          </a:bodyPr>
          <a:lstStyle/>
          <a:p>
            <a:r>
              <a:rPr lang="en-GB" dirty="0" smtClean="0"/>
              <a:t>500-word object analysis </a:t>
            </a:r>
          </a:p>
          <a:p>
            <a:r>
              <a:rPr lang="en-GB" dirty="0"/>
              <a:t>Due</a:t>
            </a:r>
            <a:r>
              <a:rPr lang="en-GB" dirty="0" smtClean="0">
                <a:solidFill>
                  <a:srgbClr val="FFC000"/>
                </a:solidFill>
              </a:rPr>
              <a:t> Thursday </a:t>
            </a:r>
            <a:r>
              <a:rPr lang="en-US" dirty="0" smtClean="0">
                <a:solidFill>
                  <a:srgbClr val="FFC000"/>
                </a:solidFill>
              </a:rPr>
              <a:t>8</a:t>
            </a:r>
            <a:r>
              <a:rPr lang="en-US" baseline="30000" dirty="0" smtClean="0">
                <a:solidFill>
                  <a:srgbClr val="FFC000"/>
                </a:solidFill>
              </a:rPr>
              <a:t>th</a:t>
            </a:r>
            <a:r>
              <a:rPr lang="en-US" dirty="0" smtClean="0">
                <a:solidFill>
                  <a:srgbClr val="FFC000"/>
                </a:solidFill>
              </a:rPr>
              <a:t> March at midnight</a:t>
            </a:r>
            <a:r>
              <a:rPr lang="en-GB" dirty="0" smtClean="0">
                <a:solidFill>
                  <a:srgbClr val="FFC000"/>
                </a:solidFill>
              </a:rPr>
              <a:t>:</a:t>
            </a:r>
          </a:p>
          <a:p>
            <a:pPr lvl="1"/>
            <a:r>
              <a:rPr lang="en-GB" dirty="0" smtClean="0"/>
              <a:t>Write </a:t>
            </a:r>
            <a:r>
              <a:rPr lang="en-GB" dirty="0"/>
              <a:t>a clear description in your own words of the objects we examined and recreated in the workshop. This should follow archaeological guidelines, such as for an object entry in an excavation report or museum catalogue and should also consider some of the issues raised by physically recreating the </a:t>
            </a:r>
            <a:r>
              <a:rPr lang="en-GB" dirty="0" smtClean="0"/>
              <a:t>object</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4" name="Content Placeholder 3"/>
          <p:cNvSpPr>
            <a:spLocks noGrp="1"/>
          </p:cNvSpPr>
          <p:nvPr>
            <p:ph idx="1"/>
          </p:nvPr>
        </p:nvSpPr>
        <p:spPr>
          <a:xfrm>
            <a:off x="179512" y="1628800"/>
            <a:ext cx="8280920" cy="5040560"/>
          </a:xfrm>
        </p:spPr>
        <p:txBody>
          <a:bodyPr>
            <a:normAutofit/>
          </a:bodyPr>
          <a:lstStyle/>
          <a:p>
            <a:r>
              <a:rPr lang="en-GB" sz="2800" dirty="0" smtClean="0"/>
              <a:t>2500-word report</a:t>
            </a:r>
          </a:p>
          <a:p>
            <a:r>
              <a:rPr lang="en-GB" sz="2800" dirty="0"/>
              <a:t>Due Thursday </a:t>
            </a:r>
            <a:r>
              <a:rPr lang="en-US" sz="2800" dirty="0">
                <a:solidFill>
                  <a:schemeClr val="accent1"/>
                </a:solidFill>
              </a:rPr>
              <a:t>26th April </a:t>
            </a:r>
            <a:r>
              <a:rPr lang="en-US" sz="2800" dirty="0" smtClean="0">
                <a:solidFill>
                  <a:schemeClr val="accent1"/>
                </a:solidFill>
              </a:rPr>
              <a:t>@ </a:t>
            </a:r>
            <a:r>
              <a:rPr lang="en-GB" sz="2800" dirty="0" smtClean="0">
                <a:solidFill>
                  <a:schemeClr val="accent1"/>
                </a:solidFill>
              </a:rPr>
              <a:t>midnight</a:t>
            </a:r>
            <a:r>
              <a:rPr lang="en-GB" sz="2800" dirty="0">
                <a:solidFill>
                  <a:schemeClr val="accent1"/>
                </a:solidFill>
              </a:rPr>
              <a:t>:</a:t>
            </a:r>
          </a:p>
          <a:p>
            <a:pPr lvl="1"/>
            <a:r>
              <a:rPr lang="en-GB" sz="2400" dirty="0"/>
              <a:t>Write a report considering the significance of </a:t>
            </a:r>
            <a:r>
              <a:rPr lang="en-GB" sz="2400" b="1" u="sng" dirty="0"/>
              <a:t>one</a:t>
            </a:r>
            <a:r>
              <a:rPr lang="en-GB" sz="2400" dirty="0"/>
              <a:t> of the following resources for exploring interconnections in the Bronze Age East Mediterranean:</a:t>
            </a:r>
          </a:p>
          <a:p>
            <a:pPr lvl="2"/>
            <a:r>
              <a:rPr lang="en-GB" sz="2000" dirty="0"/>
              <a:t>Metal</a:t>
            </a:r>
          </a:p>
          <a:p>
            <a:pPr lvl="2"/>
            <a:r>
              <a:rPr lang="en-GB" sz="2000" dirty="0"/>
              <a:t>Wood</a:t>
            </a:r>
          </a:p>
          <a:p>
            <a:pPr lvl="2"/>
            <a:r>
              <a:rPr lang="en-GB" sz="2000" dirty="0"/>
              <a:t>Oil</a:t>
            </a:r>
          </a:p>
          <a:p>
            <a:pPr lvl="2"/>
            <a:r>
              <a:rPr lang="en-GB" sz="2000" dirty="0"/>
              <a:t>Semi-Precious Stones</a:t>
            </a:r>
          </a:p>
          <a:p>
            <a:pPr lvl="2"/>
            <a:r>
              <a:rPr lang="en-GB" sz="2000" dirty="0" smtClean="0"/>
              <a:t>Textiles</a:t>
            </a:r>
          </a:p>
          <a:p>
            <a:r>
              <a:rPr lang="en-GB" sz="2800" dirty="0" smtClean="0"/>
              <a:t>2-hour exam in term 3</a:t>
            </a:r>
          </a:p>
        </p:txBody>
      </p:sp>
    </p:spTree>
    <p:extLst>
      <p:ext uri="{BB962C8B-B14F-4D97-AF65-F5344CB8AC3E}">
        <p14:creationId xmlns:p14="http://schemas.microsoft.com/office/powerpoint/2010/main" val="28067454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Report: What We Expect!</a:t>
            </a:r>
            <a:endParaRPr lang="en-GB" dirty="0"/>
          </a:p>
        </p:txBody>
      </p:sp>
      <p:sp>
        <p:nvSpPr>
          <p:cNvPr id="4" name="Content Placeholder 3"/>
          <p:cNvSpPr>
            <a:spLocks noGrp="1"/>
          </p:cNvSpPr>
          <p:nvPr>
            <p:ph sz="half" idx="1"/>
          </p:nvPr>
        </p:nvSpPr>
        <p:spPr>
          <a:xfrm>
            <a:off x="107504" y="1628800"/>
            <a:ext cx="4968552" cy="5112568"/>
          </a:xfrm>
        </p:spPr>
        <p:txBody>
          <a:bodyPr>
            <a:normAutofit/>
          </a:bodyPr>
          <a:lstStyle/>
          <a:p>
            <a:r>
              <a:rPr lang="en-GB" dirty="0" smtClean="0"/>
              <a:t>Theoretically informed discussion (based on material covered in first week)</a:t>
            </a:r>
          </a:p>
          <a:p>
            <a:r>
              <a:rPr lang="en-GB" dirty="0" smtClean="0"/>
              <a:t>Clear engagement with the archaeological material</a:t>
            </a:r>
          </a:p>
          <a:p>
            <a:r>
              <a:rPr lang="en-GB" dirty="0" smtClean="0"/>
              <a:t>Clear engagement with peer-reviewed literature &amp; primary sources</a:t>
            </a:r>
          </a:p>
          <a:p>
            <a:r>
              <a:rPr lang="en-GB" dirty="0" smtClean="0"/>
              <a:t>Not the internet !</a:t>
            </a:r>
          </a:p>
          <a:p>
            <a:r>
              <a:rPr lang="en-GB" dirty="0" smtClean="0"/>
              <a:t>It should be formatted as an archaeological report</a:t>
            </a:r>
          </a:p>
          <a:p>
            <a:pPr lvl="1"/>
            <a:endParaRPr lang="en-GB" dirty="0"/>
          </a:p>
        </p:txBody>
      </p:sp>
      <p:sp>
        <p:nvSpPr>
          <p:cNvPr id="5" name="TextBox 4"/>
          <p:cNvSpPr txBox="1"/>
          <p:nvPr/>
        </p:nvSpPr>
        <p:spPr>
          <a:xfrm>
            <a:off x="6228184" y="5988883"/>
            <a:ext cx="2545312" cy="369332"/>
          </a:xfrm>
          <a:prstGeom prst="rect">
            <a:avLst/>
          </a:prstGeom>
          <a:noFill/>
        </p:spPr>
        <p:txBody>
          <a:bodyPr wrap="none" rtlCol="0">
            <a:spAutoFit/>
          </a:bodyPr>
          <a:lstStyle/>
          <a:p>
            <a:r>
              <a:rPr lang="en-GB" dirty="0" smtClean="0"/>
              <a:t>Base Ring </a:t>
            </a:r>
            <a:r>
              <a:rPr lang="en-GB" dirty="0" err="1" smtClean="0"/>
              <a:t>krater</a:t>
            </a:r>
            <a:r>
              <a:rPr lang="en-GB" dirty="0" smtClean="0"/>
              <a:t>, </a:t>
            </a:r>
            <a:r>
              <a:rPr lang="en-GB" dirty="0" err="1" smtClean="0"/>
              <a:t>Alalakh</a:t>
            </a:r>
            <a:endParaRPr lang="en-GB" dirty="0"/>
          </a:p>
        </p:txBody>
      </p:sp>
      <p:pic>
        <p:nvPicPr>
          <p:cNvPr id="7" name="Content Placeholder 4" descr="BR krater.jp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5364088" y="1916832"/>
            <a:ext cx="3568195" cy="3928013"/>
          </a:xfr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Mediterranean Materiality</a:t>
            </a:r>
            <a:endParaRPr lang="en-GB" dirty="0"/>
          </a:p>
        </p:txBody>
      </p:sp>
      <p:sp>
        <p:nvSpPr>
          <p:cNvPr id="3" name="Content Placeholder 2"/>
          <p:cNvSpPr>
            <a:spLocks noGrp="1"/>
          </p:cNvSpPr>
          <p:nvPr>
            <p:ph sz="half" idx="1"/>
          </p:nvPr>
        </p:nvSpPr>
        <p:spPr>
          <a:xfrm>
            <a:off x="179512" y="1772816"/>
            <a:ext cx="4608512" cy="4752528"/>
          </a:xfrm>
        </p:spPr>
        <p:txBody>
          <a:bodyPr>
            <a:normAutofit fontScale="92500" lnSpcReduction="10000"/>
          </a:bodyPr>
          <a:lstStyle/>
          <a:p>
            <a:r>
              <a:rPr lang="en-US" dirty="0" smtClean="0"/>
              <a:t>Mediterranean: a space through which people &amp; their goods moved</a:t>
            </a:r>
          </a:p>
          <a:p>
            <a:r>
              <a:rPr lang="en-GB" dirty="0"/>
              <a:t>Focusing on the material world &amp; what this might tell us about </a:t>
            </a:r>
            <a:r>
              <a:rPr lang="en-GB" dirty="0" smtClean="0"/>
              <a:t>ancient interconnections</a:t>
            </a:r>
            <a:endParaRPr lang="en-GB" dirty="0"/>
          </a:p>
          <a:p>
            <a:r>
              <a:rPr lang="en-US" dirty="0"/>
              <a:t>Experiencing &amp; handling of these material objects </a:t>
            </a:r>
            <a:r>
              <a:rPr lang="en-US" dirty="0" smtClean="0"/>
              <a:t>was central </a:t>
            </a:r>
            <a:r>
              <a:rPr lang="en-US" dirty="0"/>
              <a:t>to:</a:t>
            </a:r>
          </a:p>
          <a:p>
            <a:pPr lvl="1"/>
            <a:r>
              <a:rPr lang="en-US" dirty="0"/>
              <a:t>Crafting of distinctive identities</a:t>
            </a:r>
          </a:p>
          <a:p>
            <a:pPr lvl="1"/>
            <a:r>
              <a:rPr lang="en-US" dirty="0"/>
              <a:t>Shaping perceptions of the world around </a:t>
            </a:r>
            <a:r>
              <a:rPr lang="en-US" dirty="0" smtClean="0"/>
              <a:t>them</a:t>
            </a:r>
          </a:p>
          <a:p>
            <a:endParaRPr lang="en-US" dirty="0" smtClean="0"/>
          </a:p>
        </p:txBody>
      </p:sp>
      <p:pic>
        <p:nvPicPr>
          <p:cNvPr id="8" name="Content Placeholder 7" descr="Fig 7_5.tif"/>
          <p:cNvPicPr>
            <a:picLocks noGrp="1" noChangeAspect="1"/>
          </p:cNvPicPr>
          <p:nvPr>
            <p:ph sz="half" idx="2"/>
          </p:nvPr>
        </p:nvPicPr>
        <p:blipFill rotWithShape="1">
          <a:blip r:embed="rId2" cstate="email">
            <a:extLst>
              <a:ext uri="{28A0092B-C50C-407E-A947-70E740481C1C}">
                <a14:useLocalDpi xmlns:a14="http://schemas.microsoft.com/office/drawing/2010/main"/>
              </a:ext>
            </a:extLst>
          </a:blip>
          <a:srcRect l="4818" r="4885"/>
          <a:stretch/>
        </p:blipFill>
        <p:spPr>
          <a:xfrm>
            <a:off x="5076056" y="2204865"/>
            <a:ext cx="3744416" cy="3186894"/>
          </a:xfrm>
          <a:prstGeom prst="rect">
            <a:avLst/>
          </a:prstGeom>
          <a:ln w="38100">
            <a:solidFill>
              <a:srgbClr val="FFC000"/>
            </a:solidFill>
          </a:ln>
        </p:spPr>
      </p:pic>
      <p:sp>
        <p:nvSpPr>
          <p:cNvPr id="4" name="TextBox 3"/>
          <p:cNvSpPr txBox="1"/>
          <p:nvPr/>
        </p:nvSpPr>
        <p:spPr>
          <a:xfrm>
            <a:off x="5148064" y="5623776"/>
            <a:ext cx="3466334" cy="369332"/>
          </a:xfrm>
          <a:prstGeom prst="rect">
            <a:avLst/>
          </a:prstGeom>
          <a:noFill/>
        </p:spPr>
        <p:txBody>
          <a:bodyPr wrap="none" rtlCol="0">
            <a:spAutoFit/>
          </a:bodyPr>
          <a:lstStyle/>
          <a:p>
            <a:r>
              <a:rPr lang="en-GB" dirty="0" smtClean="0"/>
              <a:t>Mycenaean boats on vase, </a:t>
            </a:r>
            <a:r>
              <a:rPr lang="en-GB" dirty="0" err="1" smtClean="0"/>
              <a:t>Enkomi</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Materiality?</a:t>
            </a:r>
            <a:endParaRPr lang="en-GB" dirty="0"/>
          </a:p>
        </p:txBody>
      </p:sp>
      <p:sp>
        <p:nvSpPr>
          <p:cNvPr id="3" name="Content Placeholder 2"/>
          <p:cNvSpPr>
            <a:spLocks noGrp="1"/>
          </p:cNvSpPr>
          <p:nvPr>
            <p:ph sz="half" idx="1"/>
          </p:nvPr>
        </p:nvSpPr>
        <p:spPr>
          <a:xfrm>
            <a:off x="179512" y="1772816"/>
            <a:ext cx="4680520" cy="4680520"/>
          </a:xfrm>
        </p:spPr>
        <p:txBody>
          <a:bodyPr>
            <a:normAutofit lnSpcReduction="10000"/>
          </a:bodyPr>
          <a:lstStyle/>
          <a:p>
            <a:r>
              <a:rPr lang="en-GB" dirty="0" smtClean="0"/>
              <a:t>How objects are thoroughly entwined in &amp; shape people’s lives/experiences</a:t>
            </a:r>
          </a:p>
          <a:p>
            <a:r>
              <a:rPr lang="en-GB" dirty="0" smtClean="0"/>
              <a:t>How objects are incorporated into daily practice:</a:t>
            </a:r>
          </a:p>
          <a:p>
            <a:pPr lvl="1"/>
            <a:r>
              <a:rPr lang="en-GB" dirty="0" smtClean="0"/>
              <a:t>Material</a:t>
            </a:r>
            <a:r>
              <a:rPr lang="en-GB" i="1" dirty="0" smtClean="0"/>
              <a:t> habitus</a:t>
            </a:r>
          </a:p>
          <a:p>
            <a:r>
              <a:rPr lang="en-GB" dirty="0" smtClean="0"/>
              <a:t>Creation of material worlds: </a:t>
            </a:r>
          </a:p>
          <a:p>
            <a:pPr lvl="1"/>
            <a:r>
              <a:rPr lang="en-GB" dirty="0" smtClean="0"/>
              <a:t>Shaping people’s daily embodied experiences</a:t>
            </a:r>
            <a:endParaRPr lang="en-GB" dirty="0"/>
          </a:p>
        </p:txBody>
      </p:sp>
      <p:pic>
        <p:nvPicPr>
          <p:cNvPr id="5" name="Content Placeholder 4"/>
          <p:cNvPicPr>
            <a:picLocks noGrp="1" noChangeAspect="1"/>
          </p:cNvPicPr>
          <p:nvPr>
            <p:ph sz="half" idx="2"/>
          </p:nvPr>
        </p:nvPicPr>
        <p:blipFill>
          <a:blip r:embed="rId2" cstate="email">
            <a:extLst>
              <a:ext uri="{28A0092B-C50C-407E-A947-70E740481C1C}">
                <a14:useLocalDpi xmlns:a14="http://schemas.microsoft.com/office/drawing/2010/main"/>
              </a:ext>
            </a:extLst>
          </a:blip>
          <a:stretch>
            <a:fillRect/>
          </a:stretch>
        </p:blipFill>
        <p:spPr>
          <a:xfrm>
            <a:off x="5076056" y="2276872"/>
            <a:ext cx="3822576" cy="3032577"/>
          </a:xfrm>
        </p:spPr>
      </p:pic>
      <p:sp>
        <p:nvSpPr>
          <p:cNvPr id="6" name="TextBox 5"/>
          <p:cNvSpPr txBox="1"/>
          <p:nvPr/>
        </p:nvSpPr>
        <p:spPr>
          <a:xfrm>
            <a:off x="5580112" y="5404574"/>
            <a:ext cx="3190297" cy="369332"/>
          </a:xfrm>
          <a:prstGeom prst="rect">
            <a:avLst/>
          </a:prstGeom>
          <a:noFill/>
        </p:spPr>
        <p:txBody>
          <a:bodyPr wrap="none" rtlCol="0">
            <a:spAutoFit/>
          </a:bodyPr>
          <a:lstStyle/>
          <a:p>
            <a:r>
              <a:rPr lang="en-GB" dirty="0" smtClean="0"/>
              <a:t>Handling an Egyptian headrest</a:t>
            </a:r>
            <a:endParaRPr lang="en-GB" dirty="0"/>
          </a:p>
        </p:txBody>
      </p:sp>
    </p:spTree>
    <p:extLst>
      <p:ext uri="{BB962C8B-B14F-4D97-AF65-F5344CB8AC3E}">
        <p14:creationId xmlns:p14="http://schemas.microsoft.com/office/powerpoint/2010/main" val="269845511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Craft Specialisation</a:t>
            </a:r>
            <a:endParaRPr lang="en-GB" dirty="0"/>
          </a:p>
        </p:txBody>
      </p:sp>
      <p:sp>
        <p:nvSpPr>
          <p:cNvPr id="8" name="Content Placeholder 7"/>
          <p:cNvSpPr>
            <a:spLocks noGrp="1"/>
          </p:cNvSpPr>
          <p:nvPr>
            <p:ph sz="half" idx="1"/>
          </p:nvPr>
        </p:nvSpPr>
        <p:spPr>
          <a:xfrm>
            <a:off x="251520" y="1772816"/>
            <a:ext cx="4392488" cy="4624936"/>
          </a:xfrm>
        </p:spPr>
        <p:txBody>
          <a:bodyPr>
            <a:normAutofit lnSpcReduction="10000"/>
          </a:bodyPr>
          <a:lstStyle/>
          <a:p>
            <a:r>
              <a:rPr lang="en-GB" dirty="0" smtClean="0"/>
              <a:t>“The </a:t>
            </a:r>
            <a:r>
              <a:rPr lang="en-GB" dirty="0"/>
              <a:t>excitement of the exotic, the pleasure of the beautiful, </a:t>
            </a:r>
            <a:r>
              <a:rPr lang="en-GB" dirty="0" smtClean="0"/>
              <a:t>&amp; the </a:t>
            </a:r>
            <a:r>
              <a:rPr lang="en-GB" dirty="0"/>
              <a:t>significance of the </a:t>
            </a:r>
            <a:r>
              <a:rPr lang="en-GB" dirty="0" smtClean="0"/>
              <a:t>symbolic” </a:t>
            </a:r>
          </a:p>
          <a:p>
            <a:pPr marL="118872" indent="0">
              <a:buNone/>
            </a:pPr>
            <a:r>
              <a:rPr lang="en-GB" dirty="0" smtClean="0"/>
              <a:t>    (</a:t>
            </a:r>
            <a:r>
              <a:rPr lang="en-GB" dirty="0" err="1" smtClean="0"/>
              <a:t>Brumfiel</a:t>
            </a:r>
            <a:r>
              <a:rPr lang="en-GB" dirty="0" smtClean="0"/>
              <a:t> &amp; Earle 1987: 8)</a:t>
            </a:r>
          </a:p>
          <a:p>
            <a:r>
              <a:rPr lang="en-GB" dirty="0" smtClean="0"/>
              <a:t>Links between craft specialization, long </a:t>
            </a:r>
            <a:r>
              <a:rPr lang="en-GB" dirty="0"/>
              <a:t>distance </a:t>
            </a:r>
            <a:r>
              <a:rPr lang="en-GB" dirty="0" smtClean="0"/>
              <a:t>trade &amp; the </a:t>
            </a:r>
            <a:r>
              <a:rPr lang="en-GB" dirty="0"/>
              <a:t>emergence of </a:t>
            </a:r>
            <a:r>
              <a:rPr lang="en-GB" dirty="0" smtClean="0"/>
              <a:t>social complexity</a:t>
            </a:r>
            <a:endParaRPr lang="en-GB" dirty="0"/>
          </a:p>
        </p:txBody>
      </p:sp>
      <p:pic>
        <p:nvPicPr>
          <p:cNvPr id="11" name="Content Placeholder 10" descr="enkomi bowl.jpg"/>
          <p:cNvPicPr>
            <a:picLocks noGrp="1" noChangeAspect="1"/>
          </p:cNvPicPr>
          <p:nvPr>
            <p:ph sz="half" idx="2"/>
          </p:nvPr>
        </p:nvPicPr>
        <p:blipFill>
          <a:blip r:embed="rId2" cstate="email"/>
          <a:stretch>
            <a:fillRect/>
          </a:stretch>
        </p:blipFill>
        <p:spPr>
          <a:xfrm>
            <a:off x="5004048" y="2276872"/>
            <a:ext cx="3816424" cy="2592288"/>
          </a:xfrm>
          <a:prstGeom prst="rect">
            <a:avLst/>
          </a:prstGeom>
        </p:spPr>
      </p:pic>
      <p:sp>
        <p:nvSpPr>
          <p:cNvPr id="5" name="TextBox 4"/>
          <p:cNvSpPr txBox="1"/>
          <p:nvPr/>
        </p:nvSpPr>
        <p:spPr>
          <a:xfrm>
            <a:off x="5796136" y="5032214"/>
            <a:ext cx="2509341" cy="369332"/>
          </a:xfrm>
          <a:prstGeom prst="rect">
            <a:avLst/>
          </a:prstGeom>
          <a:noFill/>
        </p:spPr>
        <p:txBody>
          <a:bodyPr wrap="none" rtlCol="0">
            <a:spAutoFit/>
          </a:bodyPr>
          <a:lstStyle/>
          <a:p>
            <a:r>
              <a:rPr lang="en-GB" dirty="0" smtClean="0"/>
              <a:t>Silver bowl from </a:t>
            </a:r>
            <a:r>
              <a:rPr lang="en-GB" dirty="0" err="1" smtClean="0"/>
              <a:t>Enkomi</a:t>
            </a:r>
            <a:endParaRPr lang="en-GB" dirty="0"/>
          </a:p>
        </p:txBody>
      </p:sp>
    </p:spTree>
    <p:extLst>
      <p:ext uri="{BB962C8B-B14F-4D97-AF65-F5344CB8AC3E}">
        <p14:creationId xmlns:p14="http://schemas.microsoft.com/office/powerpoint/2010/main" val="40085403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79512" y="1773936"/>
            <a:ext cx="4316288" cy="4623816"/>
          </a:xfrm>
        </p:spPr>
        <p:txBody>
          <a:bodyPr>
            <a:normAutofit/>
          </a:bodyPr>
          <a:lstStyle/>
          <a:p>
            <a:r>
              <a:rPr lang="en-GB" dirty="0" smtClean="0"/>
              <a:t>Specialist crafting of objects:</a:t>
            </a:r>
          </a:p>
          <a:p>
            <a:pPr lvl="1"/>
            <a:r>
              <a:rPr lang="en-GB" dirty="0" smtClean="0"/>
              <a:t>Agency of material – how the materials inform the crafting process</a:t>
            </a:r>
          </a:p>
          <a:p>
            <a:pPr lvl="1"/>
            <a:r>
              <a:rPr lang="en-GB" dirty="0" err="1" smtClean="0"/>
              <a:t>Chaîne</a:t>
            </a:r>
            <a:r>
              <a:rPr lang="en-GB" dirty="0" smtClean="0"/>
              <a:t> </a:t>
            </a:r>
            <a:r>
              <a:rPr lang="en-GB" dirty="0" err="1" smtClean="0"/>
              <a:t>opératoire</a:t>
            </a:r>
            <a:r>
              <a:rPr lang="en-GB" dirty="0" smtClean="0"/>
              <a:t>: agency of the craftsman</a:t>
            </a:r>
          </a:p>
          <a:p>
            <a:endParaRPr lang="en-GB" dirty="0"/>
          </a:p>
        </p:txBody>
      </p:sp>
      <p:sp>
        <p:nvSpPr>
          <p:cNvPr id="4" name="Content Placeholder 3"/>
          <p:cNvSpPr>
            <a:spLocks noGrp="1"/>
          </p:cNvSpPr>
          <p:nvPr>
            <p:ph sz="half" idx="2"/>
          </p:nvPr>
        </p:nvSpPr>
        <p:spPr/>
        <p:txBody>
          <a:bodyPr>
            <a:norm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pic>
        <p:nvPicPr>
          <p:cNvPr id="5" name="Content Placeholder 6" descr="ivory_ulu burun.jp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16200000">
            <a:off x="4586691" y="958620"/>
            <a:ext cx="3096344" cy="1988431"/>
          </a:xfrm>
          <a:prstGeom prst="rect">
            <a:avLst/>
          </a:prstGeom>
        </p:spPr>
      </p:pic>
      <p:pic>
        <p:nvPicPr>
          <p:cNvPr id="6" name="Content Placeholder 6" descr="pyxis.jp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198836" y="3932201"/>
            <a:ext cx="2633436" cy="2304256"/>
          </a:xfrm>
          <a:prstGeom prst="rect">
            <a:avLst/>
          </a:prstGeom>
        </p:spPr>
      </p:pic>
      <p:sp>
        <p:nvSpPr>
          <p:cNvPr id="7" name="Right Arrow 6"/>
          <p:cNvSpPr/>
          <p:nvPr/>
        </p:nvSpPr>
        <p:spPr>
          <a:xfrm rot="2848229">
            <a:off x="5643050" y="3637956"/>
            <a:ext cx="1209379" cy="702575"/>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7300886" y="1952835"/>
            <a:ext cx="1303562" cy="646331"/>
          </a:xfrm>
          <a:prstGeom prst="rect">
            <a:avLst/>
          </a:prstGeom>
          <a:noFill/>
        </p:spPr>
        <p:txBody>
          <a:bodyPr wrap="none" rtlCol="0">
            <a:spAutoFit/>
          </a:bodyPr>
          <a:lstStyle/>
          <a:p>
            <a:r>
              <a:rPr lang="en-GB" dirty="0" smtClean="0"/>
              <a:t>Hippo tusks</a:t>
            </a:r>
          </a:p>
          <a:p>
            <a:r>
              <a:rPr lang="en-GB" dirty="0" err="1" smtClean="0"/>
              <a:t>Ulu</a:t>
            </a:r>
            <a:r>
              <a:rPr lang="en-GB" dirty="0" smtClean="0"/>
              <a:t> </a:t>
            </a:r>
            <a:r>
              <a:rPr lang="en-GB" dirty="0" err="1" smtClean="0"/>
              <a:t>Burun</a:t>
            </a:r>
            <a:endParaRPr lang="en-GB" dirty="0"/>
          </a:p>
        </p:txBody>
      </p:sp>
      <p:sp>
        <p:nvSpPr>
          <p:cNvPr id="9" name="TextBox 8"/>
          <p:cNvSpPr txBox="1"/>
          <p:nvPr/>
        </p:nvSpPr>
        <p:spPr>
          <a:xfrm>
            <a:off x="6768417" y="6309320"/>
            <a:ext cx="1967462" cy="369332"/>
          </a:xfrm>
          <a:prstGeom prst="rect">
            <a:avLst/>
          </a:prstGeom>
          <a:noFill/>
        </p:spPr>
        <p:txBody>
          <a:bodyPr wrap="none" rtlCol="0">
            <a:spAutoFit/>
          </a:bodyPr>
          <a:lstStyle/>
          <a:p>
            <a:r>
              <a:rPr lang="en-GB" dirty="0" smtClean="0"/>
              <a:t>Ivory </a:t>
            </a:r>
            <a:r>
              <a:rPr lang="en-GB" i="1" dirty="0" err="1" smtClean="0"/>
              <a:t>pyxis</a:t>
            </a:r>
            <a:r>
              <a:rPr lang="en-GB" dirty="0" smtClean="0"/>
              <a:t>, Thebes</a:t>
            </a:r>
            <a:endParaRPr lang="en-GB" dirty="0"/>
          </a:p>
        </p:txBody>
      </p:sp>
      <p:sp>
        <p:nvSpPr>
          <p:cNvPr id="2" name="Title 1"/>
          <p:cNvSpPr>
            <a:spLocks noGrp="1"/>
          </p:cNvSpPr>
          <p:nvPr>
            <p:ph type="title"/>
          </p:nvPr>
        </p:nvSpPr>
        <p:spPr/>
        <p:txBody>
          <a:bodyPr/>
          <a:lstStyle/>
          <a:p>
            <a:r>
              <a:rPr lang="en-GB" dirty="0" smtClean="0"/>
              <a:t>Materials &amp; Objects</a:t>
            </a:r>
            <a:endParaRPr lang="en-GB" dirty="0"/>
          </a:p>
        </p:txBody>
      </p:sp>
    </p:spTree>
    <p:extLst>
      <p:ext uri="{BB962C8B-B14F-4D97-AF65-F5344CB8AC3E}">
        <p14:creationId xmlns:p14="http://schemas.microsoft.com/office/powerpoint/2010/main" val="39390416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Technologies of Enchantment</a:t>
            </a:r>
            <a:endParaRPr lang="en-GB" dirty="0"/>
          </a:p>
        </p:txBody>
      </p:sp>
      <p:sp>
        <p:nvSpPr>
          <p:cNvPr id="5" name="Content Placeholder 4"/>
          <p:cNvSpPr>
            <a:spLocks noGrp="1"/>
          </p:cNvSpPr>
          <p:nvPr>
            <p:ph sz="half" idx="1"/>
          </p:nvPr>
        </p:nvSpPr>
        <p:spPr>
          <a:xfrm>
            <a:off x="179512" y="1700808"/>
            <a:ext cx="5544616" cy="4895424"/>
          </a:xfrm>
        </p:spPr>
        <p:txBody>
          <a:bodyPr>
            <a:normAutofit/>
          </a:bodyPr>
          <a:lstStyle/>
          <a:p>
            <a:r>
              <a:rPr lang="en-GB" dirty="0" smtClean="0"/>
              <a:t>Crafted objects are </a:t>
            </a:r>
            <a:r>
              <a:rPr lang="en-GB" dirty="0" smtClean="0">
                <a:solidFill>
                  <a:srgbClr val="FFC000"/>
                </a:solidFill>
              </a:rPr>
              <a:t>enchanted:</a:t>
            </a:r>
          </a:p>
          <a:p>
            <a:pPr lvl="1"/>
            <a:r>
              <a:rPr lang="en-GB" dirty="0" smtClean="0"/>
              <a:t>“</a:t>
            </a:r>
            <a:r>
              <a:rPr lang="en-GB" dirty="0"/>
              <a:t>one of the technical means whereby individuals are persuaded of the necessity </a:t>
            </a:r>
            <a:r>
              <a:rPr lang="en-GB" dirty="0" smtClean="0"/>
              <a:t>&amp; desirability </a:t>
            </a:r>
            <a:r>
              <a:rPr lang="en-GB" dirty="0"/>
              <a:t>of the social order which encompasses them</a:t>
            </a:r>
            <a:r>
              <a:rPr lang="en-GB" dirty="0" smtClean="0"/>
              <a:t>” (</a:t>
            </a:r>
            <a:r>
              <a:rPr lang="en-GB" dirty="0" err="1"/>
              <a:t>Gell</a:t>
            </a:r>
            <a:r>
              <a:rPr lang="en-GB" dirty="0"/>
              <a:t> </a:t>
            </a:r>
            <a:r>
              <a:rPr lang="en-GB" dirty="0" smtClean="0"/>
              <a:t>1992: 44)</a:t>
            </a:r>
          </a:p>
          <a:p>
            <a:r>
              <a:rPr lang="en-GB" dirty="0" smtClean="0"/>
              <a:t>Power of the object: </a:t>
            </a:r>
          </a:p>
          <a:p>
            <a:pPr lvl="1"/>
            <a:r>
              <a:rPr lang="en-GB" dirty="0"/>
              <a:t>Technical </a:t>
            </a:r>
            <a:r>
              <a:rPr lang="en-GB" dirty="0" smtClean="0"/>
              <a:t>knowledge /skills</a:t>
            </a:r>
          </a:p>
          <a:p>
            <a:pPr lvl="1"/>
            <a:r>
              <a:rPr lang="en-GB" dirty="0" smtClean="0"/>
              <a:t>Extraordinary </a:t>
            </a:r>
            <a:r>
              <a:rPr lang="en-GB" dirty="0"/>
              <a:t>transformation of a natural </a:t>
            </a:r>
            <a:r>
              <a:rPr lang="en-GB" dirty="0" smtClean="0"/>
              <a:t>material</a:t>
            </a:r>
          </a:p>
          <a:p>
            <a:r>
              <a:rPr lang="en-GB" dirty="0" smtClean="0"/>
              <a:t>These </a:t>
            </a:r>
            <a:r>
              <a:rPr lang="en-GB" dirty="0" smtClean="0">
                <a:solidFill>
                  <a:srgbClr val="FFC000"/>
                </a:solidFill>
              </a:rPr>
              <a:t>beguile</a:t>
            </a:r>
            <a:r>
              <a:rPr lang="en-GB" dirty="0" smtClean="0"/>
              <a:t> </a:t>
            </a:r>
            <a:r>
              <a:rPr lang="en-GB" dirty="0"/>
              <a:t>the </a:t>
            </a:r>
            <a:r>
              <a:rPr lang="en-GB" dirty="0" smtClean="0"/>
              <a:t>viewer</a:t>
            </a:r>
          </a:p>
        </p:txBody>
      </p:sp>
      <p:sp>
        <p:nvSpPr>
          <p:cNvPr id="8" name="TextBox 7"/>
          <p:cNvSpPr txBox="1"/>
          <p:nvPr/>
        </p:nvSpPr>
        <p:spPr>
          <a:xfrm>
            <a:off x="6156176" y="5358003"/>
            <a:ext cx="2664296" cy="646331"/>
          </a:xfrm>
          <a:prstGeom prst="rect">
            <a:avLst/>
          </a:prstGeom>
          <a:noFill/>
        </p:spPr>
        <p:txBody>
          <a:bodyPr wrap="square" rtlCol="0">
            <a:spAutoFit/>
          </a:bodyPr>
          <a:lstStyle/>
          <a:p>
            <a:r>
              <a:rPr lang="en-GB" dirty="0" smtClean="0"/>
              <a:t>Silver pomegranate,</a:t>
            </a:r>
          </a:p>
          <a:p>
            <a:r>
              <a:rPr lang="en-GB" dirty="0" smtClean="0"/>
              <a:t>Tomb of Tutankhamun</a:t>
            </a:r>
            <a:endParaRPr lang="en-GB" dirty="0"/>
          </a:p>
        </p:txBody>
      </p:sp>
      <p:pic>
        <p:nvPicPr>
          <p:cNvPr id="9" name="Content Placeholder 4" descr="egP_TutPomVase850.jpg"/>
          <p:cNvPicPr>
            <a:picLocks noGrp="1" noChangeAspect="1"/>
          </p:cNvPicPr>
          <p:nvPr>
            <p:ph sz="half" idx="2"/>
          </p:nvPr>
        </p:nvPicPr>
        <p:blipFill>
          <a:blip r:embed="rId2" cstate="email"/>
          <a:stretch>
            <a:fillRect/>
          </a:stretch>
        </p:blipFill>
        <p:spPr>
          <a:xfrm>
            <a:off x="6156176" y="2420888"/>
            <a:ext cx="2533650" cy="2809875"/>
          </a:xfrm>
        </p:spPr>
      </p:pic>
    </p:spTree>
    <p:extLst>
      <p:ext uri="{BB962C8B-B14F-4D97-AF65-F5344CB8AC3E}">
        <p14:creationId xmlns:p14="http://schemas.microsoft.com/office/powerpoint/2010/main" val="4331250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Materiality &amp; Symbolism</a:t>
            </a:r>
            <a:endParaRPr lang="en-GB" dirty="0"/>
          </a:p>
        </p:txBody>
      </p:sp>
      <p:sp>
        <p:nvSpPr>
          <p:cNvPr id="3" name="Content Placeholder 2"/>
          <p:cNvSpPr>
            <a:spLocks noGrp="1"/>
          </p:cNvSpPr>
          <p:nvPr>
            <p:ph sz="half" idx="1"/>
          </p:nvPr>
        </p:nvSpPr>
        <p:spPr>
          <a:xfrm>
            <a:off x="457200" y="1773936"/>
            <a:ext cx="4186808" cy="4623816"/>
          </a:xfrm>
        </p:spPr>
        <p:txBody>
          <a:bodyPr>
            <a:normAutofit fontScale="92500" lnSpcReduction="10000"/>
          </a:bodyPr>
          <a:lstStyle/>
          <a:p>
            <a:r>
              <a:rPr lang="en-GB" dirty="0" smtClean="0"/>
              <a:t>Symbolic use of material culture to display &amp; reinforce ideology </a:t>
            </a:r>
          </a:p>
          <a:p>
            <a:r>
              <a:rPr lang="en-GB" dirty="0" smtClean="0">
                <a:solidFill>
                  <a:srgbClr val="FFC000"/>
                </a:solidFill>
              </a:rPr>
              <a:t>Symbols of power </a:t>
            </a:r>
            <a:r>
              <a:rPr lang="en-GB" dirty="0" smtClean="0"/>
              <a:t>integrated within the political economy:</a:t>
            </a:r>
          </a:p>
          <a:p>
            <a:pPr lvl="1"/>
            <a:r>
              <a:rPr lang="en-GB" dirty="0" smtClean="0"/>
              <a:t>Ceremonial items</a:t>
            </a:r>
          </a:p>
          <a:p>
            <a:pPr lvl="1"/>
            <a:r>
              <a:rPr lang="en-GB" dirty="0" smtClean="0"/>
              <a:t>Personal ornaments </a:t>
            </a:r>
          </a:p>
          <a:p>
            <a:pPr lvl="1"/>
            <a:r>
              <a:rPr lang="en-GB" dirty="0" smtClean="0"/>
              <a:t>Regalia</a:t>
            </a:r>
          </a:p>
          <a:p>
            <a:r>
              <a:rPr lang="en-GB" dirty="0" smtClean="0"/>
              <a:t>Use strictly controlled: sumptuary laws, taboos &amp; accessibility</a:t>
            </a:r>
            <a:endParaRPr lang="en-GB" dirty="0"/>
          </a:p>
        </p:txBody>
      </p:sp>
      <p:pic>
        <p:nvPicPr>
          <p:cNvPr id="7" name="Content Placeholder 4" descr="mallia bee"/>
          <p:cNvPicPr>
            <a:picLocks noGrp="1" noChangeAspect="1" noChangeArrowheads="1"/>
          </p:cNvPicPr>
          <p:nvPr>
            <p:ph sz="half" idx="2"/>
          </p:nvPr>
        </p:nvPicPr>
        <p:blipFill>
          <a:blip r:embed="rId2" cstate="email"/>
          <a:stretch>
            <a:fillRect/>
          </a:stretch>
        </p:blipFill>
        <p:spPr bwMode="auto">
          <a:xfrm>
            <a:off x="5276850" y="2204864"/>
            <a:ext cx="3409950" cy="3314700"/>
          </a:xfrm>
          <a:prstGeom prst="rect">
            <a:avLst/>
          </a:prstGeom>
          <a:noFill/>
          <a:ln>
            <a:noFill/>
          </a:ln>
        </p:spPr>
      </p:pic>
      <p:sp>
        <p:nvSpPr>
          <p:cNvPr id="6" name="TextBox 5"/>
          <p:cNvSpPr txBox="1"/>
          <p:nvPr/>
        </p:nvSpPr>
        <p:spPr>
          <a:xfrm>
            <a:off x="6660232" y="5589240"/>
            <a:ext cx="1701107" cy="400110"/>
          </a:xfrm>
          <a:prstGeom prst="rect">
            <a:avLst/>
          </a:prstGeom>
          <a:noFill/>
        </p:spPr>
        <p:txBody>
          <a:bodyPr wrap="none" rtlCol="0">
            <a:spAutoFit/>
          </a:bodyPr>
          <a:lstStyle/>
          <a:p>
            <a:r>
              <a:rPr lang="en-GB" sz="2000" dirty="0" err="1" smtClean="0"/>
              <a:t>Malia</a:t>
            </a:r>
            <a:r>
              <a:rPr lang="en-GB" sz="2000" dirty="0" smtClean="0"/>
              <a:t> pendant</a:t>
            </a:r>
            <a:endParaRPr lang="en-GB" sz="2000" dirty="0"/>
          </a:p>
        </p:txBody>
      </p:sp>
    </p:spTree>
    <p:extLst>
      <p:ext uri="{BB962C8B-B14F-4D97-AF65-F5344CB8AC3E}">
        <p14:creationId xmlns:p14="http://schemas.microsoft.com/office/powerpoint/2010/main" val="854545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par>
                          <p:cTn id="17" fill="hold">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par>
                          <p:cTn id="21" fill="hold">
                            <p:stCondLst>
                              <p:cond delay="6000"/>
                            </p:stCondLst>
                            <p:childTnLst>
                              <p:par>
                                <p:cTn id="22" presetID="10" presetClass="entr" presetSubtype="0" fill="hold" grpId="0"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 of Value</a:t>
            </a:r>
            <a:endParaRPr lang="en-GB" dirty="0"/>
          </a:p>
        </p:txBody>
      </p:sp>
      <p:sp>
        <p:nvSpPr>
          <p:cNvPr id="3" name="Content Placeholder 2"/>
          <p:cNvSpPr>
            <a:spLocks noGrp="1"/>
          </p:cNvSpPr>
          <p:nvPr>
            <p:ph idx="1"/>
          </p:nvPr>
        </p:nvSpPr>
        <p:spPr>
          <a:xfrm>
            <a:off x="457200" y="1700808"/>
            <a:ext cx="8229600" cy="4966177"/>
          </a:xfrm>
        </p:spPr>
        <p:txBody>
          <a:bodyPr>
            <a:normAutofit fontScale="85000" lnSpcReduction="20000"/>
          </a:bodyPr>
          <a:lstStyle/>
          <a:p>
            <a:r>
              <a:rPr lang="en-GB" dirty="0" smtClean="0"/>
              <a:t>Value is </a:t>
            </a:r>
            <a:r>
              <a:rPr lang="en-GB" dirty="0" smtClean="0">
                <a:solidFill>
                  <a:srgbClr val="FFC000"/>
                </a:solidFill>
              </a:rPr>
              <a:t>socially ascribed</a:t>
            </a:r>
            <a:endParaRPr lang="en-GB" dirty="0" smtClean="0"/>
          </a:p>
          <a:p>
            <a:pPr lvl="1"/>
            <a:r>
              <a:rPr lang="en-GB" dirty="0" smtClean="0"/>
              <a:t>Certain objects are socially created as luxuries</a:t>
            </a:r>
          </a:p>
          <a:p>
            <a:r>
              <a:rPr lang="en-GB" dirty="0" smtClean="0"/>
              <a:t>Distinct properties are used in construction of value</a:t>
            </a:r>
          </a:p>
          <a:p>
            <a:pPr lvl="1"/>
            <a:r>
              <a:rPr lang="en-GB" dirty="0" smtClean="0"/>
              <a:t>“...the aesthetic qualities of socially valued goods captures the way in which the form, </a:t>
            </a:r>
            <a:r>
              <a:rPr lang="en-GB" dirty="0" err="1" smtClean="0"/>
              <a:t>color</a:t>
            </a:r>
            <a:r>
              <a:rPr lang="en-GB" dirty="0" smtClean="0"/>
              <a:t>, ornamentation, polish, &amp; tactile qualities of an item </a:t>
            </a:r>
            <a:r>
              <a:rPr lang="en-GB" dirty="0" smtClean="0">
                <a:solidFill>
                  <a:srgbClr val="FFC000"/>
                </a:solidFill>
              </a:rPr>
              <a:t>compel the viewer to desire it</a:t>
            </a:r>
            <a:r>
              <a:rPr lang="en-GB" dirty="0" smtClean="0"/>
              <a:t>” (</a:t>
            </a:r>
            <a:r>
              <a:rPr lang="en-GB" dirty="0" err="1" smtClean="0"/>
              <a:t>Spielman</a:t>
            </a:r>
            <a:r>
              <a:rPr lang="en-GB" dirty="0" smtClean="0"/>
              <a:t> 2002: 200)</a:t>
            </a:r>
          </a:p>
          <a:p>
            <a:r>
              <a:rPr lang="en-GB" dirty="0" smtClean="0"/>
              <a:t>The source of an object’s value is desirability &amp; demand:</a:t>
            </a:r>
          </a:p>
          <a:p>
            <a:pPr lvl="1"/>
            <a:r>
              <a:rPr lang="en-GB" dirty="0" smtClean="0"/>
              <a:t>Objects associated with certain activities &amp; people may be considered attractive</a:t>
            </a:r>
          </a:p>
          <a:p>
            <a:pPr lvl="1"/>
            <a:r>
              <a:rPr lang="en-GB" dirty="0" smtClean="0"/>
              <a:t>Objects that are more difficult to acquire, either because of the complex &amp; intricate process of manufacture</a:t>
            </a:r>
          </a:p>
          <a:p>
            <a:pPr lvl="1"/>
            <a:r>
              <a:rPr lang="en-GB" dirty="0" smtClean="0"/>
              <a:t>Exotic objects from faraway places</a:t>
            </a:r>
            <a:endParaRPr lang="en-GB" dirty="0"/>
          </a:p>
        </p:txBody>
      </p:sp>
    </p:spTree>
    <p:extLst>
      <p:ext uri="{BB962C8B-B14F-4D97-AF65-F5344CB8AC3E}">
        <p14:creationId xmlns:p14="http://schemas.microsoft.com/office/powerpoint/2010/main" val="212594708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 of Value</a:t>
            </a:r>
            <a:endParaRPr lang="en-GB" dirty="0"/>
          </a:p>
        </p:txBody>
      </p:sp>
      <p:sp>
        <p:nvSpPr>
          <p:cNvPr id="3" name="Content Placeholder 2"/>
          <p:cNvSpPr>
            <a:spLocks noGrp="1"/>
          </p:cNvSpPr>
          <p:nvPr>
            <p:ph sz="half" idx="1"/>
          </p:nvPr>
        </p:nvSpPr>
        <p:spPr>
          <a:xfrm>
            <a:off x="457200" y="1773936"/>
            <a:ext cx="4834880" cy="4623816"/>
          </a:xfrm>
        </p:spPr>
        <p:txBody>
          <a:bodyPr>
            <a:normAutofit fontScale="92500"/>
          </a:bodyPr>
          <a:lstStyle/>
          <a:p>
            <a:r>
              <a:rPr lang="en-GB" dirty="0" smtClean="0"/>
              <a:t>Value represents a relationship between material goods &amp; social relations</a:t>
            </a:r>
          </a:p>
          <a:p>
            <a:r>
              <a:rPr lang="en-GB" dirty="0" smtClean="0"/>
              <a:t>It reflects the needs, aspirations &amp; ambitions of a social group</a:t>
            </a:r>
          </a:p>
          <a:p>
            <a:r>
              <a:rPr lang="en-GB" dirty="0" smtClean="0"/>
              <a:t>Prestigious (frequently exotic) objects are ascribed value &amp; play an active, symbolic role in the </a:t>
            </a:r>
            <a:r>
              <a:rPr lang="en-GB" dirty="0" smtClean="0">
                <a:solidFill>
                  <a:srgbClr val="FFC000"/>
                </a:solidFill>
              </a:rPr>
              <a:t>creation of status</a:t>
            </a:r>
          </a:p>
          <a:p>
            <a:pPr lvl="1"/>
            <a:r>
              <a:rPr lang="en-GB" dirty="0" smtClean="0"/>
              <a:t>Agency of object</a:t>
            </a:r>
          </a:p>
          <a:p>
            <a:endParaRPr lang="en-GB" dirty="0"/>
          </a:p>
        </p:txBody>
      </p:sp>
      <p:pic>
        <p:nvPicPr>
          <p:cNvPr id="7" name="Picture 2" descr="C:\Users\Louise\Documents\ROUTLEDGE\illustrations\Chapter 3\Fig 3_8.jpg"/>
          <p:cNvPicPr>
            <a:picLocks noGrp="1" noChangeAspect="1" noChangeArrowheads="1"/>
          </p:cNvPicPr>
          <p:nvPr>
            <p:ph sz="half" idx="2"/>
          </p:nvPr>
        </p:nvPicPr>
        <p:blipFill>
          <a:blip r:embed="rId2" cstate="email"/>
          <a:srcRect/>
          <a:stretch>
            <a:fillRect/>
          </a:stretch>
        </p:blipFill>
        <p:spPr bwMode="auto">
          <a:xfrm>
            <a:off x="6084846" y="1916833"/>
            <a:ext cx="2756239" cy="3888432"/>
          </a:xfrm>
          <a:prstGeom prst="rect">
            <a:avLst/>
          </a:prstGeom>
          <a:noFill/>
        </p:spPr>
      </p:pic>
      <p:sp>
        <p:nvSpPr>
          <p:cNvPr id="4" name="TextBox 3"/>
          <p:cNvSpPr txBox="1"/>
          <p:nvPr/>
        </p:nvSpPr>
        <p:spPr>
          <a:xfrm>
            <a:off x="6156176" y="5842312"/>
            <a:ext cx="2569934" cy="646331"/>
          </a:xfrm>
          <a:prstGeom prst="rect">
            <a:avLst/>
          </a:prstGeom>
          <a:noFill/>
        </p:spPr>
        <p:txBody>
          <a:bodyPr wrap="none" rtlCol="0">
            <a:spAutoFit/>
          </a:bodyPr>
          <a:lstStyle/>
          <a:p>
            <a:r>
              <a:rPr lang="en-GB" dirty="0" smtClean="0"/>
              <a:t>Glass pomegranate vase,</a:t>
            </a:r>
          </a:p>
          <a:p>
            <a:r>
              <a:rPr lang="en-GB" dirty="0" err="1" smtClean="0"/>
              <a:t>Enkomi</a:t>
            </a:r>
            <a:endParaRPr lang="en-GB" dirty="0"/>
          </a:p>
        </p:txBody>
      </p:sp>
    </p:spTree>
    <p:extLst>
      <p:ext uri="{BB962C8B-B14F-4D97-AF65-F5344CB8AC3E}">
        <p14:creationId xmlns:p14="http://schemas.microsoft.com/office/powerpoint/2010/main" val="284092362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Biography of Object</a:t>
            </a:r>
            <a:endParaRPr lang="en-GB" dirty="0"/>
          </a:p>
        </p:txBody>
      </p:sp>
      <p:sp>
        <p:nvSpPr>
          <p:cNvPr id="3" name="Content Placeholder 2"/>
          <p:cNvSpPr>
            <a:spLocks noGrp="1"/>
          </p:cNvSpPr>
          <p:nvPr>
            <p:ph sz="half" idx="1"/>
          </p:nvPr>
        </p:nvSpPr>
        <p:spPr>
          <a:xfrm>
            <a:off x="323528" y="1772816"/>
            <a:ext cx="4320480" cy="4680520"/>
          </a:xfrm>
        </p:spPr>
        <p:txBody>
          <a:bodyPr>
            <a:normAutofit fontScale="92500"/>
          </a:bodyPr>
          <a:lstStyle/>
          <a:p>
            <a:r>
              <a:rPr lang="en-GB" dirty="0" smtClean="0"/>
              <a:t>Deciphering the narrative(s) of the object:</a:t>
            </a:r>
          </a:p>
          <a:p>
            <a:pPr lvl="1"/>
            <a:r>
              <a:rPr lang="en-GB" altLang="en-US" dirty="0"/>
              <a:t>Objects have a life history </a:t>
            </a:r>
            <a:endParaRPr lang="en-GB" altLang="en-US" dirty="0" smtClean="0"/>
          </a:p>
          <a:p>
            <a:pPr lvl="1"/>
            <a:r>
              <a:rPr lang="en-GB" altLang="en-US" dirty="0"/>
              <a:t>Objects change through their existence &amp; may acquire histories</a:t>
            </a:r>
          </a:p>
          <a:p>
            <a:pPr lvl="1"/>
            <a:r>
              <a:rPr lang="en-GB" altLang="en-US" dirty="0" smtClean="0"/>
              <a:t>We should not focus on just </a:t>
            </a:r>
            <a:r>
              <a:rPr lang="en-GB" altLang="en-US" dirty="0"/>
              <a:t>one point in their existence</a:t>
            </a:r>
          </a:p>
          <a:p>
            <a:pPr lvl="1"/>
            <a:r>
              <a:rPr lang="en-GB" altLang="en-US" dirty="0" smtClean="0"/>
              <a:t>We should consider their production</a:t>
            </a:r>
            <a:r>
              <a:rPr lang="en-GB" altLang="en-US" dirty="0"/>
              <a:t>, exchange, </a:t>
            </a:r>
            <a:r>
              <a:rPr lang="en-GB" altLang="en-US" dirty="0" smtClean="0"/>
              <a:t>consumption, </a:t>
            </a:r>
            <a:r>
              <a:rPr lang="en-GB" altLang="en-US" dirty="0"/>
              <a:t>deposition </a:t>
            </a:r>
            <a:r>
              <a:rPr lang="en-GB" altLang="en-US" dirty="0" smtClean="0"/>
              <a:t> &amp; excavation </a:t>
            </a:r>
            <a:endParaRPr lang="en-GB" altLang="en-US" dirty="0"/>
          </a:p>
        </p:txBody>
      </p:sp>
      <p:pic>
        <p:nvPicPr>
          <p:cNvPr id="5" name="Content Placeholder 4" descr="cylinder seals.tif"/>
          <p:cNvPicPr>
            <a:picLocks noGrp="1" noChangeAspect="1"/>
          </p:cNvPicPr>
          <p:nvPr>
            <p:ph sz="half" idx="2"/>
          </p:nvPr>
        </p:nvPicPr>
        <p:blipFill rotWithShape="1">
          <a:blip r:embed="rId2" cstate="email">
            <a:extLst>
              <a:ext uri="{28A0092B-C50C-407E-A947-70E740481C1C}">
                <a14:useLocalDpi xmlns:a14="http://schemas.microsoft.com/office/drawing/2010/main"/>
              </a:ext>
            </a:extLst>
          </a:blip>
          <a:srcRect l="2896" t="2202" r="5675" b="2482"/>
          <a:stretch/>
        </p:blipFill>
        <p:spPr>
          <a:xfrm>
            <a:off x="5148064" y="2636912"/>
            <a:ext cx="3597019" cy="2503331"/>
          </a:xfrm>
          <a:prstGeom prst="rect">
            <a:avLst/>
          </a:prstGeom>
          <a:ln w="57150">
            <a:solidFill>
              <a:srgbClr val="FFC000"/>
            </a:solidFill>
          </a:ln>
        </p:spPr>
      </p:pic>
      <p:sp>
        <p:nvSpPr>
          <p:cNvPr id="6" name="TextBox 5"/>
          <p:cNvSpPr txBox="1"/>
          <p:nvPr/>
        </p:nvSpPr>
        <p:spPr>
          <a:xfrm>
            <a:off x="5796136" y="5301208"/>
            <a:ext cx="2860655" cy="369332"/>
          </a:xfrm>
          <a:prstGeom prst="rect">
            <a:avLst/>
          </a:prstGeom>
          <a:noFill/>
        </p:spPr>
        <p:txBody>
          <a:bodyPr wrap="none" rtlCol="0">
            <a:spAutoFit/>
          </a:bodyPr>
          <a:lstStyle/>
          <a:p>
            <a:r>
              <a:rPr lang="en-GB" dirty="0" smtClean="0"/>
              <a:t>Cylinder seal, </a:t>
            </a:r>
            <a:r>
              <a:rPr lang="en-GB" dirty="0" err="1" smtClean="0"/>
              <a:t>Ayia</a:t>
            </a:r>
            <a:r>
              <a:rPr lang="en-GB" dirty="0" smtClean="0"/>
              <a:t> </a:t>
            </a:r>
            <a:r>
              <a:rPr lang="en-GB" dirty="0" err="1" smtClean="0"/>
              <a:t>Paraskevi</a:t>
            </a:r>
            <a:endParaRPr lang="en-GB" dirty="0"/>
          </a:p>
        </p:txBody>
      </p:sp>
    </p:spTree>
    <p:extLst>
      <p:ext uri="{BB962C8B-B14F-4D97-AF65-F5344CB8AC3E}">
        <p14:creationId xmlns:p14="http://schemas.microsoft.com/office/powerpoint/2010/main" val="37277484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251062"/>
          </a:xfrm>
        </p:spPr>
        <p:txBody>
          <a:bodyPr/>
          <a:lstStyle/>
          <a:p>
            <a:pPr fontAlgn="auto">
              <a:spcAft>
                <a:spcPts val="0"/>
              </a:spcAft>
              <a:defRPr/>
            </a:pPr>
            <a:r>
              <a:rPr lang="en-GB" sz="4800" smtClean="0">
                <a:solidFill>
                  <a:schemeClr val="accent1">
                    <a:satMod val="150000"/>
                  </a:schemeClr>
                </a:solidFill>
              </a:rPr>
              <a:t>Biography of Objects</a:t>
            </a:r>
            <a:endParaRPr lang="en-GB" sz="4800">
              <a:solidFill>
                <a:schemeClr val="accent1">
                  <a:satMod val="150000"/>
                </a:schemeClr>
              </a:solidFill>
            </a:endParaRPr>
          </a:p>
        </p:txBody>
      </p:sp>
      <p:sp>
        <p:nvSpPr>
          <p:cNvPr id="3" name="Content Placeholder 2"/>
          <p:cNvSpPr>
            <a:spLocks noGrp="1"/>
          </p:cNvSpPr>
          <p:nvPr>
            <p:ph sz="half" idx="1"/>
          </p:nvPr>
        </p:nvSpPr>
        <p:spPr>
          <a:xfrm>
            <a:off x="323850" y="1700213"/>
            <a:ext cx="4906963" cy="4681537"/>
          </a:xfrm>
        </p:spPr>
        <p:txBody>
          <a:bodyPr/>
          <a:lstStyle/>
          <a:p>
            <a:r>
              <a:rPr lang="en-GB" altLang="en-US" dirty="0" smtClean="0"/>
              <a:t>Objects may derive significance from people &amp; events to which they are connected</a:t>
            </a:r>
          </a:p>
          <a:p>
            <a:r>
              <a:rPr lang="en-GB" altLang="en-US" dirty="0" smtClean="0"/>
              <a:t>Fame of objects &amp; renown of people are mutual</a:t>
            </a:r>
          </a:p>
          <a:p>
            <a:pPr lvl="1"/>
            <a:r>
              <a:rPr lang="en-GB" altLang="en-US" dirty="0" smtClean="0"/>
              <a:t>Objects gain value through links to powerful people </a:t>
            </a:r>
          </a:p>
          <a:p>
            <a:pPr lvl="1"/>
            <a:r>
              <a:rPr lang="en-GB" altLang="en-US" dirty="0" smtClean="0"/>
              <a:t>An individual's prestige is enhanced through possession of well-known objects</a:t>
            </a:r>
          </a:p>
          <a:p>
            <a:endParaRPr lang="en-GB" altLang="en-US" sz="2400" dirty="0" smtClean="0"/>
          </a:p>
          <a:p>
            <a:endParaRPr lang="en-GB" altLang="en-US" sz="2400" dirty="0" smtClean="0"/>
          </a:p>
        </p:txBody>
      </p:sp>
      <p:sp>
        <p:nvSpPr>
          <p:cNvPr id="4" name="TextBox 3"/>
          <p:cNvSpPr txBox="1"/>
          <p:nvPr/>
        </p:nvSpPr>
        <p:spPr>
          <a:xfrm>
            <a:off x="6156176" y="5373216"/>
            <a:ext cx="2435282" cy="646331"/>
          </a:xfrm>
          <a:prstGeom prst="rect">
            <a:avLst/>
          </a:prstGeom>
          <a:noFill/>
        </p:spPr>
        <p:txBody>
          <a:bodyPr wrap="none" rtlCol="0">
            <a:spAutoFit/>
          </a:bodyPr>
          <a:lstStyle/>
          <a:p>
            <a:r>
              <a:rPr lang="en-GB" dirty="0" smtClean="0"/>
              <a:t>Amenhotep III </a:t>
            </a:r>
          </a:p>
          <a:p>
            <a:r>
              <a:rPr lang="en-GB" dirty="0" smtClean="0"/>
              <a:t>commemorative scarab</a:t>
            </a:r>
            <a:endParaRPr lang="en-GB" dirty="0"/>
          </a:p>
        </p:txBody>
      </p:sp>
      <p:pic>
        <p:nvPicPr>
          <p:cNvPr id="6" name="Content Placeholder 5"/>
          <p:cNvPicPr>
            <a:picLocks noGrp="1" noChangeAspect="1"/>
          </p:cNvPicPr>
          <p:nvPr>
            <p:ph sz="half" idx="2"/>
          </p:nvPr>
        </p:nvPicPr>
        <p:blipFill rotWithShape="1">
          <a:blip r:embed="rId2" cstate="email">
            <a:extLst>
              <a:ext uri="{28A0092B-C50C-407E-A947-70E740481C1C}">
                <a14:useLocalDpi xmlns:a14="http://schemas.microsoft.com/office/drawing/2010/main"/>
              </a:ext>
            </a:extLst>
          </a:blip>
          <a:srcRect/>
          <a:stretch/>
        </p:blipFill>
        <p:spPr>
          <a:xfrm>
            <a:off x="5892768" y="1961281"/>
            <a:ext cx="2698690" cy="3415316"/>
          </a:xfrm>
        </p:spPr>
      </p:pic>
    </p:spTree>
    <p:extLst>
      <p:ext uri="{BB962C8B-B14F-4D97-AF65-F5344CB8AC3E}">
        <p14:creationId xmlns:p14="http://schemas.microsoft.com/office/powerpoint/2010/main" val="280384085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251062"/>
          </a:xfrm>
        </p:spPr>
        <p:txBody>
          <a:bodyPr/>
          <a:lstStyle/>
          <a:p>
            <a:pPr fontAlgn="auto">
              <a:spcAft>
                <a:spcPts val="0"/>
              </a:spcAft>
              <a:defRPr/>
            </a:pPr>
            <a:r>
              <a:rPr lang="en-GB" dirty="0" smtClean="0">
                <a:solidFill>
                  <a:schemeClr val="accent1">
                    <a:satMod val="150000"/>
                  </a:schemeClr>
                </a:solidFill>
              </a:rPr>
              <a:t>Biographical Object</a:t>
            </a:r>
            <a:endParaRPr lang="en-GB" dirty="0">
              <a:solidFill>
                <a:schemeClr val="accent1">
                  <a:satMod val="150000"/>
                </a:schemeClr>
              </a:solidFill>
            </a:endParaRPr>
          </a:p>
        </p:txBody>
      </p:sp>
      <p:sp>
        <p:nvSpPr>
          <p:cNvPr id="3" name="Content Placeholder 2"/>
          <p:cNvSpPr>
            <a:spLocks noGrp="1"/>
          </p:cNvSpPr>
          <p:nvPr>
            <p:ph sz="half" idx="1"/>
          </p:nvPr>
        </p:nvSpPr>
        <p:spPr>
          <a:xfrm>
            <a:off x="362429" y="1762313"/>
            <a:ext cx="4641619" cy="4794498"/>
          </a:xfrm>
        </p:spPr>
        <p:txBody>
          <a:bodyPr rtlCol="0">
            <a:normAutofit fontScale="92500" lnSpcReduction="20000"/>
          </a:bodyPr>
          <a:lstStyle/>
          <a:p>
            <a:pPr marL="438912" indent="-320040" fontAlgn="auto">
              <a:spcBef>
                <a:spcPts val="0"/>
              </a:spcBef>
              <a:spcAft>
                <a:spcPts val="0"/>
              </a:spcAft>
              <a:buFont typeface="Wingdings 2"/>
              <a:buChar char=""/>
              <a:defRPr/>
            </a:pPr>
            <a:r>
              <a:rPr lang="en-GB" dirty="0" smtClean="0"/>
              <a:t>Personal possessions which share </a:t>
            </a:r>
            <a:r>
              <a:rPr lang="en-GB" dirty="0"/>
              <a:t>our lives </a:t>
            </a:r>
            <a:r>
              <a:rPr lang="en-GB" dirty="0" smtClean="0"/>
              <a:t>&amp; might gradually </a:t>
            </a:r>
            <a:r>
              <a:rPr lang="en-GB" dirty="0"/>
              <a:t>deteriorate </a:t>
            </a:r>
            <a:r>
              <a:rPr lang="en-GB" dirty="0" smtClean="0"/>
              <a:t>&amp; fade over the years (with us)</a:t>
            </a:r>
          </a:p>
          <a:p>
            <a:pPr marL="438912" indent="-320040" fontAlgn="auto">
              <a:spcBef>
                <a:spcPts val="0"/>
              </a:spcBef>
              <a:spcAft>
                <a:spcPts val="0"/>
              </a:spcAft>
              <a:buFont typeface="Wingdings 2"/>
              <a:buChar char=""/>
              <a:defRPr/>
            </a:pPr>
            <a:r>
              <a:rPr lang="en-GB" dirty="0" smtClean="0"/>
              <a:t>Might </a:t>
            </a:r>
            <a:r>
              <a:rPr lang="en-GB" dirty="0"/>
              <a:t>play a role in marking </a:t>
            </a:r>
            <a:r>
              <a:rPr lang="en-GB" dirty="0" smtClean="0"/>
              <a:t>an individual’s </a:t>
            </a:r>
            <a:r>
              <a:rPr lang="en-GB" dirty="0"/>
              <a:t>progression through </a:t>
            </a:r>
            <a:r>
              <a:rPr lang="en-GB" dirty="0" smtClean="0"/>
              <a:t>key life events</a:t>
            </a:r>
          </a:p>
          <a:p>
            <a:pPr marL="438912" indent="-320040" fontAlgn="auto">
              <a:spcBef>
                <a:spcPts val="0"/>
              </a:spcBef>
              <a:spcAft>
                <a:spcPts val="0"/>
              </a:spcAft>
              <a:buFont typeface="Wingdings 2"/>
              <a:buChar char=""/>
              <a:defRPr/>
            </a:pPr>
            <a:r>
              <a:rPr lang="en-GB" dirty="0" smtClean="0"/>
              <a:t>Intrinsically </a:t>
            </a:r>
            <a:r>
              <a:rPr lang="en-GB" dirty="0"/>
              <a:t>associated with an individual </a:t>
            </a:r>
            <a:r>
              <a:rPr lang="en-GB" dirty="0" smtClean="0"/>
              <a:t>&amp; so are </a:t>
            </a:r>
            <a:r>
              <a:rPr lang="en-GB" dirty="0"/>
              <a:t>disposed of </a:t>
            </a:r>
            <a:r>
              <a:rPr lang="en-GB" dirty="0" smtClean="0"/>
              <a:t>when the </a:t>
            </a:r>
            <a:r>
              <a:rPr lang="en-GB" dirty="0"/>
              <a:t>individual </a:t>
            </a:r>
            <a:r>
              <a:rPr lang="en-GB" dirty="0" smtClean="0"/>
              <a:t>dies:</a:t>
            </a:r>
          </a:p>
          <a:p>
            <a:pPr marL="731520" lvl="1" indent="-274320" fontAlgn="auto">
              <a:spcAft>
                <a:spcPts val="0"/>
              </a:spcAft>
              <a:buFont typeface="Wingdings"/>
              <a:buChar char=""/>
              <a:defRPr/>
            </a:pPr>
            <a:r>
              <a:rPr lang="en-GB" dirty="0" smtClean="0"/>
              <a:t>Buried with them</a:t>
            </a:r>
          </a:p>
          <a:p>
            <a:pPr marL="731520" lvl="1" indent="-274320" fontAlgn="auto">
              <a:spcAft>
                <a:spcPts val="0"/>
              </a:spcAft>
              <a:buFont typeface="Wingdings"/>
              <a:buChar char=""/>
              <a:defRPr/>
            </a:pPr>
            <a:r>
              <a:rPr lang="en-GB" dirty="0" smtClean="0"/>
              <a:t>Ritually destroyed</a:t>
            </a:r>
          </a:p>
        </p:txBody>
      </p:sp>
      <p:pic>
        <p:nvPicPr>
          <p:cNvPr id="30723" name="Content Placeholder 4" descr="Athens ~Day1 042.JPG"/>
          <p:cNvPicPr>
            <a:picLocks noGrp="1" noChangeAspect="1"/>
          </p:cNvPicPr>
          <p:nvPr>
            <p:ph sz="half" idx="2"/>
          </p:nvPr>
        </p:nvPicPr>
        <p:blipFill>
          <a:blip r:embed="rId2">
            <a:extLst>
              <a:ext uri="{28A0092B-C50C-407E-A947-70E740481C1C}">
                <a14:useLocalDpi xmlns:a14="http://schemas.microsoft.com/office/drawing/2010/main"/>
              </a:ext>
            </a:extLst>
          </a:blip>
          <a:srcRect/>
          <a:stretch>
            <a:fillRect/>
          </a:stretch>
        </p:blipFill>
        <p:spPr>
          <a:xfrm>
            <a:off x="5940425" y="1989138"/>
            <a:ext cx="2728913" cy="4103687"/>
          </a:xfrm>
        </p:spPr>
      </p:pic>
      <p:sp>
        <p:nvSpPr>
          <p:cNvPr id="4" name="TextBox 3"/>
          <p:cNvSpPr txBox="1"/>
          <p:nvPr/>
        </p:nvSpPr>
        <p:spPr>
          <a:xfrm>
            <a:off x="6084168" y="6156701"/>
            <a:ext cx="2518638" cy="400110"/>
          </a:xfrm>
          <a:prstGeom prst="rect">
            <a:avLst/>
          </a:prstGeom>
          <a:noFill/>
        </p:spPr>
        <p:txBody>
          <a:bodyPr wrap="none" rtlCol="0">
            <a:spAutoFit/>
          </a:bodyPr>
          <a:lstStyle/>
          <a:p>
            <a:r>
              <a:rPr lang="en-GB" sz="2000" dirty="0" smtClean="0">
                <a:solidFill>
                  <a:srgbClr val="FFC000"/>
                </a:solidFill>
              </a:rPr>
              <a:t>Greek cremation urn</a:t>
            </a:r>
            <a:endParaRPr lang="en-GB" sz="2000" dirty="0">
              <a:solidFill>
                <a:srgbClr val="FFC000"/>
              </a:solidFill>
            </a:endParaRPr>
          </a:p>
        </p:txBody>
      </p:sp>
      <p:pic>
        <p:nvPicPr>
          <p:cNvPr id="5" name="Picture 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64088" y="1726325"/>
            <a:ext cx="3622788" cy="4824536"/>
          </a:xfrm>
          <a:prstGeom prst="rect">
            <a:avLst/>
          </a:prstGeom>
        </p:spPr>
      </p:pic>
    </p:spTree>
    <p:extLst>
      <p:ext uri="{BB962C8B-B14F-4D97-AF65-F5344CB8AC3E}">
        <p14:creationId xmlns:p14="http://schemas.microsoft.com/office/powerpoint/2010/main" val="178928605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Summary</a:t>
            </a:r>
            <a:endParaRPr lang="en-GB" dirty="0"/>
          </a:p>
        </p:txBody>
      </p:sp>
      <p:sp>
        <p:nvSpPr>
          <p:cNvPr id="6" name="Content Placeholder 5"/>
          <p:cNvSpPr>
            <a:spLocks noGrp="1"/>
          </p:cNvSpPr>
          <p:nvPr>
            <p:ph idx="1"/>
          </p:nvPr>
        </p:nvSpPr>
        <p:spPr/>
        <p:txBody>
          <a:bodyPr>
            <a:normAutofit/>
          </a:bodyPr>
          <a:lstStyle/>
          <a:p>
            <a:r>
              <a:rPr lang="en-GB" dirty="0" smtClean="0"/>
              <a:t>Importance of material objects for understanding past societies &amp; human interaction</a:t>
            </a:r>
          </a:p>
          <a:p>
            <a:r>
              <a:rPr lang="en-GB" dirty="0" smtClean="0"/>
              <a:t>Concept of materiality: how people’s lives &amp; objects are integral to each other (interwoven)</a:t>
            </a:r>
          </a:p>
          <a:p>
            <a:r>
              <a:rPr lang="en-GB" dirty="0" smtClean="0"/>
              <a:t>Crafting ancient worlds: considering different aspects of agency</a:t>
            </a:r>
          </a:p>
          <a:p>
            <a:r>
              <a:rPr lang="en-GB" dirty="0" smtClean="0"/>
              <a:t>Decoding life stories </a:t>
            </a:r>
            <a:r>
              <a:rPr lang="en-GB" smtClean="0"/>
              <a:t>of objects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453</TotalTime>
  <Words>883</Words>
  <Application>Microsoft Office PowerPoint</Application>
  <PresentationFormat>On-screen Show (4:3)</PresentationFormat>
  <Paragraphs>133</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Corbel</vt:lpstr>
      <vt:lpstr>Wingdings</vt:lpstr>
      <vt:lpstr>Wingdings 2</vt:lpstr>
      <vt:lpstr>Wingdings 3</vt:lpstr>
      <vt:lpstr>Module</vt:lpstr>
      <vt:lpstr>AHAR5005</vt:lpstr>
      <vt:lpstr>About the Module</vt:lpstr>
      <vt:lpstr>About the Module</vt:lpstr>
      <vt:lpstr>Assessment</vt:lpstr>
      <vt:lpstr>Assessment</vt:lpstr>
      <vt:lpstr>Report: What We Expect!</vt:lpstr>
      <vt:lpstr>Mediterranean Materiality</vt:lpstr>
      <vt:lpstr>What is Materiality?</vt:lpstr>
      <vt:lpstr>Craft Specialisation</vt:lpstr>
      <vt:lpstr>Materials &amp; Objects</vt:lpstr>
      <vt:lpstr>Technologies of Enchantment</vt:lpstr>
      <vt:lpstr>Materiality &amp; Symbolism</vt:lpstr>
      <vt:lpstr>Concepts of Value</vt:lpstr>
      <vt:lpstr>Concepts of Value</vt:lpstr>
      <vt:lpstr>Biography of Object</vt:lpstr>
      <vt:lpstr>Biography of Objects</vt:lpstr>
      <vt:lpstr>Biographical Object</vt:lpstr>
      <vt:lpstr>Summary</vt:lpstr>
    </vt:vector>
  </TitlesOfParts>
  <Company>Hewlett-Packard Company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Connected Worlds AHAC5009</dc:title>
  <dc:creator>Louise</dc:creator>
  <cp:lastModifiedBy>Louise Steel</cp:lastModifiedBy>
  <cp:revision>60</cp:revision>
  <dcterms:created xsi:type="dcterms:W3CDTF">2013-01-27T13:40:20Z</dcterms:created>
  <dcterms:modified xsi:type="dcterms:W3CDTF">2018-02-05T09:59:06Z</dcterms:modified>
</cp:coreProperties>
</file>