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865"/>
  </p:normalViewPr>
  <p:slideViewPr>
    <p:cSldViewPr snapToGrid="0">
      <p:cViewPr varScale="1">
        <p:scale>
          <a:sx n="113" d="100"/>
          <a:sy n="113" d="100"/>
        </p:scale>
        <p:origin x="52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10/21/22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10/21/22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a:t>10/21/22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a:t>10/21/22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a:t>10/21/22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a:t>10/21/22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a:t>10/21/22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10/21/22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a:pPr/>
              <a:t>10/21/22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10/21/22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10/21/22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a:pPr/>
              <a:t>10/21/22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www.sra.org.uk/solicitors/resources/continuing-competence/cpd/competence-statement/threshold-standar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t101.commons.gc.cuny.edu/assignment-3-are-memes-art/" TargetMode="External"/><Relationship Id="rId2" Type="http://schemas.openxmlformats.org/officeDocument/2006/relationships/image" Target="../media/image6.gif"/><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image" Target="../media/image1.jpg"/></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A21E6-320B-720B-BD39-55271D6B14FB}"/>
              </a:ext>
            </a:extLst>
          </p:cNvPr>
          <p:cNvSpPr>
            <a:spLocks noGrp="1"/>
          </p:cNvSpPr>
          <p:nvPr>
            <p:ph type="ctrTitle"/>
          </p:nvPr>
        </p:nvSpPr>
        <p:spPr>
          <a:xfrm>
            <a:off x="2406490" y="1061943"/>
            <a:ext cx="8637073" cy="2541431"/>
          </a:xfrm>
        </p:spPr>
        <p:txBody>
          <a:bodyPr>
            <a:normAutofit fontScale="90000"/>
          </a:bodyPr>
          <a:lstStyle/>
          <a:p>
            <a:r>
              <a:rPr lang="en-US" dirty="0"/>
              <a:t>Regulation of the legal professions and the provision of legal services</a:t>
            </a:r>
          </a:p>
        </p:txBody>
      </p:sp>
    </p:spTree>
    <p:extLst>
      <p:ext uri="{BB962C8B-B14F-4D97-AF65-F5344CB8AC3E}">
        <p14:creationId xmlns:p14="http://schemas.microsoft.com/office/powerpoint/2010/main" val="1377335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E9145-22DC-3A6F-301A-F2071AFE1DEC}"/>
              </a:ext>
            </a:extLst>
          </p:cNvPr>
          <p:cNvSpPr>
            <a:spLocks noGrp="1"/>
          </p:cNvSpPr>
          <p:nvPr>
            <p:ph type="title"/>
          </p:nvPr>
        </p:nvSpPr>
        <p:spPr/>
        <p:txBody>
          <a:bodyPr/>
          <a:lstStyle/>
          <a:p>
            <a:r>
              <a:rPr lang="en-US" dirty="0"/>
              <a:t>Learning outcomes:</a:t>
            </a:r>
            <a:br>
              <a:rPr lang="en-US" dirty="0"/>
            </a:br>
            <a:endParaRPr lang="en-US" dirty="0"/>
          </a:p>
        </p:txBody>
      </p:sp>
      <p:sp>
        <p:nvSpPr>
          <p:cNvPr id="3" name="Content Placeholder 2">
            <a:extLst>
              <a:ext uri="{FF2B5EF4-FFF2-40B4-BE49-F238E27FC236}">
                <a16:creationId xmlns:a16="http://schemas.microsoft.com/office/drawing/2014/main" id="{24BE4FE9-1D76-2AAF-DC0D-13F6C2561EE6}"/>
              </a:ext>
            </a:extLst>
          </p:cNvPr>
          <p:cNvSpPr>
            <a:spLocks noGrp="1"/>
          </p:cNvSpPr>
          <p:nvPr>
            <p:ph idx="1"/>
          </p:nvPr>
        </p:nvSpPr>
        <p:spPr/>
        <p:txBody>
          <a:bodyPr/>
          <a:lstStyle/>
          <a:p>
            <a:r>
              <a:rPr lang="en-US" dirty="0"/>
              <a:t>Describe how chartered legal executives, solicitors and barristers are regulated</a:t>
            </a:r>
          </a:p>
          <a:p>
            <a:r>
              <a:rPr lang="en-US" dirty="0"/>
              <a:t>Explore the legal bodies that regulate chartered legal executives, solicitors and barristers</a:t>
            </a:r>
          </a:p>
          <a:p>
            <a:r>
              <a:rPr lang="en-US" dirty="0"/>
              <a:t>Describe the methods that lawyers are held accountable</a:t>
            </a:r>
          </a:p>
        </p:txBody>
      </p:sp>
    </p:spTree>
    <p:extLst>
      <p:ext uri="{BB962C8B-B14F-4D97-AF65-F5344CB8AC3E}">
        <p14:creationId xmlns:p14="http://schemas.microsoft.com/office/powerpoint/2010/main" val="2918756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74433-91C7-5365-4276-FC76C13B5CF9}"/>
              </a:ext>
            </a:extLst>
          </p:cNvPr>
          <p:cNvSpPr>
            <a:spLocks noGrp="1"/>
          </p:cNvSpPr>
          <p:nvPr>
            <p:ph type="title"/>
          </p:nvPr>
        </p:nvSpPr>
        <p:spPr>
          <a:xfrm>
            <a:off x="1451578" y="881164"/>
            <a:ext cx="10209844" cy="1049235"/>
          </a:xfrm>
        </p:spPr>
        <p:txBody>
          <a:bodyPr/>
          <a:lstStyle/>
          <a:p>
            <a:r>
              <a:rPr lang="en-US" dirty="0"/>
              <a:t>Regulation of chartered legal executives (CLE)</a:t>
            </a:r>
          </a:p>
        </p:txBody>
      </p:sp>
      <p:sp>
        <p:nvSpPr>
          <p:cNvPr id="3" name="Content Placeholder 2">
            <a:extLst>
              <a:ext uri="{FF2B5EF4-FFF2-40B4-BE49-F238E27FC236}">
                <a16:creationId xmlns:a16="http://schemas.microsoft.com/office/drawing/2014/main" id="{D9D4E2CB-3250-AD32-201B-D2C9EC6B31EE}"/>
              </a:ext>
            </a:extLst>
          </p:cNvPr>
          <p:cNvSpPr>
            <a:spLocks noGrp="1"/>
          </p:cNvSpPr>
          <p:nvPr>
            <p:ph idx="1"/>
          </p:nvPr>
        </p:nvSpPr>
        <p:spPr>
          <a:xfrm>
            <a:off x="171450" y="1930399"/>
            <a:ext cx="10883403" cy="4176889"/>
          </a:xfrm>
        </p:spPr>
        <p:txBody>
          <a:bodyPr>
            <a:normAutofit/>
          </a:bodyPr>
          <a:lstStyle/>
          <a:p>
            <a:pPr marL="0" indent="0">
              <a:buNone/>
            </a:pPr>
            <a:r>
              <a:rPr lang="en-US" sz="1800" dirty="0"/>
              <a:t>Chartered legal executives are regulated by the Chartered Institution of Legal Executives (CILEX) Regulation. The CILEX Regulation contains the CILEX Code of Conduct in which all members must adhere. </a:t>
            </a:r>
          </a:p>
          <a:p>
            <a:pPr marL="0" indent="0">
              <a:buNone/>
            </a:pPr>
            <a:endParaRPr lang="en-US" sz="1800" dirty="0"/>
          </a:p>
          <a:p>
            <a:pPr marL="0" indent="0">
              <a:buNone/>
            </a:pPr>
            <a:r>
              <a:rPr lang="en-US" sz="2400" b="1" dirty="0"/>
              <a:t>Task</a:t>
            </a:r>
            <a:r>
              <a:rPr lang="en-US" sz="1800" dirty="0"/>
              <a:t>- Find the nine principles that the CILEX Code of Conduct express must be adhered. </a:t>
            </a:r>
          </a:p>
        </p:txBody>
      </p:sp>
    </p:spTree>
    <p:extLst>
      <p:ext uri="{BB962C8B-B14F-4D97-AF65-F5344CB8AC3E}">
        <p14:creationId xmlns:p14="http://schemas.microsoft.com/office/powerpoint/2010/main" val="2867208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737ED-4428-0BCD-ABB0-3BB936BACC97}"/>
              </a:ext>
            </a:extLst>
          </p:cNvPr>
          <p:cNvSpPr>
            <a:spLocks noGrp="1"/>
          </p:cNvSpPr>
          <p:nvPr>
            <p:ph type="title"/>
          </p:nvPr>
        </p:nvSpPr>
        <p:spPr>
          <a:xfrm>
            <a:off x="1404907" y="864897"/>
            <a:ext cx="9603275" cy="1049235"/>
          </a:xfrm>
        </p:spPr>
        <p:txBody>
          <a:bodyPr/>
          <a:lstStyle/>
          <a:p>
            <a:r>
              <a:rPr lang="en-US" dirty="0"/>
              <a:t>The nine principles</a:t>
            </a:r>
          </a:p>
        </p:txBody>
      </p:sp>
      <p:sp>
        <p:nvSpPr>
          <p:cNvPr id="3" name="Content Placeholder 2">
            <a:extLst>
              <a:ext uri="{FF2B5EF4-FFF2-40B4-BE49-F238E27FC236}">
                <a16:creationId xmlns:a16="http://schemas.microsoft.com/office/drawing/2014/main" id="{EC6860DC-080D-073A-4D42-A54772AE3FD1}"/>
              </a:ext>
            </a:extLst>
          </p:cNvPr>
          <p:cNvSpPr>
            <a:spLocks noGrp="1"/>
          </p:cNvSpPr>
          <p:nvPr>
            <p:ph idx="1"/>
          </p:nvPr>
        </p:nvSpPr>
        <p:spPr>
          <a:xfrm>
            <a:off x="345268" y="1914132"/>
            <a:ext cx="11722554" cy="3956090"/>
          </a:xfrm>
        </p:spPr>
        <p:txBody>
          <a:bodyPr/>
          <a:lstStyle/>
          <a:p>
            <a:pPr marL="457200" indent="-457200">
              <a:buFont typeface="+mj-lt"/>
              <a:buAutoNum type="arabicPeriod"/>
            </a:pPr>
            <a:r>
              <a:rPr lang="en-US" sz="1800" dirty="0"/>
              <a:t>Uphold the rule of law and the impartial administrations of justice: CLEs must ensure that they abide the Civil Procedure Rules and Article 6 ECHR.</a:t>
            </a:r>
          </a:p>
          <a:p>
            <a:pPr marL="457200" indent="-457200">
              <a:buFont typeface="+mj-lt"/>
              <a:buAutoNum type="arabicPeriod"/>
            </a:pPr>
            <a:r>
              <a:rPr lang="en-US" sz="1800" dirty="0"/>
              <a:t>Maintain high standards of professional and personal conduct: CLEs must be certified to give legal advice and representation for clients and must ensure that they behave accordingly to maintain public trust within the profession.</a:t>
            </a:r>
          </a:p>
          <a:p>
            <a:pPr marL="457200" indent="-457200">
              <a:buFont typeface="+mj-lt"/>
              <a:buAutoNum type="arabicPeriod"/>
            </a:pPr>
            <a:r>
              <a:rPr lang="en-US" sz="1800" dirty="0"/>
              <a:t>Behave with honesty and integrity:  The client is paramount, CLEs must be honest to clients even if that means you may lose them. This also means reporting dishonest behavior by other CLEs.</a:t>
            </a:r>
          </a:p>
          <a:p>
            <a:pPr marL="457200" indent="-457200">
              <a:buFont typeface="+mj-lt"/>
              <a:buAutoNum type="arabicPeriod"/>
            </a:pPr>
            <a:r>
              <a:rPr lang="en-US" sz="1800" dirty="0"/>
              <a:t>Comply with legal and regulatory obligations: CLEs cannot contravene legal obligations and they must take practicable steps to ensure they’re met.</a:t>
            </a:r>
          </a:p>
          <a:p>
            <a:pPr marL="457200" indent="-457200">
              <a:buFont typeface="+mj-lt"/>
              <a:buAutoNum type="arabicPeriod"/>
            </a:pPr>
            <a:endParaRPr lang="en-US" dirty="0"/>
          </a:p>
        </p:txBody>
      </p:sp>
    </p:spTree>
    <p:extLst>
      <p:ext uri="{BB962C8B-B14F-4D97-AF65-F5344CB8AC3E}">
        <p14:creationId xmlns:p14="http://schemas.microsoft.com/office/powerpoint/2010/main" val="10029801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69412-D910-3E2D-4C6B-CA6E5FE2EC17}"/>
              </a:ext>
            </a:extLst>
          </p:cNvPr>
          <p:cNvSpPr>
            <a:spLocks noGrp="1"/>
          </p:cNvSpPr>
          <p:nvPr>
            <p:ph type="title"/>
          </p:nvPr>
        </p:nvSpPr>
        <p:spPr/>
        <p:txBody>
          <a:bodyPr/>
          <a:lstStyle/>
          <a:p>
            <a:r>
              <a:rPr lang="en-US" dirty="0"/>
              <a:t>tHE NINE PRINCIPLES CONT.</a:t>
            </a:r>
          </a:p>
        </p:txBody>
      </p:sp>
      <p:sp>
        <p:nvSpPr>
          <p:cNvPr id="3" name="Content Placeholder 2">
            <a:extLst>
              <a:ext uri="{FF2B5EF4-FFF2-40B4-BE49-F238E27FC236}">
                <a16:creationId xmlns:a16="http://schemas.microsoft.com/office/drawing/2014/main" id="{7A0B326C-1FFD-1A31-D50F-B213A3BB2540}"/>
              </a:ext>
            </a:extLst>
          </p:cNvPr>
          <p:cNvSpPr>
            <a:spLocks noGrp="1"/>
          </p:cNvSpPr>
          <p:nvPr>
            <p:ph idx="1"/>
          </p:nvPr>
        </p:nvSpPr>
        <p:spPr>
          <a:xfrm>
            <a:off x="413002" y="1970576"/>
            <a:ext cx="11293576" cy="4082905"/>
          </a:xfrm>
        </p:spPr>
        <p:txBody>
          <a:bodyPr/>
          <a:lstStyle/>
          <a:p>
            <a:pPr marL="0" indent="0">
              <a:buNone/>
            </a:pPr>
            <a:r>
              <a:rPr lang="en-US" sz="1600" dirty="0"/>
              <a:t>5- Act competently in the best interests of the client: CLEs must constantly update their legal knowledge within their specialty. </a:t>
            </a:r>
          </a:p>
          <a:p>
            <a:pPr marL="0" indent="0">
              <a:buNone/>
            </a:pPr>
            <a:r>
              <a:rPr lang="en-US" sz="1600" dirty="0"/>
              <a:t>6- Treat everyone fairly and without prejudice: Every client deserves fair representation so CLEs must provide this by not discriminating based on characteristics, vulnerability or social standing.</a:t>
            </a:r>
          </a:p>
          <a:p>
            <a:pPr marL="0" indent="0">
              <a:buNone/>
            </a:pPr>
            <a:r>
              <a:rPr lang="en-US" sz="1600" dirty="0"/>
              <a:t>7- Ensure independence is not compromised:  Again, CLEs must act within their client’s interests. If they believe that the client’s best interests are at risk or the client is under duress, CLEs must withdraw themselves or refer the client to another practitioner.</a:t>
            </a:r>
          </a:p>
          <a:p>
            <a:pPr marL="0" indent="0">
              <a:buNone/>
            </a:pPr>
            <a:r>
              <a:rPr lang="en-US" sz="1600" dirty="0"/>
              <a:t>8- Act effectively and in accordance with proper governance and sound financial and management principles: CLEs must adhere their legal duties and must ensure that any subordinate is sufficiently equipped to support the client.</a:t>
            </a:r>
          </a:p>
          <a:p>
            <a:pPr marL="0" indent="0">
              <a:buNone/>
            </a:pPr>
            <a:r>
              <a:rPr lang="en-US" sz="1600" dirty="0"/>
              <a:t>9- Protect client money and assets.</a:t>
            </a:r>
          </a:p>
        </p:txBody>
      </p:sp>
    </p:spTree>
    <p:extLst>
      <p:ext uri="{BB962C8B-B14F-4D97-AF65-F5344CB8AC3E}">
        <p14:creationId xmlns:p14="http://schemas.microsoft.com/office/powerpoint/2010/main" val="1018794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A2AFC-E556-CFAB-0288-170B0EF6B4C3}"/>
              </a:ext>
            </a:extLst>
          </p:cNvPr>
          <p:cNvSpPr>
            <a:spLocks noGrp="1"/>
          </p:cNvSpPr>
          <p:nvPr>
            <p:ph type="title"/>
          </p:nvPr>
        </p:nvSpPr>
        <p:spPr>
          <a:xfrm>
            <a:off x="1451578" y="1120608"/>
            <a:ext cx="9603275" cy="1049235"/>
          </a:xfrm>
        </p:spPr>
        <p:txBody>
          <a:bodyPr/>
          <a:lstStyle/>
          <a:p>
            <a:r>
              <a:rPr lang="en-US" dirty="0"/>
              <a:t>Cilex regulation of legal practices</a:t>
            </a:r>
          </a:p>
        </p:txBody>
      </p:sp>
      <p:sp>
        <p:nvSpPr>
          <p:cNvPr id="3" name="Content Placeholder 2">
            <a:extLst>
              <a:ext uri="{FF2B5EF4-FFF2-40B4-BE49-F238E27FC236}">
                <a16:creationId xmlns:a16="http://schemas.microsoft.com/office/drawing/2014/main" id="{A07FED63-B2E6-E304-29EB-E02435F1B585}"/>
              </a:ext>
            </a:extLst>
          </p:cNvPr>
          <p:cNvSpPr>
            <a:spLocks noGrp="1"/>
          </p:cNvSpPr>
          <p:nvPr>
            <p:ph idx="1"/>
          </p:nvPr>
        </p:nvSpPr>
        <p:spPr>
          <a:xfrm>
            <a:off x="243668" y="2027021"/>
            <a:ext cx="11869310" cy="3450613"/>
          </a:xfrm>
        </p:spPr>
        <p:txBody>
          <a:bodyPr/>
          <a:lstStyle/>
          <a:p>
            <a:r>
              <a:rPr lang="en-US" dirty="0"/>
              <a:t>CILEX Regulation also regulate entities (legal practices) that are run by CLEs. They burden entities by ensuring that they appoint:</a:t>
            </a:r>
          </a:p>
          <a:p>
            <a:r>
              <a:rPr lang="en-US" dirty="0"/>
              <a:t>An approved manager - These are managers approved by CILEX who may manage or own the entity. </a:t>
            </a:r>
          </a:p>
          <a:p>
            <a:r>
              <a:rPr lang="en-US" dirty="0"/>
              <a:t>A compliance manager - The compliance manager ensure that all personnel belonging to the entity comply with their legal obligations. They must record all compliance failures within the entity and make such records available to CILEX </a:t>
            </a:r>
            <a:r>
              <a:rPr lang="en-US"/>
              <a:t>upon request.</a:t>
            </a:r>
            <a:endParaRPr lang="en-US" dirty="0"/>
          </a:p>
        </p:txBody>
      </p:sp>
    </p:spTree>
    <p:extLst>
      <p:ext uri="{BB962C8B-B14F-4D97-AF65-F5344CB8AC3E}">
        <p14:creationId xmlns:p14="http://schemas.microsoft.com/office/powerpoint/2010/main" val="1705367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D7322-6680-3588-4D76-2E85CDAF5BB9}"/>
              </a:ext>
            </a:extLst>
          </p:cNvPr>
          <p:cNvSpPr>
            <a:spLocks noGrp="1"/>
          </p:cNvSpPr>
          <p:nvPr>
            <p:ph type="title"/>
          </p:nvPr>
        </p:nvSpPr>
        <p:spPr/>
        <p:txBody>
          <a:bodyPr/>
          <a:lstStyle/>
          <a:p>
            <a:r>
              <a:rPr lang="en-US" dirty="0"/>
              <a:t>Regulation of solicitors </a:t>
            </a:r>
          </a:p>
        </p:txBody>
      </p:sp>
      <p:sp>
        <p:nvSpPr>
          <p:cNvPr id="3" name="Content Placeholder 2">
            <a:extLst>
              <a:ext uri="{FF2B5EF4-FFF2-40B4-BE49-F238E27FC236}">
                <a16:creationId xmlns:a16="http://schemas.microsoft.com/office/drawing/2014/main" id="{FF7E7D38-3AA8-D29C-0F7F-5264D9E33486}"/>
              </a:ext>
            </a:extLst>
          </p:cNvPr>
          <p:cNvSpPr>
            <a:spLocks noGrp="1"/>
          </p:cNvSpPr>
          <p:nvPr>
            <p:ph idx="1"/>
          </p:nvPr>
        </p:nvSpPr>
        <p:spPr>
          <a:xfrm>
            <a:off x="300112" y="2015732"/>
            <a:ext cx="11699977" cy="3775468"/>
          </a:xfrm>
        </p:spPr>
        <p:txBody>
          <a:bodyPr/>
          <a:lstStyle/>
          <a:p>
            <a:r>
              <a:rPr lang="en-US" dirty="0"/>
              <a:t>Solicitors are regulated by the Solicitors Regulation Authority.  They have various functions:</a:t>
            </a:r>
          </a:p>
          <a:p>
            <a:endParaRPr lang="en-US" dirty="0"/>
          </a:p>
          <a:p>
            <a:pPr lvl="1"/>
            <a:r>
              <a:rPr lang="en-US" dirty="0"/>
              <a:t>Setting the standards for solicitor qualification;</a:t>
            </a:r>
          </a:p>
          <a:p>
            <a:pPr lvl="1"/>
            <a:r>
              <a:rPr lang="en-US" dirty="0"/>
              <a:t>Providing ethical guidance and drafting rules of professional conduct;</a:t>
            </a:r>
          </a:p>
          <a:p>
            <a:pPr lvl="1"/>
            <a:r>
              <a:rPr lang="en-US" dirty="0"/>
              <a:t>Investigating complaints against solicitors and if necessary, prosecute them in the Solicitors’ Disciplinary Tribunal or fine entities or individual solicitors up to £2000;</a:t>
            </a:r>
          </a:p>
          <a:p>
            <a:pPr lvl="1"/>
            <a:r>
              <a:rPr lang="en-US" dirty="0"/>
              <a:t>Close down entities if necessary to protect the public.</a:t>
            </a:r>
          </a:p>
          <a:p>
            <a:pPr lvl="1"/>
            <a:endParaRPr lang="en-US" dirty="0"/>
          </a:p>
        </p:txBody>
      </p:sp>
      <p:pic>
        <p:nvPicPr>
          <p:cNvPr id="4" name="Picture 3">
            <a:extLst>
              <a:ext uri="{FF2B5EF4-FFF2-40B4-BE49-F238E27FC236}">
                <a16:creationId xmlns:a16="http://schemas.microsoft.com/office/drawing/2014/main" id="{5A5EB808-AB90-229C-A1BC-EE1C3FE22144}"/>
              </a:ext>
            </a:extLst>
          </p:cNvPr>
          <p:cNvPicPr>
            <a:picLocks noChangeAspect="1"/>
          </p:cNvPicPr>
          <p:nvPr/>
        </p:nvPicPr>
        <p:blipFill>
          <a:blip r:embed="rId2"/>
          <a:stretch>
            <a:fillRect/>
          </a:stretch>
        </p:blipFill>
        <p:spPr>
          <a:xfrm>
            <a:off x="8186241" y="431096"/>
            <a:ext cx="2868613" cy="1271407"/>
          </a:xfrm>
          <a:prstGeom prst="rect">
            <a:avLst/>
          </a:prstGeom>
        </p:spPr>
      </p:pic>
    </p:spTree>
    <p:extLst>
      <p:ext uri="{BB962C8B-B14F-4D97-AF65-F5344CB8AC3E}">
        <p14:creationId xmlns:p14="http://schemas.microsoft.com/office/powerpoint/2010/main" val="2758118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15AD3-FBFE-C39F-27AF-66CB6E59591D}"/>
              </a:ext>
            </a:extLst>
          </p:cNvPr>
          <p:cNvSpPr>
            <a:spLocks noGrp="1"/>
          </p:cNvSpPr>
          <p:nvPr>
            <p:ph type="title"/>
          </p:nvPr>
        </p:nvSpPr>
        <p:spPr>
          <a:xfrm>
            <a:off x="1451579" y="966497"/>
            <a:ext cx="9603275" cy="1049235"/>
          </a:xfrm>
        </p:spPr>
        <p:txBody>
          <a:bodyPr/>
          <a:lstStyle/>
          <a:p>
            <a:r>
              <a:rPr lang="en-US" dirty="0"/>
              <a:t>The Sra’s principles</a:t>
            </a:r>
          </a:p>
        </p:txBody>
      </p:sp>
      <p:sp>
        <p:nvSpPr>
          <p:cNvPr id="3" name="Content Placeholder 2">
            <a:extLst>
              <a:ext uri="{FF2B5EF4-FFF2-40B4-BE49-F238E27FC236}">
                <a16:creationId xmlns:a16="http://schemas.microsoft.com/office/drawing/2014/main" id="{A6329200-0711-1FE2-2312-BA1F33785EFA}"/>
              </a:ext>
            </a:extLst>
          </p:cNvPr>
          <p:cNvSpPr>
            <a:spLocks noGrp="1"/>
          </p:cNvSpPr>
          <p:nvPr>
            <p:ph idx="1"/>
          </p:nvPr>
        </p:nvSpPr>
        <p:spPr>
          <a:xfrm>
            <a:off x="604912" y="1936710"/>
            <a:ext cx="11474199" cy="3954793"/>
          </a:xfrm>
        </p:spPr>
        <p:txBody>
          <a:bodyPr/>
          <a:lstStyle/>
          <a:p>
            <a:pPr marL="0" indent="0">
              <a:buNone/>
            </a:pPr>
            <a:r>
              <a:rPr lang="en-US" dirty="0"/>
              <a:t>The SRA Standards and Regulation set out principles that solicitors must follow</a:t>
            </a:r>
          </a:p>
          <a:p>
            <a:pPr marL="457200" indent="-457200">
              <a:buFont typeface="+mj-lt"/>
              <a:buAutoNum type="arabicPeriod"/>
            </a:pPr>
            <a:r>
              <a:rPr lang="en-US" dirty="0"/>
              <a:t>Solicitors must act constitutionally.  They must uphold the rule of law and ensure the administration of justice.</a:t>
            </a:r>
          </a:p>
          <a:p>
            <a:pPr marL="457200" indent="-457200">
              <a:buFont typeface="+mj-lt"/>
              <a:buAutoNum type="arabicPeriod"/>
            </a:pPr>
            <a:r>
              <a:rPr lang="en-US" dirty="0"/>
              <a:t>Solicitors must maintain public trust.  This is done by maintaining honest, independent and integral work. </a:t>
            </a:r>
          </a:p>
          <a:p>
            <a:pPr marL="457200" indent="-457200">
              <a:buFont typeface="+mj-lt"/>
              <a:buAutoNum type="arabicPeriod"/>
            </a:pPr>
            <a:r>
              <a:rPr lang="en-US" dirty="0"/>
              <a:t>Solicitors must encourage equality, diversity and inclusion within their work. </a:t>
            </a:r>
          </a:p>
          <a:p>
            <a:pPr marL="457200" indent="-457200">
              <a:buFont typeface="+mj-lt"/>
              <a:buAutoNum type="arabicPeriod"/>
            </a:pPr>
            <a:r>
              <a:rPr lang="en-US" dirty="0"/>
              <a:t>Solicitors must act in the best interests of their client.</a:t>
            </a:r>
          </a:p>
          <a:p>
            <a:pPr marL="0" indent="0">
              <a:buNone/>
            </a:pPr>
            <a:endParaRPr lang="en-US" dirty="0"/>
          </a:p>
          <a:p>
            <a:pPr marL="0" indent="0">
              <a:buNone/>
            </a:pPr>
            <a:endParaRPr lang="en-US" dirty="0"/>
          </a:p>
          <a:p>
            <a:pPr marL="457200" indent="-457200">
              <a:buFont typeface="+mj-lt"/>
              <a:buAutoNum type="arabicPeriod"/>
            </a:pPr>
            <a:endParaRPr lang="en-US" dirty="0"/>
          </a:p>
        </p:txBody>
      </p:sp>
    </p:spTree>
    <p:extLst>
      <p:ext uri="{BB962C8B-B14F-4D97-AF65-F5344CB8AC3E}">
        <p14:creationId xmlns:p14="http://schemas.microsoft.com/office/powerpoint/2010/main" val="3190917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35DA7-BBCA-5641-1556-B1279B019812}"/>
              </a:ext>
            </a:extLst>
          </p:cNvPr>
          <p:cNvSpPr>
            <a:spLocks noGrp="1"/>
          </p:cNvSpPr>
          <p:nvPr>
            <p:ph type="title"/>
          </p:nvPr>
        </p:nvSpPr>
        <p:spPr/>
        <p:txBody>
          <a:bodyPr/>
          <a:lstStyle/>
          <a:p>
            <a:r>
              <a:rPr lang="en-US" dirty="0"/>
              <a:t>Statement of Solicitor competence</a:t>
            </a:r>
          </a:p>
        </p:txBody>
      </p:sp>
      <p:sp>
        <p:nvSpPr>
          <p:cNvPr id="3" name="Content Placeholder 2">
            <a:extLst>
              <a:ext uri="{FF2B5EF4-FFF2-40B4-BE49-F238E27FC236}">
                <a16:creationId xmlns:a16="http://schemas.microsoft.com/office/drawing/2014/main" id="{E8135F3A-099F-A786-F708-1EE3E77C4374}"/>
              </a:ext>
            </a:extLst>
          </p:cNvPr>
          <p:cNvSpPr>
            <a:spLocks noGrp="1"/>
          </p:cNvSpPr>
          <p:nvPr>
            <p:ph idx="1"/>
          </p:nvPr>
        </p:nvSpPr>
        <p:spPr>
          <a:xfrm>
            <a:off x="232379" y="2027021"/>
            <a:ext cx="11553221" cy="3820623"/>
          </a:xfrm>
        </p:spPr>
        <p:txBody>
          <a:bodyPr/>
          <a:lstStyle/>
          <a:p>
            <a:pPr marL="0" indent="0">
              <a:buNone/>
            </a:pPr>
            <a:endParaRPr lang="en-US" dirty="0"/>
          </a:p>
          <a:p>
            <a:pPr marL="0" indent="0">
              <a:buNone/>
            </a:pPr>
            <a:r>
              <a:rPr lang="en-US" dirty="0"/>
              <a:t>Activity</a:t>
            </a:r>
          </a:p>
          <a:p>
            <a:pPr marL="0" indent="0">
              <a:buNone/>
            </a:pPr>
            <a:r>
              <a:rPr lang="en-US" dirty="0"/>
              <a:t>Discover what the SRA’s ‘statement of solicitor competence’ entails and think about the level of competence that is expected of newly qualified solicitors.</a:t>
            </a:r>
          </a:p>
          <a:p>
            <a:pPr marL="0" indent="0">
              <a:buNone/>
            </a:pPr>
            <a:endParaRPr lang="en-US" dirty="0"/>
          </a:p>
        </p:txBody>
      </p:sp>
    </p:spTree>
    <p:extLst>
      <p:ext uri="{BB962C8B-B14F-4D97-AF65-F5344CB8AC3E}">
        <p14:creationId xmlns:p14="http://schemas.microsoft.com/office/powerpoint/2010/main" val="1697736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B4EFE-47AB-7EEC-9449-9ED598D093F9}"/>
              </a:ext>
            </a:extLst>
          </p:cNvPr>
          <p:cNvSpPr>
            <a:spLocks noGrp="1"/>
          </p:cNvSpPr>
          <p:nvPr>
            <p:ph type="title"/>
          </p:nvPr>
        </p:nvSpPr>
        <p:spPr/>
        <p:txBody>
          <a:bodyPr/>
          <a:lstStyle/>
          <a:p>
            <a:r>
              <a:rPr lang="en-US" dirty="0"/>
              <a:t>The threshold of newly qualified solicitors</a:t>
            </a:r>
          </a:p>
        </p:txBody>
      </p:sp>
      <p:pic>
        <p:nvPicPr>
          <p:cNvPr id="5" name="Picture 4">
            <a:extLst>
              <a:ext uri="{FF2B5EF4-FFF2-40B4-BE49-F238E27FC236}">
                <a16:creationId xmlns:a16="http://schemas.microsoft.com/office/drawing/2014/main" id="{8C14F194-66EB-CEE5-6B39-FF58F4E9CB5C}"/>
              </a:ext>
            </a:extLst>
          </p:cNvPr>
          <p:cNvPicPr>
            <a:picLocks noChangeAspect="1"/>
          </p:cNvPicPr>
          <p:nvPr/>
        </p:nvPicPr>
        <p:blipFill>
          <a:blip r:embed="rId2"/>
          <a:stretch>
            <a:fillRect/>
          </a:stretch>
        </p:blipFill>
        <p:spPr>
          <a:xfrm>
            <a:off x="303565" y="2696077"/>
            <a:ext cx="7772400" cy="2495349"/>
          </a:xfrm>
          <a:prstGeom prst="rect">
            <a:avLst/>
          </a:prstGeom>
        </p:spPr>
      </p:pic>
      <p:pic>
        <p:nvPicPr>
          <p:cNvPr id="6" name="Picture 5">
            <a:extLst>
              <a:ext uri="{FF2B5EF4-FFF2-40B4-BE49-F238E27FC236}">
                <a16:creationId xmlns:a16="http://schemas.microsoft.com/office/drawing/2014/main" id="{C1918B1A-CF65-533E-7C05-9D7AFDADD393}"/>
              </a:ext>
            </a:extLst>
          </p:cNvPr>
          <p:cNvPicPr>
            <a:picLocks noChangeAspect="1"/>
          </p:cNvPicPr>
          <p:nvPr/>
        </p:nvPicPr>
        <p:blipFill>
          <a:blip r:embed="rId3"/>
          <a:stretch>
            <a:fillRect/>
          </a:stretch>
        </p:blipFill>
        <p:spPr>
          <a:xfrm>
            <a:off x="303565" y="2059392"/>
            <a:ext cx="7772400" cy="667368"/>
          </a:xfrm>
          <a:prstGeom prst="rect">
            <a:avLst/>
          </a:prstGeom>
        </p:spPr>
      </p:pic>
      <p:sp>
        <p:nvSpPr>
          <p:cNvPr id="7" name="TextBox 6">
            <a:extLst>
              <a:ext uri="{FF2B5EF4-FFF2-40B4-BE49-F238E27FC236}">
                <a16:creationId xmlns:a16="http://schemas.microsoft.com/office/drawing/2014/main" id="{DDBADE5D-8A7F-2BA2-D05A-1B48FC31D883}"/>
              </a:ext>
            </a:extLst>
          </p:cNvPr>
          <p:cNvSpPr txBox="1"/>
          <p:nvPr/>
        </p:nvSpPr>
        <p:spPr>
          <a:xfrm>
            <a:off x="8737600" y="2178756"/>
            <a:ext cx="2878667" cy="2585323"/>
          </a:xfrm>
          <a:prstGeom prst="rect">
            <a:avLst/>
          </a:prstGeom>
          <a:noFill/>
        </p:spPr>
        <p:txBody>
          <a:bodyPr wrap="square" rtlCol="0">
            <a:spAutoFit/>
          </a:bodyPr>
          <a:lstStyle/>
          <a:p>
            <a:endParaRPr lang="en-US" dirty="0">
              <a:hlinkClick r:id="rId4"/>
            </a:endParaRPr>
          </a:p>
          <a:p>
            <a:endParaRPr lang="en-US" dirty="0">
              <a:hlinkClick r:id="rId4"/>
            </a:endParaRPr>
          </a:p>
          <a:p>
            <a:endParaRPr lang="en-US" dirty="0">
              <a:hlinkClick r:id="rId4"/>
            </a:endParaRPr>
          </a:p>
          <a:p>
            <a:r>
              <a:rPr lang="en-US" dirty="0">
                <a:hlinkClick r:id="rId4"/>
              </a:rPr>
              <a:t>https://www.sra.org.uk/solicitors/resources/continuing-competence/cpd/competence-statement/threshold-standard/</a:t>
            </a:r>
            <a:r>
              <a:rPr lang="en-US" dirty="0"/>
              <a:t> </a:t>
            </a:r>
          </a:p>
          <a:p>
            <a:endParaRPr lang="en-US" dirty="0"/>
          </a:p>
        </p:txBody>
      </p:sp>
      <p:sp>
        <p:nvSpPr>
          <p:cNvPr id="8" name="TextBox 7">
            <a:extLst>
              <a:ext uri="{FF2B5EF4-FFF2-40B4-BE49-F238E27FC236}">
                <a16:creationId xmlns:a16="http://schemas.microsoft.com/office/drawing/2014/main" id="{FF4D5DB3-AE58-87A3-0C5E-C83737FBE955}"/>
              </a:ext>
            </a:extLst>
          </p:cNvPr>
          <p:cNvSpPr txBox="1"/>
          <p:nvPr/>
        </p:nvSpPr>
        <p:spPr>
          <a:xfrm>
            <a:off x="8737600" y="2726760"/>
            <a:ext cx="2449689" cy="369332"/>
          </a:xfrm>
          <a:prstGeom prst="rect">
            <a:avLst/>
          </a:prstGeom>
          <a:noFill/>
        </p:spPr>
        <p:txBody>
          <a:bodyPr wrap="square" rtlCol="0">
            <a:spAutoFit/>
          </a:bodyPr>
          <a:lstStyle/>
          <a:p>
            <a:r>
              <a:rPr lang="en-US" dirty="0"/>
              <a:t>For full table see</a:t>
            </a:r>
          </a:p>
        </p:txBody>
      </p:sp>
    </p:spTree>
    <p:extLst>
      <p:ext uri="{BB962C8B-B14F-4D97-AF65-F5344CB8AC3E}">
        <p14:creationId xmlns:p14="http://schemas.microsoft.com/office/powerpoint/2010/main" val="2144160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4CCA5-EE84-675D-F85D-60422DA9AD93}"/>
              </a:ext>
            </a:extLst>
          </p:cNvPr>
          <p:cNvSpPr>
            <a:spLocks noGrp="1"/>
          </p:cNvSpPr>
          <p:nvPr>
            <p:ph type="title"/>
          </p:nvPr>
        </p:nvSpPr>
        <p:spPr>
          <a:xfrm>
            <a:off x="1451579" y="1098030"/>
            <a:ext cx="9603275" cy="1049235"/>
          </a:xfrm>
        </p:spPr>
        <p:txBody>
          <a:bodyPr/>
          <a:lstStyle/>
          <a:p>
            <a:r>
              <a:rPr lang="en-US" dirty="0"/>
              <a:t>Regulation of barristers </a:t>
            </a:r>
          </a:p>
        </p:txBody>
      </p:sp>
      <p:sp>
        <p:nvSpPr>
          <p:cNvPr id="3" name="Content Placeholder 2">
            <a:extLst>
              <a:ext uri="{FF2B5EF4-FFF2-40B4-BE49-F238E27FC236}">
                <a16:creationId xmlns:a16="http://schemas.microsoft.com/office/drawing/2014/main" id="{B45E2114-7254-A718-02C1-A9738696B8F1}"/>
              </a:ext>
            </a:extLst>
          </p:cNvPr>
          <p:cNvSpPr>
            <a:spLocks noGrp="1"/>
          </p:cNvSpPr>
          <p:nvPr>
            <p:ph idx="1"/>
          </p:nvPr>
        </p:nvSpPr>
        <p:spPr>
          <a:xfrm>
            <a:off x="300112" y="2015732"/>
            <a:ext cx="11090377" cy="3450613"/>
          </a:xfrm>
        </p:spPr>
        <p:txBody>
          <a:bodyPr/>
          <a:lstStyle/>
          <a:p>
            <a:pPr marL="0" indent="0">
              <a:buNone/>
            </a:pPr>
            <a:r>
              <a:rPr lang="en-US" dirty="0"/>
              <a:t>Barristers are regulated by the Bar Standards Board who create the Code of Conduct for barristers.</a:t>
            </a:r>
          </a:p>
          <a:p>
            <a:pPr marL="0" indent="0">
              <a:buNone/>
            </a:pPr>
            <a:r>
              <a:rPr lang="en-US" dirty="0"/>
              <a:t>The Code of Conduct express various topics:</a:t>
            </a:r>
          </a:p>
          <a:p>
            <a:pPr lvl="2"/>
            <a:r>
              <a:rPr lang="en-US" dirty="0"/>
              <a:t>Rights of audience</a:t>
            </a:r>
          </a:p>
          <a:p>
            <a:pPr lvl="2"/>
            <a:r>
              <a:rPr lang="en-US" dirty="0"/>
              <a:t>Advertising policies</a:t>
            </a:r>
          </a:p>
          <a:p>
            <a:pPr lvl="2"/>
            <a:r>
              <a:rPr lang="en-US" dirty="0"/>
              <a:t>Relationships with solicitors</a:t>
            </a:r>
          </a:p>
          <a:p>
            <a:pPr lvl="2"/>
            <a:r>
              <a:rPr lang="en-US" dirty="0"/>
              <a:t>Maintain professional standards </a:t>
            </a:r>
          </a:p>
          <a:p>
            <a:pPr lvl="2"/>
            <a:r>
              <a:rPr lang="en-US" dirty="0"/>
              <a:t>Acting without discrimination</a:t>
            </a:r>
          </a:p>
          <a:p>
            <a:pPr lvl="2"/>
            <a:r>
              <a:rPr lang="en-US" dirty="0"/>
              <a:t>Act within the administration of justice </a:t>
            </a:r>
          </a:p>
        </p:txBody>
      </p:sp>
      <p:pic>
        <p:nvPicPr>
          <p:cNvPr id="4" name="Picture 3">
            <a:extLst>
              <a:ext uri="{FF2B5EF4-FFF2-40B4-BE49-F238E27FC236}">
                <a16:creationId xmlns:a16="http://schemas.microsoft.com/office/drawing/2014/main" id="{12AD831E-0742-4B43-C86E-C0B3144CC424}"/>
              </a:ext>
            </a:extLst>
          </p:cNvPr>
          <p:cNvPicPr>
            <a:picLocks noChangeAspect="1"/>
          </p:cNvPicPr>
          <p:nvPr/>
        </p:nvPicPr>
        <p:blipFill>
          <a:blip r:embed="rId2"/>
          <a:stretch>
            <a:fillRect/>
          </a:stretch>
        </p:blipFill>
        <p:spPr>
          <a:xfrm>
            <a:off x="9002133" y="477057"/>
            <a:ext cx="2388356" cy="1241945"/>
          </a:xfrm>
          <a:prstGeom prst="rect">
            <a:avLst/>
          </a:prstGeom>
        </p:spPr>
      </p:pic>
    </p:spTree>
    <p:extLst>
      <p:ext uri="{BB962C8B-B14F-4D97-AF65-F5344CB8AC3E}">
        <p14:creationId xmlns:p14="http://schemas.microsoft.com/office/powerpoint/2010/main" val="670114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8EC9845D-659C-D3D0-D2EF-9E328B9AC1A5}"/>
              </a:ext>
            </a:extLst>
          </p:cNvPr>
          <p:cNvSpPr>
            <a:spLocks noGrp="1"/>
          </p:cNvSpPr>
          <p:nvPr>
            <p:ph type="title"/>
          </p:nvPr>
        </p:nvSpPr>
        <p:spPr>
          <a:xfrm>
            <a:off x="1451581" y="1258494"/>
            <a:ext cx="4176511" cy="1049235"/>
          </a:xfrm>
        </p:spPr>
        <p:txBody>
          <a:bodyPr>
            <a:normAutofit/>
          </a:bodyPr>
          <a:lstStyle/>
          <a:p>
            <a:r>
              <a:rPr lang="en-US" dirty="0"/>
              <a:t>Reflection</a:t>
            </a:r>
          </a:p>
        </p:txBody>
      </p:sp>
      <p:sp>
        <p:nvSpPr>
          <p:cNvPr id="15" name="Rectangle 14">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3" name="Content Placeholder 2">
            <a:extLst>
              <a:ext uri="{FF2B5EF4-FFF2-40B4-BE49-F238E27FC236}">
                <a16:creationId xmlns:a16="http://schemas.microsoft.com/office/drawing/2014/main" id="{8FCFD24E-C328-036B-26A1-7F0CADEBAEFC}"/>
              </a:ext>
            </a:extLst>
          </p:cNvPr>
          <p:cNvSpPr>
            <a:spLocks noGrp="1"/>
          </p:cNvSpPr>
          <p:nvPr>
            <p:ph idx="1"/>
          </p:nvPr>
        </p:nvSpPr>
        <p:spPr>
          <a:xfrm>
            <a:off x="1451581" y="2015732"/>
            <a:ext cx="4172212" cy="3450613"/>
          </a:xfrm>
        </p:spPr>
        <p:txBody>
          <a:bodyPr>
            <a:normAutofit/>
          </a:bodyPr>
          <a:lstStyle/>
          <a:p>
            <a:pPr marL="0" indent="0">
              <a:buNone/>
            </a:pPr>
            <a:r>
              <a:rPr lang="en-US" dirty="0"/>
              <a:t>Compare the principles that are expected from CLEs, solicitors and barristers. What are the common themes between all three professions? </a:t>
            </a:r>
          </a:p>
        </p:txBody>
      </p:sp>
      <p:pic>
        <p:nvPicPr>
          <p:cNvPr id="5" name="Picture 4" descr="A picture containing text&#10;&#10;Description automatically generated">
            <a:extLst>
              <a:ext uri="{FF2B5EF4-FFF2-40B4-BE49-F238E27FC236}">
                <a16:creationId xmlns:a16="http://schemas.microsoft.com/office/drawing/2014/main" id="{7348B0EB-7194-EA55-271D-52399A3C83D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4411" y="1424612"/>
            <a:ext cx="4960442" cy="3422704"/>
          </a:xfrm>
          <a:prstGeom prst="rect">
            <a:avLst/>
          </a:prstGeom>
        </p:spPr>
      </p:pic>
      <p:pic>
        <p:nvPicPr>
          <p:cNvPr id="17" name="Picture 16">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EE9B048-DEC6-BE09-9216-C77333BB57E8}"/>
              </a:ext>
            </a:extLst>
          </p:cNvPr>
          <p:cNvSpPr txBox="1"/>
          <p:nvPr/>
        </p:nvSpPr>
        <p:spPr>
          <a:xfrm>
            <a:off x="8470492" y="4647261"/>
            <a:ext cx="2584361"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3" tooltip="https://ct101.commons.gc.cuny.edu/assignment-3-are-memes-art/">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dirty="0">
              <a:solidFill>
                <a:srgbClr val="FFFFFF"/>
              </a:solidFill>
            </a:endParaRPr>
          </a:p>
        </p:txBody>
      </p:sp>
    </p:spTree>
    <p:extLst>
      <p:ext uri="{BB962C8B-B14F-4D97-AF65-F5344CB8AC3E}">
        <p14:creationId xmlns:p14="http://schemas.microsoft.com/office/powerpoint/2010/main" val="2233988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C8CB4-CA69-6B90-8EA2-8272F91F9F4E}"/>
              </a:ext>
            </a:extLst>
          </p:cNvPr>
          <p:cNvSpPr>
            <a:spLocks noGrp="1"/>
          </p:cNvSpPr>
          <p:nvPr>
            <p:ph type="title"/>
          </p:nvPr>
        </p:nvSpPr>
        <p:spPr>
          <a:xfrm>
            <a:off x="1376685" y="1210919"/>
            <a:ext cx="9603275" cy="1049235"/>
          </a:xfrm>
        </p:spPr>
        <p:txBody>
          <a:bodyPr/>
          <a:lstStyle/>
          <a:p>
            <a:r>
              <a:rPr lang="en-US" dirty="0"/>
              <a:t>The legal services board</a:t>
            </a:r>
          </a:p>
        </p:txBody>
      </p:sp>
      <p:sp>
        <p:nvSpPr>
          <p:cNvPr id="3" name="Content Placeholder 2">
            <a:extLst>
              <a:ext uri="{FF2B5EF4-FFF2-40B4-BE49-F238E27FC236}">
                <a16:creationId xmlns:a16="http://schemas.microsoft.com/office/drawing/2014/main" id="{8326F04E-51B2-7A59-732E-CB029AF28548}"/>
              </a:ext>
            </a:extLst>
          </p:cNvPr>
          <p:cNvSpPr>
            <a:spLocks noGrp="1"/>
          </p:cNvSpPr>
          <p:nvPr>
            <p:ph idx="1"/>
          </p:nvPr>
        </p:nvSpPr>
        <p:spPr>
          <a:xfrm>
            <a:off x="164646" y="1853754"/>
            <a:ext cx="12027354" cy="3450613"/>
          </a:xfrm>
        </p:spPr>
        <p:txBody>
          <a:bodyPr>
            <a:normAutofit/>
          </a:bodyPr>
          <a:lstStyle/>
          <a:p>
            <a:pPr marL="0" indent="0">
              <a:buNone/>
            </a:pPr>
            <a:r>
              <a:rPr lang="en-US" sz="1800" dirty="0"/>
              <a:t>The Legal Service Board is an independent regulator who work with CILEX, SRA and BSB to oversee legal activity in England and Wales.</a:t>
            </a:r>
          </a:p>
          <a:p>
            <a:pPr marL="0" indent="0">
              <a:buNone/>
            </a:pPr>
            <a:r>
              <a:rPr lang="en-US" sz="1800" dirty="0"/>
              <a:t>s.1(1) Legal Services Act 2007 set the objectives the Legal Service Board must regulate:</a:t>
            </a:r>
          </a:p>
        </p:txBody>
      </p:sp>
      <p:pic>
        <p:nvPicPr>
          <p:cNvPr id="4" name="Picture 3">
            <a:extLst>
              <a:ext uri="{FF2B5EF4-FFF2-40B4-BE49-F238E27FC236}">
                <a16:creationId xmlns:a16="http://schemas.microsoft.com/office/drawing/2014/main" id="{C8B903EE-2591-874B-9AAD-505E5F662474}"/>
              </a:ext>
            </a:extLst>
          </p:cNvPr>
          <p:cNvPicPr>
            <a:picLocks noChangeAspect="1"/>
          </p:cNvPicPr>
          <p:nvPr/>
        </p:nvPicPr>
        <p:blipFill>
          <a:blip r:embed="rId2"/>
          <a:stretch>
            <a:fillRect/>
          </a:stretch>
        </p:blipFill>
        <p:spPr>
          <a:xfrm>
            <a:off x="267615" y="3100206"/>
            <a:ext cx="7147421" cy="2953275"/>
          </a:xfrm>
          <a:prstGeom prst="rect">
            <a:avLst/>
          </a:prstGeom>
        </p:spPr>
      </p:pic>
    </p:spTree>
    <p:extLst>
      <p:ext uri="{BB962C8B-B14F-4D97-AF65-F5344CB8AC3E}">
        <p14:creationId xmlns:p14="http://schemas.microsoft.com/office/powerpoint/2010/main" val="15611970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356ABFBD-9FF2-CEE1-3F0B-03B3F173FE1A}"/>
              </a:ext>
            </a:extLst>
          </p:cNvPr>
          <p:cNvSpPr>
            <a:spLocks noGrp="1"/>
          </p:cNvSpPr>
          <p:nvPr>
            <p:ph type="title"/>
          </p:nvPr>
        </p:nvSpPr>
        <p:spPr>
          <a:xfrm>
            <a:off x="1451580" y="804520"/>
            <a:ext cx="4176511" cy="1049235"/>
          </a:xfrm>
        </p:spPr>
        <p:txBody>
          <a:bodyPr>
            <a:normAutofit/>
          </a:bodyPr>
          <a:lstStyle/>
          <a:p>
            <a:r>
              <a:rPr lang="en-US" sz="2200" dirty="0"/>
              <a:t>The office for legal complaints and the legal ombudsman</a:t>
            </a:r>
          </a:p>
        </p:txBody>
      </p:sp>
      <p:sp>
        <p:nvSpPr>
          <p:cNvPr id="13" name="Rectangle 1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3" name="Content Placeholder 2">
            <a:extLst>
              <a:ext uri="{FF2B5EF4-FFF2-40B4-BE49-F238E27FC236}">
                <a16:creationId xmlns:a16="http://schemas.microsoft.com/office/drawing/2014/main" id="{679A0D5E-73BF-9444-F9CB-62BF9775B321}"/>
              </a:ext>
            </a:extLst>
          </p:cNvPr>
          <p:cNvSpPr>
            <a:spLocks noGrp="1"/>
          </p:cNvSpPr>
          <p:nvPr>
            <p:ph idx="1"/>
          </p:nvPr>
        </p:nvSpPr>
        <p:spPr>
          <a:xfrm>
            <a:off x="1451581" y="2015732"/>
            <a:ext cx="4172212" cy="3450613"/>
          </a:xfrm>
        </p:spPr>
        <p:txBody>
          <a:bodyPr>
            <a:normAutofit/>
          </a:bodyPr>
          <a:lstStyle/>
          <a:p>
            <a:pPr marL="0" indent="0">
              <a:lnSpc>
                <a:spcPct val="110000"/>
              </a:lnSpc>
              <a:buNone/>
            </a:pPr>
            <a:r>
              <a:rPr lang="en-US" sz="1600" dirty="0"/>
              <a:t>The Legal Ombudsman resolves complaints regarding CLEs, solicitors and barristers. Overseen by the Office of Legal Complaints, they are an independent and free of charge service for those complaining. If a complaint is held valid, they could reward up to £50,000 in compensation.</a:t>
            </a:r>
          </a:p>
          <a:p>
            <a:pPr marL="0" indent="0">
              <a:lnSpc>
                <a:spcPct val="110000"/>
              </a:lnSpc>
              <a:buNone/>
            </a:pPr>
            <a:endParaRPr lang="en-US" sz="1600" dirty="0"/>
          </a:p>
          <a:p>
            <a:pPr marL="0" indent="0">
              <a:lnSpc>
                <a:spcPct val="110000"/>
              </a:lnSpc>
              <a:buNone/>
            </a:pPr>
            <a:r>
              <a:rPr lang="en-US" sz="1600" dirty="0"/>
              <a:t>Within the Legal Ombudsman they appoint a chief ombudsman who manage their legal specialists.</a:t>
            </a:r>
          </a:p>
        </p:txBody>
      </p:sp>
      <p:pic>
        <p:nvPicPr>
          <p:cNvPr id="4" name="Picture 3">
            <a:extLst>
              <a:ext uri="{FF2B5EF4-FFF2-40B4-BE49-F238E27FC236}">
                <a16:creationId xmlns:a16="http://schemas.microsoft.com/office/drawing/2014/main" id="{312C4389-AFED-1BBF-C22B-D3CBEAAD34D7}"/>
              </a:ext>
            </a:extLst>
          </p:cNvPr>
          <p:cNvPicPr>
            <a:picLocks noChangeAspect="1"/>
          </p:cNvPicPr>
          <p:nvPr/>
        </p:nvPicPr>
        <p:blipFill>
          <a:blip r:embed="rId2"/>
          <a:stretch>
            <a:fillRect/>
          </a:stretch>
        </p:blipFill>
        <p:spPr>
          <a:xfrm>
            <a:off x="6094411" y="1815246"/>
            <a:ext cx="4960442" cy="2641435"/>
          </a:xfrm>
          <a:prstGeom prst="rect">
            <a:avLst/>
          </a:prstGeom>
        </p:spPr>
      </p:pic>
      <p:pic>
        <p:nvPicPr>
          <p:cNvPr id="15" name="Picture 1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8210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FE0F7-1B5F-7862-7618-40DDF2CA2517}"/>
              </a:ext>
            </a:extLst>
          </p:cNvPr>
          <p:cNvSpPr>
            <a:spLocks noGrp="1"/>
          </p:cNvSpPr>
          <p:nvPr>
            <p:ph type="title"/>
          </p:nvPr>
        </p:nvSpPr>
        <p:spPr>
          <a:xfrm>
            <a:off x="1451578" y="1104557"/>
            <a:ext cx="9603275" cy="1049235"/>
          </a:xfrm>
        </p:spPr>
        <p:txBody>
          <a:bodyPr/>
          <a:lstStyle/>
          <a:p>
            <a:r>
              <a:rPr lang="en-US" dirty="0"/>
              <a:t>Financial conduct authority</a:t>
            </a:r>
          </a:p>
        </p:txBody>
      </p:sp>
      <p:sp>
        <p:nvSpPr>
          <p:cNvPr id="3" name="Content Placeholder 2">
            <a:extLst>
              <a:ext uri="{FF2B5EF4-FFF2-40B4-BE49-F238E27FC236}">
                <a16:creationId xmlns:a16="http://schemas.microsoft.com/office/drawing/2014/main" id="{FBEB1A6C-8925-F01A-AF9F-F1A91CBEBF26}"/>
              </a:ext>
            </a:extLst>
          </p:cNvPr>
          <p:cNvSpPr>
            <a:spLocks noGrp="1"/>
          </p:cNvSpPr>
          <p:nvPr>
            <p:ph idx="1"/>
          </p:nvPr>
        </p:nvSpPr>
        <p:spPr>
          <a:xfrm>
            <a:off x="494316" y="2015732"/>
            <a:ext cx="11494484" cy="3450613"/>
          </a:xfrm>
        </p:spPr>
        <p:txBody>
          <a:bodyPr/>
          <a:lstStyle/>
          <a:p>
            <a:pPr marL="0" indent="0">
              <a:buNone/>
            </a:pPr>
            <a:r>
              <a:rPr lang="en-US" dirty="0"/>
              <a:t>The Financial Conduct Authority regulate the financial </a:t>
            </a:r>
            <a:r>
              <a:rPr lang="en-US" dirty="0" err="1"/>
              <a:t>activites</a:t>
            </a:r>
            <a:r>
              <a:rPr lang="en-US" dirty="0"/>
              <a:t> within the UK.  The activities are expressed in the Financial Services and Markets Act 2000. They’re not specific to legal professions but legal entities may be Financial Conduct Authority.  </a:t>
            </a:r>
          </a:p>
          <a:p>
            <a:pPr marL="0" indent="0">
              <a:buNone/>
            </a:pPr>
            <a:endParaRPr lang="en-US" dirty="0"/>
          </a:p>
          <a:p>
            <a:pPr marL="0" indent="0">
              <a:buNone/>
            </a:pPr>
            <a:r>
              <a:rPr lang="en-US" dirty="0"/>
              <a:t>An example of their work within the legal profession would be in property law.  CLEs or Solicitors may get indemnity insurance on behalf of their clients in the purchase of land.  This insurance constitutes a financial service which would be regulated by the Financial Conduct Authority.</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4163784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6160A-6DBD-4D35-0733-919A67852929}"/>
              </a:ext>
            </a:extLst>
          </p:cNvPr>
          <p:cNvSpPr>
            <a:spLocks noGrp="1"/>
          </p:cNvSpPr>
          <p:nvPr>
            <p:ph type="title"/>
          </p:nvPr>
        </p:nvSpPr>
        <p:spPr>
          <a:xfrm>
            <a:off x="1451579" y="804519"/>
            <a:ext cx="9603275" cy="1049235"/>
          </a:xfrm>
        </p:spPr>
        <p:txBody>
          <a:bodyPr>
            <a:normAutofit/>
          </a:bodyPr>
          <a:lstStyle/>
          <a:p>
            <a:r>
              <a:rPr lang="en-US" dirty="0"/>
              <a:t>focusing on the the sra code of conduct for solicitors </a:t>
            </a:r>
          </a:p>
        </p:txBody>
      </p:sp>
      <p:sp>
        <p:nvSpPr>
          <p:cNvPr id="3" name="Content Placeholder 2">
            <a:extLst>
              <a:ext uri="{FF2B5EF4-FFF2-40B4-BE49-F238E27FC236}">
                <a16:creationId xmlns:a16="http://schemas.microsoft.com/office/drawing/2014/main" id="{EEEE9567-88DE-AE2F-804F-059B4247D0BB}"/>
              </a:ext>
            </a:extLst>
          </p:cNvPr>
          <p:cNvSpPr>
            <a:spLocks noGrp="1"/>
          </p:cNvSpPr>
          <p:nvPr>
            <p:ph idx="1"/>
          </p:nvPr>
        </p:nvSpPr>
        <p:spPr>
          <a:xfrm>
            <a:off x="1451579" y="2015734"/>
            <a:ext cx="5622284" cy="3450613"/>
          </a:xfrm>
        </p:spPr>
        <p:txBody>
          <a:bodyPr>
            <a:normAutofit/>
          </a:bodyPr>
          <a:lstStyle/>
          <a:p>
            <a:pPr marL="0" indent="0">
              <a:buNone/>
            </a:pPr>
            <a:r>
              <a:rPr lang="en-US"/>
              <a:t>The SRA state seven safeguarding and ethical principles that solicitors are obliged to ensure which are contained in their Codes of Conduct.</a:t>
            </a:r>
          </a:p>
        </p:txBody>
      </p:sp>
      <p:pic>
        <p:nvPicPr>
          <p:cNvPr id="4" name="Picture 3">
            <a:extLst>
              <a:ext uri="{FF2B5EF4-FFF2-40B4-BE49-F238E27FC236}">
                <a16:creationId xmlns:a16="http://schemas.microsoft.com/office/drawing/2014/main" id="{6FE828F2-0E01-53AF-09D5-06D5CE6FB7CF}"/>
              </a:ext>
            </a:extLst>
          </p:cNvPr>
          <p:cNvPicPr>
            <a:picLocks noChangeAspect="1"/>
          </p:cNvPicPr>
          <p:nvPr/>
        </p:nvPicPr>
        <p:blipFill>
          <a:blip r:embed="rId2"/>
          <a:stretch>
            <a:fillRect/>
          </a:stretch>
        </p:blipFill>
        <p:spPr>
          <a:xfrm>
            <a:off x="8165795" y="2015734"/>
            <a:ext cx="2277403" cy="3450613"/>
          </a:xfrm>
          <a:prstGeom prst="rect">
            <a:avLst/>
          </a:prstGeom>
        </p:spPr>
      </p:pic>
    </p:spTree>
    <p:extLst>
      <p:ext uri="{BB962C8B-B14F-4D97-AF65-F5344CB8AC3E}">
        <p14:creationId xmlns:p14="http://schemas.microsoft.com/office/powerpoint/2010/main" val="5321144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8D7ED-F3AA-E82F-9569-614439C9F2B8}"/>
              </a:ext>
            </a:extLst>
          </p:cNvPr>
          <p:cNvSpPr>
            <a:spLocks noGrp="1"/>
          </p:cNvSpPr>
          <p:nvPr>
            <p:ph type="title"/>
          </p:nvPr>
        </p:nvSpPr>
        <p:spPr>
          <a:xfrm>
            <a:off x="1462868" y="1154475"/>
            <a:ext cx="9603275" cy="1049235"/>
          </a:xfrm>
        </p:spPr>
        <p:txBody>
          <a:bodyPr/>
          <a:lstStyle/>
          <a:p>
            <a:r>
              <a:rPr lang="en-US" dirty="0"/>
              <a:t>1. Who is the client? (para 8.1)</a:t>
            </a:r>
          </a:p>
        </p:txBody>
      </p:sp>
      <p:sp>
        <p:nvSpPr>
          <p:cNvPr id="3" name="Content Placeholder 2">
            <a:extLst>
              <a:ext uri="{FF2B5EF4-FFF2-40B4-BE49-F238E27FC236}">
                <a16:creationId xmlns:a16="http://schemas.microsoft.com/office/drawing/2014/main" id="{FE0A8B43-2E3E-9A59-64C0-DAF39800B81A}"/>
              </a:ext>
            </a:extLst>
          </p:cNvPr>
          <p:cNvSpPr>
            <a:spLocks noGrp="1"/>
          </p:cNvSpPr>
          <p:nvPr>
            <p:ph idx="1"/>
          </p:nvPr>
        </p:nvSpPr>
        <p:spPr>
          <a:xfrm>
            <a:off x="525890" y="2060888"/>
            <a:ext cx="10695266" cy="3450613"/>
          </a:xfrm>
        </p:spPr>
        <p:txBody>
          <a:bodyPr/>
          <a:lstStyle/>
          <a:p>
            <a:pPr marL="0" indent="0">
              <a:buNone/>
            </a:pPr>
            <a:r>
              <a:rPr lang="en-US" dirty="0"/>
              <a:t>Although in the majority of cases this will be apparent, in order to effectively assist their client, the solicitor’s client must be recognized as the solicitors can only provide legal services to their specific client.</a:t>
            </a:r>
          </a:p>
          <a:p>
            <a:pPr marL="0" indent="0">
              <a:buNone/>
            </a:pPr>
            <a:endParaRPr lang="en-US" dirty="0"/>
          </a:p>
          <a:p>
            <a:pPr marL="0" indent="0">
              <a:buNone/>
            </a:pPr>
            <a:r>
              <a:rPr lang="en-US" dirty="0"/>
              <a:t>For example: Consider two clients who ask a solicitor to draft a will for them each. Although they have come to the solicitor together, they are both individual clients with individual wills. The will’s provisions can only be subjected by that individual client.</a:t>
            </a:r>
          </a:p>
          <a:p>
            <a:pPr marL="0" indent="0">
              <a:buNone/>
            </a:pPr>
            <a:r>
              <a:rPr lang="en-US" dirty="0"/>
              <a:t> </a:t>
            </a:r>
          </a:p>
        </p:txBody>
      </p:sp>
    </p:spTree>
    <p:extLst>
      <p:ext uri="{BB962C8B-B14F-4D97-AF65-F5344CB8AC3E}">
        <p14:creationId xmlns:p14="http://schemas.microsoft.com/office/powerpoint/2010/main" val="41964479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0A3C9FAC-A8AF-52C8-B108-6A9EFC3DE3C0}"/>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dirty="0"/>
              <a:t>2. Maintaining trust and acting fairly (paras 1.1-1.4)</a:t>
            </a:r>
          </a:p>
        </p:txBody>
      </p:sp>
      <p:pic>
        <p:nvPicPr>
          <p:cNvPr id="4" name="Content Placeholder 3" descr="Graphical user interface, text, application, email&#10;&#10;Description automatically generated">
            <a:extLst>
              <a:ext uri="{FF2B5EF4-FFF2-40B4-BE49-F238E27FC236}">
                <a16:creationId xmlns:a16="http://schemas.microsoft.com/office/drawing/2014/main" id="{87D86F60-C60B-0EA7-A935-FE38011075EC}"/>
              </a:ext>
            </a:extLst>
          </p:cNvPr>
          <p:cNvPicPr>
            <a:picLocks noGrp="1" noChangeAspect="1"/>
          </p:cNvPicPr>
          <p:nvPr>
            <p:ph idx="1"/>
          </p:nvPr>
        </p:nvPicPr>
        <p:blipFill>
          <a:blip r:embed="rId3"/>
          <a:stretch>
            <a:fillRect/>
          </a:stretch>
        </p:blipFill>
        <p:spPr>
          <a:xfrm>
            <a:off x="1451579" y="2015732"/>
            <a:ext cx="8119094" cy="3450613"/>
          </a:xfrm>
          <a:prstGeom prst="rect">
            <a:avLst/>
          </a:prstGeom>
        </p:spPr>
      </p:pic>
    </p:spTree>
    <p:extLst>
      <p:ext uri="{BB962C8B-B14F-4D97-AF65-F5344CB8AC3E}">
        <p14:creationId xmlns:p14="http://schemas.microsoft.com/office/powerpoint/2010/main" val="4695254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04D75-2568-F9F7-1556-29660840A23F}"/>
              </a:ext>
            </a:extLst>
          </p:cNvPr>
          <p:cNvSpPr>
            <a:spLocks noGrp="1"/>
          </p:cNvSpPr>
          <p:nvPr>
            <p:ph type="title"/>
          </p:nvPr>
        </p:nvSpPr>
        <p:spPr>
          <a:xfrm>
            <a:off x="1451579" y="1143186"/>
            <a:ext cx="9603275" cy="1049235"/>
          </a:xfrm>
        </p:spPr>
        <p:txBody>
          <a:bodyPr/>
          <a:lstStyle/>
          <a:p>
            <a:r>
              <a:rPr lang="en-US" dirty="0"/>
              <a:t>3. Competence (paras 3.1-3.6) </a:t>
            </a:r>
          </a:p>
        </p:txBody>
      </p:sp>
      <p:sp>
        <p:nvSpPr>
          <p:cNvPr id="3" name="Content Placeholder 2">
            <a:extLst>
              <a:ext uri="{FF2B5EF4-FFF2-40B4-BE49-F238E27FC236}">
                <a16:creationId xmlns:a16="http://schemas.microsoft.com/office/drawing/2014/main" id="{EEA02C93-C9A5-F3B6-CAA9-FB9F69AE1DB4}"/>
              </a:ext>
            </a:extLst>
          </p:cNvPr>
          <p:cNvSpPr>
            <a:spLocks noGrp="1"/>
          </p:cNvSpPr>
          <p:nvPr>
            <p:ph idx="1"/>
          </p:nvPr>
        </p:nvSpPr>
        <p:spPr>
          <a:xfrm>
            <a:off x="762957" y="1981865"/>
            <a:ext cx="10503354" cy="3450613"/>
          </a:xfrm>
        </p:spPr>
        <p:txBody>
          <a:bodyPr/>
          <a:lstStyle/>
          <a:p>
            <a:pPr marL="0" indent="0">
              <a:buNone/>
            </a:pPr>
            <a:r>
              <a:rPr lang="en-US" dirty="0"/>
              <a:t>This principle serves to ensure that solicitors maintain the legal knowledge required to ensure that they can sufficiently meet client’s expectations. Solicitors must regularly update their knowledge of legal principles set in the common law as well as statutory changes. </a:t>
            </a:r>
          </a:p>
          <a:p>
            <a:pPr marL="0" indent="0">
              <a:buNone/>
            </a:pPr>
            <a:r>
              <a:rPr lang="en-US" dirty="0"/>
              <a:t>Furthermore, solicitors must ensure that any subordinates also have the capacity to undertake legal responsibilities for their clients.</a:t>
            </a:r>
          </a:p>
        </p:txBody>
      </p:sp>
    </p:spTree>
    <p:extLst>
      <p:ext uri="{BB962C8B-B14F-4D97-AF65-F5344CB8AC3E}">
        <p14:creationId xmlns:p14="http://schemas.microsoft.com/office/powerpoint/2010/main" val="24279968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70F18-7215-6B9B-74C2-FA2B7DD21C8D}"/>
              </a:ext>
            </a:extLst>
          </p:cNvPr>
          <p:cNvSpPr>
            <a:spLocks noGrp="1"/>
          </p:cNvSpPr>
          <p:nvPr>
            <p:ph type="title"/>
          </p:nvPr>
        </p:nvSpPr>
        <p:spPr>
          <a:xfrm>
            <a:off x="1451579" y="1233497"/>
            <a:ext cx="9603275" cy="1049235"/>
          </a:xfrm>
        </p:spPr>
        <p:txBody>
          <a:bodyPr/>
          <a:lstStyle/>
          <a:p>
            <a:r>
              <a:rPr lang="en-US" dirty="0"/>
              <a:t>4. Conflicts of interest (para 6)</a:t>
            </a:r>
          </a:p>
        </p:txBody>
      </p:sp>
      <p:sp>
        <p:nvSpPr>
          <p:cNvPr id="3" name="Content Placeholder 2">
            <a:extLst>
              <a:ext uri="{FF2B5EF4-FFF2-40B4-BE49-F238E27FC236}">
                <a16:creationId xmlns:a16="http://schemas.microsoft.com/office/drawing/2014/main" id="{729CFE06-08A5-E616-3E41-CEACEDF3F207}"/>
              </a:ext>
            </a:extLst>
          </p:cNvPr>
          <p:cNvSpPr>
            <a:spLocks noGrp="1"/>
          </p:cNvSpPr>
          <p:nvPr>
            <p:ph idx="1"/>
          </p:nvPr>
        </p:nvSpPr>
        <p:spPr>
          <a:xfrm>
            <a:off x="514601" y="1902844"/>
            <a:ext cx="11417755" cy="4170578"/>
          </a:xfrm>
        </p:spPr>
        <p:txBody>
          <a:bodyPr/>
          <a:lstStyle/>
          <a:p>
            <a:pPr marL="0" indent="0">
              <a:buNone/>
            </a:pPr>
            <a:r>
              <a:rPr lang="en-US" dirty="0"/>
              <a:t>Solicitors must ensure that the client’s interests do not clash with either their own or third party interests.</a:t>
            </a:r>
          </a:p>
          <a:p>
            <a:pPr marL="0" indent="0">
              <a:buNone/>
            </a:pPr>
            <a:r>
              <a:rPr lang="en-US" dirty="0"/>
              <a:t>Task – Consider the following scenarios, what would be the conflict of interest for the solicitor</a:t>
            </a:r>
          </a:p>
          <a:p>
            <a:pPr marL="457200" indent="-457200">
              <a:buFont typeface="+mj-lt"/>
              <a:buAutoNum type="alphaUcPeriod"/>
            </a:pPr>
            <a:r>
              <a:rPr lang="en-US" dirty="0"/>
              <a:t>Molly is asked by her client to prepare a will, an 80-year-old man who is interested in Molly. The client wishes to leave a substantial sum to Molly.</a:t>
            </a:r>
          </a:p>
          <a:p>
            <a:pPr marL="457200" indent="-457200">
              <a:buFont typeface="+mj-lt"/>
              <a:buAutoNum type="alphaUcPeriod"/>
            </a:pPr>
            <a:r>
              <a:rPr lang="en-US" dirty="0"/>
              <a:t>Josh is representing Drake and Megan in an assault case. They both initially plead not guilty, but Drake changes his mind and wants to blame Megan for the assault.</a:t>
            </a:r>
          </a:p>
          <a:p>
            <a:pPr marL="457200" indent="-457200">
              <a:buFont typeface="+mj-lt"/>
              <a:buAutoNum type="alphaUcPeriod"/>
            </a:pPr>
            <a:r>
              <a:rPr lang="en-US" dirty="0"/>
              <a:t>Arthur is asked by his client Ellis who is buying a house from Sven for £250,000 if he can do the conveyancing for both of them to save money.</a:t>
            </a:r>
          </a:p>
        </p:txBody>
      </p:sp>
    </p:spTree>
    <p:extLst>
      <p:ext uri="{BB962C8B-B14F-4D97-AF65-F5344CB8AC3E}">
        <p14:creationId xmlns:p14="http://schemas.microsoft.com/office/powerpoint/2010/main" val="8826244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FACE8-131B-8FF6-CCA4-E9E20DBECFD7}"/>
              </a:ext>
            </a:extLst>
          </p:cNvPr>
          <p:cNvSpPr>
            <a:spLocks noGrp="1"/>
          </p:cNvSpPr>
          <p:nvPr>
            <p:ph type="title"/>
          </p:nvPr>
        </p:nvSpPr>
        <p:spPr>
          <a:xfrm>
            <a:off x="1451579" y="804519"/>
            <a:ext cx="9603275" cy="1049235"/>
          </a:xfrm>
        </p:spPr>
        <p:txBody>
          <a:bodyPr>
            <a:normAutofit/>
          </a:bodyPr>
          <a:lstStyle/>
          <a:p>
            <a:r>
              <a:rPr lang="en-US" dirty="0"/>
              <a:t>5. Confidentiality and disclosure (para 6.3)</a:t>
            </a:r>
          </a:p>
        </p:txBody>
      </p:sp>
      <p:sp>
        <p:nvSpPr>
          <p:cNvPr id="3" name="Content Placeholder 2">
            <a:extLst>
              <a:ext uri="{FF2B5EF4-FFF2-40B4-BE49-F238E27FC236}">
                <a16:creationId xmlns:a16="http://schemas.microsoft.com/office/drawing/2014/main" id="{398BC525-EBA8-388D-64AD-4B0F939BA3DD}"/>
              </a:ext>
            </a:extLst>
          </p:cNvPr>
          <p:cNvSpPr>
            <a:spLocks noGrp="1"/>
          </p:cNvSpPr>
          <p:nvPr>
            <p:ph idx="1"/>
          </p:nvPr>
        </p:nvSpPr>
        <p:spPr>
          <a:xfrm>
            <a:off x="1451579" y="2015734"/>
            <a:ext cx="4158849" cy="3450613"/>
          </a:xfrm>
        </p:spPr>
        <p:txBody>
          <a:bodyPr>
            <a:normAutofit/>
          </a:bodyPr>
          <a:lstStyle/>
          <a:p>
            <a:pPr marL="0" indent="0">
              <a:buNone/>
            </a:pPr>
            <a:r>
              <a:rPr lang="en-US" dirty="0"/>
              <a:t>Solicitors must ensure that their client’s confidentially is maintained. However, there are situations where disclosure is necessary: </a:t>
            </a:r>
          </a:p>
        </p:txBody>
      </p:sp>
      <p:grpSp>
        <p:nvGrpSpPr>
          <p:cNvPr id="9" name="Group 8">
            <a:extLst>
              <a:ext uri="{FF2B5EF4-FFF2-40B4-BE49-F238E27FC236}">
                <a16:creationId xmlns:a16="http://schemas.microsoft.com/office/drawing/2014/main" id="{F7C65FA4-631C-444F-89AA-F891363CCF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9823" y="2012810"/>
            <a:ext cx="4948659" cy="3453535"/>
            <a:chOff x="7807230" y="2012810"/>
            <a:chExt cx="3251252" cy="3459865"/>
          </a:xfrm>
        </p:grpSpPr>
        <p:sp>
          <p:nvSpPr>
            <p:cNvPr id="10" name="Rectangle 9">
              <a:extLst>
                <a:ext uri="{FF2B5EF4-FFF2-40B4-BE49-F238E27FC236}">
                  <a16:creationId xmlns:a16="http://schemas.microsoft.com/office/drawing/2014/main" id="{353C58CC-6818-48FD-9CE0-B43BF88B7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B2694E9-2175-4647-803A-3AD63554C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solidFill>
              <a:schemeClr val="bg1"/>
            </a:soli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pic>
        <p:nvPicPr>
          <p:cNvPr id="4" name="Picture 3" descr="Graphical user interface, text, application&#10;&#10;Description automatically generated">
            <a:extLst>
              <a:ext uri="{FF2B5EF4-FFF2-40B4-BE49-F238E27FC236}">
                <a16:creationId xmlns:a16="http://schemas.microsoft.com/office/drawing/2014/main" id="{C07AD23B-EF3D-8EBD-DCBF-D30028ED986F}"/>
              </a:ext>
            </a:extLst>
          </p:cNvPr>
          <p:cNvPicPr>
            <a:picLocks noChangeAspect="1"/>
          </p:cNvPicPr>
          <p:nvPr/>
        </p:nvPicPr>
        <p:blipFill>
          <a:blip r:embed="rId2"/>
          <a:stretch>
            <a:fillRect/>
          </a:stretch>
        </p:blipFill>
        <p:spPr>
          <a:xfrm>
            <a:off x="6277257" y="2507974"/>
            <a:ext cx="4613872" cy="2456887"/>
          </a:xfrm>
          <a:prstGeom prst="rect">
            <a:avLst/>
          </a:prstGeom>
        </p:spPr>
      </p:pic>
    </p:spTree>
    <p:extLst>
      <p:ext uri="{BB962C8B-B14F-4D97-AF65-F5344CB8AC3E}">
        <p14:creationId xmlns:p14="http://schemas.microsoft.com/office/powerpoint/2010/main" val="34365700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1E1E1-8F38-D1EC-8EF0-F8536009830D}"/>
              </a:ext>
            </a:extLst>
          </p:cNvPr>
          <p:cNvSpPr>
            <a:spLocks noGrp="1"/>
          </p:cNvSpPr>
          <p:nvPr>
            <p:ph type="title"/>
          </p:nvPr>
        </p:nvSpPr>
        <p:spPr>
          <a:xfrm>
            <a:off x="1451579" y="867037"/>
            <a:ext cx="9603275" cy="1049235"/>
          </a:xfrm>
        </p:spPr>
        <p:txBody>
          <a:bodyPr/>
          <a:lstStyle/>
          <a:p>
            <a:r>
              <a:rPr lang="en-US" dirty="0"/>
              <a:t>6. Duties owed to the court (para 1.4 and paras 2.1-2.7</a:t>
            </a:r>
          </a:p>
        </p:txBody>
      </p:sp>
      <p:sp>
        <p:nvSpPr>
          <p:cNvPr id="3" name="Content Placeholder 2">
            <a:extLst>
              <a:ext uri="{FF2B5EF4-FFF2-40B4-BE49-F238E27FC236}">
                <a16:creationId xmlns:a16="http://schemas.microsoft.com/office/drawing/2014/main" id="{AFDF59D4-74F1-50D8-69A6-1339281952AF}"/>
              </a:ext>
            </a:extLst>
          </p:cNvPr>
          <p:cNvSpPr>
            <a:spLocks noGrp="1"/>
          </p:cNvSpPr>
          <p:nvPr>
            <p:ph idx="1"/>
          </p:nvPr>
        </p:nvSpPr>
        <p:spPr>
          <a:xfrm>
            <a:off x="492023" y="1916272"/>
            <a:ext cx="11135533" cy="3450613"/>
          </a:xfrm>
        </p:spPr>
        <p:txBody>
          <a:bodyPr/>
          <a:lstStyle/>
          <a:p>
            <a:pPr marL="0" indent="0">
              <a:buNone/>
            </a:pPr>
            <a:r>
              <a:rPr lang="en-US" dirty="0"/>
              <a:t>Para 1.4 – A solicitor cannot mislead or attempt to mislead the court or clients by intention or omission.</a:t>
            </a:r>
          </a:p>
          <a:p>
            <a:pPr marL="0" indent="0">
              <a:buNone/>
            </a:pPr>
            <a:r>
              <a:rPr lang="en-US" dirty="0"/>
              <a:t>Para 2.1 – A solicitor cannot tamper or attempt to tamper with evidence submitted to the court.</a:t>
            </a:r>
          </a:p>
          <a:p>
            <a:pPr marL="0" indent="0">
              <a:buNone/>
            </a:pPr>
            <a:r>
              <a:rPr lang="en-US" dirty="0"/>
              <a:t>Para 2.4 – In criminal cases, a solicitor cannot defend their client if they have admitted their guilt to them.</a:t>
            </a:r>
          </a:p>
          <a:p>
            <a:pPr marL="0" indent="0">
              <a:buNone/>
            </a:pPr>
            <a:r>
              <a:rPr lang="en-US" dirty="0"/>
              <a:t>Para 2.5 – Solicitors must not act in ways which would place themselves in contempt of court</a:t>
            </a:r>
          </a:p>
          <a:p>
            <a:pPr marL="0" indent="0">
              <a:buNone/>
            </a:pPr>
            <a:r>
              <a:rPr lang="en-US" dirty="0"/>
              <a:t>Para 2.6 – Solicitors cannot waste the court’s time.</a:t>
            </a:r>
          </a:p>
          <a:p>
            <a:pPr marL="0" indent="0">
              <a:buNone/>
            </a:pPr>
            <a:r>
              <a:rPr lang="en-US" dirty="0"/>
              <a:t>Para 2.7 – Solicitors must draw the court’s attention to all relevant common law cases and statutory provisions which will have a material impact on their case.</a:t>
            </a:r>
          </a:p>
        </p:txBody>
      </p:sp>
    </p:spTree>
    <p:extLst>
      <p:ext uri="{BB962C8B-B14F-4D97-AF65-F5344CB8AC3E}">
        <p14:creationId xmlns:p14="http://schemas.microsoft.com/office/powerpoint/2010/main" val="10882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0CACD-98C6-9403-7CB6-7E03644A6C3C}"/>
              </a:ext>
            </a:extLst>
          </p:cNvPr>
          <p:cNvSpPr>
            <a:spLocks noGrp="1"/>
          </p:cNvSpPr>
          <p:nvPr>
            <p:ph type="title"/>
          </p:nvPr>
        </p:nvSpPr>
        <p:spPr>
          <a:xfrm>
            <a:off x="1451578" y="1109319"/>
            <a:ext cx="9603275" cy="1049235"/>
          </a:xfrm>
        </p:spPr>
        <p:txBody>
          <a:bodyPr/>
          <a:lstStyle/>
          <a:p>
            <a:r>
              <a:rPr lang="en-US" dirty="0"/>
              <a:t>7. Duties owed to third parties (para 1.2)</a:t>
            </a:r>
          </a:p>
        </p:txBody>
      </p:sp>
      <p:sp>
        <p:nvSpPr>
          <p:cNvPr id="3" name="Content Placeholder 2">
            <a:extLst>
              <a:ext uri="{FF2B5EF4-FFF2-40B4-BE49-F238E27FC236}">
                <a16:creationId xmlns:a16="http://schemas.microsoft.com/office/drawing/2014/main" id="{A1CD0E9F-0402-C5F7-E738-F0DF2E8143BF}"/>
              </a:ext>
            </a:extLst>
          </p:cNvPr>
          <p:cNvSpPr>
            <a:spLocks noGrp="1"/>
          </p:cNvSpPr>
          <p:nvPr>
            <p:ph idx="1"/>
          </p:nvPr>
        </p:nvSpPr>
        <p:spPr>
          <a:xfrm>
            <a:off x="571046" y="2027021"/>
            <a:ext cx="9603275" cy="3450613"/>
          </a:xfrm>
        </p:spPr>
        <p:txBody>
          <a:bodyPr/>
          <a:lstStyle/>
          <a:p>
            <a:pPr marL="0" indent="0">
              <a:buNone/>
            </a:pPr>
            <a:r>
              <a:rPr lang="en-US" dirty="0"/>
              <a:t>This duty is owed to ‘litigants in person’. Due to government cuts regarding civil cases, parties may choose to represent themselves in court. Usually this will be in employment or tort litigation. For solicitors this means that they cannot abuse their legal background against the lay party. </a:t>
            </a:r>
          </a:p>
        </p:txBody>
      </p:sp>
    </p:spTree>
    <p:extLst>
      <p:ext uri="{BB962C8B-B14F-4D97-AF65-F5344CB8AC3E}">
        <p14:creationId xmlns:p14="http://schemas.microsoft.com/office/powerpoint/2010/main" val="26608430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3449F-6571-D73F-181E-D792E6C04B18}"/>
              </a:ext>
            </a:extLst>
          </p:cNvPr>
          <p:cNvSpPr>
            <a:spLocks noGrp="1"/>
          </p:cNvSpPr>
          <p:nvPr>
            <p:ph type="title"/>
          </p:nvPr>
        </p:nvSpPr>
        <p:spPr>
          <a:xfrm>
            <a:off x="1451579" y="1244786"/>
            <a:ext cx="9603275" cy="1049235"/>
          </a:xfrm>
        </p:spPr>
        <p:txBody>
          <a:bodyPr/>
          <a:lstStyle/>
          <a:p>
            <a:r>
              <a:rPr lang="en-US" dirty="0"/>
              <a:t>Handling client data</a:t>
            </a:r>
          </a:p>
        </p:txBody>
      </p:sp>
      <p:sp>
        <p:nvSpPr>
          <p:cNvPr id="3" name="Content Placeholder 2">
            <a:extLst>
              <a:ext uri="{FF2B5EF4-FFF2-40B4-BE49-F238E27FC236}">
                <a16:creationId xmlns:a16="http://schemas.microsoft.com/office/drawing/2014/main" id="{B114342C-DE22-03D6-986F-741BC5113AE2}"/>
              </a:ext>
            </a:extLst>
          </p:cNvPr>
          <p:cNvSpPr>
            <a:spLocks noGrp="1"/>
          </p:cNvSpPr>
          <p:nvPr>
            <p:ph idx="1"/>
          </p:nvPr>
        </p:nvSpPr>
        <p:spPr>
          <a:xfrm>
            <a:off x="446868" y="2294021"/>
            <a:ext cx="10209843" cy="3450613"/>
          </a:xfrm>
        </p:spPr>
        <p:txBody>
          <a:bodyPr/>
          <a:lstStyle/>
          <a:p>
            <a:pPr marL="0" indent="0">
              <a:buNone/>
            </a:pPr>
            <a:r>
              <a:rPr lang="en-US" dirty="0"/>
              <a:t>Solicitors handle a substantial amount of personal data within their occupation. Therefore, the government introduced the Data Protection Act 2018 which established the General Data Protection Regulation (GDPR) to regulate the use of personal data. </a:t>
            </a:r>
          </a:p>
          <a:p>
            <a:pPr marL="0" indent="0">
              <a:buNone/>
            </a:pPr>
            <a:r>
              <a:rPr lang="en-US" dirty="0"/>
              <a:t>Legal entities will usually be ‘controllers’ of data.  They must register with the Information Commission Office where they are using personal data.</a:t>
            </a:r>
          </a:p>
        </p:txBody>
      </p:sp>
    </p:spTree>
    <p:extLst>
      <p:ext uri="{BB962C8B-B14F-4D97-AF65-F5344CB8AC3E}">
        <p14:creationId xmlns:p14="http://schemas.microsoft.com/office/powerpoint/2010/main" val="638237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F139A-0332-5EDD-F4D1-B19C26BFFCAD}"/>
              </a:ext>
            </a:extLst>
          </p:cNvPr>
          <p:cNvSpPr>
            <a:spLocks noGrp="1"/>
          </p:cNvSpPr>
          <p:nvPr>
            <p:ph type="title"/>
          </p:nvPr>
        </p:nvSpPr>
        <p:spPr>
          <a:xfrm>
            <a:off x="1451579" y="1165763"/>
            <a:ext cx="9603275" cy="1049235"/>
          </a:xfrm>
        </p:spPr>
        <p:txBody>
          <a:bodyPr/>
          <a:lstStyle/>
          <a:p>
            <a:r>
              <a:rPr lang="en-US" dirty="0"/>
              <a:t>Handling client data cont.</a:t>
            </a:r>
          </a:p>
        </p:txBody>
      </p:sp>
      <p:sp>
        <p:nvSpPr>
          <p:cNvPr id="3" name="Content Placeholder 2">
            <a:extLst>
              <a:ext uri="{FF2B5EF4-FFF2-40B4-BE49-F238E27FC236}">
                <a16:creationId xmlns:a16="http://schemas.microsoft.com/office/drawing/2014/main" id="{961F26AA-7D09-A1F4-0F7C-A06D458580FD}"/>
              </a:ext>
            </a:extLst>
          </p:cNvPr>
          <p:cNvSpPr>
            <a:spLocks noGrp="1"/>
          </p:cNvSpPr>
          <p:nvPr>
            <p:ph idx="1"/>
          </p:nvPr>
        </p:nvSpPr>
        <p:spPr>
          <a:xfrm>
            <a:off x="446868" y="1981866"/>
            <a:ext cx="10966199" cy="3450613"/>
          </a:xfrm>
        </p:spPr>
        <p:txBody>
          <a:bodyPr>
            <a:normAutofit fontScale="85000" lnSpcReduction="20000"/>
          </a:bodyPr>
          <a:lstStyle/>
          <a:p>
            <a:pPr marL="0" indent="0">
              <a:buNone/>
            </a:pPr>
            <a:r>
              <a:rPr lang="en-US" dirty="0"/>
              <a:t>The GDPR state seven principles which must be followed when processing personal data:</a:t>
            </a:r>
          </a:p>
          <a:p>
            <a:pPr marL="457200" indent="-457200">
              <a:buFont typeface="+mj-lt"/>
              <a:buAutoNum type="arabicPeriod"/>
            </a:pPr>
            <a:r>
              <a:rPr lang="en-US" dirty="0"/>
              <a:t>Data must be processed lawfully, fairly and transparently</a:t>
            </a:r>
          </a:p>
          <a:p>
            <a:pPr marL="457200" indent="-457200">
              <a:buFont typeface="+mj-lt"/>
              <a:buAutoNum type="arabicPeriod"/>
            </a:pPr>
            <a:r>
              <a:rPr lang="en-US" dirty="0"/>
              <a:t>Data must be processed for a specific purpose</a:t>
            </a:r>
          </a:p>
          <a:p>
            <a:pPr marL="457200" indent="-457200">
              <a:buFont typeface="+mj-lt"/>
              <a:buAutoNum type="arabicPeriod"/>
            </a:pPr>
            <a:r>
              <a:rPr lang="en-US" dirty="0"/>
              <a:t>Data should only be kept if necessary</a:t>
            </a:r>
          </a:p>
          <a:p>
            <a:pPr marL="457200" indent="-457200">
              <a:buFont typeface="+mj-lt"/>
              <a:buAutoNum type="arabicPeriod"/>
            </a:pPr>
            <a:r>
              <a:rPr lang="en-US" dirty="0"/>
              <a:t>Data should be accurate</a:t>
            </a:r>
          </a:p>
          <a:p>
            <a:pPr marL="457200" indent="-457200">
              <a:buFont typeface="+mj-lt"/>
              <a:buAutoNum type="arabicPeriod"/>
            </a:pPr>
            <a:r>
              <a:rPr lang="en-US" dirty="0"/>
              <a:t>Data should be removed if no long needed</a:t>
            </a:r>
          </a:p>
          <a:p>
            <a:pPr marL="457200" indent="-457200">
              <a:buFont typeface="+mj-lt"/>
              <a:buAutoNum type="arabicPeriod"/>
            </a:pPr>
            <a:r>
              <a:rPr lang="en-US" dirty="0"/>
              <a:t>Data should be kept securely </a:t>
            </a:r>
          </a:p>
          <a:p>
            <a:pPr marL="457200" indent="-457200">
              <a:buFont typeface="+mj-lt"/>
              <a:buAutoNum type="arabicPeriod"/>
            </a:pPr>
            <a:r>
              <a:rPr lang="en-US" dirty="0"/>
              <a:t>Data should be kept by someone who’s accountable for that data, so they take responsibility for maintaining these principles</a:t>
            </a:r>
          </a:p>
          <a:p>
            <a:pPr marL="457200" indent="-457200">
              <a:buFont typeface="+mj-lt"/>
              <a:buAutoNum type="arabicPeriod"/>
            </a:pPr>
            <a:endParaRPr lang="en-US" dirty="0"/>
          </a:p>
        </p:txBody>
      </p:sp>
    </p:spTree>
    <p:extLst>
      <p:ext uri="{BB962C8B-B14F-4D97-AF65-F5344CB8AC3E}">
        <p14:creationId xmlns:p14="http://schemas.microsoft.com/office/powerpoint/2010/main" val="33908210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C95D2-BDB9-F608-52E7-3424A4B6BAA9}"/>
              </a:ext>
            </a:extLst>
          </p:cNvPr>
          <p:cNvSpPr>
            <a:spLocks noGrp="1"/>
          </p:cNvSpPr>
          <p:nvPr>
            <p:ph type="title"/>
          </p:nvPr>
        </p:nvSpPr>
        <p:spPr/>
        <p:txBody>
          <a:bodyPr/>
          <a:lstStyle/>
          <a:p>
            <a:r>
              <a:rPr lang="en-US" dirty="0"/>
              <a:t>Handling client data cont.</a:t>
            </a:r>
            <a:br>
              <a:rPr lang="en-US" dirty="0"/>
            </a:br>
            <a:endParaRPr lang="en-US" dirty="0"/>
          </a:p>
        </p:txBody>
      </p:sp>
      <p:sp>
        <p:nvSpPr>
          <p:cNvPr id="3" name="Content Placeholder 2">
            <a:extLst>
              <a:ext uri="{FF2B5EF4-FFF2-40B4-BE49-F238E27FC236}">
                <a16:creationId xmlns:a16="http://schemas.microsoft.com/office/drawing/2014/main" id="{CAD2637B-27D0-199A-635E-739D84BEA2B4}"/>
              </a:ext>
            </a:extLst>
          </p:cNvPr>
          <p:cNvSpPr>
            <a:spLocks noGrp="1"/>
          </p:cNvSpPr>
          <p:nvPr>
            <p:ph idx="1"/>
          </p:nvPr>
        </p:nvSpPr>
        <p:spPr>
          <a:xfrm>
            <a:off x="683934" y="1947999"/>
            <a:ext cx="10469488" cy="3450613"/>
          </a:xfrm>
        </p:spPr>
        <p:txBody>
          <a:bodyPr/>
          <a:lstStyle/>
          <a:p>
            <a:pPr marL="0" indent="0">
              <a:buNone/>
            </a:pPr>
            <a:r>
              <a:rPr lang="en-US" dirty="0"/>
              <a:t>Cybercrime is increasing as technology has enabled criminals to hack into legal entities to gain various data. Consequently, it’s vital for legal entities to safeguard information by having robust anti-hacking software. </a:t>
            </a:r>
          </a:p>
          <a:p>
            <a:pPr marL="0" indent="0">
              <a:buNone/>
            </a:pPr>
            <a:r>
              <a:rPr lang="en-US" dirty="0"/>
              <a:t>If a legal entity fail to have sufficient anti-hacking software, the SRA will shut down that legal practice.</a:t>
            </a:r>
          </a:p>
          <a:p>
            <a:pPr marL="0" indent="0">
              <a:buNone/>
            </a:pPr>
            <a:endParaRPr lang="en-US" dirty="0"/>
          </a:p>
        </p:txBody>
      </p:sp>
    </p:spTree>
    <p:extLst>
      <p:ext uri="{BB962C8B-B14F-4D97-AF65-F5344CB8AC3E}">
        <p14:creationId xmlns:p14="http://schemas.microsoft.com/office/powerpoint/2010/main" val="20283493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643CC-F2C8-2235-900F-A097618A28F4}"/>
              </a:ext>
            </a:extLst>
          </p:cNvPr>
          <p:cNvSpPr>
            <a:spLocks noGrp="1"/>
          </p:cNvSpPr>
          <p:nvPr>
            <p:ph type="title"/>
          </p:nvPr>
        </p:nvSpPr>
        <p:spPr>
          <a:xfrm>
            <a:off x="1451579" y="1222208"/>
            <a:ext cx="9603275" cy="1049235"/>
          </a:xfrm>
        </p:spPr>
        <p:txBody>
          <a:bodyPr/>
          <a:lstStyle/>
          <a:p>
            <a:r>
              <a:rPr lang="en-US" dirty="0"/>
              <a:t>Summary </a:t>
            </a:r>
          </a:p>
        </p:txBody>
      </p:sp>
      <p:sp>
        <p:nvSpPr>
          <p:cNvPr id="3" name="Content Placeholder 2">
            <a:extLst>
              <a:ext uri="{FF2B5EF4-FFF2-40B4-BE49-F238E27FC236}">
                <a16:creationId xmlns:a16="http://schemas.microsoft.com/office/drawing/2014/main" id="{A0DBBF94-2309-9CD3-56AA-478C1B3D5260}"/>
              </a:ext>
            </a:extLst>
          </p:cNvPr>
          <p:cNvSpPr>
            <a:spLocks noGrp="1"/>
          </p:cNvSpPr>
          <p:nvPr>
            <p:ph idx="1"/>
          </p:nvPr>
        </p:nvSpPr>
        <p:spPr>
          <a:xfrm>
            <a:off x="604912" y="2038310"/>
            <a:ext cx="11000066" cy="3450613"/>
          </a:xfrm>
        </p:spPr>
        <p:txBody>
          <a:bodyPr/>
          <a:lstStyle/>
          <a:p>
            <a:r>
              <a:rPr lang="en-US" dirty="0"/>
              <a:t>CLEs are regulated by CILEX. They publish a code of conduct alongside nine principles which practitioners must adhere.</a:t>
            </a:r>
          </a:p>
          <a:p>
            <a:r>
              <a:rPr lang="en-US" dirty="0"/>
              <a:t>Solicitors are regulated by the SRA. They must regulate the actions by solicitors by using their code of conduct to ensure public safety. This means closing down firms if necessary.</a:t>
            </a:r>
          </a:p>
          <a:p>
            <a:r>
              <a:rPr lang="en-US" dirty="0"/>
              <a:t>Barristers are regulated by the BSB. Similarly, the regulate barristers by using their code of conduct that barristers must follow.</a:t>
            </a:r>
          </a:p>
          <a:p>
            <a:r>
              <a:rPr lang="en-US" dirty="0"/>
              <a:t>The Legal Service Board and the Legal Ombudsman have vital roles in overseeing legal activity by all legal practitioners and ensuring that complaints are justly resolved.</a:t>
            </a:r>
          </a:p>
          <a:p>
            <a:endParaRPr lang="en-US" dirty="0"/>
          </a:p>
        </p:txBody>
      </p:sp>
    </p:spTree>
    <p:extLst>
      <p:ext uri="{BB962C8B-B14F-4D97-AF65-F5344CB8AC3E}">
        <p14:creationId xmlns:p14="http://schemas.microsoft.com/office/powerpoint/2010/main" val="12907197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6ED13-54A4-DB1F-36EB-308445D56BE5}"/>
              </a:ext>
            </a:extLst>
          </p:cNvPr>
          <p:cNvSpPr>
            <a:spLocks noGrp="1"/>
          </p:cNvSpPr>
          <p:nvPr>
            <p:ph type="title"/>
          </p:nvPr>
        </p:nvSpPr>
        <p:spPr>
          <a:xfrm>
            <a:off x="1451579" y="1244786"/>
            <a:ext cx="9603275" cy="1049235"/>
          </a:xfrm>
        </p:spPr>
        <p:txBody>
          <a:bodyPr/>
          <a:lstStyle/>
          <a:p>
            <a:r>
              <a:rPr lang="en-US" dirty="0"/>
              <a:t>Summary cont</a:t>
            </a:r>
          </a:p>
        </p:txBody>
      </p:sp>
      <p:sp>
        <p:nvSpPr>
          <p:cNvPr id="3" name="Content Placeholder 2">
            <a:extLst>
              <a:ext uri="{FF2B5EF4-FFF2-40B4-BE49-F238E27FC236}">
                <a16:creationId xmlns:a16="http://schemas.microsoft.com/office/drawing/2014/main" id="{A2B0AF6A-B7DA-45FF-22BC-31A51BE88AB7}"/>
              </a:ext>
            </a:extLst>
          </p:cNvPr>
          <p:cNvSpPr>
            <a:spLocks noGrp="1"/>
          </p:cNvSpPr>
          <p:nvPr>
            <p:ph idx="1"/>
          </p:nvPr>
        </p:nvSpPr>
        <p:spPr>
          <a:xfrm>
            <a:off x="458156" y="1993154"/>
            <a:ext cx="11271000" cy="3450613"/>
          </a:xfrm>
        </p:spPr>
        <p:txBody>
          <a:bodyPr/>
          <a:lstStyle/>
          <a:p>
            <a:r>
              <a:rPr lang="en-US" dirty="0"/>
              <a:t>Solicitors must comply with the SRA Code of Conduct for Solicitors principles to ensure that safeguarding and legal ethics are met.</a:t>
            </a:r>
          </a:p>
          <a:p>
            <a:r>
              <a:rPr lang="en-US" dirty="0"/>
              <a:t>Data protection must be handled robustly to ensure that client information remains secure. The GDPR principles is followed to secure data.</a:t>
            </a:r>
          </a:p>
          <a:p>
            <a:pPr marL="0" indent="0">
              <a:buNone/>
            </a:pPr>
            <a:endParaRPr lang="en-US" dirty="0"/>
          </a:p>
        </p:txBody>
      </p:sp>
    </p:spTree>
    <p:extLst>
      <p:ext uri="{BB962C8B-B14F-4D97-AF65-F5344CB8AC3E}">
        <p14:creationId xmlns:p14="http://schemas.microsoft.com/office/powerpoint/2010/main" val="197507010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831</TotalTime>
  <Words>1898</Words>
  <Application>Microsoft Macintosh PowerPoint</Application>
  <PresentationFormat>Widescreen</PresentationFormat>
  <Paragraphs>122</Paragraphs>
  <Slides>28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Arial</vt:lpstr>
      <vt:lpstr>Gill Sans MT</vt:lpstr>
      <vt:lpstr>Gallery</vt:lpstr>
      <vt:lpstr>Regulation of the legal professions and the provision of legal services</vt:lpstr>
      <vt:lpstr>Learning outcomes: </vt:lpstr>
      <vt:lpstr>Regulation of chartered legal executives (CLE)</vt:lpstr>
      <vt:lpstr>The nine principles</vt:lpstr>
      <vt:lpstr>tHE NINE PRINCIPLES CONT.</vt:lpstr>
      <vt:lpstr>Cilex regulation of legal practices</vt:lpstr>
      <vt:lpstr>Regulation of solicitors </vt:lpstr>
      <vt:lpstr>The Sra’s principles</vt:lpstr>
      <vt:lpstr>Statement of Solicitor competence</vt:lpstr>
      <vt:lpstr>The threshold of newly qualified solicitors</vt:lpstr>
      <vt:lpstr>Regulation of barristers </vt:lpstr>
      <vt:lpstr>Reflection</vt:lpstr>
      <vt:lpstr>The legal services board</vt:lpstr>
      <vt:lpstr>The office for legal complaints and the legal ombudsman</vt:lpstr>
      <vt:lpstr>Financial conduct authority</vt:lpstr>
      <vt:lpstr>focusing on the the sra code of conduct for solicitors </vt:lpstr>
      <vt:lpstr>1. Who is the client? (para 8.1)</vt:lpstr>
      <vt:lpstr>2. Maintaining trust and acting fairly (paras 1.1-1.4)</vt:lpstr>
      <vt:lpstr>3. Competence (paras 3.1-3.6) </vt:lpstr>
      <vt:lpstr>4. Conflicts of interest (para 6)</vt:lpstr>
      <vt:lpstr>5. Confidentiality and disclosure (para 6.3)</vt:lpstr>
      <vt:lpstr>6. Duties owed to the court (para 1.4 and paras 2.1-2.7</vt:lpstr>
      <vt:lpstr>7. Duties owed to third parties (para 1.2)</vt:lpstr>
      <vt:lpstr>Handling client data</vt:lpstr>
      <vt:lpstr>Handling client data cont.</vt:lpstr>
      <vt:lpstr>Handling client data cont. </vt:lpstr>
      <vt:lpstr>Summary </vt:lpstr>
      <vt:lpstr>Summary cont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Regulation of the legal professions and the provision of legal services</dc:title>
  <dc:creator>HUGHES L. (1910033)</dc:creator>
  <cp:lastModifiedBy>HUGHES L. (1910033)</cp:lastModifiedBy>
  <cp:revision>58</cp:revision>
  <dcterms:created xsi:type="dcterms:W3CDTF">2022-10-21T00:43:48Z</dcterms:created>
  <dcterms:modified xsi:type="dcterms:W3CDTF">2022-10-21T14:35:06Z</dcterms:modified>
</cp:coreProperties>
</file>