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387" r:id="rId2"/>
    <p:sldId id="404" r:id="rId3"/>
    <p:sldId id="393" r:id="rId4"/>
    <p:sldId id="417" r:id="rId5"/>
    <p:sldId id="416" r:id="rId6"/>
    <p:sldId id="418" r:id="rId7"/>
    <p:sldId id="420" r:id="rId8"/>
    <p:sldId id="421" r:id="rId9"/>
    <p:sldId id="422" r:id="rId10"/>
    <p:sldId id="426" r:id="rId11"/>
    <p:sldId id="423" r:id="rId12"/>
    <p:sldId id="425" r:id="rId13"/>
    <p:sldId id="428" r:id="rId14"/>
    <p:sldId id="427" r:id="rId15"/>
    <p:sldId id="42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800099-867C-4E9E-B685-E4537E1B6840}" v="6" dt="2023-12-05T14:43:18.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123" autoAdjust="0"/>
  </p:normalViewPr>
  <p:slideViewPr>
    <p:cSldViewPr snapToGrid="0">
      <p:cViewPr varScale="1">
        <p:scale>
          <a:sx n="78" d="100"/>
          <a:sy n="78" d="100"/>
        </p:scale>
        <p:origin x="450"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3800099-867C-4E9E-B685-E4537E1B6840}"/>
    <pc:docChg chg="undo redo custSel addSld delSld modSld">
      <pc:chgData name="Rhiannon Akers" userId="fb3c9d12-5c8c-42d7-8dc7-d872d7a3d202" providerId="ADAL" clId="{83800099-867C-4E9E-B685-E4537E1B6840}" dt="2023-12-05T15:29:35.731" v="6300" actId="20577"/>
      <pc:docMkLst>
        <pc:docMk/>
      </pc:docMkLst>
      <pc:sldChg chg="del">
        <pc:chgData name="Rhiannon Akers" userId="fb3c9d12-5c8c-42d7-8dc7-d872d7a3d202" providerId="ADAL" clId="{83800099-867C-4E9E-B685-E4537E1B6840}" dt="2023-12-01T13:48:40.375" v="2" actId="47"/>
        <pc:sldMkLst>
          <pc:docMk/>
          <pc:sldMk cId="561106907" sldId="266"/>
        </pc:sldMkLst>
      </pc:sldChg>
      <pc:sldChg chg="del">
        <pc:chgData name="Rhiannon Akers" userId="fb3c9d12-5c8c-42d7-8dc7-d872d7a3d202" providerId="ADAL" clId="{83800099-867C-4E9E-B685-E4537E1B6840}" dt="2023-12-01T13:48:42.843" v="9" actId="47"/>
        <pc:sldMkLst>
          <pc:docMk/>
          <pc:sldMk cId="3100898846" sldId="370"/>
        </pc:sldMkLst>
      </pc:sldChg>
      <pc:sldChg chg="del">
        <pc:chgData name="Rhiannon Akers" userId="fb3c9d12-5c8c-42d7-8dc7-d872d7a3d202" providerId="ADAL" clId="{83800099-867C-4E9E-B685-E4537E1B6840}" dt="2023-12-01T13:48:39.822" v="1" actId="47"/>
        <pc:sldMkLst>
          <pc:docMk/>
          <pc:sldMk cId="2906452346" sldId="373"/>
        </pc:sldMkLst>
      </pc:sldChg>
      <pc:sldChg chg="del">
        <pc:chgData name="Rhiannon Akers" userId="fb3c9d12-5c8c-42d7-8dc7-d872d7a3d202" providerId="ADAL" clId="{83800099-867C-4E9E-B685-E4537E1B6840}" dt="2023-12-01T13:48:39.068" v="0" actId="47"/>
        <pc:sldMkLst>
          <pc:docMk/>
          <pc:sldMk cId="1299417071" sldId="388"/>
        </pc:sldMkLst>
      </pc:sldChg>
      <pc:sldChg chg="del">
        <pc:chgData name="Rhiannon Akers" userId="fb3c9d12-5c8c-42d7-8dc7-d872d7a3d202" providerId="ADAL" clId="{83800099-867C-4E9E-B685-E4537E1B6840}" dt="2023-12-01T13:48:41.056" v="4" actId="47"/>
        <pc:sldMkLst>
          <pc:docMk/>
          <pc:sldMk cId="1655747592" sldId="392"/>
        </pc:sldMkLst>
      </pc:sldChg>
      <pc:sldChg chg="modSp mod modNotesTx">
        <pc:chgData name="Rhiannon Akers" userId="fb3c9d12-5c8c-42d7-8dc7-d872d7a3d202" providerId="ADAL" clId="{83800099-867C-4E9E-B685-E4537E1B6840}" dt="2023-12-01T13:53:11.419" v="174" actId="20577"/>
        <pc:sldMkLst>
          <pc:docMk/>
          <pc:sldMk cId="4035983699" sldId="393"/>
        </pc:sldMkLst>
        <pc:spChg chg="mod">
          <ac:chgData name="Rhiannon Akers" userId="fb3c9d12-5c8c-42d7-8dc7-d872d7a3d202" providerId="ADAL" clId="{83800099-867C-4E9E-B685-E4537E1B6840}" dt="2023-12-01T13:51:26.978" v="64" actId="27636"/>
          <ac:spMkLst>
            <pc:docMk/>
            <pc:sldMk cId="4035983699" sldId="393"/>
            <ac:spMk id="3" creationId="{84D28FC3-7692-CA58-FAD1-7693CA84FEEB}"/>
          </ac:spMkLst>
        </pc:spChg>
      </pc:sldChg>
      <pc:sldChg chg="del">
        <pc:chgData name="Rhiannon Akers" userId="fb3c9d12-5c8c-42d7-8dc7-d872d7a3d202" providerId="ADAL" clId="{83800099-867C-4E9E-B685-E4537E1B6840}" dt="2023-12-01T13:48:40.716" v="3" actId="47"/>
        <pc:sldMkLst>
          <pc:docMk/>
          <pc:sldMk cId="3892711335" sldId="397"/>
        </pc:sldMkLst>
      </pc:sldChg>
      <pc:sldChg chg="del">
        <pc:chgData name="Rhiannon Akers" userId="fb3c9d12-5c8c-42d7-8dc7-d872d7a3d202" providerId="ADAL" clId="{83800099-867C-4E9E-B685-E4537E1B6840}" dt="2023-12-01T13:48:41.410" v="5" actId="47"/>
        <pc:sldMkLst>
          <pc:docMk/>
          <pc:sldMk cId="2221932468" sldId="398"/>
        </pc:sldMkLst>
      </pc:sldChg>
      <pc:sldChg chg="del">
        <pc:chgData name="Rhiannon Akers" userId="fb3c9d12-5c8c-42d7-8dc7-d872d7a3d202" providerId="ADAL" clId="{83800099-867C-4E9E-B685-E4537E1B6840}" dt="2023-12-01T13:48:42.495" v="8" actId="47"/>
        <pc:sldMkLst>
          <pc:docMk/>
          <pc:sldMk cId="3396693928" sldId="399"/>
        </pc:sldMkLst>
      </pc:sldChg>
      <pc:sldChg chg="del">
        <pc:chgData name="Rhiannon Akers" userId="fb3c9d12-5c8c-42d7-8dc7-d872d7a3d202" providerId="ADAL" clId="{83800099-867C-4E9E-B685-E4537E1B6840}" dt="2023-12-01T13:48:43.680" v="11" actId="47"/>
        <pc:sldMkLst>
          <pc:docMk/>
          <pc:sldMk cId="325877389" sldId="400"/>
        </pc:sldMkLst>
      </pc:sldChg>
      <pc:sldChg chg="del">
        <pc:chgData name="Rhiannon Akers" userId="fb3c9d12-5c8c-42d7-8dc7-d872d7a3d202" providerId="ADAL" clId="{83800099-867C-4E9E-B685-E4537E1B6840}" dt="2023-12-01T13:48:44.412" v="13" actId="47"/>
        <pc:sldMkLst>
          <pc:docMk/>
          <pc:sldMk cId="1855993070" sldId="401"/>
        </pc:sldMkLst>
      </pc:sldChg>
      <pc:sldChg chg="del">
        <pc:chgData name="Rhiannon Akers" userId="fb3c9d12-5c8c-42d7-8dc7-d872d7a3d202" providerId="ADAL" clId="{83800099-867C-4E9E-B685-E4537E1B6840}" dt="2023-12-01T13:48:44.754" v="14" actId="47"/>
        <pc:sldMkLst>
          <pc:docMk/>
          <pc:sldMk cId="2384836871" sldId="402"/>
        </pc:sldMkLst>
      </pc:sldChg>
      <pc:sldChg chg="del">
        <pc:chgData name="Rhiannon Akers" userId="fb3c9d12-5c8c-42d7-8dc7-d872d7a3d202" providerId="ADAL" clId="{83800099-867C-4E9E-B685-E4537E1B6840}" dt="2023-12-01T13:48:45.166" v="15" actId="47"/>
        <pc:sldMkLst>
          <pc:docMk/>
          <pc:sldMk cId="2722666931" sldId="403"/>
        </pc:sldMkLst>
      </pc:sldChg>
      <pc:sldChg chg="modSp mod">
        <pc:chgData name="Rhiannon Akers" userId="fb3c9d12-5c8c-42d7-8dc7-d872d7a3d202" providerId="ADAL" clId="{83800099-867C-4E9E-B685-E4537E1B6840}" dt="2023-12-05T14:42:07.222" v="3627" actId="20577"/>
        <pc:sldMkLst>
          <pc:docMk/>
          <pc:sldMk cId="633663805" sldId="404"/>
        </pc:sldMkLst>
        <pc:spChg chg="mod">
          <ac:chgData name="Rhiannon Akers" userId="fb3c9d12-5c8c-42d7-8dc7-d872d7a3d202" providerId="ADAL" clId="{83800099-867C-4E9E-B685-E4537E1B6840}" dt="2023-12-05T14:42:07.222" v="3627" actId="20577"/>
          <ac:spMkLst>
            <pc:docMk/>
            <pc:sldMk cId="633663805" sldId="404"/>
            <ac:spMk id="3" creationId="{CBFD8B3B-2979-BA33-2E8D-F5999CE802F7}"/>
          </ac:spMkLst>
        </pc:spChg>
      </pc:sldChg>
      <pc:sldChg chg="del">
        <pc:chgData name="Rhiannon Akers" userId="fb3c9d12-5c8c-42d7-8dc7-d872d7a3d202" providerId="ADAL" clId="{83800099-867C-4E9E-B685-E4537E1B6840}" dt="2023-12-01T13:48:45.555" v="16" actId="47"/>
        <pc:sldMkLst>
          <pc:docMk/>
          <pc:sldMk cId="3325554106" sldId="407"/>
        </pc:sldMkLst>
      </pc:sldChg>
      <pc:sldChg chg="del">
        <pc:chgData name="Rhiannon Akers" userId="fb3c9d12-5c8c-42d7-8dc7-d872d7a3d202" providerId="ADAL" clId="{83800099-867C-4E9E-B685-E4537E1B6840}" dt="2023-12-01T13:48:46.003" v="17" actId="47"/>
        <pc:sldMkLst>
          <pc:docMk/>
          <pc:sldMk cId="1795973425" sldId="408"/>
        </pc:sldMkLst>
      </pc:sldChg>
      <pc:sldChg chg="del">
        <pc:chgData name="Rhiannon Akers" userId="fb3c9d12-5c8c-42d7-8dc7-d872d7a3d202" providerId="ADAL" clId="{83800099-867C-4E9E-B685-E4537E1B6840}" dt="2023-12-01T13:48:46.554" v="18" actId="47"/>
        <pc:sldMkLst>
          <pc:docMk/>
          <pc:sldMk cId="2453355788" sldId="409"/>
        </pc:sldMkLst>
      </pc:sldChg>
      <pc:sldChg chg="del">
        <pc:chgData name="Rhiannon Akers" userId="fb3c9d12-5c8c-42d7-8dc7-d872d7a3d202" providerId="ADAL" clId="{83800099-867C-4E9E-B685-E4537E1B6840}" dt="2023-12-01T13:48:44.031" v="12" actId="47"/>
        <pc:sldMkLst>
          <pc:docMk/>
          <pc:sldMk cId="3799883188" sldId="410"/>
        </pc:sldMkLst>
      </pc:sldChg>
      <pc:sldChg chg="del">
        <pc:chgData name="Rhiannon Akers" userId="fb3c9d12-5c8c-42d7-8dc7-d872d7a3d202" providerId="ADAL" clId="{83800099-867C-4E9E-B685-E4537E1B6840}" dt="2023-12-01T13:48:42.141" v="7" actId="47"/>
        <pc:sldMkLst>
          <pc:docMk/>
          <pc:sldMk cId="2578910508" sldId="412"/>
        </pc:sldMkLst>
      </pc:sldChg>
      <pc:sldChg chg="del">
        <pc:chgData name="Rhiannon Akers" userId="fb3c9d12-5c8c-42d7-8dc7-d872d7a3d202" providerId="ADAL" clId="{83800099-867C-4E9E-B685-E4537E1B6840}" dt="2023-12-01T13:48:41.780" v="6" actId="47"/>
        <pc:sldMkLst>
          <pc:docMk/>
          <pc:sldMk cId="3203502320" sldId="413"/>
        </pc:sldMkLst>
      </pc:sldChg>
      <pc:sldChg chg="del">
        <pc:chgData name="Rhiannon Akers" userId="fb3c9d12-5c8c-42d7-8dc7-d872d7a3d202" providerId="ADAL" clId="{83800099-867C-4E9E-B685-E4537E1B6840}" dt="2023-12-01T13:48:43.298" v="10" actId="47"/>
        <pc:sldMkLst>
          <pc:docMk/>
          <pc:sldMk cId="553758785" sldId="414"/>
        </pc:sldMkLst>
      </pc:sldChg>
      <pc:sldChg chg="addSp delSp modSp mod">
        <pc:chgData name="Rhiannon Akers" userId="fb3c9d12-5c8c-42d7-8dc7-d872d7a3d202" providerId="ADAL" clId="{83800099-867C-4E9E-B685-E4537E1B6840}" dt="2023-12-01T13:51:17.090" v="51" actId="6549"/>
        <pc:sldMkLst>
          <pc:docMk/>
          <pc:sldMk cId="668379062" sldId="416"/>
        </pc:sldMkLst>
        <pc:spChg chg="add del mod">
          <ac:chgData name="Rhiannon Akers" userId="fb3c9d12-5c8c-42d7-8dc7-d872d7a3d202" providerId="ADAL" clId="{83800099-867C-4E9E-B685-E4537E1B6840}" dt="2023-12-01T13:49:38.282" v="30" actId="478"/>
          <ac:spMkLst>
            <pc:docMk/>
            <pc:sldMk cId="668379062" sldId="416"/>
            <ac:spMk id="3" creationId="{84D28FC3-7692-CA58-FAD1-7693CA84FEEB}"/>
          </ac:spMkLst>
        </pc:spChg>
        <pc:spChg chg="add del mod">
          <ac:chgData name="Rhiannon Akers" userId="fb3c9d12-5c8c-42d7-8dc7-d872d7a3d202" providerId="ADAL" clId="{83800099-867C-4E9E-B685-E4537E1B6840}" dt="2023-12-01T13:51:17.090" v="51" actId="6549"/>
          <ac:spMkLst>
            <pc:docMk/>
            <pc:sldMk cId="668379062" sldId="416"/>
            <ac:spMk id="5" creationId="{FA32B220-B831-B7D2-75EC-82EEC6403613}"/>
          </ac:spMkLst>
        </pc:spChg>
        <pc:spChg chg="add del">
          <ac:chgData name="Rhiannon Akers" userId="fb3c9d12-5c8c-42d7-8dc7-d872d7a3d202" providerId="ADAL" clId="{83800099-867C-4E9E-B685-E4537E1B6840}" dt="2023-12-01T13:49:35.560" v="26"/>
          <ac:spMkLst>
            <pc:docMk/>
            <pc:sldMk cId="668379062" sldId="416"/>
            <ac:spMk id="6" creationId="{94F8FC21-5C3F-44DA-C52B-BFB3B7843EB4}"/>
          </ac:spMkLst>
        </pc:spChg>
        <pc:spChg chg="add del mod">
          <ac:chgData name="Rhiannon Akers" userId="fb3c9d12-5c8c-42d7-8dc7-d872d7a3d202" providerId="ADAL" clId="{83800099-867C-4E9E-B685-E4537E1B6840}" dt="2023-12-01T13:49:35.560" v="26"/>
          <ac:spMkLst>
            <pc:docMk/>
            <pc:sldMk cId="668379062" sldId="416"/>
            <ac:spMk id="8" creationId="{2A65CDAD-113E-A54B-DED3-7608A0530D00}"/>
          </ac:spMkLst>
        </pc:spChg>
        <pc:spChg chg="add del">
          <ac:chgData name="Rhiannon Akers" userId="fb3c9d12-5c8c-42d7-8dc7-d872d7a3d202" providerId="ADAL" clId="{83800099-867C-4E9E-B685-E4537E1B6840}" dt="2023-12-01T13:49:35.560" v="26"/>
          <ac:spMkLst>
            <pc:docMk/>
            <pc:sldMk cId="668379062" sldId="416"/>
            <ac:spMk id="9" creationId="{694D73A4-CF23-29FD-D2B0-8EA4C5241E79}"/>
          </ac:spMkLst>
        </pc:spChg>
        <pc:spChg chg="add del">
          <ac:chgData name="Rhiannon Akers" userId="fb3c9d12-5c8c-42d7-8dc7-d872d7a3d202" providerId="ADAL" clId="{83800099-867C-4E9E-B685-E4537E1B6840}" dt="2023-12-01T13:49:35.560" v="26"/>
          <ac:spMkLst>
            <pc:docMk/>
            <pc:sldMk cId="668379062" sldId="416"/>
            <ac:spMk id="10" creationId="{E67EAB44-70FA-0C3D-DBFE-96EEE8502108}"/>
          </ac:spMkLst>
        </pc:spChg>
        <pc:graphicFrameChg chg="add del">
          <ac:chgData name="Rhiannon Akers" userId="fb3c9d12-5c8c-42d7-8dc7-d872d7a3d202" providerId="ADAL" clId="{83800099-867C-4E9E-B685-E4537E1B6840}" dt="2023-12-01T13:49:35.560" v="26"/>
          <ac:graphicFrameMkLst>
            <pc:docMk/>
            <pc:sldMk cId="668379062" sldId="416"/>
            <ac:graphicFrameMk id="7" creationId="{33744AC8-EB61-B264-F36A-1DE299CBF470}"/>
          </ac:graphicFrameMkLst>
        </pc:graphicFrameChg>
      </pc:sldChg>
      <pc:sldChg chg="modSp new mod modNotesTx">
        <pc:chgData name="Rhiannon Akers" userId="fb3c9d12-5c8c-42d7-8dc7-d872d7a3d202" providerId="ADAL" clId="{83800099-867C-4E9E-B685-E4537E1B6840}" dt="2023-12-05T14:34:40.053" v="3541" actId="20577"/>
        <pc:sldMkLst>
          <pc:docMk/>
          <pc:sldMk cId="1720128788" sldId="417"/>
        </pc:sldMkLst>
        <pc:spChg chg="mod">
          <ac:chgData name="Rhiannon Akers" userId="fb3c9d12-5c8c-42d7-8dc7-d872d7a3d202" providerId="ADAL" clId="{83800099-867C-4E9E-B685-E4537E1B6840}" dt="2023-12-01T14:56:13.237" v="550" actId="113"/>
          <ac:spMkLst>
            <pc:docMk/>
            <pc:sldMk cId="1720128788" sldId="417"/>
            <ac:spMk id="2" creationId="{A9E84A72-F0F4-C7AA-53C2-F0A4D2DA5D66}"/>
          </ac:spMkLst>
        </pc:spChg>
        <pc:spChg chg="mod">
          <ac:chgData name="Rhiannon Akers" userId="fb3c9d12-5c8c-42d7-8dc7-d872d7a3d202" providerId="ADAL" clId="{83800099-867C-4E9E-B685-E4537E1B6840}" dt="2023-12-01T14:56:07.209" v="549" actId="33524"/>
          <ac:spMkLst>
            <pc:docMk/>
            <pc:sldMk cId="1720128788" sldId="417"/>
            <ac:spMk id="3" creationId="{52BA9B1F-857D-86CE-448E-0E6968C3C330}"/>
          </ac:spMkLst>
        </pc:spChg>
      </pc:sldChg>
      <pc:sldChg chg="modSp new mod modNotesTx">
        <pc:chgData name="Rhiannon Akers" userId="fb3c9d12-5c8c-42d7-8dc7-d872d7a3d202" providerId="ADAL" clId="{83800099-867C-4E9E-B685-E4537E1B6840}" dt="2023-12-01T15:01:51.323" v="1386" actId="20577"/>
        <pc:sldMkLst>
          <pc:docMk/>
          <pc:sldMk cId="2262062760" sldId="418"/>
        </pc:sldMkLst>
        <pc:spChg chg="mod">
          <ac:chgData name="Rhiannon Akers" userId="fb3c9d12-5c8c-42d7-8dc7-d872d7a3d202" providerId="ADAL" clId="{83800099-867C-4E9E-B685-E4537E1B6840}" dt="2023-12-01T14:57:44.092" v="621" actId="20577"/>
          <ac:spMkLst>
            <pc:docMk/>
            <pc:sldMk cId="2262062760" sldId="418"/>
            <ac:spMk id="2" creationId="{86617329-0239-BD31-AA7C-DD93A507A118}"/>
          </ac:spMkLst>
        </pc:spChg>
        <pc:spChg chg="mod">
          <ac:chgData name="Rhiannon Akers" userId="fb3c9d12-5c8c-42d7-8dc7-d872d7a3d202" providerId="ADAL" clId="{83800099-867C-4E9E-B685-E4537E1B6840}" dt="2023-12-01T15:01:09.682" v="1224" actId="20577"/>
          <ac:spMkLst>
            <pc:docMk/>
            <pc:sldMk cId="2262062760" sldId="418"/>
            <ac:spMk id="3" creationId="{2D0F8016-B250-A939-100C-38B956D310D9}"/>
          </ac:spMkLst>
        </pc:spChg>
      </pc:sldChg>
      <pc:sldChg chg="modSp new del mod">
        <pc:chgData name="Rhiannon Akers" userId="fb3c9d12-5c8c-42d7-8dc7-d872d7a3d202" providerId="ADAL" clId="{83800099-867C-4E9E-B685-E4537E1B6840}" dt="2023-12-05T14:39:52.104" v="3576" actId="2696"/>
        <pc:sldMkLst>
          <pc:docMk/>
          <pc:sldMk cId="2022668693" sldId="419"/>
        </pc:sldMkLst>
        <pc:spChg chg="mod">
          <ac:chgData name="Rhiannon Akers" userId="fb3c9d12-5c8c-42d7-8dc7-d872d7a3d202" providerId="ADAL" clId="{83800099-867C-4E9E-B685-E4537E1B6840}" dt="2023-12-01T16:02:27.074" v="2367" actId="113"/>
          <ac:spMkLst>
            <pc:docMk/>
            <pc:sldMk cId="2022668693" sldId="419"/>
            <ac:spMk id="2" creationId="{5D6E6421-49BE-A0D4-A3E5-0604D82C4A09}"/>
          </ac:spMkLst>
        </pc:spChg>
        <pc:spChg chg="mod">
          <ac:chgData name="Rhiannon Akers" userId="fb3c9d12-5c8c-42d7-8dc7-d872d7a3d202" providerId="ADAL" clId="{83800099-867C-4E9E-B685-E4537E1B6840}" dt="2023-12-05T14:38:08.312" v="3575" actId="20577"/>
          <ac:spMkLst>
            <pc:docMk/>
            <pc:sldMk cId="2022668693" sldId="419"/>
            <ac:spMk id="3" creationId="{36EA2D68-6FC8-38F3-1C02-F8E45123542C}"/>
          </ac:spMkLst>
        </pc:spChg>
      </pc:sldChg>
      <pc:sldChg chg="modSp new mod">
        <pc:chgData name="Rhiannon Akers" userId="fb3c9d12-5c8c-42d7-8dc7-d872d7a3d202" providerId="ADAL" clId="{83800099-867C-4E9E-B685-E4537E1B6840}" dt="2023-12-05T15:29:35.731" v="6300" actId="20577"/>
        <pc:sldMkLst>
          <pc:docMk/>
          <pc:sldMk cId="5050769" sldId="420"/>
        </pc:sldMkLst>
        <pc:spChg chg="mod">
          <ac:chgData name="Rhiannon Akers" userId="fb3c9d12-5c8c-42d7-8dc7-d872d7a3d202" providerId="ADAL" clId="{83800099-867C-4E9E-B685-E4537E1B6840}" dt="2023-12-01T16:02:23.267" v="2366" actId="113"/>
          <ac:spMkLst>
            <pc:docMk/>
            <pc:sldMk cId="5050769" sldId="420"/>
            <ac:spMk id="2" creationId="{914ABD91-B57A-48AD-A2DA-59B9E46A42B3}"/>
          </ac:spMkLst>
        </pc:spChg>
        <pc:spChg chg="mod">
          <ac:chgData name="Rhiannon Akers" userId="fb3c9d12-5c8c-42d7-8dc7-d872d7a3d202" providerId="ADAL" clId="{83800099-867C-4E9E-B685-E4537E1B6840}" dt="2023-12-05T15:29:35.731" v="6300" actId="20577"/>
          <ac:spMkLst>
            <pc:docMk/>
            <pc:sldMk cId="5050769" sldId="420"/>
            <ac:spMk id="3" creationId="{6CD4910D-31D6-4B08-BAAA-519086DCDFEA}"/>
          </ac:spMkLst>
        </pc:spChg>
      </pc:sldChg>
      <pc:sldChg chg="addSp modSp new mod">
        <pc:chgData name="Rhiannon Akers" userId="fb3c9d12-5c8c-42d7-8dc7-d872d7a3d202" providerId="ADAL" clId="{83800099-867C-4E9E-B685-E4537E1B6840}" dt="2023-12-01T16:02:18.871" v="2365" actId="113"/>
        <pc:sldMkLst>
          <pc:docMk/>
          <pc:sldMk cId="289285282" sldId="421"/>
        </pc:sldMkLst>
        <pc:spChg chg="mod">
          <ac:chgData name="Rhiannon Akers" userId="fb3c9d12-5c8c-42d7-8dc7-d872d7a3d202" providerId="ADAL" clId="{83800099-867C-4E9E-B685-E4537E1B6840}" dt="2023-12-01T16:02:18.871" v="2365" actId="113"/>
          <ac:spMkLst>
            <pc:docMk/>
            <pc:sldMk cId="289285282" sldId="421"/>
            <ac:spMk id="2" creationId="{D99A3B16-8583-08E9-6D0F-D3D6FAFAAEE9}"/>
          </ac:spMkLst>
        </pc:spChg>
        <pc:spChg chg="mod">
          <ac:chgData name="Rhiannon Akers" userId="fb3c9d12-5c8c-42d7-8dc7-d872d7a3d202" providerId="ADAL" clId="{83800099-867C-4E9E-B685-E4537E1B6840}" dt="2023-12-01T16:02:05.276" v="2364" actId="20577"/>
          <ac:spMkLst>
            <pc:docMk/>
            <pc:sldMk cId="289285282" sldId="421"/>
            <ac:spMk id="3" creationId="{ED79468C-C3D3-EBF1-260D-297E2CCA9163}"/>
          </ac:spMkLst>
        </pc:spChg>
        <pc:picChg chg="add mod">
          <ac:chgData name="Rhiannon Akers" userId="fb3c9d12-5c8c-42d7-8dc7-d872d7a3d202" providerId="ADAL" clId="{83800099-867C-4E9E-B685-E4537E1B6840}" dt="2023-12-01T15:59:41.535" v="2158" actId="1076"/>
          <ac:picMkLst>
            <pc:docMk/>
            <pc:sldMk cId="289285282" sldId="421"/>
            <ac:picMk id="5" creationId="{FA32E019-0BC3-7F52-59B9-10A86F1CAE01}"/>
          </ac:picMkLst>
        </pc:picChg>
        <pc:picChg chg="add mod">
          <ac:chgData name="Rhiannon Akers" userId="fb3c9d12-5c8c-42d7-8dc7-d872d7a3d202" providerId="ADAL" clId="{83800099-867C-4E9E-B685-E4537E1B6840}" dt="2023-12-01T16:00:46.433" v="2185" actId="1076"/>
          <ac:picMkLst>
            <pc:docMk/>
            <pc:sldMk cId="289285282" sldId="421"/>
            <ac:picMk id="7" creationId="{C10B1D04-42AC-93C8-91AF-166385F2AFD6}"/>
          </ac:picMkLst>
        </pc:picChg>
      </pc:sldChg>
      <pc:sldChg chg="modSp new mod">
        <pc:chgData name="Rhiannon Akers" userId="fb3c9d12-5c8c-42d7-8dc7-d872d7a3d202" providerId="ADAL" clId="{83800099-867C-4E9E-B685-E4537E1B6840}" dt="2023-12-05T15:20:57.842" v="5212" actId="20577"/>
        <pc:sldMkLst>
          <pc:docMk/>
          <pc:sldMk cId="3141785985" sldId="422"/>
        </pc:sldMkLst>
        <pc:spChg chg="mod">
          <ac:chgData name="Rhiannon Akers" userId="fb3c9d12-5c8c-42d7-8dc7-d872d7a3d202" providerId="ADAL" clId="{83800099-867C-4E9E-B685-E4537E1B6840}" dt="2023-12-01T16:02:30.867" v="2368" actId="113"/>
          <ac:spMkLst>
            <pc:docMk/>
            <pc:sldMk cId="3141785985" sldId="422"/>
            <ac:spMk id="2" creationId="{57A8E309-80D1-22EF-29D5-45327EA5862E}"/>
          </ac:spMkLst>
        </pc:spChg>
        <pc:spChg chg="mod">
          <ac:chgData name="Rhiannon Akers" userId="fb3c9d12-5c8c-42d7-8dc7-d872d7a3d202" providerId="ADAL" clId="{83800099-867C-4E9E-B685-E4537E1B6840}" dt="2023-12-05T15:20:57.842" v="5212" actId="20577"/>
          <ac:spMkLst>
            <pc:docMk/>
            <pc:sldMk cId="3141785985" sldId="422"/>
            <ac:spMk id="3" creationId="{13DF05AE-573E-524F-4A17-0CD9D807344D}"/>
          </ac:spMkLst>
        </pc:spChg>
      </pc:sldChg>
      <pc:sldChg chg="modSp new mod">
        <pc:chgData name="Rhiannon Akers" userId="fb3c9d12-5c8c-42d7-8dc7-d872d7a3d202" providerId="ADAL" clId="{83800099-867C-4E9E-B685-E4537E1B6840}" dt="2023-12-05T15:17:49.027" v="5091" actId="20577"/>
        <pc:sldMkLst>
          <pc:docMk/>
          <pc:sldMk cId="1213123233" sldId="423"/>
        </pc:sldMkLst>
        <pc:spChg chg="mod">
          <ac:chgData name="Rhiannon Akers" userId="fb3c9d12-5c8c-42d7-8dc7-d872d7a3d202" providerId="ADAL" clId="{83800099-867C-4E9E-B685-E4537E1B6840}" dt="2023-12-01T16:02:36.288" v="2369" actId="113"/>
          <ac:spMkLst>
            <pc:docMk/>
            <pc:sldMk cId="1213123233" sldId="423"/>
            <ac:spMk id="2" creationId="{1D06583E-7836-C4F3-783A-2FED1C7509B8}"/>
          </ac:spMkLst>
        </pc:spChg>
        <pc:spChg chg="mod">
          <ac:chgData name="Rhiannon Akers" userId="fb3c9d12-5c8c-42d7-8dc7-d872d7a3d202" providerId="ADAL" clId="{83800099-867C-4E9E-B685-E4537E1B6840}" dt="2023-12-05T15:17:49.027" v="5091" actId="20577"/>
          <ac:spMkLst>
            <pc:docMk/>
            <pc:sldMk cId="1213123233" sldId="423"/>
            <ac:spMk id="3" creationId="{6AC5D397-0DAB-0041-B9BB-AA45C463F186}"/>
          </ac:spMkLst>
        </pc:spChg>
      </pc:sldChg>
      <pc:sldChg chg="new del">
        <pc:chgData name="Rhiannon Akers" userId="fb3c9d12-5c8c-42d7-8dc7-d872d7a3d202" providerId="ADAL" clId="{83800099-867C-4E9E-B685-E4537E1B6840}" dt="2023-12-01T16:09:42.215" v="3099" actId="2696"/>
        <pc:sldMkLst>
          <pc:docMk/>
          <pc:sldMk cId="1587463923" sldId="424"/>
        </pc:sldMkLst>
      </pc:sldChg>
      <pc:sldChg chg="modSp add mod modNotesTx">
        <pc:chgData name="Rhiannon Akers" userId="fb3c9d12-5c8c-42d7-8dc7-d872d7a3d202" providerId="ADAL" clId="{83800099-867C-4E9E-B685-E4537E1B6840}" dt="2023-12-01T16:11:40.441" v="3246"/>
        <pc:sldMkLst>
          <pc:docMk/>
          <pc:sldMk cId="669913048" sldId="425"/>
        </pc:sldMkLst>
        <pc:spChg chg="mod">
          <ac:chgData name="Rhiannon Akers" userId="fb3c9d12-5c8c-42d7-8dc7-d872d7a3d202" providerId="ADAL" clId="{83800099-867C-4E9E-B685-E4537E1B6840}" dt="2023-12-01T16:11:27.518" v="3245" actId="20577"/>
          <ac:spMkLst>
            <pc:docMk/>
            <pc:sldMk cId="669913048" sldId="425"/>
            <ac:spMk id="3" creationId="{6AC5D397-0DAB-0041-B9BB-AA45C463F186}"/>
          </ac:spMkLst>
        </pc:spChg>
      </pc:sldChg>
      <pc:sldChg chg="addSp delSp modSp new mod modNotesTx">
        <pc:chgData name="Rhiannon Akers" userId="fb3c9d12-5c8c-42d7-8dc7-d872d7a3d202" providerId="ADAL" clId="{83800099-867C-4E9E-B685-E4537E1B6840}" dt="2023-12-05T14:41:31.063" v="3614" actId="20577"/>
        <pc:sldMkLst>
          <pc:docMk/>
          <pc:sldMk cId="1190172868" sldId="426"/>
        </pc:sldMkLst>
        <pc:spChg chg="mod">
          <ac:chgData name="Rhiannon Akers" userId="fb3c9d12-5c8c-42d7-8dc7-d872d7a3d202" providerId="ADAL" clId="{83800099-867C-4E9E-B685-E4537E1B6840}" dt="2023-12-01T16:19:49.738" v="3267" actId="113"/>
          <ac:spMkLst>
            <pc:docMk/>
            <pc:sldMk cId="1190172868" sldId="426"/>
            <ac:spMk id="2" creationId="{B8EB450A-563B-802B-AB07-16906DA8EFA8}"/>
          </ac:spMkLst>
        </pc:spChg>
        <pc:spChg chg="del">
          <ac:chgData name="Rhiannon Akers" userId="fb3c9d12-5c8c-42d7-8dc7-d872d7a3d202" providerId="ADAL" clId="{83800099-867C-4E9E-B685-E4537E1B6840}" dt="2023-12-01T16:19:42.435" v="3265" actId="22"/>
          <ac:spMkLst>
            <pc:docMk/>
            <pc:sldMk cId="1190172868" sldId="426"/>
            <ac:spMk id="3" creationId="{1A4E8A17-2786-4812-FACB-F7195ABBBECC}"/>
          </ac:spMkLst>
        </pc:spChg>
        <pc:picChg chg="add mod ord">
          <ac:chgData name="Rhiannon Akers" userId="fb3c9d12-5c8c-42d7-8dc7-d872d7a3d202" providerId="ADAL" clId="{83800099-867C-4E9E-B685-E4537E1B6840}" dt="2023-12-01T16:19:44.991" v="3266" actId="14100"/>
          <ac:picMkLst>
            <pc:docMk/>
            <pc:sldMk cId="1190172868" sldId="426"/>
            <ac:picMk id="5" creationId="{E5F54ADA-6AC9-161B-0B68-159D997C88A9}"/>
          </ac:picMkLst>
        </pc:picChg>
      </pc:sldChg>
      <pc:sldChg chg="modSp new mod modNotesTx">
        <pc:chgData name="Rhiannon Akers" userId="fb3c9d12-5c8c-42d7-8dc7-d872d7a3d202" providerId="ADAL" clId="{83800099-867C-4E9E-B685-E4537E1B6840}" dt="2023-12-05T15:02:29.128" v="4972" actId="20577"/>
        <pc:sldMkLst>
          <pc:docMk/>
          <pc:sldMk cId="1982338891" sldId="427"/>
        </pc:sldMkLst>
        <pc:spChg chg="mod">
          <ac:chgData name="Rhiannon Akers" userId="fb3c9d12-5c8c-42d7-8dc7-d872d7a3d202" providerId="ADAL" clId="{83800099-867C-4E9E-B685-E4537E1B6840}" dt="2023-12-05T14:56:06" v="4140" actId="113"/>
          <ac:spMkLst>
            <pc:docMk/>
            <pc:sldMk cId="1982338891" sldId="427"/>
            <ac:spMk id="2" creationId="{80E400A9-E149-337B-D5A5-1921E4CBB232}"/>
          </ac:spMkLst>
        </pc:spChg>
        <pc:spChg chg="mod">
          <ac:chgData name="Rhiannon Akers" userId="fb3c9d12-5c8c-42d7-8dc7-d872d7a3d202" providerId="ADAL" clId="{83800099-867C-4E9E-B685-E4537E1B6840}" dt="2023-12-05T15:02:29.128" v="4972" actId="20577"/>
          <ac:spMkLst>
            <pc:docMk/>
            <pc:sldMk cId="1982338891" sldId="427"/>
            <ac:spMk id="3" creationId="{F11FBAF2-73A3-67A5-21AF-87A64E56EB60}"/>
          </ac:spMkLst>
        </pc:spChg>
      </pc:sldChg>
      <pc:sldChg chg="modSp mod modNotesTx">
        <pc:chgData name="Rhiannon Akers" userId="fb3c9d12-5c8c-42d7-8dc7-d872d7a3d202" providerId="ADAL" clId="{83800099-867C-4E9E-B685-E4537E1B6840}" dt="2023-12-05T15:27:22.722" v="6103" actId="20577"/>
        <pc:sldMkLst>
          <pc:docMk/>
          <pc:sldMk cId="2506484740" sldId="428"/>
        </pc:sldMkLst>
        <pc:spChg chg="mod">
          <ac:chgData name="Rhiannon Akers" userId="fb3c9d12-5c8c-42d7-8dc7-d872d7a3d202" providerId="ADAL" clId="{83800099-867C-4E9E-B685-E4537E1B6840}" dt="2023-12-05T15:23:39.188" v="5441" actId="20577"/>
          <ac:spMkLst>
            <pc:docMk/>
            <pc:sldMk cId="2506484740" sldId="428"/>
            <ac:spMk id="2" creationId="{1D06583E-7836-C4F3-783A-2FED1C7509B8}"/>
          </ac:spMkLst>
        </pc:spChg>
        <pc:spChg chg="mod">
          <ac:chgData name="Rhiannon Akers" userId="fb3c9d12-5c8c-42d7-8dc7-d872d7a3d202" providerId="ADAL" clId="{83800099-867C-4E9E-B685-E4537E1B6840}" dt="2023-12-05T15:26:40.100" v="5925" actId="20577"/>
          <ac:spMkLst>
            <pc:docMk/>
            <pc:sldMk cId="2506484740" sldId="428"/>
            <ac:spMk id="3" creationId="{6AC5D397-0DAB-0041-B9BB-AA45C463F186}"/>
          </ac:spMkLst>
        </pc:spChg>
      </pc:sldChg>
      <pc:sldChg chg="modSp new mod">
        <pc:chgData name="Rhiannon Akers" userId="fb3c9d12-5c8c-42d7-8dc7-d872d7a3d202" providerId="ADAL" clId="{83800099-867C-4E9E-B685-E4537E1B6840}" dt="2023-12-05T15:27:41.828" v="6104" actId="113"/>
        <pc:sldMkLst>
          <pc:docMk/>
          <pc:sldMk cId="261075998" sldId="429"/>
        </pc:sldMkLst>
        <pc:spChg chg="mod">
          <ac:chgData name="Rhiannon Akers" userId="fb3c9d12-5c8c-42d7-8dc7-d872d7a3d202" providerId="ADAL" clId="{83800099-867C-4E9E-B685-E4537E1B6840}" dt="2023-12-05T15:27:41.828" v="6104" actId="113"/>
          <ac:spMkLst>
            <pc:docMk/>
            <pc:sldMk cId="261075998" sldId="429"/>
            <ac:spMk id="2" creationId="{FBC3B6F2-9898-4E69-679E-8623F65735C5}"/>
          </ac:spMkLst>
        </pc:spChg>
        <pc:spChg chg="mod">
          <ac:chgData name="Rhiannon Akers" userId="fb3c9d12-5c8c-42d7-8dc7-d872d7a3d202" providerId="ADAL" clId="{83800099-867C-4E9E-B685-E4537E1B6840}" dt="2023-12-05T15:02:05.712" v="4929" actId="5793"/>
          <ac:spMkLst>
            <pc:docMk/>
            <pc:sldMk cId="261075998" sldId="429"/>
            <ac:spMk id="3" creationId="{E331F7E0-008A-B745-3E25-8212DA7281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42CF7-C977-4CDB-8970-D8BAB3A75FCE}" type="datetimeFigureOut">
              <a:rPr lang="en-GB" smtClean="0"/>
              <a:t>05/12/2023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8865B-CF96-452C-929A-9BE36DE1D7AB}" type="slidenum">
              <a:rPr lang="en-GB" smtClean="0"/>
              <a:t>‹#›</a:t>
            </a:fld>
            <a:endParaRPr lang="en-GB"/>
          </a:p>
        </p:txBody>
      </p:sp>
    </p:spTree>
    <p:extLst>
      <p:ext uri="{BB962C8B-B14F-4D97-AF65-F5344CB8AC3E}">
        <p14:creationId xmlns:p14="http://schemas.microsoft.com/office/powerpoint/2010/main" val="3220554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cipd.co.uk/knowledge/strategy/resourcing/succession-planning-factsheet/" TargetMode="External"/><Relationship Id="rId3" Type="http://schemas.openxmlformats.org/officeDocument/2006/relationships/hyperlink" Target="https://www.cipd.co.uk/knowledge/fundamentals/relations/flexible-working/factsheet/" TargetMode="External"/><Relationship Id="rId7" Type="http://schemas.openxmlformats.org/officeDocument/2006/relationships/hyperlink" Target="https://www.cipd.co.uk/knowledge/culture/well-being/evidence-resilience/"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cipd.co.uk/knowledge/culture/well-being/factsheet/" TargetMode="External"/><Relationship Id="rId5" Type="http://schemas.openxmlformats.org/officeDocument/2006/relationships/hyperlink" Target="https://www.cipd.co.uk/knowledge/culture/well-being/health-well-being-work/" TargetMode="External"/><Relationship Id="rId10" Type="http://schemas.openxmlformats.org/officeDocument/2006/relationships/hyperlink" Target="https://www.cipd.co.uk/knowledge/fundamentals/relations/communication/voice-factsheet/" TargetMode="External"/><Relationship Id="rId4" Type="http://schemas.openxmlformats.org/officeDocument/2006/relationships/hyperlink" Target="https://www.cipd.co.uk/knowledge/strategy/reward/surveys/" TargetMode="External"/><Relationship Id="rId9" Type="http://schemas.openxmlformats.org/officeDocument/2006/relationships/hyperlink" Target="https://www.cipd.co.uk/knowledge/fundamentals/relations/communication/guid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xperthr.co.uk/commentary-and-insights/quiet-quitting-five-things-for-employers-to-think-about/166606/"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1</a:t>
            </a:fld>
            <a:endParaRPr lang="en-GB"/>
          </a:p>
        </p:txBody>
      </p:sp>
    </p:spTree>
    <p:extLst>
      <p:ext uri="{BB962C8B-B14F-4D97-AF65-F5344CB8AC3E}">
        <p14:creationId xmlns:p14="http://schemas.microsoft.com/office/powerpoint/2010/main" val="355026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2</a:t>
            </a:fld>
            <a:endParaRPr lang="en-GB"/>
          </a:p>
        </p:txBody>
      </p:sp>
    </p:spTree>
    <p:extLst>
      <p:ext uri="{BB962C8B-B14F-4D97-AF65-F5344CB8AC3E}">
        <p14:creationId xmlns:p14="http://schemas.microsoft.com/office/powerpoint/2010/main" val="3262136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discuss each area together and share ideas.</a:t>
            </a:r>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a:t>
            </a:fld>
            <a:endParaRPr lang="en-GB"/>
          </a:p>
        </p:txBody>
      </p:sp>
    </p:spTree>
    <p:extLst>
      <p:ext uri="{BB962C8B-B14F-4D97-AF65-F5344CB8AC3E}">
        <p14:creationId xmlns:p14="http://schemas.microsoft.com/office/powerpoint/2010/main" val="762217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a process where evidence from reliable sources is used to develop knowledge and understanding to inform practice.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implications of getting it wrong can be immense in HR – relying on your own individual opinion is costly.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Absence rates, reasons, leaver info, training records, disciplinary info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Depends on the circumstance.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Treating people fairly, guiding managers </a:t>
            </a:r>
            <a:r>
              <a:rPr lang="en-GB" dirty="0" err="1"/>
              <a:t>approproriately</a:t>
            </a:r>
            <a:endParaRPr lang="en-GB" dirty="0"/>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4</a:t>
            </a:fld>
            <a:endParaRPr lang="en-GB"/>
          </a:p>
        </p:txBody>
      </p:sp>
    </p:spTree>
    <p:extLst>
      <p:ext uri="{BB962C8B-B14F-4D97-AF65-F5344CB8AC3E}">
        <p14:creationId xmlns:p14="http://schemas.microsoft.com/office/powerpoint/2010/main" val="3858775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5</a:t>
            </a:fld>
            <a:endParaRPr lang="en-GB"/>
          </a:p>
        </p:txBody>
      </p:sp>
    </p:spTree>
    <p:extLst>
      <p:ext uri="{BB962C8B-B14F-4D97-AF65-F5344CB8AC3E}">
        <p14:creationId xmlns:p14="http://schemas.microsoft.com/office/powerpoint/2010/main" val="3530775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Highest rates tend to be in retail, hotels, hospitality and leisure, call centres and among other lower paid, private sector service groups.</a:t>
            </a:r>
          </a:p>
        </p:txBody>
      </p:sp>
      <p:sp>
        <p:nvSpPr>
          <p:cNvPr id="4" name="Slide Number Placeholder 3"/>
          <p:cNvSpPr>
            <a:spLocks noGrp="1"/>
          </p:cNvSpPr>
          <p:nvPr>
            <p:ph type="sldNum" sz="quarter" idx="5"/>
          </p:nvPr>
        </p:nvSpPr>
        <p:spPr/>
        <p:txBody>
          <a:bodyPr/>
          <a:lstStyle/>
          <a:p>
            <a:fld id="{E6F8865B-CF96-452C-929A-9BE36DE1D7AB}" type="slidenum">
              <a:rPr lang="en-GB" smtClean="0"/>
              <a:t>6</a:t>
            </a:fld>
            <a:endParaRPr lang="en-GB"/>
          </a:p>
        </p:txBody>
      </p:sp>
    </p:spTree>
    <p:extLst>
      <p:ext uri="{BB962C8B-B14F-4D97-AF65-F5344CB8AC3E}">
        <p14:creationId xmlns:p14="http://schemas.microsoft.com/office/powerpoint/2010/main" val="1564409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7</a:t>
            </a:fld>
            <a:endParaRPr lang="en-GB"/>
          </a:p>
        </p:txBody>
      </p:sp>
    </p:spTree>
    <p:extLst>
      <p:ext uri="{BB962C8B-B14F-4D97-AF65-F5344CB8AC3E}">
        <p14:creationId xmlns:p14="http://schemas.microsoft.com/office/powerpoint/2010/main" val="1096964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8</a:t>
            </a:fld>
            <a:endParaRPr lang="en-GB"/>
          </a:p>
        </p:txBody>
      </p:sp>
    </p:spTree>
    <p:extLst>
      <p:ext uri="{BB962C8B-B14F-4D97-AF65-F5344CB8AC3E}">
        <p14:creationId xmlns:p14="http://schemas.microsoft.com/office/powerpoint/2010/main" val="36056008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open ended questions</a:t>
            </a:r>
          </a:p>
        </p:txBody>
      </p:sp>
      <p:sp>
        <p:nvSpPr>
          <p:cNvPr id="4" name="Slide Number Placeholder 3"/>
          <p:cNvSpPr>
            <a:spLocks noGrp="1"/>
          </p:cNvSpPr>
          <p:nvPr>
            <p:ph type="sldNum" sz="quarter" idx="5"/>
          </p:nvPr>
        </p:nvSpPr>
        <p:spPr/>
        <p:txBody>
          <a:bodyPr/>
          <a:lstStyle/>
          <a:p>
            <a:fld id="{E6F8865B-CF96-452C-929A-9BE36DE1D7AB}" type="slidenum">
              <a:rPr lang="en-GB" smtClean="0"/>
              <a:t>10</a:t>
            </a:fld>
            <a:endParaRPr lang="en-GB"/>
          </a:p>
        </p:txBody>
      </p:sp>
    </p:spTree>
    <p:extLst>
      <p:ext uri="{BB962C8B-B14F-4D97-AF65-F5344CB8AC3E}">
        <p14:creationId xmlns:p14="http://schemas.microsoft.com/office/powerpoint/2010/main" val="4063579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202020"/>
                </a:solidFill>
                <a:effectLst/>
                <a:latin typeface="Museo"/>
              </a:rPr>
              <a:t>Be flexible</a:t>
            </a:r>
            <a:r>
              <a:rPr lang="en-GB" b="0" i="0" dirty="0">
                <a:solidFill>
                  <a:srgbClr val="202020"/>
                </a:solidFill>
                <a:effectLst/>
                <a:latin typeface="Museo"/>
              </a:rPr>
              <a:t> - Wherever possible, accommodate individual preferences on working hours and times. It's also important to monitor workload and ensure it's manageable within working hours. Learn more on </a:t>
            </a:r>
            <a:r>
              <a:rPr lang="en-GB" b="1" i="0" dirty="0">
                <a:solidFill>
                  <a:srgbClr val="202020"/>
                </a:solidFill>
                <a:effectLst/>
                <a:latin typeface="Museo"/>
                <a:hlinkClick r:id="rId3" tooltip="Flexible working practices factsheet"/>
              </a:rPr>
              <a:t>flexible working practices</a:t>
            </a:r>
            <a:r>
              <a:rPr lang="en-GB" b="0" i="0" dirty="0">
                <a:solidFill>
                  <a:srgbClr val="202020"/>
                </a:solidFill>
                <a:effectLst/>
                <a:latin typeface="Museo"/>
              </a:rPr>
              <a:t>.</a:t>
            </a:r>
          </a:p>
          <a:p>
            <a:pPr algn="l">
              <a:buFont typeface="Arial" panose="020B0604020202020204" pitchFamily="34" charset="0"/>
              <a:buChar char="•"/>
            </a:pPr>
            <a:r>
              <a:rPr lang="en-GB" b="1" i="0" dirty="0">
                <a:solidFill>
                  <a:srgbClr val="202020"/>
                </a:solidFill>
                <a:effectLst/>
                <a:latin typeface="Museo"/>
              </a:rPr>
              <a:t>Treat people fairly</a:t>
            </a:r>
            <a:r>
              <a:rPr lang="en-GB" b="0" i="0" dirty="0">
                <a:solidFill>
                  <a:srgbClr val="202020"/>
                </a:solidFill>
                <a:effectLst/>
                <a:latin typeface="Museo"/>
              </a:rPr>
              <a:t> - A perception of unfairness, whatever the management view of the issue, is a major cause of voluntary resignations. For example, perceived unfairness in the distribution of rewards is very likely to lead to resignations. Read more on fairness in reward in our latest </a:t>
            </a:r>
            <a:r>
              <a:rPr lang="en-GB" b="1" i="0" dirty="0">
                <a:solidFill>
                  <a:srgbClr val="202020"/>
                </a:solidFill>
                <a:effectLst/>
                <a:latin typeface="Museo"/>
                <a:hlinkClick r:id="rId4" tooltip="Reward management survey"/>
              </a:rPr>
              <a:t>Reward management survey</a:t>
            </a:r>
            <a:r>
              <a:rPr lang="en-GB" b="0" i="0" dirty="0">
                <a:solidFill>
                  <a:srgbClr val="202020"/>
                </a:solidFill>
                <a:effectLst/>
                <a:latin typeface="Museo"/>
              </a:rPr>
              <a:t>.</a:t>
            </a:r>
          </a:p>
          <a:p>
            <a:pPr algn="l">
              <a:buFont typeface="Arial" panose="020B0604020202020204" pitchFamily="34" charset="0"/>
              <a:buChar char="•"/>
            </a:pPr>
            <a:r>
              <a:rPr lang="en-GB" b="1" i="0" dirty="0">
                <a:solidFill>
                  <a:srgbClr val="202020"/>
                </a:solidFill>
                <a:effectLst/>
                <a:latin typeface="Museo"/>
              </a:rPr>
              <a:t>Employee well-being</a:t>
            </a:r>
            <a:r>
              <a:rPr lang="en-GB" b="0" i="0" dirty="0">
                <a:solidFill>
                  <a:srgbClr val="202020"/>
                </a:solidFill>
                <a:effectLst/>
                <a:latin typeface="Museo"/>
              </a:rPr>
              <a:t> - Support managers to help their teams thrive, and manage issues such as workplace stress and presenteeism. Find out more in our </a:t>
            </a:r>
            <a:r>
              <a:rPr lang="en-GB" b="1" i="0" dirty="0">
                <a:solidFill>
                  <a:srgbClr val="202020"/>
                </a:solidFill>
                <a:effectLst/>
                <a:latin typeface="Museo"/>
                <a:hlinkClick r:id="rId5" tooltip="Health and well-being at work survey report"/>
              </a:rPr>
              <a:t>Health and well-being at work</a:t>
            </a:r>
            <a:r>
              <a:rPr lang="en-GB" b="0" i="0" dirty="0">
                <a:solidFill>
                  <a:srgbClr val="202020"/>
                </a:solidFill>
                <a:effectLst/>
                <a:latin typeface="Museo"/>
              </a:rPr>
              <a:t> survey report and in our </a:t>
            </a:r>
            <a:r>
              <a:rPr lang="en-GB" b="1" i="0" dirty="0">
                <a:solidFill>
                  <a:srgbClr val="202020"/>
                </a:solidFill>
                <a:effectLst/>
                <a:latin typeface="Museo"/>
                <a:hlinkClick r:id="rId6" tooltip="Well-being at work factsheet"/>
              </a:rPr>
              <a:t>Wellbeing factsheet</a:t>
            </a:r>
            <a:r>
              <a:rPr lang="en-GB" b="0" i="0" dirty="0">
                <a:solidFill>
                  <a:srgbClr val="202020"/>
                </a:solidFill>
                <a:effectLst/>
                <a:latin typeface="Museo"/>
              </a:rPr>
              <a:t>. Recently, </a:t>
            </a:r>
            <a:r>
              <a:rPr lang="en-GB" b="1" i="0" dirty="0">
                <a:solidFill>
                  <a:srgbClr val="202020"/>
                </a:solidFill>
                <a:effectLst/>
                <a:latin typeface="Museo"/>
                <a:hlinkClick r:id="rId7" tooltip="Employee resilience: an evidence review"/>
              </a:rPr>
              <a:t>employee resilience</a:t>
            </a:r>
            <a:r>
              <a:rPr lang="en-GB" b="0" i="0" dirty="0">
                <a:solidFill>
                  <a:srgbClr val="202020"/>
                </a:solidFill>
                <a:effectLst/>
                <a:latin typeface="Museo"/>
              </a:rPr>
              <a:t> has become prominent as an important part of wellbeing.</a:t>
            </a:r>
          </a:p>
          <a:p>
            <a:pPr algn="l">
              <a:buFont typeface="Arial" panose="020B0604020202020204" pitchFamily="34" charset="0"/>
              <a:buChar char="•"/>
            </a:pPr>
            <a:r>
              <a:rPr lang="en-GB" b="1" i="0" dirty="0">
                <a:solidFill>
                  <a:srgbClr val="202020"/>
                </a:solidFill>
                <a:effectLst/>
                <a:latin typeface="Museo"/>
              </a:rPr>
              <a:t>Enable career development</a:t>
            </a:r>
            <a:r>
              <a:rPr lang="en-GB" b="0" i="0" dirty="0">
                <a:solidFill>
                  <a:srgbClr val="202020"/>
                </a:solidFill>
                <a:effectLst/>
                <a:latin typeface="Museo"/>
              </a:rPr>
              <a:t> - Maximise opportunities for employees to develop skills and careers and understand and manage people’s career expectations. Where promotions are not feasible, look for sideways moves that allow employees to gain different development experiences. This can also benefit an organisation's </a:t>
            </a:r>
            <a:r>
              <a:rPr lang="en-GB" b="1" i="0" dirty="0">
                <a:solidFill>
                  <a:srgbClr val="202020"/>
                </a:solidFill>
                <a:effectLst/>
                <a:latin typeface="Museo"/>
                <a:hlinkClick r:id="rId8" tooltip="Succession planning factsheet"/>
              </a:rPr>
              <a:t>succession planning</a:t>
            </a:r>
            <a:r>
              <a:rPr lang="en-GB" b="0" i="0" dirty="0">
                <a:solidFill>
                  <a:srgbClr val="202020"/>
                </a:solidFill>
                <a:effectLst/>
                <a:latin typeface="Museo"/>
              </a:rPr>
              <a:t>.</a:t>
            </a:r>
          </a:p>
          <a:p>
            <a:pPr algn="l">
              <a:buFont typeface="Arial" panose="020B0604020202020204" pitchFamily="34" charset="0"/>
              <a:buChar char="•"/>
            </a:pPr>
            <a:r>
              <a:rPr lang="en-GB" b="1" i="0" dirty="0">
                <a:solidFill>
                  <a:srgbClr val="202020"/>
                </a:solidFill>
                <a:effectLst/>
                <a:latin typeface="Museo"/>
              </a:rPr>
              <a:t>Consult employees</a:t>
            </a:r>
            <a:r>
              <a:rPr lang="en-GB" b="0" i="0" dirty="0">
                <a:solidFill>
                  <a:srgbClr val="202020"/>
                </a:solidFill>
                <a:effectLst/>
                <a:latin typeface="Museo"/>
              </a:rPr>
              <a:t> - Ensure that employees have a 'voice' through consultative bodies (UK employers should be aware of the updated </a:t>
            </a:r>
            <a:r>
              <a:rPr lang="en-GB" b="1" i="0" dirty="0">
                <a:solidFill>
                  <a:srgbClr val="202020"/>
                </a:solidFill>
                <a:effectLst/>
                <a:latin typeface="Museo"/>
                <a:hlinkClick r:id="rId9" tooltip="Information and Consultation of Employees (ICE): what, why and how"/>
              </a:rPr>
              <a:t>Information and Consultation of Employees regulations</a:t>
            </a:r>
            <a:r>
              <a:rPr lang="en-GB" b="0" i="0" dirty="0">
                <a:solidFill>
                  <a:srgbClr val="202020"/>
                </a:solidFill>
                <a:effectLst/>
                <a:latin typeface="Museo"/>
              </a:rPr>
              <a:t>), regular performance conversations, attitude surveys and grievance systems. There's more in our </a:t>
            </a:r>
            <a:r>
              <a:rPr lang="en-GB" b="1" i="0" dirty="0">
                <a:solidFill>
                  <a:srgbClr val="202020"/>
                </a:solidFill>
                <a:effectLst/>
                <a:latin typeface="Museo"/>
                <a:hlinkClick r:id="rId10" tooltip="Employee voice"/>
              </a:rPr>
              <a:t>employee voice factsheet</a:t>
            </a:r>
            <a:r>
              <a:rPr lang="en-GB" b="0" i="0" dirty="0">
                <a:solidFill>
                  <a:srgbClr val="202020"/>
                </a:solidFill>
                <a:effectLst/>
                <a:latin typeface="Museo"/>
              </a:rPr>
              <a:t>.</a:t>
            </a:r>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12</a:t>
            </a:fld>
            <a:endParaRPr lang="en-GB"/>
          </a:p>
        </p:txBody>
      </p:sp>
    </p:spTree>
    <p:extLst>
      <p:ext uri="{BB962C8B-B14F-4D97-AF65-F5344CB8AC3E}">
        <p14:creationId xmlns:p14="http://schemas.microsoft.com/office/powerpoint/2010/main" val="2655436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exit interview feedback in detail</a:t>
            </a:r>
          </a:p>
          <a:p>
            <a:r>
              <a:rPr lang="en-GB" dirty="0"/>
              <a:t>Look into the recruitment process, is it fit for purpose?</a:t>
            </a:r>
          </a:p>
          <a:p>
            <a:r>
              <a:rPr lang="en-GB" dirty="0"/>
              <a:t>How do we compare to other organisations in terms of pay? </a:t>
            </a:r>
          </a:p>
          <a:p>
            <a:r>
              <a:rPr lang="en-GB" dirty="0"/>
              <a:t>Time of year, how does turnover rate compare to same time last year?</a:t>
            </a:r>
          </a:p>
        </p:txBody>
      </p:sp>
      <p:sp>
        <p:nvSpPr>
          <p:cNvPr id="4" name="Slide Number Placeholder 3"/>
          <p:cNvSpPr>
            <a:spLocks noGrp="1"/>
          </p:cNvSpPr>
          <p:nvPr>
            <p:ph type="sldNum" sz="quarter" idx="5"/>
          </p:nvPr>
        </p:nvSpPr>
        <p:spPr/>
        <p:txBody>
          <a:bodyPr/>
          <a:lstStyle/>
          <a:p>
            <a:fld id="{E6F8865B-CF96-452C-929A-9BE36DE1D7AB}" type="slidenum">
              <a:rPr lang="en-GB" smtClean="0"/>
              <a:t>13</a:t>
            </a:fld>
            <a:endParaRPr lang="en-GB"/>
          </a:p>
        </p:txBody>
      </p:sp>
    </p:spTree>
    <p:extLst>
      <p:ext uri="{BB962C8B-B14F-4D97-AF65-F5344CB8AC3E}">
        <p14:creationId xmlns:p14="http://schemas.microsoft.com/office/powerpoint/2010/main" val="14595372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"Quiet quitting": Five things for employers to think about | Commentary and insights | Tools | XpertHR.co.uk</a:t>
            </a:r>
            <a:endParaRPr lang="en-GB" dirty="0"/>
          </a:p>
          <a:p>
            <a:endParaRPr lang="en-GB" dirty="0"/>
          </a:p>
          <a:p>
            <a:r>
              <a:rPr lang="en-GB" dirty="0"/>
              <a:t>In terms of addressing quiet quitting – not necessarily conduct or performance issue if fulfilling basics of the role, could be legitimate reasons, this is where good line management comes into to play to spot these signs.</a:t>
            </a:r>
          </a:p>
        </p:txBody>
      </p:sp>
      <p:sp>
        <p:nvSpPr>
          <p:cNvPr id="4" name="Slide Number Placeholder 3"/>
          <p:cNvSpPr>
            <a:spLocks noGrp="1"/>
          </p:cNvSpPr>
          <p:nvPr>
            <p:ph type="sldNum" sz="quarter" idx="5"/>
          </p:nvPr>
        </p:nvSpPr>
        <p:spPr/>
        <p:txBody>
          <a:bodyPr/>
          <a:lstStyle/>
          <a:p>
            <a:fld id="{E6F8865B-CF96-452C-929A-9BE36DE1D7AB}" type="slidenum">
              <a:rPr lang="en-GB" smtClean="0"/>
              <a:t>14</a:t>
            </a:fld>
            <a:endParaRPr lang="en-GB"/>
          </a:p>
        </p:txBody>
      </p:sp>
    </p:spTree>
    <p:extLst>
      <p:ext uri="{BB962C8B-B14F-4D97-AF65-F5344CB8AC3E}">
        <p14:creationId xmlns:p14="http://schemas.microsoft.com/office/powerpoint/2010/main" val="34624647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05/12/2023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31834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05/12/2023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24134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05/12/2023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5287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05/12/2023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194678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05/12/2023</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625421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05/12/2023</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506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05/12/2023</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8825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05/12/2023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3083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05/12/2023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79865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05/12/2023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65908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05/12/2023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20390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9387755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5938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05/12/2023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6937151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B0FF-6D9F-6B5F-C3E6-6CCB097C9DB6}"/>
              </a:ext>
            </a:extLst>
          </p:cNvPr>
          <p:cNvSpPr>
            <a:spLocks noGrp="1"/>
          </p:cNvSpPr>
          <p:nvPr>
            <p:ph type="ctrTitle"/>
          </p:nvPr>
        </p:nvSpPr>
        <p:spPr>
          <a:xfrm>
            <a:off x="782549" y="1270822"/>
            <a:ext cx="10363200" cy="1470025"/>
          </a:xfrm>
        </p:spPr>
        <p:txBody>
          <a:bodyPr/>
          <a:lstStyle/>
          <a:p>
            <a:r>
              <a:rPr lang="en-GB" dirty="0"/>
              <a:t>Turnover and retention</a:t>
            </a:r>
          </a:p>
        </p:txBody>
      </p:sp>
      <p:sp>
        <p:nvSpPr>
          <p:cNvPr id="3" name="Subtitle 2">
            <a:extLst>
              <a:ext uri="{FF2B5EF4-FFF2-40B4-BE49-F238E27FC236}">
                <a16:creationId xmlns:a16="http://schemas.microsoft.com/office/drawing/2014/main" id="{08B971EC-2C4F-5BF8-4CD6-8413953BD3DC}"/>
              </a:ext>
            </a:extLst>
          </p:cNvPr>
          <p:cNvSpPr>
            <a:spLocks noGrp="1"/>
          </p:cNvSpPr>
          <p:nvPr>
            <p:ph type="subTitle" idx="1"/>
          </p:nvPr>
        </p:nvSpPr>
        <p:spPr>
          <a:xfrm>
            <a:off x="1696949" y="2552700"/>
            <a:ext cx="8534400" cy="1752600"/>
          </a:xfrm>
        </p:spPr>
        <p:txBody>
          <a:bodyPr/>
          <a:lstStyle/>
          <a:p>
            <a:r>
              <a:rPr lang="en-GB" dirty="0"/>
              <a:t>Rhiannon Akers 07/12/23</a:t>
            </a:r>
          </a:p>
          <a:p>
            <a:endParaRPr lang="en-GB" dirty="0"/>
          </a:p>
        </p:txBody>
      </p:sp>
    </p:spTree>
    <p:extLst>
      <p:ext uri="{BB962C8B-B14F-4D97-AF65-F5344CB8AC3E}">
        <p14:creationId xmlns:p14="http://schemas.microsoft.com/office/powerpoint/2010/main" val="366340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55C95-8AFA-C772-D056-3448C10074FC}"/>
              </a:ext>
            </a:extLst>
          </p:cNvPr>
          <p:cNvSpPr>
            <a:spLocks noGrp="1"/>
          </p:cNvSpPr>
          <p:nvPr>
            <p:ph type="title"/>
          </p:nvPr>
        </p:nvSpPr>
        <p:spPr/>
        <p:txBody>
          <a:bodyPr/>
          <a:lstStyle/>
          <a:p>
            <a:r>
              <a:rPr lang="en-GB" b="1" dirty="0"/>
              <a:t>Agenda</a:t>
            </a:r>
          </a:p>
        </p:txBody>
      </p:sp>
      <p:sp>
        <p:nvSpPr>
          <p:cNvPr id="3" name="Content Placeholder 2">
            <a:extLst>
              <a:ext uri="{FF2B5EF4-FFF2-40B4-BE49-F238E27FC236}">
                <a16:creationId xmlns:a16="http://schemas.microsoft.com/office/drawing/2014/main" id="{CBFD8B3B-2979-BA33-2E8D-F5999CE802F7}"/>
              </a:ext>
            </a:extLst>
          </p:cNvPr>
          <p:cNvSpPr>
            <a:spLocks noGrp="1"/>
          </p:cNvSpPr>
          <p:nvPr>
            <p:ph idx="1"/>
          </p:nvPr>
        </p:nvSpPr>
        <p:spPr/>
        <p:txBody>
          <a:bodyPr/>
          <a:lstStyle/>
          <a:p>
            <a:endParaRPr lang="en-GB" dirty="0"/>
          </a:p>
          <a:p>
            <a:r>
              <a:rPr lang="en-GB" dirty="0"/>
              <a:t>Assignment brief</a:t>
            </a:r>
          </a:p>
          <a:p>
            <a:r>
              <a:rPr lang="en-GB" dirty="0"/>
              <a:t>Employee retention and turnover</a:t>
            </a:r>
          </a:p>
        </p:txBody>
      </p:sp>
    </p:spTree>
    <p:extLst>
      <p:ext uri="{BB962C8B-B14F-4D97-AF65-F5344CB8AC3E}">
        <p14:creationId xmlns:p14="http://schemas.microsoft.com/office/powerpoint/2010/main" val="633663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BC75B-903F-7B42-CCC7-83BCB6C6A1C0}"/>
              </a:ext>
            </a:extLst>
          </p:cNvPr>
          <p:cNvSpPr>
            <a:spLocks noGrp="1"/>
          </p:cNvSpPr>
          <p:nvPr>
            <p:ph type="title"/>
          </p:nvPr>
        </p:nvSpPr>
        <p:spPr/>
        <p:txBody>
          <a:bodyPr/>
          <a:lstStyle/>
          <a:p>
            <a:r>
              <a:rPr lang="en-GB" b="1" dirty="0"/>
              <a:t>Section One</a:t>
            </a:r>
          </a:p>
        </p:txBody>
      </p:sp>
      <p:sp>
        <p:nvSpPr>
          <p:cNvPr id="3" name="Content Placeholder 2">
            <a:extLst>
              <a:ext uri="{FF2B5EF4-FFF2-40B4-BE49-F238E27FC236}">
                <a16:creationId xmlns:a16="http://schemas.microsoft.com/office/drawing/2014/main" id="{84D28FC3-7692-CA58-FAD1-7693CA84FEEB}"/>
              </a:ext>
            </a:extLst>
          </p:cNvPr>
          <p:cNvSpPr>
            <a:spLocks noGrp="1"/>
          </p:cNvSpPr>
          <p:nvPr>
            <p:ph idx="1"/>
          </p:nvPr>
        </p:nvSpPr>
        <p:spPr>
          <a:xfrm>
            <a:off x="707790" y="1470484"/>
            <a:ext cx="10972800" cy="3917032"/>
          </a:xfrm>
        </p:spPr>
        <p:txBody>
          <a:bodyPr>
            <a:normAutofit fontScale="92500"/>
          </a:bodyPr>
          <a:lstStyle/>
          <a:p>
            <a:pPr algn="just">
              <a:lnSpc>
                <a:spcPct val="110000"/>
              </a:lnSpc>
              <a:spcAft>
                <a:spcPts val="800"/>
              </a:spcAft>
            </a:pPr>
            <a:r>
              <a:rPr lang="en-GB" sz="1800" dirty="0">
                <a:solidFill>
                  <a:srgbClr val="000000"/>
                </a:solidFill>
                <a:effectLst/>
                <a:latin typeface="Arial" panose="020B0604020202020204" pitchFamily="34" charset="0"/>
                <a:ea typeface="Arial" panose="020B0604020202020204" pitchFamily="34" charset="0"/>
              </a:rPr>
              <a:t>For section one, the briefing paper needs to:</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Explain what evidence-based practice is and how it might be applied within an organisation. (AC 1.1)</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Explain the importance of using data in organisations and why it is necessary to ensure that data is accurate when determining problems and issues. (AC 1.2)</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Explain the different types of data measurements used by people professionals. (AC 1.3)</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Explain how the application of agreed policies and procedures informs decisions. (AC 1.6)</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Explain how people professionals create value for people, organisations and wider stakeholders. (AC 2.1)</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Summarise the ways in which you can be customer-focused, and standards-driven in your own context. (AC 2.2)</a:t>
            </a:r>
          </a:p>
          <a:p>
            <a:pPr marL="0" indent="0" algn="just">
              <a:lnSpc>
                <a:spcPct val="110000"/>
              </a:lnSpc>
              <a:spcAft>
                <a:spcPts val="800"/>
              </a:spcAft>
              <a:buNone/>
            </a:pPr>
            <a:endParaRPr lang="en-GB" sz="1800" dirty="0">
              <a:solidFill>
                <a:srgbClr val="000000"/>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035983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4A72-F0F4-C7AA-53C2-F0A4D2DA5D66}"/>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52BA9B1F-857D-86CE-448E-0E6968C3C330}"/>
              </a:ext>
            </a:extLst>
          </p:cNvPr>
          <p:cNvSpPr>
            <a:spLocks noGrp="1"/>
          </p:cNvSpPr>
          <p:nvPr>
            <p:ph idx="1"/>
          </p:nvPr>
        </p:nvSpPr>
        <p:spPr/>
        <p:txBody>
          <a:bodyPr/>
          <a:lstStyle/>
          <a:p>
            <a:r>
              <a:rPr lang="en-GB" dirty="0"/>
              <a:t>Define evidence-based practice, how can we apply it day to day in HR?</a:t>
            </a:r>
          </a:p>
          <a:p>
            <a:r>
              <a:rPr lang="en-GB" dirty="0"/>
              <a:t>What is the importance of using accurate data?</a:t>
            </a:r>
          </a:p>
          <a:p>
            <a:r>
              <a:rPr lang="en-GB" dirty="0"/>
              <a:t>What types of data can we use in HR?</a:t>
            </a:r>
          </a:p>
          <a:p>
            <a:r>
              <a:rPr lang="en-GB" dirty="0"/>
              <a:t>What policies and procedures do we apply regularly in our decision making?</a:t>
            </a:r>
          </a:p>
          <a:p>
            <a:r>
              <a:rPr lang="en-GB" dirty="0"/>
              <a:t>How do we create value in our day-to-day HR roles?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20128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BC75B-903F-7B42-CCC7-83BCB6C6A1C0}"/>
              </a:ext>
            </a:extLst>
          </p:cNvPr>
          <p:cNvSpPr>
            <a:spLocks noGrp="1"/>
          </p:cNvSpPr>
          <p:nvPr>
            <p:ph type="title"/>
          </p:nvPr>
        </p:nvSpPr>
        <p:spPr/>
        <p:txBody>
          <a:bodyPr/>
          <a:lstStyle/>
          <a:p>
            <a:r>
              <a:rPr lang="en-GB" b="1" dirty="0"/>
              <a:t>Section Two</a:t>
            </a:r>
          </a:p>
        </p:txBody>
      </p:sp>
      <p:sp>
        <p:nvSpPr>
          <p:cNvPr id="5" name="Content Placeholder 4">
            <a:extLst>
              <a:ext uri="{FF2B5EF4-FFF2-40B4-BE49-F238E27FC236}">
                <a16:creationId xmlns:a16="http://schemas.microsoft.com/office/drawing/2014/main" id="{FA32B220-B831-B7D2-75EC-82EEC6403613}"/>
              </a:ext>
            </a:extLst>
          </p:cNvPr>
          <p:cNvSpPr>
            <a:spLocks noGrp="1"/>
          </p:cNvSpPr>
          <p:nvPr>
            <p:ph idx="1"/>
          </p:nvPr>
        </p:nvSpPr>
        <p:spPr/>
        <p:txBody>
          <a:bodyPr>
            <a:normAutofit/>
          </a:bodyPr>
          <a:lstStyle/>
          <a:p>
            <a:r>
              <a:rPr lang="en-GB" sz="1800" dirty="0">
                <a:solidFill>
                  <a:srgbClr val="000000"/>
                </a:solidFill>
                <a:effectLst/>
                <a:latin typeface="Arial" panose="020B0604020202020204" pitchFamily="34" charset="0"/>
                <a:ea typeface="Arial" panose="020B0604020202020204" pitchFamily="34" charset="0"/>
              </a:rPr>
              <a:t>For section two you are required to provide a practical working example of how the People Practice team examines, interprets and presents the findings of data in different diagrammatical formats. </a:t>
            </a:r>
          </a:p>
          <a:p>
            <a:r>
              <a:rPr lang="en-GB" sz="1800" b="1" dirty="0">
                <a:solidFill>
                  <a:srgbClr val="000000"/>
                </a:solidFill>
                <a:effectLst/>
                <a:latin typeface="Arial" panose="020B0604020202020204" pitchFamily="34" charset="0"/>
                <a:ea typeface="Arial" panose="020B0604020202020204" pitchFamily="34" charset="0"/>
              </a:rPr>
              <a:t>Table 1</a:t>
            </a:r>
            <a:r>
              <a:rPr lang="en-GB" sz="1800" dirty="0">
                <a:solidFill>
                  <a:srgbClr val="000000"/>
                </a:solidFill>
                <a:effectLst/>
                <a:latin typeface="Arial" panose="020B0604020202020204" pitchFamily="34" charset="0"/>
                <a:ea typeface="Arial" panose="020B0604020202020204" pitchFamily="34" charset="0"/>
              </a:rPr>
              <a:t> shows the number of employees leaving the organisation over a yearly period. You are required to conduct common calculations to interpret data (AC1.4) by completing the following:</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Calculate the overall number of leavers and show as a percentage the different reasons for employees leaving.</a:t>
            </a:r>
          </a:p>
          <a:p>
            <a:pPr marL="342900" lvl="0" indent="-342900" algn="l">
              <a:lnSpc>
                <a:spcPct val="110000"/>
              </a:lnSpc>
              <a:spcBef>
                <a:spcPts val="600"/>
              </a:spcBef>
              <a:spcAft>
                <a:spcPts val="800"/>
              </a:spcAft>
              <a:buClr>
                <a:srgbClr val="520D5D"/>
              </a:buClr>
              <a:buFont typeface="Wingdings" panose="05000000000000000000" pitchFamily="2" charset="2"/>
              <a:buChar char=""/>
            </a:pPr>
            <a:r>
              <a:rPr lang="en-GB" sz="1800" dirty="0">
                <a:solidFill>
                  <a:srgbClr val="000000"/>
                </a:solidFill>
                <a:effectLst/>
                <a:latin typeface="Arial" panose="020B0604020202020204" pitchFamily="34" charset="0"/>
                <a:ea typeface="Arial" panose="020B0604020202020204" pitchFamily="34" charset="0"/>
              </a:rPr>
              <a:t>Work out the average length of service in each team and rank this in ascending order.</a:t>
            </a:r>
          </a:p>
          <a:p>
            <a:pPr algn="l">
              <a:lnSpc>
                <a:spcPct val="110000"/>
              </a:lnSpc>
              <a:spcAft>
                <a:spcPts val="800"/>
              </a:spcAft>
            </a:pPr>
            <a:r>
              <a:rPr lang="en-GB" sz="1800" dirty="0">
                <a:solidFill>
                  <a:srgbClr val="000000"/>
                </a:solidFill>
                <a:effectLst/>
                <a:latin typeface="Arial" panose="020B0604020202020204" pitchFamily="34" charset="0"/>
                <a:ea typeface="Arial" panose="020B0604020202020204" pitchFamily="34" charset="0"/>
              </a:rPr>
              <a:t>Present your findings using </a:t>
            </a:r>
            <a:r>
              <a:rPr lang="en-GB" sz="1800" b="1" dirty="0">
                <a:solidFill>
                  <a:srgbClr val="000000"/>
                </a:solidFill>
                <a:effectLst/>
                <a:latin typeface="Arial" panose="020B0604020202020204" pitchFamily="34" charset="0"/>
                <a:ea typeface="Arial" panose="020B0604020202020204" pitchFamily="34" charset="0"/>
              </a:rPr>
              <a:t>two</a:t>
            </a:r>
            <a:r>
              <a:rPr lang="en-GB" sz="1800" dirty="0">
                <a:solidFill>
                  <a:srgbClr val="000000"/>
                </a:solidFill>
                <a:effectLst/>
                <a:latin typeface="Arial" panose="020B0604020202020204" pitchFamily="34" charset="0"/>
                <a:ea typeface="Arial" panose="020B0604020202020204" pitchFamily="34" charset="0"/>
              </a:rPr>
              <a:t> different diagrammatic forms so it can be easily understood by end users.  From analysis of the findings, comment on any issues that might be revealed in the data and recommend potential solutions. (AC 1.5)</a:t>
            </a:r>
          </a:p>
          <a:p>
            <a:endParaRPr lang="en-GB" dirty="0"/>
          </a:p>
        </p:txBody>
      </p:sp>
    </p:spTree>
    <p:extLst>
      <p:ext uri="{BB962C8B-B14F-4D97-AF65-F5344CB8AC3E}">
        <p14:creationId xmlns:p14="http://schemas.microsoft.com/office/powerpoint/2010/main" val="668379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7329-0239-BD31-AA7C-DD93A507A118}"/>
              </a:ext>
            </a:extLst>
          </p:cNvPr>
          <p:cNvSpPr>
            <a:spLocks noGrp="1"/>
          </p:cNvSpPr>
          <p:nvPr>
            <p:ph type="title"/>
          </p:nvPr>
        </p:nvSpPr>
        <p:spPr/>
        <p:txBody>
          <a:bodyPr>
            <a:normAutofit fontScale="90000"/>
          </a:bodyPr>
          <a:lstStyle/>
          <a:p>
            <a:r>
              <a:rPr lang="en-GB" b="1" dirty="0"/>
              <a:t>Turnover and retention</a:t>
            </a:r>
            <a:br>
              <a:rPr lang="en-GB" b="1" dirty="0"/>
            </a:br>
            <a:r>
              <a:rPr lang="en-GB" b="1" dirty="0"/>
              <a:t>CIPD (2023) </a:t>
            </a:r>
          </a:p>
        </p:txBody>
      </p:sp>
      <p:sp>
        <p:nvSpPr>
          <p:cNvPr id="3" name="Content Placeholder 2">
            <a:extLst>
              <a:ext uri="{FF2B5EF4-FFF2-40B4-BE49-F238E27FC236}">
                <a16:creationId xmlns:a16="http://schemas.microsoft.com/office/drawing/2014/main" id="{2D0F8016-B250-A939-100C-38B956D310D9}"/>
              </a:ext>
            </a:extLst>
          </p:cNvPr>
          <p:cNvSpPr>
            <a:spLocks noGrp="1"/>
          </p:cNvSpPr>
          <p:nvPr>
            <p:ph idx="1"/>
          </p:nvPr>
        </p:nvSpPr>
        <p:spPr/>
        <p:txBody>
          <a:bodyPr>
            <a:normAutofit fontScale="92500" lnSpcReduction="20000"/>
          </a:bodyPr>
          <a:lstStyle/>
          <a:p>
            <a:r>
              <a:rPr lang="en-GB" dirty="0"/>
              <a:t>Turnover refers to the proportion of employees who leave an organisation over a set period (often on a year-on-year basis), expressed as a percentage of total workforce numbers.</a:t>
            </a:r>
          </a:p>
          <a:p>
            <a:r>
              <a:rPr lang="en-GB" dirty="0"/>
              <a:t>Retention refers to the number of retained employees, measured as the proportion of employees with a specified length of service (typically one year or more) expressed as a percentage of overall workforce.</a:t>
            </a:r>
          </a:p>
          <a:p>
            <a:r>
              <a:rPr lang="en-GB" dirty="0"/>
              <a:t>Are you aware of turnover rates of your own organisation?</a:t>
            </a:r>
          </a:p>
          <a:p>
            <a:r>
              <a:rPr lang="en-GB" dirty="0"/>
              <a:t>Tend to vary across sector, sectors with highest rates?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2062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BD91-B57A-48AD-A2DA-59B9E46A42B3}"/>
              </a:ext>
            </a:extLst>
          </p:cNvPr>
          <p:cNvSpPr>
            <a:spLocks noGrp="1"/>
          </p:cNvSpPr>
          <p:nvPr>
            <p:ph type="title"/>
          </p:nvPr>
        </p:nvSpPr>
        <p:spPr/>
        <p:txBody>
          <a:bodyPr/>
          <a:lstStyle/>
          <a:p>
            <a:r>
              <a:rPr lang="en-GB" b="1" dirty="0"/>
              <a:t>Turnover</a:t>
            </a:r>
          </a:p>
        </p:txBody>
      </p:sp>
      <p:sp>
        <p:nvSpPr>
          <p:cNvPr id="3" name="Content Placeholder 2">
            <a:extLst>
              <a:ext uri="{FF2B5EF4-FFF2-40B4-BE49-F238E27FC236}">
                <a16:creationId xmlns:a16="http://schemas.microsoft.com/office/drawing/2014/main" id="{6CD4910D-31D6-4B08-BAAA-519086DCDFEA}"/>
              </a:ext>
            </a:extLst>
          </p:cNvPr>
          <p:cNvSpPr>
            <a:spLocks noGrp="1"/>
          </p:cNvSpPr>
          <p:nvPr>
            <p:ph idx="1"/>
          </p:nvPr>
        </p:nvSpPr>
        <p:spPr/>
        <p:txBody>
          <a:bodyPr>
            <a:normAutofit fontScale="85000" lnSpcReduction="10000"/>
          </a:bodyPr>
          <a:lstStyle/>
          <a:p>
            <a:r>
              <a:rPr lang="en-GB" dirty="0"/>
              <a:t>Some turnover could be seen as positive, for example, disengaged employee leaving the workforce, or should you try to re-engage?</a:t>
            </a:r>
          </a:p>
          <a:p>
            <a:r>
              <a:rPr lang="en-GB" dirty="0"/>
              <a:t>Can be easy to recruit and train at a low cost depending on the role.</a:t>
            </a:r>
          </a:p>
          <a:p>
            <a:r>
              <a:rPr lang="en-GB" dirty="0"/>
              <a:t>Recruitment can take longer and cost more for in-demand or specialist skills.</a:t>
            </a:r>
          </a:p>
          <a:p>
            <a:r>
              <a:rPr lang="en-GB" dirty="0"/>
              <a:t>Turnover should be measured and monitored to identify trends and help with overall </a:t>
            </a:r>
            <a:r>
              <a:rPr lang="en-GB"/>
              <a:t>employee engagement. </a:t>
            </a:r>
            <a:endParaRPr lang="en-GB" dirty="0"/>
          </a:p>
          <a:p>
            <a:r>
              <a:rPr lang="en-GB" dirty="0"/>
              <a:t>Attrition includes both voluntary and involuntary departures.</a:t>
            </a:r>
          </a:p>
        </p:txBody>
      </p:sp>
    </p:spTree>
    <p:extLst>
      <p:ext uri="{BB962C8B-B14F-4D97-AF65-F5344CB8AC3E}">
        <p14:creationId xmlns:p14="http://schemas.microsoft.com/office/powerpoint/2010/main" val="5050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3B16-8583-08E9-6D0F-D3D6FAFAAEE9}"/>
              </a:ext>
            </a:extLst>
          </p:cNvPr>
          <p:cNvSpPr>
            <a:spLocks noGrp="1"/>
          </p:cNvSpPr>
          <p:nvPr>
            <p:ph type="title"/>
          </p:nvPr>
        </p:nvSpPr>
        <p:spPr/>
        <p:txBody>
          <a:bodyPr/>
          <a:lstStyle/>
          <a:p>
            <a:r>
              <a:rPr lang="en-GB" b="1" dirty="0"/>
              <a:t>Measuring</a:t>
            </a:r>
            <a:r>
              <a:rPr lang="en-GB" dirty="0"/>
              <a:t> </a:t>
            </a:r>
          </a:p>
        </p:txBody>
      </p:sp>
      <p:sp>
        <p:nvSpPr>
          <p:cNvPr id="3" name="Content Placeholder 2">
            <a:extLst>
              <a:ext uri="{FF2B5EF4-FFF2-40B4-BE49-F238E27FC236}">
                <a16:creationId xmlns:a16="http://schemas.microsoft.com/office/drawing/2014/main" id="{ED79468C-C3D3-EBF1-260D-297E2CCA9163}"/>
              </a:ext>
            </a:extLst>
          </p:cNvPr>
          <p:cNvSpPr>
            <a:spLocks noGrp="1"/>
          </p:cNvSpPr>
          <p:nvPr>
            <p:ph idx="1"/>
          </p:nvPr>
        </p:nvSpPr>
        <p:spPr/>
        <p:txBody>
          <a:bodyPr/>
          <a:lstStyle/>
          <a:p>
            <a:r>
              <a:rPr lang="en-GB" dirty="0"/>
              <a:t>Formula for turnover – </a:t>
            </a:r>
          </a:p>
          <a:p>
            <a:endParaRPr lang="en-GB" dirty="0"/>
          </a:p>
          <a:p>
            <a:r>
              <a:rPr lang="en-GB" dirty="0"/>
              <a:t>Formula for retention – </a:t>
            </a:r>
          </a:p>
          <a:p>
            <a:endParaRPr lang="en-GB" dirty="0"/>
          </a:p>
          <a:p>
            <a:r>
              <a:rPr lang="en-GB" dirty="0"/>
              <a:t>Costings – Administration of the resignation, recruitment and selection, covering the post during the vacancy, induction training for new employee.</a:t>
            </a:r>
          </a:p>
        </p:txBody>
      </p:sp>
      <p:pic>
        <p:nvPicPr>
          <p:cNvPr id="5" name="Picture 4">
            <a:extLst>
              <a:ext uri="{FF2B5EF4-FFF2-40B4-BE49-F238E27FC236}">
                <a16:creationId xmlns:a16="http://schemas.microsoft.com/office/drawing/2014/main" id="{FA32E019-0BC3-7F52-59B9-10A86F1CAE01}"/>
              </a:ext>
            </a:extLst>
          </p:cNvPr>
          <p:cNvPicPr>
            <a:picLocks noChangeAspect="1"/>
          </p:cNvPicPr>
          <p:nvPr/>
        </p:nvPicPr>
        <p:blipFill>
          <a:blip r:embed="rId3"/>
          <a:stretch>
            <a:fillRect/>
          </a:stretch>
        </p:blipFill>
        <p:spPr>
          <a:xfrm>
            <a:off x="5160983" y="1680939"/>
            <a:ext cx="5343525" cy="857250"/>
          </a:xfrm>
          <a:prstGeom prst="rect">
            <a:avLst/>
          </a:prstGeom>
        </p:spPr>
      </p:pic>
      <p:pic>
        <p:nvPicPr>
          <p:cNvPr id="7" name="Picture 6">
            <a:extLst>
              <a:ext uri="{FF2B5EF4-FFF2-40B4-BE49-F238E27FC236}">
                <a16:creationId xmlns:a16="http://schemas.microsoft.com/office/drawing/2014/main" id="{C10B1D04-42AC-93C8-91AF-166385F2AFD6}"/>
              </a:ext>
            </a:extLst>
          </p:cNvPr>
          <p:cNvPicPr>
            <a:picLocks noChangeAspect="1"/>
          </p:cNvPicPr>
          <p:nvPr/>
        </p:nvPicPr>
        <p:blipFill>
          <a:blip r:embed="rId4"/>
          <a:stretch>
            <a:fillRect/>
          </a:stretch>
        </p:blipFill>
        <p:spPr>
          <a:xfrm>
            <a:off x="5160983" y="2887161"/>
            <a:ext cx="6619875" cy="838200"/>
          </a:xfrm>
          <a:prstGeom prst="rect">
            <a:avLst/>
          </a:prstGeom>
        </p:spPr>
      </p:pic>
    </p:spTree>
    <p:extLst>
      <p:ext uri="{BB962C8B-B14F-4D97-AF65-F5344CB8AC3E}">
        <p14:creationId xmlns:p14="http://schemas.microsoft.com/office/powerpoint/2010/main" val="289285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8E309-80D1-22EF-29D5-45327EA5862E}"/>
              </a:ext>
            </a:extLst>
          </p:cNvPr>
          <p:cNvSpPr>
            <a:spLocks noGrp="1"/>
          </p:cNvSpPr>
          <p:nvPr>
            <p:ph type="title"/>
          </p:nvPr>
        </p:nvSpPr>
        <p:spPr/>
        <p:txBody>
          <a:bodyPr/>
          <a:lstStyle/>
          <a:p>
            <a:r>
              <a:rPr lang="en-GB" b="1" dirty="0"/>
              <a:t>Why do people leave?</a:t>
            </a:r>
          </a:p>
        </p:txBody>
      </p:sp>
      <p:sp>
        <p:nvSpPr>
          <p:cNvPr id="3" name="Content Placeholder 2">
            <a:extLst>
              <a:ext uri="{FF2B5EF4-FFF2-40B4-BE49-F238E27FC236}">
                <a16:creationId xmlns:a16="http://schemas.microsoft.com/office/drawing/2014/main" id="{13DF05AE-573E-524F-4A17-0CD9D807344D}"/>
              </a:ext>
            </a:extLst>
          </p:cNvPr>
          <p:cNvSpPr>
            <a:spLocks noGrp="1"/>
          </p:cNvSpPr>
          <p:nvPr>
            <p:ph idx="1"/>
          </p:nvPr>
        </p:nvSpPr>
        <p:spPr/>
        <p:txBody>
          <a:bodyPr/>
          <a:lstStyle/>
          <a:p>
            <a:r>
              <a:rPr lang="en-GB" dirty="0"/>
              <a:t>Many different reasons, ‘push’ factors vary from lack of career opportunities to organisational changes. </a:t>
            </a:r>
          </a:p>
          <a:p>
            <a:r>
              <a:rPr lang="en-GB" dirty="0"/>
              <a:t>Lack of employee engagement can be a key reason.</a:t>
            </a:r>
          </a:p>
          <a:p>
            <a:r>
              <a:rPr lang="en-GB" dirty="0"/>
              <a:t>Accurate information is essential and impartial, confidential exit interviews can be crucial to help capture detailed data.</a:t>
            </a:r>
          </a:p>
          <a:p>
            <a:r>
              <a:rPr lang="en-GB" dirty="0"/>
              <a:t>Organisation’s strongest asset is its people.</a:t>
            </a:r>
          </a:p>
          <a:p>
            <a:endParaRPr lang="en-GB" dirty="0"/>
          </a:p>
        </p:txBody>
      </p:sp>
    </p:spTree>
    <p:extLst>
      <p:ext uri="{BB962C8B-B14F-4D97-AF65-F5344CB8AC3E}">
        <p14:creationId xmlns:p14="http://schemas.microsoft.com/office/powerpoint/2010/main" val="3141785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450A-563B-802B-AB07-16906DA8EFA8}"/>
              </a:ext>
            </a:extLst>
          </p:cNvPr>
          <p:cNvSpPr>
            <a:spLocks noGrp="1"/>
          </p:cNvSpPr>
          <p:nvPr>
            <p:ph type="title"/>
          </p:nvPr>
        </p:nvSpPr>
        <p:spPr/>
        <p:txBody>
          <a:bodyPr/>
          <a:lstStyle/>
          <a:p>
            <a:r>
              <a:rPr lang="en-GB" b="1" dirty="0"/>
              <a:t>ACAS guidance</a:t>
            </a:r>
          </a:p>
        </p:txBody>
      </p:sp>
      <p:pic>
        <p:nvPicPr>
          <p:cNvPr id="5" name="Content Placeholder 4">
            <a:extLst>
              <a:ext uri="{FF2B5EF4-FFF2-40B4-BE49-F238E27FC236}">
                <a16:creationId xmlns:a16="http://schemas.microsoft.com/office/drawing/2014/main" id="{E5F54ADA-6AC9-161B-0B68-159D997C88A9}"/>
              </a:ext>
            </a:extLst>
          </p:cNvPr>
          <p:cNvPicPr>
            <a:picLocks noGrp="1" noChangeAspect="1"/>
          </p:cNvPicPr>
          <p:nvPr>
            <p:ph idx="1"/>
          </p:nvPr>
        </p:nvPicPr>
        <p:blipFill>
          <a:blip r:embed="rId3"/>
          <a:stretch>
            <a:fillRect/>
          </a:stretch>
        </p:blipFill>
        <p:spPr>
          <a:xfrm>
            <a:off x="1600200" y="1706062"/>
            <a:ext cx="8991600" cy="3371557"/>
          </a:xfrm>
        </p:spPr>
      </p:pic>
    </p:spTree>
    <p:extLst>
      <p:ext uri="{BB962C8B-B14F-4D97-AF65-F5344CB8AC3E}">
        <p14:creationId xmlns:p14="http://schemas.microsoft.com/office/powerpoint/2010/main" val="1190172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583E-7836-C4F3-783A-2FED1C7509B8}"/>
              </a:ext>
            </a:extLst>
          </p:cNvPr>
          <p:cNvSpPr>
            <a:spLocks noGrp="1"/>
          </p:cNvSpPr>
          <p:nvPr>
            <p:ph type="title"/>
          </p:nvPr>
        </p:nvSpPr>
        <p:spPr/>
        <p:txBody>
          <a:bodyPr/>
          <a:lstStyle/>
          <a:p>
            <a:r>
              <a:rPr lang="en-GB" b="1" dirty="0"/>
              <a:t>How can retention be improved?</a:t>
            </a:r>
          </a:p>
        </p:txBody>
      </p:sp>
      <p:sp>
        <p:nvSpPr>
          <p:cNvPr id="3" name="Content Placeholder 2">
            <a:extLst>
              <a:ext uri="{FF2B5EF4-FFF2-40B4-BE49-F238E27FC236}">
                <a16:creationId xmlns:a16="http://schemas.microsoft.com/office/drawing/2014/main" id="{6AC5D397-0DAB-0041-B9BB-AA45C463F186}"/>
              </a:ext>
            </a:extLst>
          </p:cNvPr>
          <p:cNvSpPr>
            <a:spLocks noGrp="1"/>
          </p:cNvSpPr>
          <p:nvPr>
            <p:ph idx="1"/>
          </p:nvPr>
        </p:nvSpPr>
        <p:spPr/>
        <p:txBody>
          <a:bodyPr/>
          <a:lstStyle/>
          <a:p>
            <a:pPr marL="0" indent="0">
              <a:buNone/>
            </a:pPr>
            <a:r>
              <a:rPr lang="en-GB" dirty="0"/>
              <a:t>Developing a strategy:</a:t>
            </a:r>
          </a:p>
          <a:p>
            <a:r>
              <a:rPr lang="en-GB" dirty="0"/>
              <a:t>Gain a clear understanding of the things that matter most to employees (surveys, focus groups)</a:t>
            </a:r>
          </a:p>
          <a:p>
            <a:r>
              <a:rPr lang="en-GB" dirty="0"/>
              <a:t>Why are employees leaving?</a:t>
            </a:r>
          </a:p>
          <a:p>
            <a:r>
              <a:rPr lang="en-GB" dirty="0"/>
              <a:t>Who is leaving? (Particular team or demographic group?)</a:t>
            </a:r>
          </a:p>
          <a:p>
            <a:r>
              <a:rPr lang="en-GB" dirty="0"/>
              <a:t>Review the impact and cost that employee turnover has on the organisation.</a:t>
            </a:r>
          </a:p>
        </p:txBody>
      </p:sp>
    </p:spTree>
    <p:extLst>
      <p:ext uri="{BB962C8B-B14F-4D97-AF65-F5344CB8AC3E}">
        <p14:creationId xmlns:p14="http://schemas.microsoft.com/office/powerpoint/2010/main" val="1213123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583E-7836-C4F3-783A-2FED1C7509B8}"/>
              </a:ext>
            </a:extLst>
          </p:cNvPr>
          <p:cNvSpPr>
            <a:spLocks noGrp="1"/>
          </p:cNvSpPr>
          <p:nvPr>
            <p:ph type="title"/>
          </p:nvPr>
        </p:nvSpPr>
        <p:spPr/>
        <p:txBody>
          <a:bodyPr/>
          <a:lstStyle/>
          <a:p>
            <a:r>
              <a:rPr lang="en-GB" b="1" dirty="0"/>
              <a:t>How can retention be improved?</a:t>
            </a:r>
          </a:p>
        </p:txBody>
      </p:sp>
      <p:sp>
        <p:nvSpPr>
          <p:cNvPr id="3" name="Content Placeholder 2">
            <a:extLst>
              <a:ext uri="{FF2B5EF4-FFF2-40B4-BE49-F238E27FC236}">
                <a16:creationId xmlns:a16="http://schemas.microsoft.com/office/drawing/2014/main" id="{6AC5D397-0DAB-0041-B9BB-AA45C463F186}"/>
              </a:ext>
            </a:extLst>
          </p:cNvPr>
          <p:cNvSpPr>
            <a:spLocks noGrp="1"/>
          </p:cNvSpPr>
          <p:nvPr>
            <p:ph idx="1"/>
          </p:nvPr>
        </p:nvSpPr>
        <p:spPr/>
        <p:txBody>
          <a:bodyPr/>
          <a:lstStyle/>
          <a:p>
            <a:pPr marL="0" indent="0">
              <a:buNone/>
            </a:pPr>
            <a:r>
              <a:rPr lang="en-GB" dirty="0"/>
              <a:t>Best practice approach:</a:t>
            </a:r>
          </a:p>
          <a:p>
            <a:r>
              <a:rPr lang="en-GB" dirty="0"/>
              <a:t>Be flexible.</a:t>
            </a:r>
          </a:p>
          <a:p>
            <a:r>
              <a:rPr lang="en-GB" dirty="0"/>
              <a:t>Treat people fairly. </a:t>
            </a:r>
          </a:p>
          <a:p>
            <a:r>
              <a:rPr lang="en-GB" dirty="0"/>
              <a:t>Employee well-being.</a:t>
            </a:r>
          </a:p>
          <a:p>
            <a:r>
              <a:rPr lang="en-GB" dirty="0"/>
              <a:t>Enable career development.</a:t>
            </a:r>
          </a:p>
          <a:p>
            <a:r>
              <a:rPr lang="en-GB" dirty="0"/>
              <a:t>Consult employees.</a:t>
            </a:r>
          </a:p>
          <a:p>
            <a:endParaRPr lang="en-GB" dirty="0"/>
          </a:p>
        </p:txBody>
      </p:sp>
    </p:spTree>
    <p:extLst>
      <p:ext uri="{BB962C8B-B14F-4D97-AF65-F5344CB8AC3E}">
        <p14:creationId xmlns:p14="http://schemas.microsoft.com/office/powerpoint/2010/main" val="669913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583E-7836-C4F3-783A-2FED1C7509B8}"/>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AC5D397-0DAB-0041-B9BB-AA45C463F186}"/>
              </a:ext>
            </a:extLst>
          </p:cNvPr>
          <p:cNvSpPr>
            <a:spLocks noGrp="1"/>
          </p:cNvSpPr>
          <p:nvPr>
            <p:ph idx="1"/>
          </p:nvPr>
        </p:nvSpPr>
        <p:spPr/>
        <p:txBody>
          <a:bodyPr/>
          <a:lstStyle/>
          <a:p>
            <a:pPr marL="0" indent="0">
              <a:buNone/>
            </a:pPr>
            <a:r>
              <a:rPr lang="en-GB" dirty="0"/>
              <a:t>Your organisation has seen an increase in turnover over the past 3 months in a specific department. You have identified the following from data analysis:</a:t>
            </a:r>
          </a:p>
          <a:p>
            <a:r>
              <a:rPr lang="en-GB" dirty="0"/>
              <a:t>Majority of leavers have less than 6 months service.</a:t>
            </a:r>
          </a:p>
          <a:p>
            <a:r>
              <a:rPr lang="en-GB" dirty="0"/>
              <a:t>Main reasons for leaving are not suited to the role and pay.</a:t>
            </a:r>
          </a:p>
          <a:p>
            <a:pPr marL="0" indent="0">
              <a:buNone/>
            </a:pPr>
            <a:r>
              <a:rPr lang="en-GB" dirty="0"/>
              <a:t>What would you consider and what action would you take?</a:t>
            </a:r>
          </a:p>
        </p:txBody>
      </p:sp>
    </p:spTree>
    <p:extLst>
      <p:ext uri="{BB962C8B-B14F-4D97-AF65-F5344CB8AC3E}">
        <p14:creationId xmlns:p14="http://schemas.microsoft.com/office/powerpoint/2010/main" val="2506484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400A9-E149-337B-D5A5-1921E4CBB232}"/>
              </a:ext>
            </a:extLst>
          </p:cNvPr>
          <p:cNvSpPr>
            <a:spLocks noGrp="1"/>
          </p:cNvSpPr>
          <p:nvPr>
            <p:ph type="title"/>
          </p:nvPr>
        </p:nvSpPr>
        <p:spPr/>
        <p:txBody>
          <a:bodyPr/>
          <a:lstStyle/>
          <a:p>
            <a:r>
              <a:rPr lang="en-GB" b="1" dirty="0"/>
              <a:t>‘Quiet quitting’</a:t>
            </a:r>
          </a:p>
        </p:txBody>
      </p:sp>
      <p:sp>
        <p:nvSpPr>
          <p:cNvPr id="3" name="Content Placeholder 2">
            <a:extLst>
              <a:ext uri="{FF2B5EF4-FFF2-40B4-BE49-F238E27FC236}">
                <a16:creationId xmlns:a16="http://schemas.microsoft.com/office/drawing/2014/main" id="{F11FBAF2-73A3-67A5-21AF-87A64E56EB60}"/>
              </a:ext>
            </a:extLst>
          </p:cNvPr>
          <p:cNvSpPr>
            <a:spLocks noGrp="1"/>
          </p:cNvSpPr>
          <p:nvPr>
            <p:ph idx="1"/>
          </p:nvPr>
        </p:nvSpPr>
        <p:spPr/>
        <p:txBody>
          <a:bodyPr>
            <a:normAutofit lnSpcReduction="10000"/>
          </a:bodyPr>
          <a:lstStyle/>
          <a:p>
            <a:r>
              <a:rPr lang="en-GB" dirty="0"/>
              <a:t>An individual doing the basics to fulfil the requirements of their role but nothing more.</a:t>
            </a:r>
          </a:p>
          <a:p>
            <a:r>
              <a:rPr lang="en-GB" dirty="0"/>
              <a:t>Signs include reduction in productivity, reluctance or failure to attend meetings, disengagement from group activities, change in attitude, decrease in initiative taking, becoming less available.</a:t>
            </a:r>
          </a:p>
          <a:p>
            <a:r>
              <a:rPr lang="en-GB" dirty="0"/>
              <a:t>Retention issues can be linked.</a:t>
            </a:r>
          </a:p>
          <a:p>
            <a:r>
              <a:rPr lang="en-GB" dirty="0"/>
              <a:t>Good line management is key. </a:t>
            </a:r>
          </a:p>
          <a:p>
            <a:endParaRPr lang="en-GB" dirty="0"/>
          </a:p>
        </p:txBody>
      </p:sp>
    </p:spTree>
    <p:extLst>
      <p:ext uri="{BB962C8B-B14F-4D97-AF65-F5344CB8AC3E}">
        <p14:creationId xmlns:p14="http://schemas.microsoft.com/office/powerpoint/2010/main" val="1982338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3B6F2-9898-4E69-679E-8623F65735C5}"/>
              </a:ext>
            </a:extLst>
          </p:cNvPr>
          <p:cNvSpPr>
            <a:spLocks noGrp="1"/>
          </p:cNvSpPr>
          <p:nvPr>
            <p:ph type="title"/>
          </p:nvPr>
        </p:nvSpPr>
        <p:spPr/>
        <p:txBody>
          <a:bodyPr/>
          <a:lstStyle/>
          <a:p>
            <a:r>
              <a:rPr lang="en-GB" b="1" dirty="0"/>
              <a:t>What have we learnt today?</a:t>
            </a:r>
          </a:p>
        </p:txBody>
      </p:sp>
      <p:sp>
        <p:nvSpPr>
          <p:cNvPr id="3" name="Content Placeholder 2">
            <a:extLst>
              <a:ext uri="{FF2B5EF4-FFF2-40B4-BE49-F238E27FC236}">
                <a16:creationId xmlns:a16="http://schemas.microsoft.com/office/drawing/2014/main" id="{E331F7E0-008A-B745-3E25-8212DA72818D}"/>
              </a:ext>
            </a:extLst>
          </p:cNvPr>
          <p:cNvSpPr>
            <a:spLocks noGrp="1"/>
          </p:cNvSpPr>
          <p:nvPr>
            <p:ph idx="1"/>
          </p:nvPr>
        </p:nvSpPr>
        <p:spPr/>
        <p:txBody>
          <a:bodyPr/>
          <a:lstStyle/>
          <a:p>
            <a:r>
              <a:rPr lang="en-GB" dirty="0"/>
              <a:t>The difference between retention and turnover.</a:t>
            </a:r>
          </a:p>
          <a:p>
            <a:r>
              <a:rPr lang="en-GB" dirty="0"/>
              <a:t>How to measure both and the importance of doing so.</a:t>
            </a:r>
          </a:p>
          <a:p>
            <a:r>
              <a:rPr lang="en-GB" dirty="0"/>
              <a:t>How best to capture leaver data and confidential feedback. </a:t>
            </a:r>
          </a:p>
          <a:p>
            <a:r>
              <a:rPr lang="en-GB" dirty="0"/>
              <a:t>Strategies to improve retention rates.</a:t>
            </a:r>
          </a:p>
          <a:p>
            <a:r>
              <a:rPr lang="en-GB" dirty="0"/>
              <a:t>How to identify if an employee is ‘quietly quitting’.</a:t>
            </a:r>
          </a:p>
          <a:p>
            <a:pPr marL="0" indent="0">
              <a:buNone/>
            </a:pPr>
            <a:endParaRPr lang="en-GB" dirty="0"/>
          </a:p>
          <a:p>
            <a:endParaRPr lang="en-GB" dirty="0"/>
          </a:p>
        </p:txBody>
      </p:sp>
    </p:spTree>
    <p:extLst>
      <p:ext uri="{BB962C8B-B14F-4D97-AF65-F5344CB8AC3E}">
        <p14:creationId xmlns:p14="http://schemas.microsoft.com/office/powerpoint/2010/main" val="26107599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1345</Words>
  <Application>Microsoft Office PowerPoint</Application>
  <PresentationFormat>Widescreen</PresentationFormat>
  <Paragraphs>116</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Museo</vt:lpstr>
      <vt:lpstr>Myriad Pro</vt:lpstr>
      <vt:lpstr>Arial</vt:lpstr>
      <vt:lpstr>Calibri</vt:lpstr>
      <vt:lpstr>Wingdings</vt:lpstr>
      <vt:lpstr>ThemeUWTSD</vt:lpstr>
      <vt:lpstr>Turnover and retention</vt:lpstr>
      <vt:lpstr>Agenda</vt:lpstr>
      <vt:lpstr>Section One</vt:lpstr>
      <vt:lpstr>Group activity</vt:lpstr>
      <vt:lpstr>Section Two</vt:lpstr>
      <vt:lpstr>Turnover and retention CIPD (2023) </vt:lpstr>
      <vt:lpstr>Turnover</vt:lpstr>
      <vt:lpstr>Measuring </vt:lpstr>
      <vt:lpstr>Why do people leave?</vt:lpstr>
      <vt:lpstr>ACAS guidance</vt:lpstr>
      <vt:lpstr>How can retention be improved?</vt:lpstr>
      <vt:lpstr>How can retention be improved?</vt:lpstr>
      <vt:lpstr>Activity</vt:lpstr>
      <vt:lpstr>‘Quiet quitting’</vt:lpstr>
      <vt:lpstr>What have we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Ethical Dimension of HRM</dc:title>
  <dc:creator>Julie Thomas</dc:creator>
  <cp:lastModifiedBy>Rhiannon Akers</cp:lastModifiedBy>
  <cp:revision>9</cp:revision>
  <dcterms:created xsi:type="dcterms:W3CDTF">2023-11-17T16:46:05Z</dcterms:created>
  <dcterms:modified xsi:type="dcterms:W3CDTF">2023-12-05T15:29:37Z</dcterms:modified>
</cp:coreProperties>
</file>