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63" r:id="rId3"/>
    <p:sldId id="302" r:id="rId4"/>
    <p:sldId id="303" r:id="rId5"/>
    <p:sldId id="304" r:id="rId6"/>
    <p:sldId id="305" r:id="rId7"/>
    <p:sldId id="306" r:id="rId8"/>
    <p:sldId id="259" r:id="rId9"/>
    <p:sldId id="270" r:id="rId10"/>
    <p:sldId id="285" r:id="rId11"/>
    <p:sldId id="269" r:id="rId12"/>
    <p:sldId id="307" r:id="rId13"/>
    <p:sldId id="308" r:id="rId14"/>
    <p:sldId id="301" r:id="rId15"/>
    <p:sldId id="300" r:id="rId16"/>
    <p:sldId id="309" r:id="rId17"/>
    <p:sldId id="297" r:id="rId18"/>
    <p:sldId id="260" r:id="rId19"/>
    <p:sldId id="277" r:id="rId20"/>
    <p:sldId id="298" r:id="rId21"/>
    <p:sldId id="291" r:id="rId22"/>
    <p:sldId id="271" r:id="rId23"/>
    <p:sldId id="292" r:id="rId24"/>
    <p:sldId id="293" r:id="rId25"/>
    <p:sldId id="265" r:id="rId26"/>
    <p:sldId id="294" r:id="rId27"/>
    <p:sldId id="261" r:id="rId28"/>
    <p:sldId id="262" r:id="rId29"/>
    <p:sldId id="264" r:id="rId30"/>
    <p:sldId id="290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140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402612-F08A-45BD-97BD-9323C69C7BC7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36415E-B47B-4BE7-9CB8-07DE5479C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0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890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739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039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349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560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100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695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324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320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7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57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76C19-77AD-47D8-AA57-6BB3AEBC3BFF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520FD-A0E7-4F92-BA90-A7A63B55F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32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raJfYR5AY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al_stage" TargetMode="External"/><Relationship Id="rId2" Type="http://schemas.openxmlformats.org/officeDocument/2006/relationships/hyperlink" Target="https://en.wikipedia.org/wiki/Oral_stag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Heterosexual" TargetMode="External"/><Relationship Id="rId4" Type="http://schemas.openxmlformats.org/officeDocument/2006/relationships/hyperlink" Target="https://en.wikipedia.org/wiki/Phallic_stage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Psychoanalysis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Identity </a:t>
            </a:r>
            <a:r>
              <a:rPr lang="en-GB" smtClean="0"/>
              <a:t>and sexuality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921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Benjamin, J., </a:t>
            </a:r>
          </a:p>
          <a:p>
            <a:r>
              <a:rPr lang="en-GB" dirty="0" smtClean="0"/>
              <a:t>Freud, S., 1979/1920. The psychogenesis of a case of homosexuality in a woman’, ‘Female Sexuality’, in</a:t>
            </a:r>
            <a:r>
              <a:rPr lang="en-GB" i="1" dirty="0" smtClean="0"/>
              <a:t> Case Histories</a:t>
            </a:r>
            <a:r>
              <a:rPr lang="en-GB" dirty="0" smtClean="0"/>
              <a:t>. The Pelican Freud Library, Vol.9. </a:t>
            </a:r>
            <a:r>
              <a:rPr lang="en-GB" dirty="0" err="1" smtClean="0"/>
              <a:t>Harmondsworth</a:t>
            </a:r>
            <a:r>
              <a:rPr lang="en-GB" dirty="0" smtClean="0"/>
              <a:t>: Penguin</a:t>
            </a:r>
          </a:p>
          <a:p>
            <a:r>
              <a:rPr lang="en-GB" dirty="0" smtClean="0"/>
              <a:t>Frosh, S., 2010. Psychoanalytic perspectives on identity: from ego to ethics. </a:t>
            </a:r>
            <a:r>
              <a:rPr lang="en-GB" dirty="0" err="1" smtClean="0"/>
              <a:t>Ch</a:t>
            </a:r>
            <a:r>
              <a:rPr lang="en-GB" dirty="0" smtClean="0"/>
              <a:t> 1 In </a:t>
            </a:r>
            <a:r>
              <a:rPr lang="en-GB" dirty="0" err="1" smtClean="0"/>
              <a:t>Wetherell</a:t>
            </a:r>
            <a:endParaRPr lang="en-GB" dirty="0" smtClean="0"/>
          </a:p>
          <a:p>
            <a:r>
              <a:rPr lang="en-GB" dirty="0" smtClean="0"/>
              <a:t>Frosh, S., 1999. </a:t>
            </a:r>
            <a:r>
              <a:rPr lang="en-GB" i="1" dirty="0" smtClean="0"/>
              <a:t> The politics of psychoanalysis </a:t>
            </a:r>
            <a:r>
              <a:rPr lang="en-GB" dirty="0" smtClean="0"/>
              <a:t> </a:t>
            </a:r>
          </a:p>
          <a:p>
            <a:r>
              <a:rPr lang="en-GB" dirty="0" smtClean="0"/>
              <a:t>Segal, L., 2010. Genders: Deconstructed, Reconstructed, Still on the Move. </a:t>
            </a:r>
            <a:r>
              <a:rPr lang="en-GB" dirty="0" err="1" smtClean="0"/>
              <a:t>Ch</a:t>
            </a:r>
            <a:r>
              <a:rPr lang="en-GB" dirty="0" smtClean="0"/>
              <a:t> 16 </a:t>
            </a:r>
            <a:r>
              <a:rPr lang="en-GB" i="1" dirty="0" smtClean="0"/>
              <a:t>In </a:t>
            </a:r>
            <a:r>
              <a:rPr lang="en-GB" i="1" dirty="0" err="1" smtClean="0"/>
              <a:t>Wetherell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740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809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297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151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780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103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 – gender and sexuality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Contrary to some view sex was in the air when Freud began writing psychoanalysis, and his views have remained surprisingly </a:t>
            </a:r>
            <a:r>
              <a:rPr lang="en-GB" dirty="0"/>
              <a:t>i</a:t>
            </a:r>
            <a:r>
              <a:rPr lang="en-GB" dirty="0" smtClean="0"/>
              <a:t>nfluential – whether they are being supported or argued against.</a:t>
            </a:r>
          </a:p>
          <a:p>
            <a:r>
              <a:rPr lang="en-GB" dirty="0" smtClean="0"/>
              <a:t>Freud’s work developed a ‘psychic installation of sexual difference’ which quickly began to contest with social </a:t>
            </a:r>
            <a:r>
              <a:rPr lang="en-GB" dirty="0" err="1" smtClean="0"/>
              <a:t>Darwinins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smtClean="0"/>
              <a:t>evolutionary) and sexology (medical)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8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dynamic unconscious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EGO</a:t>
            </a:r>
          </a:p>
          <a:p>
            <a:endParaRPr lang="en-GB" dirty="0"/>
          </a:p>
          <a:p>
            <a:r>
              <a:rPr lang="en-GB" dirty="0" smtClean="0"/>
              <a:t>ID</a:t>
            </a:r>
          </a:p>
          <a:p>
            <a:endParaRPr lang="en-GB" dirty="0"/>
          </a:p>
          <a:p>
            <a:r>
              <a:rPr lang="en-GB" dirty="0" smtClean="0"/>
              <a:t>Superego</a:t>
            </a:r>
            <a:endParaRPr lang="en-GB" dirty="0"/>
          </a:p>
        </p:txBody>
      </p:sp>
      <p:pic>
        <p:nvPicPr>
          <p:cNvPr id="2050" name="Picture 2" descr="C:\Users\edu-ch\AppData\Local\Microsoft\Windows\Temporary Internet Files\Content.IE5\O0FTF1HT\id_ego_supereg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40768"/>
            <a:ext cx="4320480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861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Freud’s psychosexual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YouTube</a:t>
            </a:r>
          </a:p>
          <a:p>
            <a:r>
              <a:rPr lang="en-GB" dirty="0">
                <a:hlinkClick r:id="rId2"/>
              </a:rPr>
              <a:t>https://www.youtube.com/watch?v=_</a:t>
            </a:r>
            <a:r>
              <a:rPr lang="en-GB" dirty="0" smtClean="0">
                <a:hlinkClick r:id="rId2"/>
              </a:rPr>
              <a:t>raJfYR5AY8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221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Psychoanalysis has and can offer some exploration through the dynamic unconscious of the tensions associated by the term identity.</a:t>
            </a:r>
          </a:p>
          <a:p>
            <a:r>
              <a:rPr lang="en-GB" dirty="0" smtClean="0"/>
              <a:t>Central tension:</a:t>
            </a:r>
          </a:p>
          <a:p>
            <a:r>
              <a:rPr lang="en-GB" dirty="0" smtClean="0"/>
              <a:t>Identity as something fixed[repressed ideas producing stable ways of being that are resistant to change]</a:t>
            </a:r>
          </a:p>
          <a:p>
            <a:r>
              <a:rPr lang="en-GB" dirty="0" smtClean="0"/>
              <a:t>Identities as fluid and multiple [unconscious ideas are variable, contradictory and partial]</a:t>
            </a:r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194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734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7319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964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3339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Hoffman, 2002, p.78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Andre </a:t>
            </a:r>
            <a:r>
              <a:rPr lang="en-GB" sz="2400" dirty="0" err="1"/>
              <a:t>Haynal</a:t>
            </a:r>
            <a:r>
              <a:rPr lang="en-GB" sz="2400" dirty="0"/>
              <a:t> (1989) quoted </a:t>
            </a:r>
            <a:r>
              <a:rPr lang="en-GB" sz="2400" dirty="0" err="1"/>
              <a:t>Ferenczi</a:t>
            </a:r>
            <a:r>
              <a:rPr lang="en-GB" sz="2400" dirty="0"/>
              <a:t> regarding Freud’s </a:t>
            </a:r>
            <a:r>
              <a:rPr lang="en-GB" sz="2400" dirty="0" smtClean="0"/>
              <a:t>negative view of patients</a:t>
            </a:r>
            <a:r>
              <a:rPr lang="en-GB" sz="2400" dirty="0"/>
              <a:t>: “I cannot help but recall certain </a:t>
            </a:r>
            <a:r>
              <a:rPr lang="en-GB" sz="2400" dirty="0" smtClean="0"/>
              <a:t>remarks Freud </a:t>
            </a:r>
            <a:r>
              <a:rPr lang="en-GB" sz="2400" dirty="0"/>
              <a:t>made in my presence, obviously relying upon my discretion:</a:t>
            </a:r>
          </a:p>
          <a:p>
            <a:r>
              <a:rPr lang="en-GB" sz="2400" dirty="0"/>
              <a:t>‘Patients are nothing but riffraff. The only useful purposes they</a:t>
            </a:r>
          </a:p>
          <a:p>
            <a:r>
              <a:rPr lang="en-GB" sz="2400" dirty="0"/>
              <a:t>serve are to help us earn a living, and to provide learning material</a:t>
            </a:r>
            <a:r>
              <a:rPr lang="en-GB" sz="2400" dirty="0" smtClean="0"/>
              <a:t>. In </a:t>
            </a:r>
            <a:r>
              <a:rPr lang="en-GB" sz="2400" dirty="0"/>
              <a:t>any case</a:t>
            </a:r>
            <a:r>
              <a:rPr lang="en-GB" sz="2400" dirty="0" smtClean="0"/>
              <a:t>, we </a:t>
            </a:r>
            <a:r>
              <a:rPr lang="en-GB" sz="2400" dirty="0"/>
              <a:t>cannot help them’ ” (p. 32). This amazing quotation</a:t>
            </a:r>
            <a:r>
              <a:rPr lang="en-GB" sz="2400" dirty="0" smtClean="0"/>
              <a:t>, if it </a:t>
            </a:r>
            <a:r>
              <a:rPr lang="en-GB" sz="2400" dirty="0"/>
              <a:t>is accurate, revealed Freud’s disdain and </a:t>
            </a:r>
            <a:r>
              <a:rPr lang="en-GB" sz="2400" dirty="0" smtClean="0"/>
              <a:t>condescension toward </a:t>
            </a:r>
            <a:r>
              <a:rPr lang="en-GB" sz="2400" dirty="0"/>
              <a:t>his patients. It also reflected some aspects of analytic </a:t>
            </a:r>
            <a:r>
              <a:rPr lang="en-GB" sz="2400" dirty="0" smtClean="0"/>
              <a:t>role </a:t>
            </a:r>
            <a:r>
              <a:rPr lang="en-GB" sz="2400" dirty="0" err="1" smtClean="0"/>
              <a:t>modeling</a:t>
            </a:r>
            <a:r>
              <a:rPr lang="en-GB" sz="2400" dirty="0"/>
              <a:t>. </a:t>
            </a:r>
            <a:r>
              <a:rPr lang="en-GB" sz="2400" dirty="0" err="1"/>
              <a:t>Ferenczi’s</a:t>
            </a:r>
            <a:r>
              <a:rPr lang="en-GB" sz="2400" dirty="0"/>
              <a:t> attitude was diametrically opposed to </a:t>
            </a:r>
            <a:r>
              <a:rPr lang="en-GB" sz="2400" dirty="0" smtClean="0"/>
              <a:t>this viewpoint.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652571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Peter </a:t>
            </a:r>
            <a:r>
              <a:rPr lang="en-GB" dirty="0" err="1" smtClean="0"/>
              <a:t>Tatchell</a:t>
            </a:r>
            <a:r>
              <a:rPr lang="en-GB" dirty="0" smtClean="0"/>
              <a:t> [Freud and desire]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Misrepresented by the American neo-Freudians after Freud’s death who </a:t>
            </a:r>
            <a:r>
              <a:rPr lang="en-GB" dirty="0" err="1" smtClean="0"/>
              <a:t>pathologised</a:t>
            </a:r>
            <a:r>
              <a:rPr lang="en-GB" dirty="0" smtClean="0"/>
              <a:t> and made deviant anything other than heterosexual normality and gender stereotypes.</a:t>
            </a:r>
          </a:p>
          <a:p>
            <a:r>
              <a:rPr lang="en-GB" dirty="0" smtClean="0"/>
              <a:t>Mostly about men little understanding of women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Freud</a:t>
            </a:r>
          </a:p>
          <a:p>
            <a:r>
              <a:rPr lang="en-GB" dirty="0" smtClean="0"/>
              <a:t>Challenged his own deep conservatism</a:t>
            </a:r>
          </a:p>
          <a:p>
            <a:r>
              <a:rPr lang="en-GB" dirty="0" smtClean="0"/>
              <a:t>The dominant cultural ideology </a:t>
            </a:r>
          </a:p>
          <a:p>
            <a:r>
              <a:rPr lang="en-GB" dirty="0" smtClean="0"/>
              <a:t>Emancipatory understanding of sexual desire</a:t>
            </a:r>
          </a:p>
          <a:p>
            <a:r>
              <a:rPr lang="en-GB" dirty="0" smtClean="0"/>
              <a:t>Radical and revolutionary then and today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5639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 </a:t>
            </a:r>
            <a:r>
              <a:rPr lang="en-GB" i="1" dirty="0" smtClean="0"/>
              <a:t>Three essays on sexuality </a:t>
            </a:r>
            <a:r>
              <a:rPr lang="en-GB" dirty="0" smtClean="0"/>
              <a:t> looked at issues of identity and different sexualities (‘perverse sexualities’).</a:t>
            </a:r>
          </a:p>
          <a:p>
            <a:r>
              <a:rPr lang="en-GB" dirty="0" smtClean="0"/>
              <a:t>Made the claim that adult heterosexuality emerged out of ‘polymorphous perversity’ and never truly transcending it.</a:t>
            </a:r>
          </a:p>
          <a:p>
            <a:r>
              <a:rPr lang="en-GB" dirty="0" smtClean="0"/>
              <a:t>He suggested that there was no basic psychic sexual difference at birth.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7179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wikipedia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Polymorphous perverse sexuality continues from infancy through about age five, progressing through three distinct developmental stages: the </a:t>
            </a:r>
            <a:r>
              <a:rPr lang="en-GB" dirty="0">
                <a:hlinkClick r:id="rId2" tooltip="Oral stage"/>
              </a:rPr>
              <a:t>oral stage</a:t>
            </a:r>
            <a:r>
              <a:rPr lang="en-GB" dirty="0"/>
              <a:t>, </a:t>
            </a:r>
            <a:r>
              <a:rPr lang="en-GB" dirty="0">
                <a:hlinkClick r:id="rId3" tooltip="Anal stage"/>
              </a:rPr>
              <a:t>anal stage</a:t>
            </a:r>
            <a:r>
              <a:rPr lang="en-GB" dirty="0"/>
              <a:t>, and </a:t>
            </a:r>
            <a:r>
              <a:rPr lang="en-GB" dirty="0">
                <a:hlinkClick r:id="rId4" tooltip="Phallic stage"/>
              </a:rPr>
              <a:t>phallic stage</a:t>
            </a:r>
            <a:r>
              <a:rPr lang="en-GB" dirty="0"/>
              <a:t>. Only in subsequent developmental stages do children learn to constrain sexual drives to socially accepted norms, culminating in adult </a:t>
            </a:r>
            <a:r>
              <a:rPr lang="en-GB" dirty="0">
                <a:hlinkClick r:id="rId5" tooltip="Heterosexual"/>
              </a:rPr>
              <a:t>heterosexual</a:t>
            </a:r>
            <a:r>
              <a:rPr lang="en-GB" dirty="0"/>
              <a:t> </a:t>
            </a:r>
            <a:r>
              <a:rPr lang="en-GB" dirty="0" err="1"/>
              <a:t>behavior</a:t>
            </a:r>
            <a:r>
              <a:rPr lang="en-GB" dirty="0"/>
              <a:t> focused on the genitals and reproduction.</a:t>
            </a:r>
          </a:p>
        </p:txBody>
      </p:sp>
    </p:spTree>
    <p:extLst>
      <p:ext uri="{BB962C8B-B14F-4D97-AF65-F5344CB8AC3E}">
        <p14:creationId xmlns:p14="http://schemas.microsoft.com/office/powerpoint/2010/main" val="24016723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Three essays on sexuality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‘perversion’ – was a typical feature of normal sexual development,</a:t>
            </a:r>
          </a:p>
          <a:p>
            <a:r>
              <a:rPr lang="en-GB" dirty="0" smtClean="0"/>
              <a:t>‘A disposition to perversion is an original and universal disposition of the human sexual instinct and no healthy person … can fail to make some addition that might be called perverse’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375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Essentially Freud argued that ‘polymorphous perversity’ that ‘we’ become heterosexual after a process during which there are a number of different ways we can experience sexual pleasure.</a:t>
            </a:r>
          </a:p>
          <a:p>
            <a:r>
              <a:rPr lang="en-GB" dirty="0" smtClean="0"/>
              <a:t>Pleasure and sex was a new concept Freud introduced – hitherto sex = procreation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9656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Broadly speaking:</a:t>
            </a:r>
          </a:p>
          <a:p>
            <a:r>
              <a:rPr lang="en-GB" dirty="0" smtClean="0"/>
              <a:t>Is identity a matter of our character and therefore innate</a:t>
            </a:r>
          </a:p>
          <a:p>
            <a:r>
              <a:rPr lang="en-GB" dirty="0" smtClean="0"/>
              <a:t>Or is it a construct of relationship – society, family, culture, laws, 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Developed vocabulary to work </a:t>
            </a:r>
            <a:r>
              <a:rPr lang="en-GB" dirty="0"/>
              <a:t>a</a:t>
            </a:r>
            <a:r>
              <a:rPr lang="en-GB" dirty="0" smtClean="0"/>
              <a:t> way through the unknown</a:t>
            </a:r>
          </a:p>
          <a:p>
            <a:r>
              <a:rPr lang="en-GB" dirty="0" smtClean="0"/>
              <a:t>Identification, introjection, internalisation</a:t>
            </a:r>
          </a:p>
          <a:p>
            <a:r>
              <a:rPr lang="en-GB" dirty="0" smtClean="0"/>
              <a:t>Freud only referred to the word identity once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2749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Freud rejected the notion current amongst sexologists that homosexuality and heterosexuality are inborn – viewed all sexuality as a the product of the (psychic) family environment – </a:t>
            </a:r>
          </a:p>
          <a:p>
            <a:r>
              <a:rPr lang="en-GB" dirty="0" smtClean="0"/>
              <a:t>Oedipus Complex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588852" y="1285930"/>
            <a:ext cx="3371174" cy="598776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C:\Users\edu-ch\AppData\Local\Microsoft\Windows\Temporary Internet Files\Content.IE5\NT8SZSAE\hqdefault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381642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3364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Oedipus Complex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However, ultimately Freud’s theory sees homosexuality as failed heterosexuality.</a:t>
            </a:r>
          </a:p>
          <a:p>
            <a:r>
              <a:rPr lang="en-GB" dirty="0" smtClean="0"/>
              <a:t>Nevertheless in that failure Freud was sympathetic – supported homosexual law reform.</a:t>
            </a:r>
          </a:p>
          <a:p>
            <a:r>
              <a:rPr lang="en-GB" dirty="0" smtClean="0"/>
              <a:t>Viewed homosexuality as compatible with mental health and not a pathology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0778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Away from biology to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Significantly Freud didn’t speak about sexual identity in the way which has become more familiar</a:t>
            </a:r>
          </a:p>
          <a:p>
            <a:r>
              <a:rPr lang="en-GB" dirty="0" smtClean="0"/>
              <a:t>Psychic structures formed through identification with usually the same sex parent of the child – </a:t>
            </a:r>
            <a:r>
              <a:rPr lang="en-GB" dirty="0" err="1" smtClean="0"/>
              <a:t>cf</a:t>
            </a:r>
            <a:r>
              <a:rPr lang="en-GB" dirty="0" smtClean="0"/>
              <a:t> Oedipus Complex</a:t>
            </a:r>
          </a:p>
          <a:p>
            <a:r>
              <a:rPr lang="en-GB" dirty="0" smtClean="0"/>
              <a:t>The goal of achievement – mature heterosexuality (although doubted this achievement)</a:t>
            </a:r>
          </a:p>
          <a:p>
            <a:r>
              <a:rPr lang="en-GB" dirty="0" err="1" smtClean="0"/>
              <a:t>Cf</a:t>
            </a:r>
            <a:r>
              <a:rPr lang="en-GB" dirty="0" smtClean="0"/>
              <a:t> </a:t>
            </a:r>
            <a:r>
              <a:rPr lang="en-GB" dirty="0" err="1" smtClean="0"/>
              <a:t>Breger</a:t>
            </a:r>
            <a:r>
              <a:rPr lang="en-GB" dirty="0" smtClean="0"/>
              <a:t> and Freud’s own relationships.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7494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 of the ‘third sex’ notion</a:t>
            </a:r>
          </a:p>
          <a:p>
            <a:r>
              <a:rPr lang="en-GB" dirty="0" smtClean="0"/>
              <a:t>‘A very considerable measure of latent or unconscious homosexuality can be detected in all normal people. If these findings are taken into account, then, clearly, the supposition that nature in a freakish mood created a ‘third sex’ falls to the ground’</a:t>
            </a:r>
          </a:p>
          <a:p>
            <a:r>
              <a:rPr lang="en-GB" dirty="0" smtClean="0"/>
              <a:t>Freud in Clarke p.9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3226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From his early writings Freud developed an increasingly sophisticated way of describing sex and gender. </a:t>
            </a:r>
          </a:p>
          <a:p>
            <a:r>
              <a:rPr lang="en-GB" dirty="0" smtClean="0"/>
              <a:t>Does remain constant in challenging the presumed biological certainties of his day around ‘masculinity’, ‘femininity’, ‘activity’ and ‘passivity’.</a:t>
            </a:r>
          </a:p>
          <a:p>
            <a:r>
              <a:rPr lang="en-GB" dirty="0" smtClean="0"/>
              <a:t>Some commentators see Freud’s work as the foundation of the deconstructed work currently undertaken around sex and gender.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560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‘It is essential to understand clearly that the concepts of ‘masculine’ and ‘feminine’, whose meaning seems so unambiguous to ordinary people, are among the most confused that occur in science […] in human beings pure masculinity and femininity is not to be found in a biological or a psychological sense. Every individual displays a mixture of character-traits belonging to his own and the opposite sex; and he shows a combination of activity and passivity whether or not these […] tally with his biological ones (1979, p.142-3)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4175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Nevertheless his work was confused unresolved and ultimately relied on the polarity of sexual difference even as he questioned it.</a:t>
            </a:r>
          </a:p>
          <a:p>
            <a:endParaRPr lang="en-GB" dirty="0"/>
          </a:p>
          <a:p>
            <a:r>
              <a:rPr lang="en-GB" dirty="0" smtClean="0"/>
              <a:t>What about Carl Jung – contra-sexual archetypes.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26694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Clarke p9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Redefined sexuality as a primary force in human life</a:t>
            </a:r>
          </a:p>
          <a:p>
            <a:r>
              <a:rPr lang="en-GB" dirty="0" smtClean="0"/>
              <a:t>Libido – drive to life – manifested in sexual energy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588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776</TotalTime>
  <Words>1057</Words>
  <Application>Microsoft Office PowerPoint</Application>
  <PresentationFormat>On-screen Show (4:3)</PresentationFormat>
  <Paragraphs>79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Calibri</vt:lpstr>
      <vt:lpstr>Office Theme</vt:lpstr>
      <vt:lpstr>Psychoanalysis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Freud – gender and sexuality</vt:lpstr>
      <vt:lpstr>The dynamic unconscious</vt:lpstr>
      <vt:lpstr>Freud’s psychosexual theory</vt:lpstr>
      <vt:lpstr>Frosh</vt:lpstr>
      <vt:lpstr>PowerPoint Presentation</vt:lpstr>
      <vt:lpstr>PowerPoint Presentation</vt:lpstr>
      <vt:lpstr>PowerPoint Presentation</vt:lpstr>
      <vt:lpstr>PowerPoint Presentation</vt:lpstr>
      <vt:lpstr>Hoffman, 2002, p.78</vt:lpstr>
      <vt:lpstr>Peter Tatchell [Freud and desire]</vt:lpstr>
      <vt:lpstr>PowerPoint Presentation</vt:lpstr>
      <vt:lpstr>wikipedia</vt:lpstr>
      <vt:lpstr>Three essays on sexuality</vt:lpstr>
      <vt:lpstr>PowerPoint Presentation</vt:lpstr>
      <vt:lpstr>Freud</vt:lpstr>
      <vt:lpstr>PowerPoint Presentation</vt:lpstr>
      <vt:lpstr>Oedipus Complex</vt:lpstr>
      <vt:lpstr>Away from biology to culture</vt:lpstr>
      <vt:lpstr>PowerPoint Presentation</vt:lpstr>
      <vt:lpstr>PowerPoint Presentation</vt:lpstr>
      <vt:lpstr>Freud</vt:lpstr>
      <vt:lpstr>PowerPoint Presentation</vt:lpstr>
      <vt:lpstr>Clarke p9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Psychoanalysis and identity</dc:title>
  <dc:creator>Carol Hughes</dc:creator>
  <cp:lastModifiedBy>Carol U Hughes</cp:lastModifiedBy>
  <cp:revision>51</cp:revision>
  <dcterms:created xsi:type="dcterms:W3CDTF">2015-06-13T15:01:01Z</dcterms:created>
  <dcterms:modified xsi:type="dcterms:W3CDTF">2016-02-03T14:37:16Z</dcterms:modified>
</cp:coreProperties>
</file>