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1" r:id="rId2"/>
  </p:sldMasterIdLst>
  <p:notesMasterIdLst>
    <p:notesMasterId r:id="rId43"/>
  </p:notesMasterIdLst>
  <p:sldIdLst>
    <p:sldId id="320" r:id="rId3"/>
    <p:sldId id="256" r:id="rId4"/>
    <p:sldId id="361" r:id="rId5"/>
    <p:sldId id="362" r:id="rId6"/>
    <p:sldId id="289" r:id="rId7"/>
    <p:sldId id="341" r:id="rId8"/>
    <p:sldId id="257" r:id="rId9"/>
    <p:sldId id="321" r:id="rId10"/>
    <p:sldId id="353" r:id="rId11"/>
    <p:sldId id="351" r:id="rId12"/>
    <p:sldId id="352" r:id="rId13"/>
    <p:sldId id="354" r:id="rId14"/>
    <p:sldId id="365" r:id="rId15"/>
    <p:sldId id="364" r:id="rId16"/>
    <p:sldId id="335" r:id="rId17"/>
    <p:sldId id="324" r:id="rId18"/>
    <p:sldId id="342" r:id="rId19"/>
    <p:sldId id="366" r:id="rId20"/>
    <p:sldId id="355" r:id="rId21"/>
    <p:sldId id="356" r:id="rId22"/>
    <p:sldId id="345" r:id="rId23"/>
    <p:sldId id="336" r:id="rId24"/>
    <p:sldId id="328" r:id="rId25"/>
    <p:sldId id="346" r:id="rId26"/>
    <p:sldId id="347" r:id="rId27"/>
    <p:sldId id="367" r:id="rId28"/>
    <p:sldId id="357" r:id="rId29"/>
    <p:sldId id="337" r:id="rId30"/>
    <p:sldId id="348" r:id="rId31"/>
    <p:sldId id="331" r:id="rId32"/>
    <p:sldId id="344" r:id="rId33"/>
    <p:sldId id="349" r:id="rId34"/>
    <p:sldId id="368" r:id="rId35"/>
    <p:sldId id="350" r:id="rId36"/>
    <p:sldId id="343" r:id="rId37"/>
    <p:sldId id="360" r:id="rId38"/>
    <p:sldId id="358" r:id="rId39"/>
    <p:sldId id="359" r:id="rId40"/>
    <p:sldId id="305" r:id="rId41"/>
    <p:sldId id="363" r:id="rId42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  <a:srgbClr val="B069FF"/>
    <a:srgbClr val="FF5DEC"/>
    <a:srgbClr val="FF5DC5"/>
    <a:srgbClr val="D979FF"/>
    <a:srgbClr val="CE284C"/>
    <a:srgbClr val="C10B32"/>
    <a:srgbClr val="FE9202"/>
    <a:srgbClr val="FF0000"/>
    <a:srgbClr val="007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11C5B6-4C79-4B91-B6A2-29B642A5477D}" v="73" dt="2025-01-07T12:18:39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0" autoAdjust="0"/>
    <p:restoredTop sz="95499" autoAdjust="0"/>
  </p:normalViewPr>
  <p:slideViewPr>
    <p:cSldViewPr>
      <p:cViewPr varScale="1">
        <p:scale>
          <a:sx n="128" d="100"/>
          <a:sy n="128" d="100"/>
        </p:scale>
        <p:origin x="150" y="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57200" y="2266340"/>
            <a:ext cx="7016196" cy="1400423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rgbClr val="002060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730077"/>
            <a:ext cx="7016196" cy="763524"/>
          </a:xfrm>
        </p:spPr>
        <p:txBody>
          <a:bodyPr>
            <a:normAutofit/>
          </a:bodyPr>
          <a:lstStyle>
            <a:lvl1pPr marL="0" indent="0" algn="l">
              <a:buNone/>
              <a:defRPr sz="2800" b="0" i="0">
                <a:solidFill>
                  <a:srgbClr val="0070C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1175"/>
            <a:ext cx="8246070" cy="763524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350110"/>
            <a:ext cx="8246070" cy="3417152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787" y="376237"/>
            <a:ext cx="5947260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0070C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788" y="1197405"/>
            <a:ext cx="5947260" cy="3576168"/>
          </a:xfrm>
        </p:spPr>
        <p:txBody>
          <a:bodyPr/>
          <a:lstStyle>
            <a:lvl1pPr>
              <a:defRPr sz="2800">
                <a:solidFill>
                  <a:srgbClr val="002060"/>
                </a:solidFill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552" y="277487"/>
            <a:ext cx="8076896" cy="76352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655520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127917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655520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127917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109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546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633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1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4955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1537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867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561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8218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917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586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327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Tif5FMMDWE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dso.ufl.edu/documents/nsfp/What_is_Critical_Reflectio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oY-Sd0DZqM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47821" y="3043522"/>
            <a:ext cx="5897986" cy="126351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  <a:t>ECES7004 Principles of Pedagogy, </a:t>
            </a:r>
            <a:b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  <a:t>Teaching &amp; Learning</a:t>
            </a:r>
            <a:b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b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</a:br>
            <a:r>
              <a:rPr lang="en-US" sz="3300" dirty="0">
                <a:latin typeface="Franklin Gothic Book" panose="020B0503020102020204" pitchFamily="34" charset="0"/>
                <a:cs typeface="Segoe UI" panose="020B0502040204020203" pitchFamily="34" charset="0"/>
              </a:rPr>
              <a:t>Dr. Huw Griffiths			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91663"/>
            <a:ext cx="2798064" cy="3551837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16249"/>
            <a:ext cx="2673479" cy="3427251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87" y="-3249"/>
            <a:ext cx="3182112" cy="1840619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931" y="0"/>
            <a:ext cx="2935224" cy="1713926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88938" y="123430"/>
            <a:ext cx="1227209" cy="1227209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7338" y="461931"/>
            <a:ext cx="2386584" cy="23865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0782" y="585375"/>
            <a:ext cx="2139696" cy="213969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85226" y="969820"/>
            <a:ext cx="1370807" cy="1370807"/>
          </a:xfrm>
          <a:prstGeom prst="rect">
            <a:avLst/>
          </a:prstGeom>
        </p:spPr>
      </p:pic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193" y="2716293"/>
            <a:ext cx="1946165" cy="1946165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4426" y="-3248"/>
            <a:ext cx="2579574" cy="2838868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9071" y="-3249"/>
            <a:ext cx="2454929" cy="2714224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293769" y="245917"/>
            <a:ext cx="1695533" cy="169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Modern Evidence </a:t>
            </a:r>
            <a:br>
              <a:rPr lang="en-US" dirty="0"/>
            </a:br>
            <a:r>
              <a:rPr lang="en-US" dirty="0"/>
              <a:t>Informed Teaching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(Hir)</a:t>
            </a:r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9F3A65-16FA-83FB-D9D0-709893160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580" y="471262"/>
            <a:ext cx="8580842" cy="3814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462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EE51FD6-F403-EB74-675F-A7448AEF4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621"/>
            <a:ext cx="9144000" cy="511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48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5934B61-3BA3-5611-A082-BBB33E7540A7}"/>
              </a:ext>
            </a:extLst>
          </p:cNvPr>
          <p:cNvGraphicFramePr>
            <a:graphicFrameLocks noGrp="1"/>
          </p:cNvGraphicFramePr>
          <p:nvPr/>
        </p:nvGraphicFramePr>
        <p:xfrm>
          <a:off x="320040" y="266700"/>
          <a:ext cx="8503920" cy="4503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5980">
                  <a:extLst>
                    <a:ext uri="{9D8B030D-6E8A-4147-A177-3AD203B41FA5}">
                      <a16:colId xmlns:a16="http://schemas.microsoft.com/office/drawing/2014/main" val="963666824"/>
                    </a:ext>
                  </a:extLst>
                </a:gridCol>
                <a:gridCol w="2125980">
                  <a:extLst>
                    <a:ext uri="{9D8B030D-6E8A-4147-A177-3AD203B41FA5}">
                      <a16:colId xmlns:a16="http://schemas.microsoft.com/office/drawing/2014/main" val="1366188220"/>
                    </a:ext>
                  </a:extLst>
                </a:gridCol>
                <a:gridCol w="2217420">
                  <a:extLst>
                    <a:ext uri="{9D8B030D-6E8A-4147-A177-3AD203B41FA5}">
                      <a16:colId xmlns:a16="http://schemas.microsoft.com/office/drawing/2014/main" val="3568357199"/>
                    </a:ext>
                  </a:extLst>
                </a:gridCol>
                <a:gridCol w="2034540">
                  <a:extLst>
                    <a:ext uri="{9D8B030D-6E8A-4147-A177-3AD203B41FA5}">
                      <a16:colId xmlns:a16="http://schemas.microsoft.com/office/drawing/2014/main" val="979221809"/>
                    </a:ext>
                  </a:extLst>
                </a:gridCol>
              </a:tblGrid>
              <a:tr h="4503420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Group 1</a:t>
                      </a:r>
                    </a:p>
                    <a:p>
                      <a:pPr algn="ctr"/>
                      <a:endParaRPr lang="en-GB" sz="1500" dirty="0"/>
                    </a:p>
                    <a:p>
                      <a:pPr algn="ctr"/>
                      <a:r>
                        <a:rPr lang="en-US" sz="1500" dirty="0"/>
                        <a:t>The Science of Learning</a:t>
                      </a:r>
                    </a:p>
                    <a:p>
                      <a:pPr algn="ctr"/>
                      <a:r>
                        <a:rPr lang="en-US" sz="1500" b="0" dirty="0"/>
                        <a:t>Author: Deans for Impact</a:t>
                      </a:r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/>
                        <a:t>-------------------------</a:t>
                      </a:r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/>
                        <a:t>The Great Teacher Toolkit.</a:t>
                      </a:r>
                    </a:p>
                    <a:p>
                      <a:pPr algn="ctr"/>
                      <a:r>
                        <a:rPr lang="en-US" sz="1400" b="0" dirty="0"/>
                        <a:t>Author: Coe, R., Rauch, C. J., </a:t>
                      </a:r>
                      <a:r>
                        <a:rPr lang="en-US" sz="1400" b="0" dirty="0" err="1"/>
                        <a:t>KIme</a:t>
                      </a:r>
                      <a:r>
                        <a:rPr lang="en-US" sz="1400" b="0" dirty="0"/>
                        <a:t>, S. and Singleton, D</a:t>
                      </a:r>
                      <a:r>
                        <a:rPr lang="en-US" sz="1400" dirty="0"/>
                        <a:t>.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Group 2</a:t>
                      </a:r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/>
                        <a:t>Principles of Instruction: Research-based </a:t>
                      </a:r>
                      <a:r>
                        <a:rPr lang="en-US" sz="1500" dirty="0" err="1"/>
                        <a:t>stratergies</a:t>
                      </a:r>
                      <a:r>
                        <a:rPr lang="en-US" sz="1500" dirty="0"/>
                        <a:t> that all teachers should know.</a:t>
                      </a:r>
                    </a:p>
                    <a:p>
                      <a:pPr algn="ctr"/>
                      <a:r>
                        <a:rPr lang="en-US" sz="1500" b="0" dirty="0"/>
                        <a:t>Author: </a:t>
                      </a:r>
                      <a:r>
                        <a:rPr lang="en-US" sz="1500" b="0" dirty="0" err="1"/>
                        <a:t>Rosenshine</a:t>
                      </a:r>
                      <a:r>
                        <a:rPr lang="en-US" sz="1500" b="0" dirty="0"/>
                        <a:t>, B.</a:t>
                      </a:r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/>
                        <a:t>-------------------------</a:t>
                      </a:r>
                    </a:p>
                    <a:p>
                      <a:pPr algn="ctr"/>
                      <a:endParaRPr lang="en-US" sz="1500" dirty="0"/>
                    </a:p>
                    <a:p>
                      <a:pPr algn="ctr"/>
                      <a:r>
                        <a:rPr lang="en-US" sz="1500" dirty="0"/>
                        <a:t>What makes great Teaching? Review of the underpinning research.</a:t>
                      </a:r>
                    </a:p>
                    <a:p>
                      <a:pPr algn="ctr"/>
                      <a:r>
                        <a:rPr lang="en-US" sz="1500" b="0" dirty="0"/>
                        <a:t>Author: Coe, R., </a:t>
                      </a:r>
                      <a:r>
                        <a:rPr lang="en-US" sz="1500" b="0" dirty="0" err="1"/>
                        <a:t>Aloisi</a:t>
                      </a:r>
                      <a:r>
                        <a:rPr lang="en-US" sz="1500" b="0" dirty="0"/>
                        <a:t>, C.</a:t>
                      </a:r>
                    </a:p>
                    <a:p>
                      <a:pPr algn="ctr"/>
                      <a:endParaRPr lang="en-GB" sz="2100" dirty="0"/>
                    </a:p>
                  </a:txBody>
                  <a:tcPr marL="68580" marR="68580" marT="34290" marB="3429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Group 3</a:t>
                      </a:r>
                    </a:p>
                    <a:p>
                      <a:pPr algn="ctr"/>
                      <a:endParaRPr lang="en-GB" sz="1500" dirty="0"/>
                    </a:p>
                    <a:p>
                      <a:pPr algn="ctr"/>
                      <a:r>
                        <a:rPr lang="en-US" sz="1500" dirty="0"/>
                        <a:t>Centre for Education Statistics and Evaluation (2017) Cognitive load theory</a:t>
                      </a:r>
                    </a:p>
                    <a:p>
                      <a:pPr algn="ctr"/>
                      <a:r>
                        <a:rPr lang="en-US" sz="1500" b="0" dirty="0"/>
                        <a:t>Author: Centre for Education Statistics and Evaluation</a:t>
                      </a:r>
                      <a:endParaRPr lang="en-GB" sz="1500" b="0" dirty="0"/>
                    </a:p>
                    <a:p>
                      <a:pPr algn="ctr"/>
                      <a:r>
                        <a:rPr lang="en-GB" sz="1500" dirty="0"/>
                        <a:t>-------------------------</a:t>
                      </a:r>
                    </a:p>
                    <a:p>
                      <a:pPr algn="ctr"/>
                      <a:endParaRPr lang="en-GB" sz="1500" dirty="0"/>
                    </a:p>
                    <a:p>
                      <a:pPr algn="ctr"/>
                      <a:r>
                        <a:rPr lang="en-US" sz="1500" dirty="0"/>
                        <a:t>Why don't students like school? : a cognitive scientist answers questions about how the mind works and what it means for the classroom</a:t>
                      </a:r>
                    </a:p>
                    <a:p>
                      <a:pPr algn="ctr"/>
                      <a:r>
                        <a:rPr lang="en-US" sz="1500" b="0" dirty="0"/>
                        <a:t>Author: Willingham, Daniel T.,</a:t>
                      </a:r>
                      <a:endParaRPr lang="en-GB" sz="1500" b="0" dirty="0"/>
                    </a:p>
                  </a:txBody>
                  <a:tcPr marL="68580" marR="68580" marT="34290" marB="3429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Group 4</a:t>
                      </a:r>
                    </a:p>
                    <a:p>
                      <a:pPr algn="ctr"/>
                      <a:endParaRPr lang="en-GB" sz="1500" dirty="0"/>
                    </a:p>
                    <a:p>
                      <a:pPr algn="ctr"/>
                      <a:r>
                        <a:rPr lang="en-US" sz="1500" dirty="0"/>
                        <a:t>Classroom assessment: Minute by minute, day by day.</a:t>
                      </a:r>
                    </a:p>
                    <a:p>
                      <a:pPr algn="ctr"/>
                      <a:r>
                        <a:rPr lang="en-US" sz="1500" b="0" dirty="0"/>
                        <a:t>Author: Leahy, S., Lyon, C., Thompson, M. and </a:t>
                      </a:r>
                      <a:r>
                        <a:rPr lang="en-US" sz="1500" b="0" dirty="0" err="1"/>
                        <a:t>Wiliam</a:t>
                      </a:r>
                      <a:r>
                        <a:rPr lang="en-US" sz="1500" b="0" dirty="0"/>
                        <a:t> D.</a:t>
                      </a:r>
                    </a:p>
                    <a:p>
                      <a:pPr algn="ctr"/>
                      <a:endParaRPr lang="en-GB" sz="1500" b="0" dirty="0"/>
                    </a:p>
                    <a:p>
                      <a:pPr algn="ctr"/>
                      <a:r>
                        <a:rPr lang="en-GB" sz="1500" dirty="0"/>
                        <a:t>-------------------------</a:t>
                      </a:r>
                    </a:p>
                    <a:p>
                      <a:pPr algn="ctr"/>
                      <a:endParaRPr lang="en-GB" sz="1500" dirty="0"/>
                    </a:p>
                    <a:p>
                      <a:pPr algn="ctr"/>
                      <a:r>
                        <a:rPr lang="en-US" sz="15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Eight ways to promote generative learning.</a:t>
                      </a:r>
                    </a:p>
                    <a:p>
                      <a:pPr algn="ctr" latinLnBrk="1"/>
                      <a:r>
                        <a:rPr lang="en-US" sz="1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US" sz="15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Author:</a:t>
                      </a:r>
                    </a:p>
                    <a:p>
                      <a:pPr algn="ctr" latinLnBrk="1"/>
                      <a:r>
                        <a:rPr lang="en-US" sz="15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Fiorella, L., and Mayer, R.</a:t>
                      </a:r>
                    </a:p>
                    <a:p>
                      <a:pPr algn="ctr"/>
                      <a:endParaRPr lang="en-GB" sz="2100" dirty="0"/>
                    </a:p>
                  </a:txBody>
                  <a:tcPr marL="68580" marR="68580" marT="34290" marB="34290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9099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988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1851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55" y="281176"/>
            <a:ext cx="4733855" cy="763524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The Great Teaching Toolkit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60" y="1044700"/>
            <a:ext cx="5497380" cy="390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Coe, Rauch, </a:t>
            </a:r>
            <a:r>
              <a:rPr lang="en-US" sz="2000" b="1" dirty="0" err="1"/>
              <a:t>Kime</a:t>
            </a:r>
            <a:r>
              <a:rPr lang="en-US" sz="2000" b="1" dirty="0"/>
              <a:t> &amp; Singleton (2020)</a:t>
            </a:r>
            <a:r>
              <a:rPr lang="en-US" sz="2000" dirty="0"/>
              <a:t> Evidence Based Education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dirty="0"/>
              <a:t>The Great Teaching Toolkit, reviews existing research and frameworks on teacher effectiveness in order to identify those ‘</a:t>
            </a:r>
            <a:r>
              <a:rPr lang="en-US" i="1" dirty="0"/>
              <a:t>best bets’ </a:t>
            </a:r>
            <a:r>
              <a:rPr lang="en-US" dirty="0"/>
              <a:t>that teachers should use to increase student learning.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954950-8B5F-F63D-1A25-EBECCC168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0434" y="1177748"/>
            <a:ext cx="2791351" cy="3906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ED4E6-F3DE-686A-2F26-DDF33EF2F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55" y="1197405"/>
            <a:ext cx="8856891" cy="3359510"/>
          </a:xfrm>
        </p:spPr>
        <p:txBody>
          <a:bodyPr>
            <a:normAutofit/>
          </a:bodyPr>
          <a:lstStyle/>
          <a:p>
            <a:r>
              <a:rPr lang="en-GB" dirty="0"/>
              <a:t>The toolkit identifies four dimensions in it’s model of great teaching</a:t>
            </a:r>
          </a:p>
          <a:p>
            <a:endParaRPr lang="en-GB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1: Understanding the content.</a:t>
            </a:r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2: Creating a supportive environment</a:t>
            </a:r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3: Maximising opportunity to learn</a:t>
            </a:r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4: Activating hard thinking</a:t>
            </a:r>
          </a:p>
        </p:txBody>
      </p:sp>
    </p:spTree>
    <p:extLst>
      <p:ext uri="{BB962C8B-B14F-4D97-AF65-F5344CB8AC3E}">
        <p14:creationId xmlns:p14="http://schemas.microsoft.com/office/powerpoint/2010/main" val="678436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ED4E6-F3DE-686A-2F26-DDF33EF2F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55" y="1197405"/>
            <a:ext cx="8856891" cy="335951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3000" dirty="0"/>
              <a:t>Dimension 1: Understanding the content.</a:t>
            </a:r>
          </a:p>
          <a:p>
            <a:pPr algn="just"/>
            <a:r>
              <a:rPr lang="en-GB" dirty="0"/>
              <a:t>	* Knowing difficult ideas and problems pupils face in 	understanding the work – model answers</a:t>
            </a:r>
          </a:p>
          <a:p>
            <a:pPr algn="just"/>
            <a:r>
              <a:rPr lang="en-GB" dirty="0"/>
              <a:t>	* Knowing the dependencies between topics and thus how 	to sequence – place knowledge in order </a:t>
            </a:r>
          </a:p>
          <a:p>
            <a:pPr algn="just"/>
            <a:r>
              <a:rPr lang="en-GB" dirty="0"/>
              <a:t>	* Set activities appropriate to level of challenge required</a:t>
            </a:r>
          </a:p>
          <a:p>
            <a:pPr algn="just"/>
            <a:r>
              <a:rPr lang="en-GB" dirty="0"/>
              <a:t>	* Knowledge of problems and mistakes made by students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38947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ED4E6-F3DE-686A-2F26-DDF33EF2F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54" y="1197405"/>
            <a:ext cx="8856891" cy="3359510"/>
          </a:xfrm>
        </p:spPr>
        <p:txBody>
          <a:bodyPr>
            <a:normAutofit fontScale="92500" lnSpcReduction="10000"/>
          </a:bodyPr>
          <a:lstStyle/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Dimension 2: Creating a supportive environment</a:t>
            </a:r>
          </a:p>
          <a:p>
            <a:pPr algn="just"/>
            <a:r>
              <a:rPr lang="en-GB" dirty="0"/>
              <a:t>	* Positive interactions and relationships between teachers and 	students</a:t>
            </a:r>
          </a:p>
          <a:p>
            <a:pPr algn="just"/>
            <a:r>
              <a:rPr lang="en-GB" dirty="0"/>
              <a:t>	* Empathy and warmth – avoid sarcasm , shouting and 	humiliation</a:t>
            </a:r>
          </a:p>
          <a:p>
            <a:pPr algn="just"/>
            <a:r>
              <a:rPr lang="en-GB" dirty="0"/>
              <a:t>	*  Promoting positive student to student relationship</a:t>
            </a:r>
          </a:p>
          <a:p>
            <a:pPr algn="just"/>
            <a:r>
              <a:rPr lang="en-GB" dirty="0"/>
              <a:t>	*  Promoting learning motivation – pupil autonomy, developing a 	sense of competence; all pupils succeed; scaffolding support</a:t>
            </a:r>
          </a:p>
          <a:p>
            <a:pPr algn="just"/>
            <a:r>
              <a:rPr lang="en-GB" dirty="0"/>
              <a:t>	*  Climate of high expectations – demand high standards</a:t>
            </a:r>
          </a:p>
        </p:txBody>
      </p:sp>
    </p:spTree>
    <p:extLst>
      <p:ext uri="{BB962C8B-B14F-4D97-AF65-F5344CB8AC3E}">
        <p14:creationId xmlns:p14="http://schemas.microsoft.com/office/powerpoint/2010/main" val="2275385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ED4E6-F3DE-686A-2F26-DDF33EF2F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54" y="510232"/>
            <a:ext cx="8856891" cy="3359510"/>
          </a:xfrm>
        </p:spPr>
        <p:txBody>
          <a:bodyPr>
            <a:normAutofit/>
          </a:bodyPr>
          <a:lstStyle/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Dimension 3: Maximising opportunity to learn</a:t>
            </a:r>
          </a:p>
          <a:p>
            <a:pPr algn="just"/>
            <a:r>
              <a:rPr lang="en-GB" sz="2800" dirty="0"/>
              <a:t>	</a:t>
            </a:r>
            <a:r>
              <a:rPr lang="en-GB" sz="2200" dirty="0"/>
              <a:t>*     Managing time and resources at beginning and end of lessons</a:t>
            </a:r>
          </a:p>
          <a:p>
            <a:pPr algn="just"/>
            <a:r>
              <a:rPr lang="en-GB" sz="2200" dirty="0"/>
              <a:t>	*     Rules, expectations and consequences are clear</a:t>
            </a:r>
          </a:p>
          <a:p>
            <a:pPr algn="just"/>
            <a:r>
              <a:rPr lang="en-GB" sz="2200" dirty="0"/>
              <a:t>	*     Preventing disruptive incidents. Positive reinforcement of 	     	       desired behaviour</a:t>
            </a:r>
          </a:p>
        </p:txBody>
      </p:sp>
    </p:spTree>
    <p:extLst>
      <p:ext uri="{BB962C8B-B14F-4D97-AF65-F5344CB8AC3E}">
        <p14:creationId xmlns:p14="http://schemas.microsoft.com/office/powerpoint/2010/main" val="1823605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ED4E6-F3DE-686A-2F26-DDF33EF2F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33880"/>
            <a:ext cx="8856891" cy="335951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Dimension 4: Activating hard thinking</a:t>
            </a:r>
          </a:p>
          <a:p>
            <a:pPr algn="just"/>
            <a:r>
              <a:rPr lang="en-GB" sz="2200" dirty="0"/>
              <a:t>	* All pupils think deeply</a:t>
            </a:r>
          </a:p>
          <a:p>
            <a:pPr algn="just"/>
            <a:endParaRPr lang="en-GB" sz="800" dirty="0"/>
          </a:p>
          <a:p>
            <a:pPr algn="just"/>
            <a:r>
              <a:rPr lang="en-GB" sz="2200" dirty="0"/>
              <a:t>		Structuring		Questioning		Embedding</a:t>
            </a:r>
          </a:p>
          <a:p>
            <a:pPr algn="just"/>
            <a:r>
              <a:rPr lang="en-GB" sz="2200" dirty="0"/>
              <a:t>		Explaining		Interacting		Activating</a:t>
            </a:r>
          </a:p>
        </p:txBody>
      </p:sp>
    </p:spTree>
    <p:extLst>
      <p:ext uri="{BB962C8B-B14F-4D97-AF65-F5344CB8AC3E}">
        <p14:creationId xmlns:p14="http://schemas.microsoft.com/office/powerpoint/2010/main" val="1019432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57C896-9559-C823-8570-78679D06E0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" b="15544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88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357CA-9E75-F6DF-61BE-0E5345D2F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1EC67C-CEE9-4D7E-94CF-05DE1231A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65" y="128470"/>
            <a:ext cx="4733855" cy="763525"/>
          </a:xfrm>
        </p:spPr>
        <p:txBody>
          <a:bodyPr>
            <a:normAutofit/>
          </a:bodyPr>
          <a:lstStyle/>
          <a:p>
            <a:r>
              <a:rPr lang="en-US" dirty="0"/>
              <a:t>The 4 Dimensions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2419B6-3782-B511-B514-E304C8915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55" y="1197405"/>
            <a:ext cx="8856891" cy="3359510"/>
          </a:xfrm>
        </p:spPr>
        <p:txBody>
          <a:bodyPr>
            <a:normAutofit fontScale="92500"/>
          </a:bodyPr>
          <a:lstStyle/>
          <a:p>
            <a:r>
              <a:rPr lang="en-GB" dirty="0"/>
              <a:t>The toolkit identifies four dimensions in it’s model of great teaching</a:t>
            </a:r>
          </a:p>
          <a:p>
            <a:endParaRPr lang="en-GB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1: Understanding the content.	</a:t>
            </a:r>
            <a:r>
              <a:rPr lang="en-GB" dirty="0">
                <a:solidFill>
                  <a:srgbClr val="92D050"/>
                </a:solidFill>
              </a:rPr>
              <a:t>CONSTRUCTIVISM</a:t>
            </a:r>
            <a:endParaRPr lang="en-GB" dirty="0"/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2: Creating a supportive environment </a:t>
            </a:r>
            <a:r>
              <a:rPr lang="en-GB" dirty="0">
                <a:solidFill>
                  <a:srgbClr val="92D050"/>
                </a:solidFill>
              </a:rPr>
              <a:t>SOCIAL LEARNING</a:t>
            </a:r>
            <a:endParaRPr lang="en-GB" dirty="0"/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3: Maximising opportunity to learn </a:t>
            </a:r>
            <a:r>
              <a:rPr lang="en-GB" dirty="0">
                <a:solidFill>
                  <a:srgbClr val="92D050"/>
                </a:solidFill>
              </a:rPr>
              <a:t>BEHAVIORISM </a:t>
            </a:r>
            <a:endParaRPr lang="en-GB" dirty="0"/>
          </a:p>
          <a:p>
            <a:pPr algn="just"/>
            <a:endParaRPr lang="en-GB" sz="12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Dimension 4: Activating hard thinking   </a:t>
            </a:r>
            <a:r>
              <a:rPr lang="en-GB" dirty="0">
                <a:solidFill>
                  <a:srgbClr val="92D050"/>
                </a:solidFill>
              </a:rPr>
              <a:t>COGNITIVISM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62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7824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55" y="128470"/>
            <a:ext cx="4733855" cy="916229"/>
          </a:xfrm>
        </p:spPr>
        <p:txBody>
          <a:bodyPr>
            <a:noAutofit/>
          </a:bodyPr>
          <a:lstStyle/>
          <a:p>
            <a:r>
              <a:rPr lang="en-US" sz="2300" b="1" u="sng" dirty="0"/>
              <a:t>What makes great teaching? Review of the underpinning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60" y="1044700"/>
            <a:ext cx="5802766" cy="763525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Coe, </a:t>
            </a:r>
            <a:r>
              <a:rPr lang="en-US" sz="2000" b="1" dirty="0" err="1"/>
              <a:t>Aloisi</a:t>
            </a:r>
            <a:r>
              <a:rPr lang="en-US" sz="2000" b="1" dirty="0"/>
              <a:t>, Higgins &amp; Major  (2014) </a:t>
            </a:r>
            <a:r>
              <a:rPr lang="en-US" sz="2000" dirty="0"/>
              <a:t>Sutton Trust</a:t>
            </a:r>
          </a:p>
          <a:p>
            <a:pPr marL="0" indent="0">
              <a:buNone/>
            </a:pPr>
            <a:endParaRPr lang="en-US" sz="1800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448965" y="1960930"/>
            <a:ext cx="51919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>
                <a:solidFill>
                  <a:schemeClr val="bg1"/>
                </a:solidFill>
              </a:rPr>
              <a:t>This paper aimed to answer three very simple questions. </a:t>
            </a:r>
          </a:p>
          <a:p>
            <a:pPr marL="457200" indent="-457200" algn="just">
              <a:buAutoNum type="arabicParenR"/>
            </a:pPr>
            <a:r>
              <a:rPr lang="en-GB" sz="2400" b="1" dirty="0">
                <a:solidFill>
                  <a:schemeClr val="bg1"/>
                </a:solidFill>
              </a:rPr>
              <a:t>What makes great teaching? </a:t>
            </a:r>
          </a:p>
          <a:p>
            <a:pPr marL="457200" indent="-457200" algn="just">
              <a:buAutoNum type="arabicParenR"/>
            </a:pPr>
            <a:r>
              <a:rPr lang="en-GB" sz="2400" b="1" dirty="0">
                <a:solidFill>
                  <a:schemeClr val="bg1"/>
                </a:solidFill>
              </a:rPr>
              <a:t>What framework or tools could capture great teaching? </a:t>
            </a:r>
          </a:p>
          <a:p>
            <a:pPr marL="457200" indent="-457200" algn="just">
              <a:buAutoNum type="arabicParenR"/>
            </a:pPr>
            <a:r>
              <a:rPr lang="en-GB" sz="2400" b="1" dirty="0">
                <a:solidFill>
                  <a:schemeClr val="bg1"/>
                </a:solidFill>
              </a:rPr>
              <a:t>How can this develop learning?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711DC-5D1F-8FC5-C48D-E841ABBD70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26" y="1197405"/>
            <a:ext cx="2891231" cy="386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61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58" y="281175"/>
            <a:ext cx="5191970" cy="916229"/>
          </a:xfrm>
        </p:spPr>
        <p:txBody>
          <a:bodyPr>
            <a:noAutofit/>
          </a:bodyPr>
          <a:lstStyle/>
          <a:p>
            <a:r>
              <a:rPr lang="en-US" sz="3200" b="1" dirty="0"/>
              <a:t>What makes great teaching?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448965" y="1336868"/>
            <a:ext cx="83987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Definition: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Great</a:t>
            </a:r>
            <a:r>
              <a:rPr kumimoji="0" lang="en-US" sz="4000" i="0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teaching = improved pupil outcomes and </a:t>
            </a:r>
            <a:r>
              <a:rPr kumimoji="0" lang="en-US" sz="4000" b="1" i="0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progress</a:t>
            </a:r>
            <a:r>
              <a:rPr kumimoji="0" lang="en-US" sz="40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  <a:endParaRPr kumimoji="0" lang="en-GB" sz="4000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81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22457-3352-DE24-853B-A82124A9B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Seminal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380F7-05C6-3B01-6D4B-996B3D701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260" y="1808225"/>
            <a:ext cx="8847740" cy="3417152"/>
          </a:xfrm>
        </p:spPr>
        <p:txBody>
          <a:bodyPr>
            <a:normAutofit/>
          </a:bodyPr>
          <a:lstStyle/>
          <a:p>
            <a:r>
              <a:rPr lang="en-GB" sz="3200" dirty="0"/>
              <a:t>Danielson’s Framework for Teaching (1996)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3200" dirty="0"/>
              <a:t>Classroom Assessment Scoring System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3200" dirty="0" err="1"/>
              <a:t>Rosenshine’s</a:t>
            </a:r>
            <a:r>
              <a:rPr lang="en-GB" sz="3200" dirty="0"/>
              <a:t> Principles (2012)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3200" dirty="0" err="1"/>
              <a:t>Creemers</a:t>
            </a:r>
            <a:r>
              <a:rPr lang="en-GB" sz="3200" dirty="0"/>
              <a:t> and Kyriakides Dynamic Model (2008)</a:t>
            </a:r>
          </a:p>
        </p:txBody>
      </p:sp>
    </p:spTree>
    <p:extLst>
      <p:ext uri="{BB962C8B-B14F-4D97-AF65-F5344CB8AC3E}">
        <p14:creationId xmlns:p14="http://schemas.microsoft.com/office/powerpoint/2010/main" val="27746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60" y="128470"/>
            <a:ext cx="5493588" cy="916229"/>
          </a:xfrm>
        </p:spPr>
        <p:txBody>
          <a:bodyPr>
            <a:noAutofit/>
          </a:bodyPr>
          <a:lstStyle/>
          <a:p>
            <a:r>
              <a:rPr lang="en-US" sz="3200" b="1" dirty="0"/>
              <a:t>6 Components of Great Teaching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448965" y="1336868"/>
            <a:ext cx="839877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1). Content knowledge –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know material, know how pupils learn and know common mistakes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2). Quality of instruction –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questioning, assessment review, review prior learning, modelling tasks and scaffolding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b="1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3). Classroom climate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– positive climate, high expectations, attributing success to effort rather than ability and valuing resilience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352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60" y="128470"/>
            <a:ext cx="5493588" cy="916229"/>
          </a:xfrm>
        </p:spPr>
        <p:txBody>
          <a:bodyPr>
            <a:noAutofit/>
          </a:bodyPr>
          <a:lstStyle/>
          <a:p>
            <a:endParaRPr lang="en-US" sz="32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448965" y="1336868"/>
            <a:ext cx="839877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4). Classroom management –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lesson time, </a:t>
            </a:r>
            <a:r>
              <a:rPr lang="en-US" sz="2400" b="1" dirty="0" err="1">
                <a:solidFill>
                  <a:prstClr val="white"/>
                </a:solidFill>
                <a:latin typeface="Calibri"/>
              </a:rPr>
              <a:t>behaviour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 and rules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5). Teacher beliefs –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teacher beliefs on learning and how it happens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b="1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6). Professional </a:t>
            </a:r>
            <a:r>
              <a:rPr lang="en-US" sz="2800" b="1" dirty="0" err="1">
                <a:solidFill>
                  <a:prstClr val="white"/>
                </a:solidFill>
                <a:latin typeface="Calibri"/>
              </a:rPr>
              <a:t>behaviour</a:t>
            </a:r>
            <a:r>
              <a:rPr lang="en-US" sz="2800" b="1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– professional development, contact with </a:t>
            </a:r>
            <a:r>
              <a:rPr lang="en-US" sz="2400" b="1" dirty="0" err="1">
                <a:solidFill>
                  <a:prstClr val="white"/>
                </a:solidFill>
                <a:latin typeface="Calibri"/>
              </a:rPr>
              <a:t>collegues</a:t>
            </a:r>
            <a:r>
              <a:rPr lang="en-US" sz="2400" b="1" dirty="0">
                <a:solidFill>
                  <a:prstClr val="white"/>
                </a:solidFill>
                <a:latin typeface="Calibri"/>
              </a:rPr>
              <a:t> and parents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607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670" y="128470"/>
            <a:ext cx="3508423" cy="916229"/>
          </a:xfrm>
        </p:spPr>
        <p:txBody>
          <a:bodyPr>
            <a:noAutofit/>
          </a:bodyPr>
          <a:lstStyle/>
          <a:p>
            <a:r>
              <a:rPr lang="en-US" sz="3200" b="1" dirty="0"/>
              <a:t>Ineffective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448965" y="1655520"/>
            <a:ext cx="8398775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noProof="0" dirty="0">
                <a:solidFill>
                  <a:prstClr val="white"/>
                </a:solidFill>
                <a:latin typeface="Calibri"/>
              </a:rPr>
              <a:t>Lavish praise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Use of discovery learning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noProof="0" dirty="0">
                <a:solidFill>
                  <a:prstClr val="white"/>
                </a:solidFill>
                <a:latin typeface="Calibri"/>
              </a:rPr>
              <a:t>Group Learning by ability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Ineffective independent study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noProof="0" dirty="0">
                <a:solidFill>
                  <a:prstClr val="white"/>
                </a:solidFill>
                <a:latin typeface="Calibri"/>
              </a:rPr>
              <a:t>Focusing on pupils always being active</a:t>
            </a:r>
          </a:p>
          <a:p>
            <a:pPr marL="571500" marR="0" lvl="0" indent="-5715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319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84918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55" y="128470"/>
            <a:ext cx="4733855" cy="916229"/>
          </a:xfrm>
        </p:spPr>
        <p:txBody>
          <a:bodyPr>
            <a:noAutofit/>
          </a:bodyPr>
          <a:lstStyle/>
          <a:p>
            <a:r>
              <a:rPr lang="en-US" sz="2300" b="1" u="sng" dirty="0"/>
              <a:t>Why don’t students like school? Because the mind is not designed for thinking.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684" y="1163340"/>
            <a:ext cx="5039265" cy="763525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Daniel T. Willingham (2009)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230684" y="2159808"/>
            <a:ext cx="5742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Thinking is slow, effortful and uncertain. The brain will avoid thinking if it can and perform easier tasks if it can such as seeing, moving</a:t>
            </a:r>
            <a:r>
              <a:rPr lang="en-GB" sz="2400" b="1" dirty="0">
                <a:solidFill>
                  <a:prstClr val="white"/>
                </a:solidFill>
                <a:latin typeface="Calibri"/>
              </a:rPr>
              <a:t> and</a:t>
            </a:r>
            <a:r>
              <a:rPr kumimoji="0" lang="en-GB" sz="2400" b="1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remembering.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953491-AB83-52DE-EEE1-6C3311A7A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2497" y="1232609"/>
            <a:ext cx="2520152" cy="3793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945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4662C1-D1FB-291C-B652-B09AE18C6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080" y="1350110"/>
            <a:ext cx="3361982" cy="34879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C7FAA4-C02C-F5B4-B9E9-2F1DD2F1B5E0}"/>
              </a:ext>
            </a:extLst>
          </p:cNvPr>
          <p:cNvSpPr txBox="1"/>
          <p:nvPr/>
        </p:nvSpPr>
        <p:spPr>
          <a:xfrm>
            <a:off x="4419295" y="1502815"/>
            <a:ext cx="4581150" cy="178510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0" dirty="0"/>
              <a:t>17 X 24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13C75-FE8A-717A-A1B5-54D2A8A03D0C}"/>
              </a:ext>
            </a:extLst>
          </p:cNvPr>
          <p:cNvSpPr txBox="1"/>
          <p:nvPr/>
        </p:nvSpPr>
        <p:spPr>
          <a:xfrm>
            <a:off x="4801057" y="3280278"/>
            <a:ext cx="3817625" cy="178510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0" dirty="0"/>
              <a:t>= 408</a:t>
            </a:r>
          </a:p>
        </p:txBody>
      </p:sp>
    </p:spTree>
    <p:extLst>
      <p:ext uri="{BB962C8B-B14F-4D97-AF65-F5344CB8AC3E}">
        <p14:creationId xmlns:p14="http://schemas.microsoft.com/office/powerpoint/2010/main" val="165758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338B3F-9B63-5608-2493-59EB9BFD074C}"/>
              </a:ext>
            </a:extLst>
          </p:cNvPr>
          <p:cNvSpPr txBox="1"/>
          <p:nvPr/>
        </p:nvSpPr>
        <p:spPr>
          <a:xfrm>
            <a:off x="448965" y="128470"/>
            <a:ext cx="4830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Answer: Why students don’t like school?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05189-B510-7622-80C4-3B2E68650D14}"/>
              </a:ext>
            </a:extLst>
          </p:cNvPr>
          <p:cNvSpPr txBox="1"/>
          <p:nvPr/>
        </p:nvSpPr>
        <p:spPr>
          <a:xfrm>
            <a:off x="505133" y="1502815"/>
            <a:ext cx="803719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Pupils engage in thinking if the level of challenge is right (problem solving, quizzes, </a:t>
            </a:r>
            <a:r>
              <a:rPr lang="en-GB" sz="2800" b="1" dirty="0" err="1">
                <a:solidFill>
                  <a:schemeClr val="bg1"/>
                </a:solidFill>
              </a:rPr>
              <a:t>sodoku</a:t>
            </a:r>
            <a:r>
              <a:rPr lang="en-GB" sz="2800" b="1" dirty="0">
                <a:solidFill>
                  <a:schemeClr val="bg1"/>
                </a:solidFill>
              </a:rPr>
              <a:t> etc).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Pupils don’t like schools if the mental work is either too difficult or too challenging.</a:t>
            </a:r>
          </a:p>
        </p:txBody>
      </p:sp>
    </p:spTree>
    <p:extLst>
      <p:ext uri="{BB962C8B-B14F-4D97-AF65-F5344CB8AC3E}">
        <p14:creationId xmlns:p14="http://schemas.microsoft.com/office/powerpoint/2010/main" val="35418956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cartoon of a child drinking from a bowl&#10;&#10;Description automatically generated">
            <a:extLst>
              <a:ext uri="{FF2B5EF4-FFF2-40B4-BE49-F238E27FC236}">
                <a16:creationId xmlns:a16="http://schemas.microsoft.com/office/drawing/2014/main" id="{04E4520B-9D44-74E0-D5F6-65DA197162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3144"/>
          <a:stretch/>
        </p:blipFill>
        <p:spPr>
          <a:xfrm>
            <a:off x="20" y="961"/>
            <a:ext cx="9143980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8926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338B3F-9B63-5608-2493-59EB9BFD074C}"/>
              </a:ext>
            </a:extLst>
          </p:cNvPr>
          <p:cNvSpPr txBox="1"/>
          <p:nvPr/>
        </p:nvSpPr>
        <p:spPr>
          <a:xfrm>
            <a:off x="448965" y="128470"/>
            <a:ext cx="4830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What to do in the classroom?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05189-B510-7622-80C4-3B2E68650D14}"/>
              </a:ext>
            </a:extLst>
          </p:cNvPr>
          <p:cNvSpPr txBox="1"/>
          <p:nvPr/>
        </p:nvSpPr>
        <p:spPr>
          <a:xfrm>
            <a:off x="505133" y="1502815"/>
            <a:ext cx="803719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Provide adequate challenge for pupils.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Take steps so pupils can complete the task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Don’t overload working memory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Use ‘Big Questions’ to develop student curiosity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Introduce ‘Big Questions’ after pupils understand basic concepts and knowledge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Give additional support to </a:t>
            </a:r>
            <a:r>
              <a:rPr lang="en-GB" sz="2800" b="1">
                <a:solidFill>
                  <a:schemeClr val="bg1"/>
                </a:solidFill>
              </a:rPr>
              <a:t>weaker students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3236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798906-BD62-D376-ED4E-C0F55D5FF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918" b="8953"/>
          <a:stretch/>
        </p:blipFill>
        <p:spPr>
          <a:xfrm>
            <a:off x="0" y="-27047"/>
            <a:ext cx="9144000" cy="314499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1A17835-BE12-4F86-8740-1891B8C9C992}"/>
              </a:ext>
            </a:extLst>
          </p:cNvPr>
          <p:cNvSpPr/>
          <p:nvPr/>
        </p:nvSpPr>
        <p:spPr>
          <a:xfrm>
            <a:off x="448965" y="3236502"/>
            <a:ext cx="1677925" cy="10671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808072-A3FF-CFCA-A186-7F15395A05D9}"/>
              </a:ext>
            </a:extLst>
          </p:cNvPr>
          <p:cNvSpPr txBox="1"/>
          <p:nvPr/>
        </p:nvSpPr>
        <p:spPr>
          <a:xfrm>
            <a:off x="525318" y="3424354"/>
            <a:ext cx="13743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Working memory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9832D0-AD8F-9B00-743E-B30C250FDC68}"/>
              </a:ext>
            </a:extLst>
          </p:cNvPr>
          <p:cNvSpPr/>
          <p:nvPr/>
        </p:nvSpPr>
        <p:spPr>
          <a:xfrm>
            <a:off x="4865795" y="3213965"/>
            <a:ext cx="1677925" cy="10671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Calibri"/>
              </a:rPr>
              <a:t>Long - term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memory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F1830EC-3982-4AA6-9051-D67206AFEF2C}"/>
              </a:ext>
            </a:extLst>
          </p:cNvPr>
          <p:cNvSpPr/>
          <p:nvPr/>
        </p:nvSpPr>
        <p:spPr>
          <a:xfrm>
            <a:off x="2214542" y="3518461"/>
            <a:ext cx="841707" cy="458115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86C95E5-742C-AD68-5346-8A9FD4DE520C}"/>
              </a:ext>
            </a:extLst>
          </p:cNvPr>
          <p:cNvSpPr/>
          <p:nvPr/>
        </p:nvSpPr>
        <p:spPr>
          <a:xfrm>
            <a:off x="6709870" y="3518461"/>
            <a:ext cx="841707" cy="458115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0CABD5-4603-8A81-26FA-6E6FD77ECBF7}"/>
              </a:ext>
            </a:extLst>
          </p:cNvPr>
          <p:cNvSpPr txBox="1"/>
          <p:nvPr/>
        </p:nvSpPr>
        <p:spPr>
          <a:xfrm>
            <a:off x="3222399" y="3424354"/>
            <a:ext cx="13496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Where we consciously think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84A940-AAD6-5C69-F317-6A24C363894F}"/>
              </a:ext>
            </a:extLst>
          </p:cNvPr>
          <p:cNvSpPr txBox="1"/>
          <p:nvPr/>
        </p:nvSpPr>
        <p:spPr>
          <a:xfrm>
            <a:off x="7598603" y="3308389"/>
            <a:ext cx="13496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Store factual knowledge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40E1FE-4D91-70B0-18D8-F1114CFD205D}"/>
              </a:ext>
            </a:extLst>
          </p:cNvPr>
          <p:cNvSpPr txBox="1"/>
          <p:nvPr/>
        </p:nvSpPr>
        <p:spPr>
          <a:xfrm>
            <a:off x="1641278" y="4269366"/>
            <a:ext cx="59573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solidFill>
                  <a:schemeClr val="bg1"/>
                </a:solidFill>
              </a:rPr>
              <a:t>Two Parts of the Brain</a:t>
            </a:r>
          </a:p>
        </p:txBody>
      </p:sp>
    </p:spTree>
    <p:extLst>
      <p:ext uri="{BB962C8B-B14F-4D97-AF65-F5344CB8AC3E}">
        <p14:creationId xmlns:p14="http://schemas.microsoft.com/office/powerpoint/2010/main" val="10945931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96484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55" y="128470"/>
            <a:ext cx="4733855" cy="916229"/>
          </a:xfrm>
        </p:spPr>
        <p:txBody>
          <a:bodyPr>
            <a:noAutofit/>
          </a:bodyPr>
          <a:lstStyle/>
          <a:p>
            <a:r>
              <a:rPr lang="en-US" sz="3200" b="1" u="sng" dirty="0"/>
              <a:t>Eight ways to promote generative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60" y="1197405"/>
            <a:ext cx="5039265" cy="763525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Fiorella &amp; Mayer		(2015)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38164-A270-0A48-7E7A-FB6A11355403}"/>
              </a:ext>
            </a:extLst>
          </p:cNvPr>
          <p:cNvSpPr txBox="1"/>
          <p:nvPr/>
        </p:nvSpPr>
        <p:spPr>
          <a:xfrm>
            <a:off x="230684" y="2159808"/>
            <a:ext cx="574296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white"/>
                </a:solidFill>
                <a:latin typeface="Calibri"/>
              </a:rPr>
              <a:t>Generative Learning </a:t>
            </a:r>
            <a:r>
              <a:rPr lang="en-US" sz="2400" dirty="0">
                <a:solidFill>
                  <a:prstClr val="white"/>
                </a:solidFill>
                <a:latin typeface="Calibri"/>
              </a:rPr>
              <a:t>– Eight strategies for pupils to combine prior learning with new content, increasing learning.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B03228-174E-D762-B1EF-7B28ED256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4460" y="1197405"/>
            <a:ext cx="2545034" cy="386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5670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50FCE-7DB7-BF9C-2360-4E18E244A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55" y="128470"/>
            <a:ext cx="4733855" cy="916229"/>
          </a:xfrm>
        </p:spPr>
        <p:txBody>
          <a:bodyPr>
            <a:noAutofit/>
          </a:bodyPr>
          <a:lstStyle/>
          <a:p>
            <a:r>
              <a:rPr lang="en-US" sz="4000" b="1" u="sng" dirty="0"/>
              <a:t>Generative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15CD17-01AC-BBD2-EF69-9E9B5792A65A}"/>
              </a:ext>
            </a:extLst>
          </p:cNvPr>
          <p:cNvSpPr txBox="1"/>
          <p:nvPr/>
        </p:nvSpPr>
        <p:spPr>
          <a:xfrm>
            <a:off x="263472" y="1655520"/>
            <a:ext cx="861705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 err="1">
                <a:solidFill>
                  <a:prstClr val="white"/>
                </a:solidFill>
                <a:latin typeface="Calibri"/>
              </a:rPr>
              <a:t>Organising</a:t>
            </a:r>
            <a:r>
              <a:rPr lang="en-US" sz="2800" b="1" dirty="0">
                <a:solidFill>
                  <a:prstClr val="white"/>
                </a:solidFill>
                <a:latin typeface="Calibri"/>
              </a:rPr>
              <a:t> new information and integrating it with existing knowledge – linking new and old ideas.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white"/>
                </a:solidFill>
                <a:latin typeface="Calibri"/>
              </a:rPr>
              <a:t>Based on -	</a:t>
            </a:r>
            <a:r>
              <a:rPr lang="en-US" sz="2800" b="1" dirty="0" err="1">
                <a:solidFill>
                  <a:prstClr val="white"/>
                </a:solidFill>
                <a:latin typeface="Calibri"/>
              </a:rPr>
              <a:t>Witlock’s</a:t>
            </a:r>
            <a:r>
              <a:rPr lang="en-US" sz="2800" b="1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US" sz="2800" dirty="0">
                <a:solidFill>
                  <a:prstClr val="white"/>
                </a:solidFill>
                <a:latin typeface="Calibri"/>
              </a:rPr>
              <a:t>(1974) Generative Model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white"/>
                </a:solidFill>
                <a:latin typeface="Calibri"/>
              </a:rPr>
              <a:t>		</a:t>
            </a:r>
            <a:r>
              <a:rPr lang="en-US" sz="2800" b="1" dirty="0">
                <a:solidFill>
                  <a:prstClr val="white"/>
                </a:solidFill>
                <a:latin typeface="Calibri"/>
              </a:rPr>
              <a:t>Mayer </a:t>
            </a:r>
            <a:r>
              <a:rPr lang="en-US" sz="2800" dirty="0">
                <a:solidFill>
                  <a:prstClr val="white"/>
                </a:solidFill>
                <a:latin typeface="Calibri"/>
              </a:rPr>
              <a:t>(1999) Select </a:t>
            </a:r>
            <a:r>
              <a:rPr lang="en-US" sz="2800" dirty="0" err="1">
                <a:solidFill>
                  <a:prstClr val="white"/>
                </a:solidFill>
                <a:latin typeface="Calibri"/>
              </a:rPr>
              <a:t>Organise</a:t>
            </a:r>
            <a:r>
              <a:rPr lang="en-US" sz="2800" dirty="0">
                <a:solidFill>
                  <a:prstClr val="white"/>
                </a:solidFill>
                <a:latin typeface="Calibri"/>
              </a:rPr>
              <a:t> Integrate (SOI)</a:t>
            </a:r>
            <a:endParaRPr lang="en-US" sz="2400" dirty="0">
              <a:solidFill>
                <a:prstClr val="white"/>
              </a:solidFill>
              <a:latin typeface="Calibri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7270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50FCE-7DB7-BF9C-2360-4E18E244A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55" y="128470"/>
            <a:ext cx="4733855" cy="916229"/>
          </a:xfrm>
        </p:spPr>
        <p:txBody>
          <a:bodyPr>
            <a:noAutofit/>
          </a:bodyPr>
          <a:lstStyle/>
          <a:p>
            <a:r>
              <a:rPr lang="en-US" sz="6000" b="1" u="sng" dirty="0"/>
              <a:t>8 </a:t>
            </a:r>
            <a:r>
              <a:rPr lang="en-US" sz="6000" b="1" u="sng" dirty="0" err="1"/>
              <a:t>Stratergies</a:t>
            </a:r>
            <a:endParaRPr lang="en-US" sz="60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15CD17-01AC-BBD2-EF69-9E9B5792A65A}"/>
              </a:ext>
            </a:extLst>
          </p:cNvPr>
          <p:cNvSpPr txBox="1"/>
          <p:nvPr/>
        </p:nvSpPr>
        <p:spPr>
          <a:xfrm>
            <a:off x="523299" y="1808225"/>
            <a:ext cx="86170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prstClr val="white"/>
                </a:solidFill>
                <a:latin typeface="Calibri"/>
              </a:rPr>
              <a:t>1). </a:t>
            </a:r>
            <a:r>
              <a:rPr lang="en-US" sz="3600" dirty="0" err="1">
                <a:solidFill>
                  <a:prstClr val="white"/>
                </a:solidFill>
                <a:latin typeface="Calibri"/>
              </a:rPr>
              <a:t>Summarising</a:t>
            </a:r>
            <a:r>
              <a:rPr lang="en-US" sz="3600" dirty="0">
                <a:solidFill>
                  <a:prstClr val="white"/>
                </a:solidFill>
                <a:latin typeface="Calibri"/>
              </a:rPr>
              <a:t>		2). Mapping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3). Drawing			4). Imagining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prstClr val="white"/>
                </a:solidFill>
                <a:latin typeface="Calibri"/>
              </a:rPr>
              <a:t>5). Self-testing			6). Self explaining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i="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7). Imagining			8). Enacting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23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E966061-DEE2-3714-B5AD-ABE44C5C65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35443"/>
              </p:ext>
            </p:extLst>
          </p:nvPr>
        </p:nvGraphicFramePr>
        <p:xfrm>
          <a:off x="-9150" y="0"/>
          <a:ext cx="9153150" cy="5497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5150">
                  <a:extLst>
                    <a:ext uri="{9D8B030D-6E8A-4147-A177-3AD203B41FA5}">
                      <a16:colId xmlns:a16="http://schemas.microsoft.com/office/drawing/2014/main" val="289780831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318481413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402849688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4114014986"/>
                    </a:ext>
                  </a:extLst>
                </a:gridCol>
              </a:tblGrid>
              <a:tr h="2571750">
                <a:tc>
                  <a:txBody>
                    <a:bodyPr/>
                    <a:lstStyle/>
                    <a:p>
                      <a:r>
                        <a:rPr lang="en-GB" sz="2400" dirty="0"/>
                        <a:t>Summarising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Pupils restating main elements of content/lessons in their own words.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Quality of summarising depends on the quality of summary produced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Mapping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Mapping involves pupils converting information into a map or words links.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Generative because pupils select information and organise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Pupils need to be taught - templates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Drawing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Creating a drawing to represent learning.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Imagining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Mental images are used to represent new content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057850"/>
                  </a:ext>
                </a:extLst>
              </a:tr>
              <a:tr h="2571750">
                <a:tc>
                  <a:txBody>
                    <a:bodyPr/>
                    <a:lstStyle/>
                    <a:p>
                      <a:r>
                        <a:rPr lang="en-GB" sz="2400" b="1" dirty="0"/>
                        <a:t>Self-testing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Completing practice tests to strengthen previously learned information/skills.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Self-explaining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Explaining the content to yourself in your own words.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Teaching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Explaining material to other people.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Enacting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Using movements during learning gestures to use models to describe a story.</a:t>
                      </a:r>
                    </a:p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828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03617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5AB3D-6EFF-E23C-51EB-D259DA048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1500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40936753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FE8FD1-273A-FCED-3C69-FE629A410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8" y="264437"/>
            <a:ext cx="8963025" cy="4614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4833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ritical Reflection">
            <a:hlinkClick r:id="" action="ppaction://media"/>
            <a:extLst>
              <a:ext uri="{FF2B5EF4-FFF2-40B4-BE49-F238E27FC236}">
                <a16:creationId xmlns:a16="http://schemas.microsoft.com/office/drawing/2014/main" id="{84FEA9F3-9FF5-8CE2-C211-641852134AD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1430"/>
            <a:ext cx="9144000" cy="515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41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661A7-10FA-8BD4-FBD2-E61F67D0A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EE37E-A777-E027-BC4C-3E9ECFF88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Critical reflection is an extension of “critical thinking”. It asks us to think about our practice and ideas and then it challenges us to step-back and examine our thinking by asking probing questions. It asks us to not only delve into the past and look at the present but importantly it</a:t>
            </a:r>
          </a:p>
          <a:p>
            <a:pPr marL="0" indent="0">
              <a:buNone/>
            </a:pPr>
            <a:r>
              <a:rPr lang="en-US" dirty="0"/>
              <a:t>asks us to speculate about the future and act.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9000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2C05F-4D50-8C1D-B718-6D2A02E32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4098800"/>
            <a:ext cx="4506684" cy="763524"/>
          </a:xfrm>
        </p:spPr>
        <p:txBody>
          <a:bodyPr>
            <a:noAutofit/>
          </a:bodyPr>
          <a:lstStyle/>
          <a:p>
            <a:r>
              <a:rPr lang="en-GB" sz="1600" dirty="0">
                <a:hlinkClick r:id="rId2"/>
              </a:rPr>
              <a:t>https://www.dso.ufl.edu/documents/nsfp/What_is_Critical_Reflection.pdf</a:t>
            </a:r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FD991C-A653-EC4F-F98C-2E66640A41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210"/>
          <a:stretch/>
        </p:blipFill>
        <p:spPr>
          <a:xfrm>
            <a:off x="-1" y="1"/>
            <a:ext cx="4484611" cy="5143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DA99DE-7B05-FD70-CEE4-710A698D61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2948"/>
          <a:stretch/>
        </p:blipFill>
        <p:spPr>
          <a:xfrm>
            <a:off x="4484611" y="0"/>
            <a:ext cx="4659391" cy="333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034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999963" y="-1999641"/>
            <a:ext cx="51435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4" y="0"/>
            <a:ext cx="6803135" cy="514317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737118" y="-1264380"/>
            <a:ext cx="3670923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666A1D-4C37-2BFC-EC78-C56331066F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52" b="2972"/>
          <a:stretch/>
        </p:blipFill>
        <p:spPr>
          <a:xfrm>
            <a:off x="342900" y="342900"/>
            <a:ext cx="84582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0472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SAR BOMB. Nuclear explosion">
            <a:hlinkClick r:id="" action="ppaction://media"/>
            <a:extLst>
              <a:ext uri="{FF2B5EF4-FFF2-40B4-BE49-F238E27FC236}">
                <a16:creationId xmlns:a16="http://schemas.microsoft.com/office/drawing/2014/main" id="{BC198A82-676D-2060-518D-5FD2EE85C01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050" y="0"/>
            <a:ext cx="910431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3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1266</Words>
  <Application>Microsoft Office PowerPoint</Application>
  <PresentationFormat>On-screen Show (16:9)</PresentationFormat>
  <Paragraphs>187</Paragraphs>
  <Slides>40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Calibri</vt:lpstr>
      <vt:lpstr>Calibri Light</vt:lpstr>
      <vt:lpstr>Franklin Gothic Book</vt:lpstr>
      <vt:lpstr>Office Theme</vt:lpstr>
      <vt:lpstr>1_Office Theme</vt:lpstr>
      <vt:lpstr>ECES7004 Principles of Pedagogy,  Teaching &amp; Learning  Dr. Huw Griffiths   </vt:lpstr>
      <vt:lpstr>Modern Evidence  Informed Teaching</vt:lpstr>
      <vt:lpstr>PowerPoint Presentation</vt:lpstr>
      <vt:lpstr>PowerPoint Presentation</vt:lpstr>
      <vt:lpstr>PowerPoint Presentation</vt:lpstr>
      <vt:lpstr>PowerPoint Presentation</vt:lpstr>
      <vt:lpstr>The Great Teaching Toolkit</vt:lpstr>
      <vt:lpstr>The 4 Dimensions</vt:lpstr>
      <vt:lpstr>The 4 Dimensions</vt:lpstr>
      <vt:lpstr>The 4 Dimensions</vt:lpstr>
      <vt:lpstr>The 4 Dimensions</vt:lpstr>
      <vt:lpstr>The 4 Dimensions</vt:lpstr>
      <vt:lpstr>PowerPoint Presentation</vt:lpstr>
      <vt:lpstr>The 4 Dimensions</vt:lpstr>
      <vt:lpstr>PowerPoint Presentation</vt:lpstr>
      <vt:lpstr>What makes great teaching? Review of the underpinning research</vt:lpstr>
      <vt:lpstr>What makes great teaching?</vt:lpstr>
      <vt:lpstr>4 Seminal Works</vt:lpstr>
      <vt:lpstr>6 Components of Great Teaching</vt:lpstr>
      <vt:lpstr>PowerPoint Presentation</vt:lpstr>
      <vt:lpstr>Ineffective Practice</vt:lpstr>
      <vt:lpstr>PowerPoint Presentation</vt:lpstr>
      <vt:lpstr>Why don’t students like school? Because the mind is not designed for thinking.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Eight ways to promote generative learning</vt:lpstr>
      <vt:lpstr>Generative Learning</vt:lpstr>
      <vt:lpstr>8 Stratergies</vt:lpstr>
      <vt:lpstr>PowerPoint Presentation</vt:lpstr>
      <vt:lpstr>PowerPoint Presentation</vt:lpstr>
      <vt:lpstr>PowerPoint Presentation</vt:lpstr>
      <vt:lpstr>PowerPoint Presentation</vt:lpstr>
      <vt:lpstr>Critical Reflection</vt:lpstr>
      <vt:lpstr>https://www.dso.ufl.edu/documents/nsfp/What_is_Critical_Reflection.pdf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2017-08-01T15:40:51Z</dcterms:created>
  <dcterms:modified xsi:type="dcterms:W3CDTF">2025-12-07T18:42:50Z</dcterms:modified>
</cp:coreProperties>
</file>