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257300"/>
            <a:ext cx="80010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MSc Cybersecurity &amp; Digital Forensics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2514600"/>
            <a:ext cx="8001000" cy="3200400"/>
          </a:xfrm>
        </p:spPr>
        <p:txBody>
          <a:bodyPr>
            <a:normAutofit/>
          </a:bodyPr>
          <a:lstStyle/>
          <a:p>
            <a:r>
              <a:rPr lang="en-US" sz="2200" b="1" dirty="0"/>
              <a:t>Development of an AI-Assisted SOC Alert Prioritization System Using Large Language Models</a:t>
            </a:r>
          </a:p>
          <a:p>
            <a:r>
              <a:rPr lang="en-US" sz="1000" dirty="0"/>
              <a:t> </a:t>
            </a:r>
          </a:p>
          <a:p>
            <a:r>
              <a:rPr lang="en-US" sz="1800" dirty="0"/>
              <a:t>Module: Research Methods and Professional Development (ACFA7004)</a:t>
            </a:r>
          </a:p>
          <a:p>
            <a:r>
              <a:rPr lang="en-US" sz="1800" dirty="0"/>
              <a:t>Mahedi Hasan Rabbi  |  Student No: 2517228</a:t>
            </a:r>
          </a:p>
          <a:p>
            <a:r>
              <a:rPr lang="en-US" sz="1800" dirty="0"/>
              <a:t>Presentation Date: [insert date]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Research Context/Background</a:t>
            </a:r>
          </a:p>
          <a:p>
            <a:r>
              <a:t>Research Problem</a:t>
            </a:r>
          </a:p>
          <a:p>
            <a:r>
              <a:t>Research Aim and Objectives</a:t>
            </a:r>
          </a:p>
          <a:p>
            <a:r>
              <a:t>Literature Review Summary</a:t>
            </a:r>
          </a:p>
          <a:p>
            <a:r>
              <a:t>Research Methodology</a:t>
            </a:r>
          </a:p>
          <a:p>
            <a:r>
              <a:t>Project Planning and Resources</a:t>
            </a:r>
          </a:p>
          <a:p>
            <a:r>
              <a:t>Project Impact and Limitations</a:t>
            </a:r>
          </a:p>
          <a:p>
            <a: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Central to cyber defence: </a:t>
            </a:r>
            <a:r>
              <a:rPr lang="en-US" sz="2000" dirty="0"/>
              <a:t>SOCs now sit at the centre of enterprise cyber defence, providing continuous monitoring as attacks grow in scale and sophistication.</a:t>
            </a:r>
          </a:p>
          <a:p>
            <a:pPr/>
            <a:r>
              <a:rPr lang="en-US" sz="2000" b="1" dirty="0"/>
              <a:t>The alert fatigue problem: </a:t>
            </a:r>
            <a:r>
              <a:rPr lang="en-US" sz="2000" dirty="0"/>
              <a:t>A typical enterprise SIEM (Splunk, Microsoft Sentinel, IBM QRadar) generates 10,000–150,000 alerts per day, yet fewer than 5% are genuine threats (Gartner, 2024).</a:t>
            </a:r>
          </a:p>
          <a:p>
            <a:pPr/>
            <a:r>
              <a:rPr lang="en-US" sz="2000" b="1" dirty="0"/>
              <a:t>Why LLMs: </a:t>
            </a:r>
            <a:r>
              <a:rPr lang="en-US" sz="2000" dirty="0"/>
              <a:t>Models like GPT-4, LLaMA-3 and Mistral-7B show strong semantic reasoning and natural-language explanation – directly relevant to alert triage.</a:t>
            </a:r>
          </a:p>
          <a:p>
            <a:pPr/>
            <a:r>
              <a:rPr lang="en-US" sz="2000" b="1" dirty="0"/>
              <a:t>Why it matters: </a:t>
            </a:r>
            <a:r>
              <a:rPr lang="en-US" sz="2000" dirty="0"/>
              <a:t>Effective SOC operation underpins the UK Cyber Strategy 2022 and EU NIS2, and helps address a global shortage of 3.4 million cybersecurity professionals (ISC², 2024).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Static, context-blind scoring: </a:t>
            </a:r>
            <a:r>
              <a:rPr lang="en-US" sz="2000" dirty="0"/>
              <a:t>Rule-based systems (e.g. CVSS) cannot factor in asset importance, attack-chain phase, or threat actor TTPs.</a:t>
            </a:r>
          </a:p>
          <a:p>
            <a:pPr/>
            <a:r>
              <a:rPr lang="en-US" sz="2000" b="1" dirty="0"/>
              <a:t>Fragile machine learning: </a:t>
            </a:r>
            <a:r>
              <a:rPr lang="en-US" sz="2000" dirty="0"/>
              <a:t>Anomaly-detection ML needs large labelled datasets, struggles with zero-day attacks, and produces uninterpretable output.</a:t>
            </a:r>
          </a:p>
          <a:p>
            <a:pPr/>
            <a:r>
              <a:rPr lang="en-US" sz="2000" b="1" dirty="0"/>
              <a:t>No systematic evaluation: </a:t>
            </a:r>
            <a:r>
              <a:rPr lang="en-US" sz="2000" dirty="0"/>
              <a:t>Existing LLM-for-triage research is mostly proof-of-concept, with no benchmarked, end-to-end SOC deployment.</a:t>
            </a:r>
          </a:p>
          <a:p>
            <a:pPr/>
            <a:r>
              <a:rPr lang="en-US" sz="2000" b="1" dirty="0"/>
              <a:t>The gap: </a:t>
            </a:r>
            <a:r>
              <a:rPr lang="en-US" sz="2000" dirty="0"/>
              <a:t>No end-to-end LLM-based triage system has been evaluated against operational SIEM baselines using realistic data – the gap this study addresses.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Aim: </a:t>
            </a:r>
            <a:r>
              <a:rPr lang="en-US" sz="2000" dirty="0"/>
              <a:t>Design, develop, and evaluate an AI-assisted SOC alert prioritization system built on fine-tuned LLMs – improving accuracy, speed, and explainability versus traditional SIEM-based triage.</a:t>
            </a:r>
          </a:p>
          <a:p>
            <a:pPr/>
            <a:r>
              <a:rPr lang="en-US" sz="2000" b="1" dirty="0"/>
              <a:t>O1 (Sep 2026): </a:t>
            </a:r>
            <a:r>
              <a:rPr lang="en-US" sz="2000" dirty="0"/>
              <a:t>Systematic literature review of SOC alert prioritization and LLM use in cybersecurity.</a:t>
            </a:r>
          </a:p>
          <a:p>
            <a:pPr/>
            <a:r>
              <a:rPr lang="en-US" sz="2000" b="1" dirty="0"/>
              <a:t>O2 (Oct 2026): </a:t>
            </a:r>
            <a:r>
              <a:rPr lang="en-US" sz="2000" dirty="0"/>
              <a:t>Design a modular, LLM-integrated alert prioritization system for Microsoft Sentinel.</a:t>
            </a:r>
          </a:p>
          <a:p>
            <a:pPr/>
            <a:r>
              <a:rPr lang="en-US" sz="2000" b="1" dirty="0"/>
              <a:t>O3 (Dec 2026): </a:t>
            </a:r>
            <a:r>
              <a:rPr lang="en-US" sz="2000" dirty="0"/>
              <a:t>Develop and fine-tune the LLM pipeline to generate prioritized alerts with rationale.</a:t>
            </a:r>
          </a:p>
          <a:p>
            <a:pPr/>
            <a:r>
              <a:rPr lang="en-US" sz="2000" b="1" dirty="0"/>
              <a:t>O4 (Jan 2027): </a:t>
            </a:r>
            <a:r>
              <a:rPr lang="en-US" sz="2000" dirty="0"/>
              <a:t>Evaluate against a baseline SIEM via controlled experiment (precision, recall, F1, MTTT, explainability).</a:t>
            </a:r>
          </a:p>
          <a:p>
            <a:pPr/>
            <a:r>
              <a:rPr lang="en-US" sz="2000" b="1" dirty="0"/>
              <a:t>O5 (Feb 2027): </a:t>
            </a:r>
            <a:r>
              <a:rPr lang="en-US" sz="2000" dirty="0"/>
              <a:t>Critically evaluate the ethical, operational and deployment aspects of LLM integration in SOCs.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Alert fatigue: </a:t>
            </a:r>
            <a:r>
              <a:rPr lang="en-US" sz="2000" dirty="0"/>
              <a:t>73% of 231 surveyed SOC analysts cite alert volume as their biggest challenge (Veerasamy &amp; Pieterse, 2021); 60% of exploited CVEs score below 7.0 (Verizon DBIR, 2024).</a:t>
            </a:r>
          </a:p>
          <a:p>
            <a:pPr/>
            <a:r>
              <a:rPr lang="en-US" sz="2000" b="1" dirty="0"/>
              <a:t>ML alert classification: </a:t>
            </a:r>
            <a:r>
              <a:rPr lang="en-US" sz="2000" dirty="0"/>
              <a:t>Random Forest, XGBoost and LSTM/CNN classifiers perform well on benchmarks but suffer distribution shift, class imbalance, and black-box output.</a:t>
            </a:r>
          </a:p>
          <a:p>
            <a:pPr/>
            <a:r>
              <a:rPr lang="en-US" sz="2000" b="1" dirty="0"/>
              <a:t>LLMs in cybersecurity: </a:t>
            </a:r>
            <a:r>
              <a:rPr lang="en-US" sz="2000" dirty="0"/>
              <a:t>GPT-4 maps CVE descriptions to MITRE ATT&amp;CK with 71% accuracy (Derner &amp; Batistič, 2023); Security Copilot cuts triage time but raises hallucination risk.</a:t>
            </a:r>
          </a:p>
          <a:p>
            <a:pPr/>
            <a:r>
              <a:rPr lang="en-US" sz="2000" b="1" dirty="0"/>
              <a:t>Explainability &amp; trust: </a:t>
            </a:r>
            <a:r>
              <a:rPr lang="en-US" sz="2000" dirty="0"/>
              <a:t>Analysts rate natural-language explanations above SHAP visualisations for trust and actionability (Handa et al., 2023).</a:t>
            </a:r>
          </a:p>
          <a:p>
            <a:pPr/>
            <a:r>
              <a:rPr lang="en-US" sz="2000" b="1" dirty="0"/>
              <a:t>The gap: </a:t>
            </a:r>
            <a:r>
              <a:rPr lang="en-US" sz="2000" dirty="0"/>
              <a:t>No end-to-end LLM triage system has been benchmarked against operational SIEM baselines using realistic data.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Design: </a:t>
            </a:r>
            <a:r>
              <a:rPr lang="en-US" sz="2000" dirty="0"/>
              <a:t>Design Science Research (DSR) (Hevner et al., 2004) – Problem Identification → Design &amp; Development → Demonstration → Evaluation, combining quantitative and qualitative evaluation.</a:t>
            </a:r>
          </a:p>
          <a:p>
            <a:pPr/>
            <a:r>
              <a:rPr lang="en-US" sz="2000" b="1" dirty="0"/>
              <a:t>LAPS architecture (4 modules): </a:t>
            </a:r>
            <a:r>
              <a:rPr lang="en-US" sz="2000" dirty="0"/>
              <a:t>(1) Alert Ingestion – Sentinel REST API; (2) Context Enrichment – CVE/NVD + MITRE ATT&amp;CK; (3) LLM Inference – GPT-4-turbo / Mistral-7B; (4) Output Interface – priority score, confidence, rationale.</a:t>
            </a:r>
          </a:p>
          <a:p>
            <a:pPr/>
            <a:r>
              <a:rPr lang="en-US" sz="2000" b="1" dirty="0"/>
              <a:t>Quantitative evaluation: </a:t>
            </a:r>
            <a:r>
              <a:rPr lang="en-US" sz="2000" dirty="0"/>
              <a:t>3-arm controlled experiment (SIEM-baseline vs LAPS-GPT4 vs LAPS-Mistral) on CICIDS-2018 and Atomic Red Team data; metrics: precision, recall, F1, MTTT, FPR, PCR.</a:t>
            </a:r>
          </a:p>
          <a:p>
            <a:pPr/>
            <a:r>
              <a:rPr lang="en-US" sz="2000" b="1" dirty="0"/>
              <a:t>Qualitative evaluation: </a:t>
            </a:r>
            <a:r>
              <a:rPr lang="en-US" sz="2000" dirty="0"/>
              <a:t>Analyst usability study (target n=15), 20 scenarios, using NASA-TLX and Technology Acceptance Model instruments.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Planning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892040"/>
            <a:ext cx="8229600" cy="1645920"/>
          </a:xfrm>
        </p:spPr>
        <p:txBody>
          <a:bodyPr>
            <a:normAutofit/>
          </a:bodyPr>
          <a:lstStyle/>
          <a:p>
            <a:pPr/>
            <a:r>
              <a:rPr lang="en-US" sz="1500" b="1" dirty="0"/>
              <a:t>Timeline: </a:t>
            </a:r>
            <a:r>
              <a:rPr lang="en-US" sz="1500" dirty="0"/>
              <a:t>6-month accelerated project (Sept 2026 – Feb 2027) across six phases: Foundation → Design → Development → Evaluation → Analysis → Write-up.</a:t>
            </a:r>
          </a:p>
          <a:p>
            <a:pPr/>
            <a:r>
              <a:rPr lang="en-US" sz="1500" b="1" dirty="0"/>
              <a:t>Key resources: </a:t>
            </a:r>
            <a:r>
              <a:rPr lang="en-US" sz="1500" dirty="0"/>
              <a:t>UWTSD HPC cluster (NVIDIA A100 40GB) for fine-tuning; Azure OpenAI API; Microsoft Sentinel trial subscription; Python 3.12, FastAPI, HuggingFace Transformers.</a:t>
            </a:r>
          </a:p>
        </p:txBody>
      </p:sp>
      <p:pic>
        <p:nvPicPr>
          <p:cNvPr id="4" name="Picture 3" descr="shield_waterma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3566160"/>
            <a:ext cx="3291840" cy="32918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170432"/>
            <a:ext cx="822960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300" b="1">
                <a:solidFill>
                  <a:srgbClr val="1E2761"/>
                </a:solidFill>
                <a:latin typeface="Calibri"/>
              </a:rPr>
              <a:t>Accelerated 6-month schedule  •  September 2026 – February 2027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5740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Sep '26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4706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Oct '26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3672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Nov '26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2638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Dec '26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1604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Jan '27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505700" y="1600200"/>
            <a:ext cx="1089660" cy="292608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ctr"/>
            <a:r>
              <a:rPr sz="1050" b="1">
                <a:solidFill>
                  <a:srgbClr val="1E2761"/>
                </a:solidFill>
                <a:latin typeface="Calibri"/>
              </a:rPr>
              <a:t>Feb '27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205740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>
            <a:off x="314706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>
            <a:off x="423672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532638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641604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750570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8595360" y="1892808"/>
            <a:ext cx="0" cy="2798064"/>
          </a:xfrm>
          <a:prstGeom prst="line">
            <a:avLst/>
          </a:prstGeom>
          <a:ln w="9525">
            <a:solidFill>
              <a:srgbClr val="D8DCE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57200" y="1892808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Foundation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2057400" y="1892808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1E27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SLR + Ethics Approval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57200" y="2359152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Design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2602230" y="2359152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2245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Architecture Design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200" y="2825496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Development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147060" y="2825496"/>
            <a:ext cx="2724150" cy="402336"/>
          </a:xfrm>
          <a:prstGeom prst="roundRect">
            <a:avLst>
              <a:gd name="adj" fmla="val 35000"/>
            </a:avLst>
          </a:prstGeom>
          <a:solidFill>
            <a:srgbClr val="1F6FB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Build &amp; Fine-tune LAPS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57200" y="3291840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Evaluation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326380" y="3291840"/>
            <a:ext cx="1634490" cy="402336"/>
          </a:xfrm>
          <a:prstGeom prst="roundRect">
            <a:avLst>
              <a:gd name="adj" fmla="val 35000"/>
            </a:avLst>
          </a:prstGeom>
          <a:solidFill>
            <a:srgbClr val="16A0B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Controlled Experiment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57200" y="3758184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Analysis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416040" y="3758184"/>
            <a:ext cx="1634490" cy="402336"/>
          </a:xfrm>
          <a:prstGeom prst="roundRect">
            <a:avLst>
              <a:gd name="adj" fmla="val 35000"/>
            </a:avLst>
          </a:prstGeom>
          <a:solidFill>
            <a:srgbClr val="10B8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Results Analysis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57200" y="4224528"/>
            <a:ext cx="1508760" cy="402336"/>
          </a:xfrm>
          <a:prstGeom prst="rect">
            <a:avLst/>
          </a:prstGeom>
          <a:noFill/>
        </p:spPr>
        <p:txBody>
          <a:bodyPr wrap="square" lIns="0" rIns="0" tIns="0" bIns="0" anchor="ctr">
            <a:spAutoFit/>
          </a:bodyPr>
          <a:lstStyle/>
          <a:p>
            <a:pPr algn="l"/>
            <a:r>
              <a:rPr sz="1100" b="1">
                <a:solidFill>
                  <a:srgbClr val="333333"/>
                </a:solidFill>
                <a:latin typeface="Calibri"/>
              </a:rPr>
              <a:t>Write-up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505700" y="4224528"/>
            <a:ext cx="1089660" cy="402336"/>
          </a:xfrm>
          <a:prstGeom prst="roundRect">
            <a:avLst>
              <a:gd name="adj" fmla="val 35000"/>
            </a:avLst>
          </a:prstGeom>
          <a:solidFill>
            <a:srgbClr val="0BC98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76200" rIns="76200" tIns="0" bIns="0" wrap="square"/>
          <a:lstStyle/>
          <a:p>
            <a:pPr algn="ctr"/>
            <a:r>
              <a:rPr sz="950" b="1">
                <a:solidFill>
                  <a:srgbClr val="FFFFFF"/>
                </a:solidFill>
                <a:latin typeface="Calibri"/>
              </a:rPr>
              <a:t>Final Submission</a:t>
            </a:r>
          </a:p>
        </p:txBody>
      </p:sp>
      <p:sp>
        <p:nvSpPr>
          <p:cNvPr id="31" name="Oval 30"/>
          <p:cNvSpPr/>
          <p:nvPr/>
        </p:nvSpPr>
        <p:spPr>
          <a:xfrm>
            <a:off x="8001000" y="1078992"/>
            <a:ext cx="457200" cy="457200"/>
          </a:xfrm>
          <a:prstGeom prst="ellipse">
            <a:avLst/>
          </a:prstGeom>
          <a:solidFill>
            <a:srgbClr val="EEF1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32" name="Picture 31" descr="shield_nav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7012" y="1175004"/>
            <a:ext cx="265176" cy="26517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Impact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b="1" dirty="0"/>
              <a:t>Expected impact: </a:t>
            </a:r>
            <a:r>
              <a:rPr lang="en-US" sz="2000" dirty="0"/>
              <a:t>Target F1 ≥ 0.85 vs SIEM baseline &lt; 0.7, with Mean Time to Triage reduced 30–50%; higher analyst trust in natural-language rationales; an open-source GitHub architecture; and input to NIST / EU AI Act responsible-AI discussions.</a:t>
            </a:r>
          </a:p>
          <a:p>
            <a:pPr/>
            <a:r>
              <a:rPr lang="en-US" sz="2000" b="1" dirty="0"/>
              <a:t>Limitation – hallucination &amp; cost: </a:t>
            </a:r>
            <a:r>
              <a:rPr lang="en-US" sz="2000" dirty="0"/>
              <a:t>Hallucination and computational cost of LLMs pose a risk to the core LAPS concept.</a:t>
            </a:r>
          </a:p>
          <a:p>
            <a:pPr/>
            <a:r>
              <a:rPr lang="en-US" sz="2000" b="1" dirty="0"/>
              <a:t>Limitation – data generalisability: </a:t>
            </a:r>
            <a:r>
              <a:rPr lang="en-US" sz="2000" dirty="0"/>
              <a:t>Public/synthetic data (CICIDS-2018, Atomic Red Team) may not fully generalise to real-world SOC alerts.</a:t>
            </a:r>
          </a:p>
          <a:p>
            <a:pPr/>
            <a:r>
              <a:rPr lang="en-US" sz="2000" b="1" dirty="0"/>
              <a:t>Limitation – sample size: </a:t>
            </a:r>
            <a:r>
              <a:rPr lang="en-US" sz="2000" dirty="0"/>
              <a:t>The usability-study panel (target n=15) may not be statistically representative.</a:t>
            </a:r>
          </a:p>
          <a:p>
            <a:pPr/>
            <a:r>
              <a:rPr lang="en-US" sz="2000" b="1" dirty="0"/>
              <a:t>Limitation – scale: </a:t>
            </a:r>
            <a:r>
              <a:rPr lang="en-US" sz="2000" dirty="0"/>
              <a:t>GPT-4-turbo performance at real-world SOC scale (50k–150k alerts/day) is untested – cost and latency unknown.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/>
            <a:r>
              <a:rPr lang="en-US" sz="2000" dirty="0"/>
              <a:t>IBM Security, “X-Force Threat Intelligence Index 2024,” IBM Corporation, 2024.</a:t>
            </a:r>
          </a:p>
          <a:p>
            <a:pPr/>
            <a:r>
              <a:rPr lang="en-US" sz="2000" dirty="0"/>
              <a:t>N. Veerasamy and H. Pieterse, “An Analysis of the Impact of Alert Fatigue in SOCs,” J. Cyber Security Technology, vol. 5, no. 3, 2021.</a:t>
            </a:r>
          </a:p>
          <a:p>
            <a:pPr/>
            <a:r>
              <a:rPr lang="en-US" sz="2000" dirty="0"/>
              <a:t>Gartner, “Market Guide for Security Information and Event Management,” 2024.</a:t>
            </a:r>
          </a:p>
          <a:p>
            <a:pPr/>
            <a:r>
              <a:rPr lang="en-US" sz="2000" dirty="0"/>
              <a:t>E. Derner and K. Batistič, “Beyond the Safeguards: Exploring the Security Risks of ChatGPT,” arXiv, 2023.</a:t>
            </a:r>
          </a:p>
          <a:p>
            <a:pPr/>
            <a:r>
              <a:rPr lang="en-US" sz="2000" dirty="0"/>
              <a:t>Microsoft, “Microsoft Security Copilot: Early Access Program Evaluation,” 2024.</a:t>
            </a:r>
          </a:p>
          <a:p>
            <a:pPr/>
            <a:r>
              <a:rPr lang="en-US" sz="2000" dirty="0"/>
              <a:t>N. Dissanayake et al., “Software Security Patch Management: A Systematic Literature Review,” Information and Software Technology, vol. 144, 2022.</a:t>
            </a:r>
          </a:p>
          <a:p>
            <a:pPr/>
            <a:r>
              <a:rPr lang="en-US" sz="2000" dirty="0"/>
              <a:t>A. Handa, S. Shukla and C. Shrivastava, “Explainable AI for Cybersecurity: A Survey,” IEEE Access, vol. 11, 2023.</a:t>
            </a:r>
          </a:p>
          <a:p>
            <a:pPr/>
            <a:r>
              <a:rPr lang="en-US" sz="2000" dirty="0"/>
              <a:t>A. R. Hevner, S. T. March, J. Park and S. Ram, “Design Science in Information Systems Research,” MIS Quarterly, vol. 28, no. 1, 2004.</a:t>
            </a:r>
          </a:p>
          <a:p>
            <a:pPr/>
            <a:r>
              <a:rPr lang="en-US" sz="2000" dirty="0"/>
              <a:t>Full IEEE-style reference list (20 sources) available in the written proposal.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</Words>
  <Application>Microsoft Office PowerPoint</Application>
  <PresentationFormat>On-screen Show (4:3)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MSc Cybersecurity &amp; Digital Forensics</vt:lpstr>
      <vt:lpstr>Presentation Overview</vt:lpstr>
      <vt:lpstr>Research Context / Background</vt:lpstr>
      <vt:lpstr>Research Problem</vt:lpstr>
      <vt:lpstr>Research Aim and Objectives</vt:lpstr>
      <vt:lpstr>Literature Review Summary</vt:lpstr>
      <vt:lpstr>Research Methodology</vt:lpstr>
      <vt:lpstr>Project Planning and Resources</vt:lpstr>
      <vt:lpstr>Project Impact and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Suresh Shanmugasundaram</cp:lastModifiedBy>
  <cp:revision>2</cp:revision>
  <dcterms:created xsi:type="dcterms:W3CDTF">2013-01-27T09:14:16Z</dcterms:created>
  <dcterms:modified xsi:type="dcterms:W3CDTF">2025-07-31T07:48:49Z</dcterms:modified>
  <cp:category/>
</cp:coreProperties>
</file>