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4957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1554480"/>
            <a:ext cx="10515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822960" y="1965960"/>
            <a:ext cx="1051560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4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AI-Driven Threat Detection and</a:t>
            </a:r>
            <a:endParaRPr lang="en-US" sz="40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4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Digital Forensic Investigation Framework</a:t>
            </a:r>
            <a:endParaRPr lang="en-US" sz="4000" dirty="0"/>
          </a:p>
        </p:txBody>
      </p:sp>
      <p:sp>
        <p:nvSpPr>
          <p:cNvPr id="4" name="Text 2"/>
          <p:cNvSpPr/>
          <p:nvPr/>
        </p:nvSpPr>
        <p:spPr>
          <a:xfrm>
            <a:off x="822960" y="3749040"/>
            <a:ext cx="98755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— Bridging explainable AI detection with forensically sound, legally defensible evidence capture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822960" y="4709160"/>
            <a:ext cx="10058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  </a:t>
            </a: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Ekram Hossain  |  2523284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822960" y="5074920"/>
            <a:ext cx="10058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  </a:t>
            </a: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ACFA7004 — Research Methods and Professional Development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822960" y="5440680"/>
            <a:ext cx="10058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Submitted to   </a:t>
            </a: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Suresh Shanmugasundaram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822960" y="5806440"/>
            <a:ext cx="10058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SUBMISSION DEADLINE   </a:t>
            </a: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 August 2025, 14:00</a:t>
            </a:r>
            <a:endParaRPr lang="en-US" sz="12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Expanding Threat Landscape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AI-driven detection and forensics are converging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548640" y="1965960"/>
            <a:ext cx="822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1325880" y="1965960"/>
            <a:ext cx="4754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Expanding Attack Surface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1325880" y="2423160"/>
            <a:ext cx="4754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Cloud, IoT and remote work widen exposure across finance, healthcare, government and critical infrastructure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6172200" y="1965960"/>
            <a:ext cx="822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6949440" y="1965960"/>
            <a:ext cx="4754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Faster, Smarter Threats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6949440" y="2423160"/>
            <a:ext cx="4754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Ransomware, APTs, supply-chain attacks and AI-generated phishing outpace signature-based defences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548640" y="3794760"/>
            <a:ext cx="822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1325880" y="3794760"/>
            <a:ext cx="4754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as the New Frontline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1325880" y="4251960"/>
            <a:ext cx="4754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Machine learning learns behavioural patterns from data and generalises to previously unseen attacks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6172200" y="3794760"/>
            <a:ext cx="822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6949440" y="3794760"/>
            <a:ext cx="4754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Forensics Under Pressure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949440" y="4251960"/>
            <a:ext cx="4754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Manual evidence triage and timeline reconstruction struggle to scale with the growth of digital evidence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Critical Disconnect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Detection and forensic investigation are still researched and built as separate problems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548640" y="1965960"/>
            <a:ext cx="640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234440" y="1965960"/>
            <a:ext cx="4023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Opaque “Black-Box” Models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5394960" y="1965960"/>
            <a:ext cx="62179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Deep-learning detectors are difficult to interpret or defend as reliable, admissible evidence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548640" y="2926080"/>
            <a:ext cx="640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1234440" y="2926080"/>
            <a:ext cx="4023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Verifiable Evidence Trail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5394960" y="2926080"/>
            <a:ext cx="62179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Detection pipelines rarely generate cryptographically verifiable, timestamped, chain-of-custody logs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548640" y="3886200"/>
            <a:ext cx="640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1234440" y="3886200"/>
            <a:ext cx="4023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 Alert Fatigue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5394960" y="3886200"/>
            <a:ext cx="62179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disconnected forensic workflow bolted on top compounds analyst workload and slows response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548640" y="4846320"/>
            <a:ext cx="640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1234440" y="4846320"/>
            <a:ext cx="4023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Integrated Tooling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5394960" y="4846320"/>
            <a:ext cx="62179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Resource-constrained organisations cannot deploy separate, specialised detection and forensic toolchains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Aim &amp; Objectives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188720"/>
            <a:ext cx="110642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Design, develop and evaluate an AI-driven threat detection and digital forensic investigation framework that couples explainable ML detection with automated, forensically sound evidence capture — supporting faster response and legally defensible investigations.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548640" y="2331720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051560" y="2304288"/>
            <a:ext cx="5029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literature on AI threat detection, AI-forensics, XAI and evidence admissibility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172200" y="2331720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6675120" y="2304288"/>
            <a:ext cx="5029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a layered architecture: detection engine + explainability + chain-of-custody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548640" y="3429000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1051560" y="3401568"/>
            <a:ext cx="5029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a working prototype using open-source ML and network-analysis tools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6172200" y="3429000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6675120" y="3401568"/>
            <a:ext cx="5029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detection performance against baseline models on benchmark datasets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548640" y="4526280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1051560" y="4498848"/>
            <a:ext cx="5029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 forensic readiness against ISO/IEC 27037 and practitioner feedback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6172200" y="4526280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6675120" y="4498848"/>
            <a:ext cx="5029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Systematic Literature Review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Following Kitchenham &amp; Charters SLR guidelines, adapted to proposal scope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548640" y="1783080"/>
            <a:ext cx="2468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22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2331720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Studies Reviewed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3337560" y="1783080"/>
            <a:ext cx="2468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3337560" y="2331720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Databases Searched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6126480" y="1783080"/>
            <a:ext cx="2468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2016–25</a:t>
            </a:r>
            <a:endParaRPr lang="en-US" sz="3000" dirty="0"/>
          </a:p>
        </p:txBody>
      </p:sp>
      <p:sp>
        <p:nvSpPr>
          <p:cNvPr id="9" name="Text 7"/>
          <p:cNvSpPr/>
          <p:nvPr/>
        </p:nvSpPr>
        <p:spPr>
          <a:xfrm>
            <a:off x="6126480" y="2331720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Publication Window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8915400" y="1783080"/>
            <a:ext cx="2468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3000" dirty="0"/>
          </a:p>
        </p:txBody>
      </p:sp>
      <p:sp>
        <p:nvSpPr>
          <p:cNvPr id="11" name="Text 9"/>
          <p:cNvSpPr/>
          <p:nvPr/>
        </p:nvSpPr>
        <p:spPr>
          <a:xfrm>
            <a:off x="8915400" y="2331720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Questions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548640" y="310896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RQ1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548640" y="3364992"/>
            <a:ext cx="5394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AI/ML Threat Detection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548640" y="3703320"/>
            <a:ext cx="5394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Techniques applied and reported effectiveness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6172200" y="310896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RQ2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6172200" y="3364992"/>
            <a:ext cx="5394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in Digital Forensics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6172200" y="3703320"/>
            <a:ext cx="5394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Applications and challenges in forensic workflows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548640" y="411480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RQ3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548640" y="4370832"/>
            <a:ext cx="5394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(XAI)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548640" y="4709160"/>
            <a:ext cx="5394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Interpretability for security and forensic systems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6172200" y="411480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RQ4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6172200" y="4370832"/>
            <a:ext cx="5394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 Admissibility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6172200" y="4709160"/>
            <a:ext cx="5394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Requirements governing AI-derived digital evidence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548640" y="5623560"/>
            <a:ext cx="11064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Gap   </a:t>
            </a:r>
            <a:r>
              <a:rPr lang="en-US" sz="130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reviewed study integrates detection, forensics, explainability and legal admissibility into a single evaluated artefact.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Three-Layer Framework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raw traffic to forensically structured, explainable evidence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548640" y="2103120"/>
            <a:ext cx="3520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548640" y="2651760"/>
            <a:ext cx="32461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Acquisition &amp; Pre-processing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548640" y="3520440"/>
            <a:ext cx="32461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Captures and normalises network traffic and system logs; feature extraction and cleaning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4023360" y="2084832"/>
            <a:ext cx="457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4526280" y="2103120"/>
            <a:ext cx="3520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600" dirty="0"/>
          </a:p>
        </p:txBody>
      </p:sp>
      <p:sp>
        <p:nvSpPr>
          <p:cNvPr id="9" name="Text 7"/>
          <p:cNvSpPr/>
          <p:nvPr/>
        </p:nvSpPr>
        <p:spPr>
          <a:xfrm>
            <a:off x="4526280" y="2651760"/>
            <a:ext cx="32461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Detection &amp; Explainability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4526280" y="3520440"/>
            <a:ext cx="32461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Ensemble/deep-learning classifier flags malicious activity; SHAP explains each alert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8001000" y="2084832"/>
            <a:ext cx="457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8503920" y="2103120"/>
            <a:ext cx="3520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600" dirty="0"/>
          </a:p>
        </p:txBody>
      </p:sp>
      <p:sp>
        <p:nvSpPr>
          <p:cNvPr id="13" name="Text 11"/>
          <p:cNvSpPr/>
          <p:nvPr/>
        </p:nvSpPr>
        <p:spPr>
          <a:xfrm>
            <a:off x="8503920" y="2651760"/>
            <a:ext cx="32461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Forensic Evidence &amp; Chain-of-Custody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503920" y="3520440"/>
            <a:ext cx="32461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SHA-256 hashing, timestamping, MITRE ATT&amp;CK mapping, ISO/IEC 27037-aligned report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Design &amp; Methodology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234440"/>
            <a:ext cx="11064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 (DSR)  </a:t>
            </a:r>
            <a:r>
              <a:rPr lang="en-US" sz="14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Hevner et al. (2004) &amp; Peffers et al. (2007): build and rigorously evaluate a purposeful artefact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548640" y="2286000"/>
            <a:ext cx="5394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Quantitative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548640" y="2880360"/>
            <a:ext cx="521208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 datasets: CICIDS2017, NSL-KDD</a:t>
            </a:r>
            <a:endParaRPr lang="en-US" sz="1350" dirty="0"/>
          </a:p>
          <a:p>
            <a:pPr marL="342900" indent="-342900">
              <a:lnSpc>
                <a:spcPct val="130000"/>
              </a:lnSpc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Controlled comparison vs. baseline models</a:t>
            </a:r>
            <a:endParaRPr lang="en-US" sz="1350" dirty="0"/>
          </a:p>
          <a:p>
            <a:pPr marL="342900" indent="-342900">
              <a:lnSpc>
                <a:spcPct val="130000"/>
              </a:lnSpc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Metrics: accuracy, precision, recall, F1, FPR, AUC-ROC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6172200" y="2286000"/>
            <a:ext cx="5394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Qualitative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6172200" y="2880360"/>
            <a:ext cx="521208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Semi-structured sessions with 4–6 practitioners</a:t>
            </a:r>
            <a:endParaRPr lang="en-US" sz="1350" dirty="0"/>
          </a:p>
          <a:p>
            <a:pPr marL="342900" indent="-342900">
              <a:lnSpc>
                <a:spcPct val="130000"/>
              </a:lnSpc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of alerts, explanations &amp; evidence logs</a:t>
            </a:r>
            <a:endParaRPr lang="en-US" sz="1350" dirty="0"/>
          </a:p>
          <a:p>
            <a:pPr marL="342900" indent="-342900">
              <a:lnSpc>
                <a:spcPct val="130000"/>
              </a:lnSpc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Thematic analysis of usability &amp; forensic-readiness feedback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Success Will Be Measured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evaluation dimensions, aligned to the framework's three layers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548640" y="2011680"/>
            <a:ext cx="35204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Detection Performance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548640" y="2606040"/>
            <a:ext cx="33375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Accuracy, precision, recall</a:t>
            </a:r>
            <a:endParaRPr lang="en-US" sz="125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F1-score &amp; false-positive rate</a:t>
            </a:r>
            <a:endParaRPr lang="en-US" sz="125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AUC-ROC vs. baseline classifier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26280" y="2011680"/>
            <a:ext cx="35204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Explainability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4526280" y="2606040"/>
            <a:ext cx="33375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 attribution fidelity</a:t>
            </a:r>
            <a:endParaRPr lang="en-US" sz="125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Consistency of explanations</a:t>
            </a:r>
            <a:endParaRPr lang="en-US" sz="125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Relative to model behaviour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8503920" y="2011680"/>
            <a:ext cx="35204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Forensic Readiness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8503920" y="2606040"/>
            <a:ext cx="33375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ISO/IEC 27037-derived checklist</a:t>
            </a:r>
            <a:endParaRPr lang="en-US" sz="125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Identification, integrity, preservation</a:t>
            </a:r>
            <a:endParaRPr lang="en-US" sz="125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Practitioner expert feedback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8-Month Project Timeline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around the Design Science Research cycle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548640" y="3794760"/>
            <a:ext cx="11064240" cy="0"/>
          </a:xfrm>
          <a:prstGeom prst="line">
            <a:avLst/>
          </a:prstGeom>
          <a:noFill/>
          <a:ln w="19050">
            <a:solidFill>
              <a:srgbClr val="E3E9E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467612" y="3730752"/>
            <a:ext cx="128016" cy="128016"/>
          </a:xfrm>
          <a:prstGeom prst="ellipse">
            <a:avLst/>
          </a:prstGeom>
          <a:solidFill>
            <a:srgbClr val="0090A0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48640" y="2606040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M1–2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548640" y="2889504"/>
            <a:ext cx="1965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&amp; Ethics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548640" y="1828800"/>
            <a:ext cx="1965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review; obtain ethics approval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3287268" y="3730752"/>
            <a:ext cx="128016" cy="128016"/>
          </a:xfrm>
          <a:prstGeom prst="ellipse">
            <a:avLst/>
          </a:prstGeom>
          <a:solidFill>
            <a:srgbClr val="0090A0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2368296" y="4069080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M2–3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2368296" y="4352544"/>
            <a:ext cx="1965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Architecture Design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2368296" y="4892040"/>
            <a:ext cx="1965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Finalise three-layer framework &amp; evaluation plan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5106924" y="3730752"/>
            <a:ext cx="128016" cy="128016"/>
          </a:xfrm>
          <a:prstGeom prst="ellipse">
            <a:avLst/>
          </a:prstGeom>
          <a:solidFill>
            <a:srgbClr val="0090A0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4187952" y="2606040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M3–5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187952" y="2889504"/>
            <a:ext cx="1965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Prototype Development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4187952" y="1828800"/>
            <a:ext cx="1965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Detection, SHAP explainability &amp; evidence-logging modules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6926580" y="3730752"/>
            <a:ext cx="128016" cy="128016"/>
          </a:xfrm>
          <a:prstGeom prst="ellipse">
            <a:avLst/>
          </a:prstGeom>
          <a:solidFill>
            <a:srgbClr val="0090A0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6007608" y="4069080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M5–6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6007608" y="4352544"/>
            <a:ext cx="1965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Experimental Evaluation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6007608" y="4892040"/>
            <a:ext cx="1965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 on CICIDS2017 / NSL-KDD vs. baselines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8746236" y="3730752"/>
            <a:ext cx="128016" cy="128016"/>
          </a:xfrm>
          <a:prstGeom prst="ellipse">
            <a:avLst/>
          </a:prstGeom>
          <a:solidFill>
            <a:srgbClr val="0090A0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7827264" y="2606040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M6–7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7827264" y="2889504"/>
            <a:ext cx="1965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Practitioner Evaluation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7827264" y="1828800"/>
            <a:ext cx="1965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Expert sessions; thematic analysis of feedback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10565892" y="3730752"/>
            <a:ext cx="128016" cy="128016"/>
          </a:xfrm>
          <a:prstGeom prst="ellipse">
            <a:avLst/>
          </a:prstGeom>
          <a:solidFill>
            <a:srgbClr val="0090A0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9646920" y="4069080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M7–8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9646920" y="4352544"/>
            <a:ext cx="1965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 &amp; Write-Up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9646920" y="4892040"/>
            <a:ext cx="1965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Consolidate results; finalise dissertation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Expected Outcomes &amp; Significance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554480"/>
            <a:ext cx="685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1234440" y="1554480"/>
            <a:ext cx="10058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Comparable Accuracy, Full Explainability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1234440" y="1938528"/>
            <a:ext cx="9784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Detection accuracy on par with non-explainable baselines, plus human-interpretable, hash-verified evidence for every alert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548640" y="2606040"/>
            <a:ext cx="685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234440" y="2606040"/>
            <a:ext cx="10058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Reusable Architecture &amp; Checklist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234440" y="2990088"/>
            <a:ext cx="9784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layered framework and ISO/IEC 27037 evaluation checklist that SOCs, forensic units and researchers can adopt or extend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548640" y="3657600"/>
            <a:ext cx="685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234440" y="3657600"/>
            <a:ext cx="10058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Faster, Defensible Response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234440" y="4041648"/>
            <a:ext cx="9784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Shorter interval between detection and investigation, with evidence that stands up to legal scrutiny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548640" y="5120640"/>
            <a:ext cx="11064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 — Questions &amp; Discussion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548640" y="5669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782</Words>
  <Application>Microsoft Office PowerPoint</Application>
  <PresentationFormat>Widescreen</PresentationFormat>
  <Paragraphs>157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ekram hossain</cp:lastModifiedBy>
  <cp:revision>2</cp:revision>
  <dcterms:created xsi:type="dcterms:W3CDTF">2026-08-09T18:37:05Z</dcterms:created>
  <dcterms:modified xsi:type="dcterms:W3CDTF">2026-08-09T19:36:42Z</dcterms:modified>
</cp:coreProperties>
</file>