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2"/>
  </p:notesMasterIdLst>
  <p:handoutMasterIdLst>
    <p:handoutMasterId r:id="rId43"/>
  </p:handoutMasterIdLst>
  <p:sldIdLst>
    <p:sldId id="310" r:id="rId3"/>
    <p:sldId id="271" r:id="rId4"/>
    <p:sldId id="266" r:id="rId5"/>
    <p:sldId id="265" r:id="rId6"/>
    <p:sldId id="267" r:id="rId7"/>
    <p:sldId id="269" r:id="rId8"/>
    <p:sldId id="268" r:id="rId9"/>
    <p:sldId id="275" r:id="rId10"/>
    <p:sldId id="274" r:id="rId11"/>
    <p:sldId id="273" r:id="rId12"/>
    <p:sldId id="278" r:id="rId13"/>
    <p:sldId id="276" r:id="rId14"/>
    <p:sldId id="279" r:id="rId15"/>
    <p:sldId id="280" r:id="rId16"/>
    <p:sldId id="281" r:id="rId17"/>
    <p:sldId id="282" r:id="rId18"/>
    <p:sldId id="284" r:id="rId19"/>
    <p:sldId id="283" r:id="rId20"/>
    <p:sldId id="285" r:id="rId21"/>
    <p:sldId id="286" r:id="rId22"/>
    <p:sldId id="289" r:id="rId23"/>
    <p:sldId id="291" r:id="rId24"/>
    <p:sldId id="292" r:id="rId25"/>
    <p:sldId id="290" r:id="rId26"/>
    <p:sldId id="293" r:id="rId27"/>
    <p:sldId id="295" r:id="rId28"/>
    <p:sldId id="294" r:id="rId29"/>
    <p:sldId id="297" r:id="rId30"/>
    <p:sldId id="298" r:id="rId31"/>
    <p:sldId id="296" r:id="rId32"/>
    <p:sldId id="299" r:id="rId33"/>
    <p:sldId id="300" r:id="rId34"/>
    <p:sldId id="301" r:id="rId35"/>
    <p:sldId id="302" r:id="rId36"/>
    <p:sldId id="303" r:id="rId37"/>
    <p:sldId id="304" r:id="rId38"/>
    <p:sldId id="308" r:id="rId39"/>
    <p:sldId id="305" r:id="rId40"/>
    <p:sldId id="3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uvFNcq2rhibL/yk62uu/Q==" hashData="rGM4NXXAYmoa1QbCRlVvz1n+TmSQxjS6T4ecYt+7M+wuC9PjGr4qjgH09+JsLLiduk+1n8Q6rY+1u89mg4g2b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7862" autoAdjust="0"/>
  </p:normalViewPr>
  <p:slideViewPr>
    <p:cSldViewPr snapToGrid="0">
      <p:cViewPr varScale="1">
        <p:scale>
          <a:sx n="33" d="100"/>
          <a:sy n="33" d="100"/>
        </p:scale>
        <p:origin x="1948" y="3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43" d="100"/>
          <a:sy n="43" d="100"/>
        </p:scale>
        <p:origin x="2872" y="6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_rels/data11.xml.rels><?xml version="1.0" encoding="UTF-8" standalone="yes"?>
<Relationships xmlns="http://schemas.openxmlformats.org/package/2006/relationships"><Relationship Id="rId1" Type="http://schemas.openxmlformats.org/officeDocument/2006/relationships/image" Target="../media/image19.png"/></Relationships>
</file>

<file path=ppt/diagrams/_rels/data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diagrams/_rels/data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_rels/data17.xml.rels><?xml version="1.0" encoding="UTF-8" standalone="yes"?>
<Relationships xmlns="http://schemas.openxmlformats.org/package/2006/relationships"><Relationship Id="rId1" Type="http://schemas.openxmlformats.org/officeDocument/2006/relationships/image" Target="../media/image27.png"/></Relationships>
</file>

<file path=ppt/diagrams/_rels/data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19.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image" Target="../media/image23.png"/></Relationships>
</file>

<file path=ppt/diagrams/_rels/drawing17.xml.rels><?xml version="1.0" encoding="UTF-8" standalone="yes"?>
<Relationships xmlns="http://schemas.openxmlformats.org/package/2006/relationships"><Relationship Id="rId1" Type="http://schemas.openxmlformats.org/officeDocument/2006/relationships/image" Target="../media/image27.png"/></Relationships>
</file>

<file path=ppt/diagrams/_rels/drawing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4402A-1F1F-4471-AB1F-916DA3E2BE2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706DFF8-3171-4C20-99E3-3A1B78D30038}">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(amendment of Legislation Regs 2008)</a:t>
          </a:r>
        </a:p>
      </dgm:t>
    </dgm:pt>
    <dgm:pt modelId="{863AAB5B-496C-46B9-B7B6-55E9ECE4165F}" type="parTrans" cxnId="{9BE2D147-F5D1-4581-A0E2-6FC1B97F5EED}">
      <dgm:prSet/>
      <dgm:spPr/>
      <dgm:t>
        <a:bodyPr/>
        <a:lstStyle/>
        <a:p>
          <a:endParaRPr lang="en-GB"/>
        </a:p>
      </dgm:t>
    </dgm:pt>
    <dgm:pt modelId="{ABE3F707-6ED6-4816-98E8-174AFF090600}" type="sibTrans" cxnId="{9BE2D147-F5D1-4581-A0E2-6FC1B97F5EED}">
      <dgm:prSet/>
      <dgm:spPr/>
      <dgm:t>
        <a:bodyPr/>
        <a:lstStyle/>
        <a:p>
          <a:endParaRPr lang="en-GB"/>
        </a:p>
      </dgm:t>
    </dgm:pt>
    <dgm:pt modelId="{C3E7868D-89D9-4388-8F04-A20B49AD9B95}">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 Pay Act 1970</a:t>
          </a:r>
        </a:p>
      </dgm:t>
    </dgm:pt>
    <dgm:pt modelId="{46A6FF3A-294C-4E3C-AC09-319CD7F87E7A}" type="parTrans" cxnId="{3037A505-FFC1-4403-A10C-09FFD5264EED}">
      <dgm:prSet/>
      <dgm:spPr/>
      <dgm:t>
        <a:bodyPr/>
        <a:lstStyle/>
        <a:p>
          <a:endParaRPr lang="en-GB"/>
        </a:p>
      </dgm:t>
    </dgm:pt>
    <dgm:pt modelId="{1612AC31-CC1A-485E-891D-A2F917E12873}" type="sibTrans" cxnId="{3037A505-FFC1-4403-A10C-09FFD5264EED}">
      <dgm:prSet/>
      <dgm:spPr/>
      <dgm:t>
        <a:bodyPr/>
        <a:lstStyle/>
        <a:p>
          <a:endParaRPr lang="en-GB"/>
        </a:p>
      </dgm:t>
    </dgm:pt>
    <dgm:pt modelId="{3DBC01C1-E4B6-43D4-B88C-C22E3C97A38F}">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Race Relations Act 1976</a:t>
          </a:r>
        </a:p>
      </dgm:t>
    </dgm:pt>
    <dgm:pt modelId="{633F7CF6-B0EB-468F-9B4A-1F4906F63DEB}" type="parTrans" cxnId="{F11C044E-3A76-4F86-8CE3-CCBBBC3D61FA}">
      <dgm:prSet/>
      <dgm:spPr/>
      <dgm:t>
        <a:bodyPr/>
        <a:lstStyle/>
        <a:p>
          <a:endParaRPr lang="en-GB"/>
        </a:p>
      </dgm:t>
    </dgm:pt>
    <dgm:pt modelId="{4527B004-FE63-4F5D-9546-BB7D2B458F1B}" type="sibTrans" cxnId="{F11C044E-3A76-4F86-8CE3-CCBBBC3D61FA}">
      <dgm:prSet/>
      <dgm:spPr/>
      <dgm:t>
        <a:bodyPr/>
        <a:lstStyle/>
        <a:p>
          <a:endParaRPr lang="en-GB"/>
        </a:p>
      </dgm:t>
    </dgm:pt>
    <dgm:pt modelId="{FB94293E-2A1D-4925-9486-6ECD3AC0AA0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1975</a:t>
          </a:r>
        </a:p>
      </dgm:t>
    </dgm:pt>
    <dgm:pt modelId="{AF83A4FB-6752-4365-8404-FCEAE31F01BD}" type="parTrans" cxnId="{2AD69D1D-A957-449B-AE89-DBCFBAEABCB9}">
      <dgm:prSet/>
      <dgm:spPr/>
      <dgm:t>
        <a:bodyPr/>
        <a:lstStyle/>
        <a:p>
          <a:endParaRPr lang="en-GB"/>
        </a:p>
      </dgm:t>
    </dgm:pt>
    <dgm:pt modelId="{54E73F7A-8D77-4BA1-BA86-0DDC00AF1EEE}" type="sibTrans" cxnId="{2AD69D1D-A957-449B-AE89-DBCFBAEABCB9}">
      <dgm:prSet/>
      <dgm:spPr/>
      <dgm:t>
        <a:bodyPr/>
        <a:lstStyle/>
        <a:p>
          <a:endParaRPr lang="en-GB"/>
        </a:p>
      </dgm:t>
    </dgm:pt>
    <dgm:pt modelId="{01D5615C-9A50-4A71-9216-1705E9153450}">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Sex Discrimination Act 1986</a:t>
          </a:r>
        </a:p>
      </dgm:t>
    </dgm:pt>
    <dgm:pt modelId="{D67899B6-972D-4E12-9879-60131A2E9C2B}" type="parTrans" cxnId="{6D3E00E4-1B1A-47E4-8503-562D3C909C9F}">
      <dgm:prSet/>
      <dgm:spPr/>
      <dgm:t>
        <a:bodyPr/>
        <a:lstStyle/>
        <a:p>
          <a:endParaRPr lang="en-GB"/>
        </a:p>
      </dgm:t>
    </dgm:pt>
    <dgm:pt modelId="{3EFB1E3A-81AF-4B07-9BC6-521AE8893954}" type="sibTrans" cxnId="{6D3E00E4-1B1A-47E4-8503-562D3C909C9F}">
      <dgm:prSet/>
      <dgm:spPr/>
      <dgm:t>
        <a:bodyPr/>
        <a:lstStyle/>
        <a:p>
          <a:endParaRPr lang="en-GB"/>
        </a:p>
      </dgm:t>
    </dgm:pt>
    <dgm:pt modelId="{6B7BB73F-6554-43F2-9EA5-4A4623EFC93E}">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(Sexual Orientation) Regs 2003</a:t>
          </a:r>
        </a:p>
      </dgm:t>
    </dgm:pt>
    <dgm:pt modelId="{C2286834-B8E4-44D8-A73B-25987E2B4318}" type="parTrans" cxnId="{6E322567-BA34-456C-A3C0-B38D47D82676}">
      <dgm:prSet/>
      <dgm:spPr/>
      <dgm:t>
        <a:bodyPr/>
        <a:lstStyle/>
        <a:p>
          <a:endParaRPr lang="en-GB"/>
        </a:p>
      </dgm:t>
    </dgm:pt>
    <dgm:pt modelId="{1645A478-EE7D-4734-897B-F969A00CF6B3}" type="sibTrans" cxnId="{6E322567-BA34-456C-A3C0-B38D47D82676}">
      <dgm:prSet/>
      <dgm:spPr/>
      <dgm:t>
        <a:bodyPr/>
        <a:lstStyle/>
        <a:p>
          <a:endParaRPr lang="en-GB"/>
        </a:p>
      </dgm:t>
    </dgm:pt>
    <dgm:pt modelId="{C0FFA33C-966F-48B5-B541-AA1200ACD361}">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Equality Act (Sexual Orientation) Regs 2007</a:t>
          </a:r>
        </a:p>
      </dgm:t>
    </dgm:pt>
    <dgm:pt modelId="{9A942575-1FF9-4CF7-8A39-4C2EA97B50C0}" type="parTrans" cxnId="{49989BD2-6622-44C3-979F-C0483DD0A6EA}">
      <dgm:prSet/>
      <dgm:spPr/>
      <dgm:t>
        <a:bodyPr/>
        <a:lstStyle/>
        <a:p>
          <a:endParaRPr lang="en-GB"/>
        </a:p>
      </dgm:t>
    </dgm:pt>
    <dgm:pt modelId="{BAEB22F1-64A5-42DA-AA59-69F4AEA0A18E}" type="sibTrans" cxnId="{49989BD2-6622-44C3-979F-C0483DD0A6EA}">
      <dgm:prSet/>
      <dgm:spPr/>
      <dgm:t>
        <a:bodyPr/>
        <a:lstStyle/>
        <a:p>
          <a:endParaRPr lang="en-GB"/>
        </a:p>
      </dgm:t>
    </dgm:pt>
    <dgm:pt modelId="{F8A1ED88-AB72-4166-8DBC-01C5F6122B3A}">
      <dgm:prSet phldrT="[Text]" custT="1"/>
      <dgm:spPr>
        <a:solidFill>
          <a:schemeClr val="accent2">
            <a:lumMod val="20000"/>
            <a:lumOff val="80000"/>
          </a:schemeClr>
        </a:solidFill>
        <a:ln>
          <a:solidFill>
            <a:schemeClr val="tx1"/>
          </a:solidFill>
        </a:ln>
      </dgm:spPr>
      <dgm:t>
        <a:bodyPr/>
        <a:lstStyle/>
        <a:p>
          <a:r>
            <a:rPr lang="en-GB" sz="2100" dirty="0">
              <a:solidFill>
                <a:schemeClr val="tx1"/>
              </a:solidFill>
            </a:rPr>
            <a:t>Employment Equality (Religion or Belief) Regs 2003</a:t>
          </a:r>
        </a:p>
      </dgm:t>
    </dgm:pt>
    <dgm:pt modelId="{5602E3AE-89C0-47A9-8E79-94654FD613F3}" type="parTrans" cxnId="{5D410FD6-FA2F-474A-8E93-677840482C45}">
      <dgm:prSet/>
      <dgm:spPr/>
      <dgm:t>
        <a:bodyPr/>
        <a:lstStyle/>
        <a:p>
          <a:endParaRPr lang="en-GB"/>
        </a:p>
      </dgm:t>
    </dgm:pt>
    <dgm:pt modelId="{572191DD-C320-48B2-BDC7-6410DF31AFA2}" type="sibTrans" cxnId="{5D410FD6-FA2F-474A-8E93-677840482C45}">
      <dgm:prSet/>
      <dgm:spPr/>
      <dgm:t>
        <a:bodyPr/>
        <a:lstStyle/>
        <a:p>
          <a:endParaRPr lang="en-GB"/>
        </a:p>
      </dgm:t>
    </dgm:pt>
    <dgm:pt modelId="{042747F0-F49E-4505-8BF4-12F1B2F4526C}" type="pres">
      <dgm:prSet presAssocID="{7314402A-1F1F-4471-AB1F-916DA3E2BE29}" presName="diagram" presStyleCnt="0">
        <dgm:presLayoutVars>
          <dgm:dir/>
          <dgm:resizeHandles val="exact"/>
        </dgm:presLayoutVars>
      </dgm:prSet>
      <dgm:spPr/>
    </dgm:pt>
    <dgm:pt modelId="{8C824834-1E14-4CF7-A938-1E9C69E701A7}" type="pres">
      <dgm:prSet presAssocID="{1706DFF8-3171-4C20-99E3-3A1B78D30038}" presName="node" presStyleLbl="node1" presStyleIdx="0" presStyleCnt="8">
        <dgm:presLayoutVars>
          <dgm:bulletEnabled val="1"/>
        </dgm:presLayoutVars>
      </dgm:prSet>
      <dgm:spPr/>
    </dgm:pt>
    <dgm:pt modelId="{72994EEE-505A-4637-B4FE-5C895A4F82A4}" type="pres">
      <dgm:prSet presAssocID="{ABE3F707-6ED6-4816-98E8-174AFF090600}" presName="sibTrans" presStyleCnt="0"/>
      <dgm:spPr/>
    </dgm:pt>
    <dgm:pt modelId="{77BE70B0-7807-46D8-B35A-6F1EC1DCC401}" type="pres">
      <dgm:prSet presAssocID="{C3E7868D-89D9-4388-8F04-A20B49AD9B95}" presName="node" presStyleLbl="node1" presStyleIdx="1" presStyleCnt="8">
        <dgm:presLayoutVars>
          <dgm:bulletEnabled val="1"/>
        </dgm:presLayoutVars>
      </dgm:prSet>
      <dgm:spPr/>
    </dgm:pt>
    <dgm:pt modelId="{ED71FEF6-83DB-4AFB-B03C-9B7E27C2BFD0}" type="pres">
      <dgm:prSet presAssocID="{1612AC31-CC1A-485E-891D-A2F917E12873}" presName="sibTrans" presStyleCnt="0"/>
      <dgm:spPr/>
    </dgm:pt>
    <dgm:pt modelId="{31E3E3F3-CA2D-46B4-BB48-1A3D75386587}" type="pres">
      <dgm:prSet presAssocID="{3DBC01C1-E4B6-43D4-B88C-C22E3C97A38F}" presName="node" presStyleLbl="node1" presStyleIdx="2" presStyleCnt="8" custLinFactNeighborX="-1706" custLinFactNeighborY="-85">
        <dgm:presLayoutVars>
          <dgm:bulletEnabled val="1"/>
        </dgm:presLayoutVars>
      </dgm:prSet>
      <dgm:spPr/>
    </dgm:pt>
    <dgm:pt modelId="{195C7603-61E7-46EA-B38A-AA1AA6CB1AB6}" type="pres">
      <dgm:prSet presAssocID="{4527B004-FE63-4F5D-9546-BB7D2B458F1B}" presName="sibTrans" presStyleCnt="0"/>
      <dgm:spPr/>
    </dgm:pt>
    <dgm:pt modelId="{3753088E-2CA5-41AE-86A1-DAD038DF8F05}" type="pres">
      <dgm:prSet presAssocID="{FB94293E-2A1D-4925-9486-6ECD3AC0AA01}" presName="node" presStyleLbl="node1" presStyleIdx="3" presStyleCnt="8">
        <dgm:presLayoutVars>
          <dgm:bulletEnabled val="1"/>
        </dgm:presLayoutVars>
      </dgm:prSet>
      <dgm:spPr/>
    </dgm:pt>
    <dgm:pt modelId="{D9C04497-4C65-48F4-BEB6-1986F6867F48}" type="pres">
      <dgm:prSet presAssocID="{54E73F7A-8D77-4BA1-BA86-0DDC00AF1EEE}" presName="sibTrans" presStyleCnt="0"/>
      <dgm:spPr/>
    </dgm:pt>
    <dgm:pt modelId="{331BABDA-4CE1-4AA6-927D-083343DF3C8F}" type="pres">
      <dgm:prSet presAssocID="{01D5615C-9A50-4A71-9216-1705E9153450}" presName="node" presStyleLbl="node1" presStyleIdx="4" presStyleCnt="8">
        <dgm:presLayoutVars>
          <dgm:bulletEnabled val="1"/>
        </dgm:presLayoutVars>
      </dgm:prSet>
      <dgm:spPr/>
    </dgm:pt>
    <dgm:pt modelId="{5CC4711C-2B9A-4130-8300-E388401F2603}" type="pres">
      <dgm:prSet presAssocID="{3EFB1E3A-81AF-4B07-9BC6-521AE8893954}" presName="sibTrans" presStyleCnt="0"/>
      <dgm:spPr/>
    </dgm:pt>
    <dgm:pt modelId="{FFBD244E-5925-463D-898E-2D192FA398D9}" type="pres">
      <dgm:prSet presAssocID="{6B7BB73F-6554-43F2-9EA5-4A4623EFC93E}" presName="node" presStyleLbl="node1" presStyleIdx="5" presStyleCnt="8">
        <dgm:presLayoutVars>
          <dgm:bulletEnabled val="1"/>
        </dgm:presLayoutVars>
      </dgm:prSet>
      <dgm:spPr/>
    </dgm:pt>
    <dgm:pt modelId="{13EA9600-8032-4533-9F1B-072C87EDE6AE}" type="pres">
      <dgm:prSet presAssocID="{1645A478-EE7D-4734-897B-F969A00CF6B3}" presName="sibTrans" presStyleCnt="0"/>
      <dgm:spPr/>
    </dgm:pt>
    <dgm:pt modelId="{0CA17F25-AAF9-4C0F-A46C-5E2C20098EF6}" type="pres">
      <dgm:prSet presAssocID="{C0FFA33C-966F-48B5-B541-AA1200ACD361}" presName="node" presStyleLbl="node1" presStyleIdx="6" presStyleCnt="8">
        <dgm:presLayoutVars>
          <dgm:bulletEnabled val="1"/>
        </dgm:presLayoutVars>
      </dgm:prSet>
      <dgm:spPr/>
    </dgm:pt>
    <dgm:pt modelId="{0972E5B8-F63B-4F19-AECC-2F089D9238F4}" type="pres">
      <dgm:prSet presAssocID="{BAEB22F1-64A5-42DA-AA59-69F4AEA0A18E}" presName="sibTrans" presStyleCnt="0"/>
      <dgm:spPr/>
    </dgm:pt>
    <dgm:pt modelId="{1D719C4A-87D0-4281-B119-F6F96783C7EC}" type="pres">
      <dgm:prSet presAssocID="{F8A1ED88-AB72-4166-8DBC-01C5F6122B3A}" presName="node" presStyleLbl="node1" presStyleIdx="7" presStyleCnt="8">
        <dgm:presLayoutVars>
          <dgm:bulletEnabled val="1"/>
        </dgm:presLayoutVars>
      </dgm:prSet>
      <dgm:spPr/>
    </dgm:pt>
  </dgm:ptLst>
  <dgm:cxnLst>
    <dgm:cxn modelId="{A1573D05-E95C-4C48-BC5C-FE5F88F7D65D}" type="presOf" srcId="{01D5615C-9A50-4A71-9216-1705E9153450}" destId="{331BABDA-4CE1-4AA6-927D-083343DF3C8F}" srcOrd="0" destOrd="0" presId="urn:microsoft.com/office/officeart/2005/8/layout/default"/>
    <dgm:cxn modelId="{3037A505-FFC1-4403-A10C-09FFD5264EED}" srcId="{7314402A-1F1F-4471-AB1F-916DA3E2BE29}" destId="{C3E7868D-89D9-4388-8F04-A20B49AD9B95}" srcOrd="1" destOrd="0" parTransId="{46A6FF3A-294C-4E3C-AC09-319CD7F87E7A}" sibTransId="{1612AC31-CC1A-485E-891D-A2F917E12873}"/>
    <dgm:cxn modelId="{2AD69D1D-A957-449B-AE89-DBCFBAEABCB9}" srcId="{7314402A-1F1F-4471-AB1F-916DA3E2BE29}" destId="{FB94293E-2A1D-4925-9486-6ECD3AC0AA01}" srcOrd="3" destOrd="0" parTransId="{AF83A4FB-6752-4365-8404-FCEAE31F01BD}" sibTransId="{54E73F7A-8D77-4BA1-BA86-0DDC00AF1EEE}"/>
    <dgm:cxn modelId="{A8E42035-EBD9-4F55-A5FD-4809C63209CA}" type="presOf" srcId="{C0FFA33C-966F-48B5-B541-AA1200ACD361}" destId="{0CA17F25-AAF9-4C0F-A46C-5E2C20098EF6}" srcOrd="0" destOrd="0" presId="urn:microsoft.com/office/officeart/2005/8/layout/default"/>
    <dgm:cxn modelId="{6E322567-BA34-456C-A3C0-B38D47D82676}" srcId="{7314402A-1F1F-4471-AB1F-916DA3E2BE29}" destId="{6B7BB73F-6554-43F2-9EA5-4A4623EFC93E}" srcOrd="5" destOrd="0" parTransId="{C2286834-B8E4-44D8-A73B-25987E2B4318}" sibTransId="{1645A478-EE7D-4734-897B-F969A00CF6B3}"/>
    <dgm:cxn modelId="{9BE2D147-F5D1-4581-A0E2-6FC1B97F5EED}" srcId="{7314402A-1F1F-4471-AB1F-916DA3E2BE29}" destId="{1706DFF8-3171-4C20-99E3-3A1B78D30038}" srcOrd="0" destOrd="0" parTransId="{863AAB5B-496C-46B9-B7B6-55E9ECE4165F}" sibTransId="{ABE3F707-6ED6-4816-98E8-174AFF090600}"/>
    <dgm:cxn modelId="{B41A8849-0C8A-481E-99FF-6FF615264D4F}" type="presOf" srcId="{F8A1ED88-AB72-4166-8DBC-01C5F6122B3A}" destId="{1D719C4A-87D0-4281-B119-F6F96783C7EC}" srcOrd="0" destOrd="0" presId="urn:microsoft.com/office/officeart/2005/8/layout/default"/>
    <dgm:cxn modelId="{F11C044E-3A76-4F86-8CE3-CCBBBC3D61FA}" srcId="{7314402A-1F1F-4471-AB1F-916DA3E2BE29}" destId="{3DBC01C1-E4B6-43D4-B88C-C22E3C97A38F}" srcOrd="2" destOrd="0" parTransId="{633F7CF6-B0EB-468F-9B4A-1F4906F63DEB}" sibTransId="{4527B004-FE63-4F5D-9546-BB7D2B458F1B}"/>
    <dgm:cxn modelId="{CC7A8F51-AEF5-4995-A520-4CA4B9F868E1}" type="presOf" srcId="{1706DFF8-3171-4C20-99E3-3A1B78D30038}" destId="{8C824834-1E14-4CF7-A938-1E9C69E701A7}" srcOrd="0" destOrd="0" presId="urn:microsoft.com/office/officeart/2005/8/layout/default"/>
    <dgm:cxn modelId="{9B9CB956-9325-405F-B23B-422E039BD850}" type="presOf" srcId="{7314402A-1F1F-4471-AB1F-916DA3E2BE29}" destId="{042747F0-F49E-4505-8BF4-12F1B2F4526C}" srcOrd="0" destOrd="0" presId="urn:microsoft.com/office/officeart/2005/8/layout/default"/>
    <dgm:cxn modelId="{FA3B925A-CD01-4E0B-8963-0AAF6AD7F0E3}" type="presOf" srcId="{FB94293E-2A1D-4925-9486-6ECD3AC0AA01}" destId="{3753088E-2CA5-41AE-86A1-DAD038DF8F05}" srcOrd="0" destOrd="0" presId="urn:microsoft.com/office/officeart/2005/8/layout/default"/>
    <dgm:cxn modelId="{D1AB9AC9-572C-4243-943D-0AC2A804735E}" type="presOf" srcId="{6B7BB73F-6554-43F2-9EA5-4A4623EFC93E}" destId="{FFBD244E-5925-463D-898E-2D192FA398D9}" srcOrd="0" destOrd="0" presId="urn:microsoft.com/office/officeart/2005/8/layout/default"/>
    <dgm:cxn modelId="{49989BD2-6622-44C3-979F-C0483DD0A6EA}" srcId="{7314402A-1F1F-4471-AB1F-916DA3E2BE29}" destId="{C0FFA33C-966F-48B5-B541-AA1200ACD361}" srcOrd="6" destOrd="0" parTransId="{9A942575-1FF9-4CF7-8A39-4C2EA97B50C0}" sibTransId="{BAEB22F1-64A5-42DA-AA59-69F4AEA0A18E}"/>
    <dgm:cxn modelId="{5D410FD6-FA2F-474A-8E93-677840482C45}" srcId="{7314402A-1F1F-4471-AB1F-916DA3E2BE29}" destId="{F8A1ED88-AB72-4166-8DBC-01C5F6122B3A}" srcOrd="7" destOrd="0" parTransId="{5602E3AE-89C0-47A9-8E79-94654FD613F3}" sibTransId="{572191DD-C320-48B2-BDC7-6410DF31AFA2}"/>
    <dgm:cxn modelId="{6D3E00E4-1B1A-47E4-8503-562D3C909C9F}" srcId="{7314402A-1F1F-4471-AB1F-916DA3E2BE29}" destId="{01D5615C-9A50-4A71-9216-1705E9153450}" srcOrd="4" destOrd="0" parTransId="{D67899B6-972D-4E12-9879-60131A2E9C2B}" sibTransId="{3EFB1E3A-81AF-4B07-9BC6-521AE8893954}"/>
    <dgm:cxn modelId="{4505CEE5-F953-4253-8489-779C1CC2A39D}" type="presOf" srcId="{C3E7868D-89D9-4388-8F04-A20B49AD9B95}" destId="{77BE70B0-7807-46D8-B35A-6F1EC1DCC401}" srcOrd="0" destOrd="0" presId="urn:microsoft.com/office/officeart/2005/8/layout/default"/>
    <dgm:cxn modelId="{C88AADEB-45DD-44F0-BA05-810992EC40DB}" type="presOf" srcId="{3DBC01C1-E4B6-43D4-B88C-C22E3C97A38F}" destId="{31E3E3F3-CA2D-46B4-BB48-1A3D75386587}" srcOrd="0" destOrd="0" presId="urn:microsoft.com/office/officeart/2005/8/layout/default"/>
    <dgm:cxn modelId="{D27FD4B1-57F2-4F6B-A670-750DA32DB3A5}" type="presParOf" srcId="{042747F0-F49E-4505-8BF4-12F1B2F4526C}" destId="{8C824834-1E14-4CF7-A938-1E9C69E701A7}" srcOrd="0" destOrd="0" presId="urn:microsoft.com/office/officeart/2005/8/layout/default"/>
    <dgm:cxn modelId="{AD32FEB7-B82F-426F-AB3F-CD2B5D4B27AA}" type="presParOf" srcId="{042747F0-F49E-4505-8BF4-12F1B2F4526C}" destId="{72994EEE-505A-4637-B4FE-5C895A4F82A4}" srcOrd="1" destOrd="0" presId="urn:microsoft.com/office/officeart/2005/8/layout/default"/>
    <dgm:cxn modelId="{4AEA469B-A51E-4334-9249-4B4A29B48577}" type="presParOf" srcId="{042747F0-F49E-4505-8BF4-12F1B2F4526C}" destId="{77BE70B0-7807-46D8-B35A-6F1EC1DCC401}" srcOrd="2" destOrd="0" presId="urn:microsoft.com/office/officeart/2005/8/layout/default"/>
    <dgm:cxn modelId="{48D42B95-6F96-435A-9048-63B6F1C99E03}" type="presParOf" srcId="{042747F0-F49E-4505-8BF4-12F1B2F4526C}" destId="{ED71FEF6-83DB-4AFB-B03C-9B7E27C2BFD0}" srcOrd="3" destOrd="0" presId="urn:microsoft.com/office/officeart/2005/8/layout/default"/>
    <dgm:cxn modelId="{61C86991-685F-4523-A851-8D8AE13BEAD7}" type="presParOf" srcId="{042747F0-F49E-4505-8BF4-12F1B2F4526C}" destId="{31E3E3F3-CA2D-46B4-BB48-1A3D75386587}" srcOrd="4" destOrd="0" presId="urn:microsoft.com/office/officeart/2005/8/layout/default"/>
    <dgm:cxn modelId="{DB0E8013-D747-4820-BEAD-F594F2AF1928}" type="presParOf" srcId="{042747F0-F49E-4505-8BF4-12F1B2F4526C}" destId="{195C7603-61E7-46EA-B38A-AA1AA6CB1AB6}" srcOrd="5" destOrd="0" presId="urn:microsoft.com/office/officeart/2005/8/layout/default"/>
    <dgm:cxn modelId="{57B8B4F8-ECAB-46F5-BD01-54CCDE603CAF}" type="presParOf" srcId="{042747F0-F49E-4505-8BF4-12F1B2F4526C}" destId="{3753088E-2CA5-41AE-86A1-DAD038DF8F05}" srcOrd="6" destOrd="0" presId="urn:microsoft.com/office/officeart/2005/8/layout/default"/>
    <dgm:cxn modelId="{1F46980B-E89B-4975-B37D-E3A6FD08CC0F}" type="presParOf" srcId="{042747F0-F49E-4505-8BF4-12F1B2F4526C}" destId="{D9C04497-4C65-48F4-BEB6-1986F6867F48}" srcOrd="7" destOrd="0" presId="urn:microsoft.com/office/officeart/2005/8/layout/default"/>
    <dgm:cxn modelId="{61FAB484-8224-41EE-AF3C-9AA145D7A9B7}" type="presParOf" srcId="{042747F0-F49E-4505-8BF4-12F1B2F4526C}" destId="{331BABDA-4CE1-4AA6-927D-083343DF3C8F}" srcOrd="8" destOrd="0" presId="urn:microsoft.com/office/officeart/2005/8/layout/default"/>
    <dgm:cxn modelId="{3D82B8ED-0CC3-4143-B562-D5C783FF2BFB}" type="presParOf" srcId="{042747F0-F49E-4505-8BF4-12F1B2F4526C}" destId="{5CC4711C-2B9A-4130-8300-E388401F2603}" srcOrd="9" destOrd="0" presId="urn:microsoft.com/office/officeart/2005/8/layout/default"/>
    <dgm:cxn modelId="{73B52EE4-213D-4DED-B1A7-F8F541037E67}" type="presParOf" srcId="{042747F0-F49E-4505-8BF4-12F1B2F4526C}" destId="{FFBD244E-5925-463D-898E-2D192FA398D9}" srcOrd="10" destOrd="0" presId="urn:microsoft.com/office/officeart/2005/8/layout/default"/>
    <dgm:cxn modelId="{16954F2B-9A3F-4CD2-BF2A-04E93582B295}" type="presParOf" srcId="{042747F0-F49E-4505-8BF4-12F1B2F4526C}" destId="{13EA9600-8032-4533-9F1B-072C87EDE6AE}" srcOrd="11" destOrd="0" presId="urn:microsoft.com/office/officeart/2005/8/layout/default"/>
    <dgm:cxn modelId="{A64ABFD2-B14D-47D6-98D1-71D0E0E4081E}" type="presParOf" srcId="{042747F0-F49E-4505-8BF4-12F1B2F4526C}" destId="{0CA17F25-AAF9-4C0F-A46C-5E2C20098EF6}" srcOrd="12" destOrd="0" presId="urn:microsoft.com/office/officeart/2005/8/layout/default"/>
    <dgm:cxn modelId="{1E184A68-DCAC-40A1-B45C-D2FFD4D79A31}" type="presParOf" srcId="{042747F0-F49E-4505-8BF4-12F1B2F4526C}" destId="{0972E5B8-F63B-4F19-AECC-2F089D9238F4}" srcOrd="13" destOrd="0" presId="urn:microsoft.com/office/officeart/2005/8/layout/default"/>
    <dgm:cxn modelId="{C1F69476-2D78-4605-AE54-98BEB5118677}" type="presParOf" srcId="{042747F0-F49E-4505-8BF4-12F1B2F4526C}" destId="{1D719C4A-87D0-4281-B119-F6F96783C7E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145DB0-6D7B-4EAB-934C-7D40874DB115}" type="doc">
      <dgm:prSet loTypeId="urn:microsoft.com/office/officeart/2005/8/layout/equation1" loCatId="process" qsTypeId="urn:microsoft.com/office/officeart/2005/8/quickstyle/simple1" qsCatId="simple" csTypeId="urn:microsoft.com/office/officeart/2005/8/colors/accent1_2" csCatId="accent1" phldr="1"/>
      <dgm:spPr/>
    </dgm:pt>
    <dgm:pt modelId="{F0641D57-C3EB-4E23-B3D2-3EA5661333F6}">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Equality Act 2006</a:t>
          </a:r>
        </a:p>
      </dgm:t>
    </dgm:pt>
    <dgm:pt modelId="{668F5030-528E-43FC-B59C-C6528E2385AB}" type="parTrans" cxnId="{2963ED19-4853-4304-9AC0-EFF3A76F3288}">
      <dgm:prSet/>
      <dgm:spPr/>
      <dgm:t>
        <a:bodyPr/>
        <a:lstStyle/>
        <a:p>
          <a:endParaRPr lang="en-GB"/>
        </a:p>
      </dgm:t>
    </dgm:pt>
    <dgm:pt modelId="{2DCD64C0-7369-4EC2-984A-8CB61C361C2D}" type="sibTrans" cxnId="{2963ED19-4853-4304-9AC0-EFF3A76F3288}">
      <dgm:prSet/>
      <dgm:spPr>
        <a:solidFill>
          <a:schemeClr val="accent2">
            <a:lumMod val="75000"/>
          </a:schemeClr>
        </a:solidFill>
        <a:ln>
          <a:solidFill>
            <a:schemeClr val="tx1"/>
          </a:solidFill>
        </a:ln>
      </dgm:spPr>
      <dgm:t>
        <a:bodyPr/>
        <a:lstStyle/>
        <a:p>
          <a:endParaRPr lang="en-GB"/>
        </a:p>
      </dgm:t>
    </dgm:pt>
    <dgm:pt modelId="{32E5D38B-1A6C-403D-BA62-D8634A497CB3}">
      <dgm:prSet phldrT="[Text]" custT="1"/>
      <dgm:spPr>
        <a:solidFill>
          <a:schemeClr val="accent2">
            <a:lumMod val="40000"/>
            <a:lumOff val="60000"/>
          </a:schemeClr>
        </a:solidFill>
        <a:ln>
          <a:solidFill>
            <a:schemeClr val="tx1"/>
          </a:solidFill>
        </a:ln>
      </dgm:spPr>
      <dgm:t>
        <a:bodyPr/>
        <a:lstStyle/>
        <a:p>
          <a:r>
            <a:rPr lang="en-GB" sz="2100" dirty="0">
              <a:solidFill>
                <a:schemeClr val="tx1"/>
              </a:solidFill>
            </a:rPr>
            <a:t>Employment Equality (Age) Regs 2006</a:t>
          </a:r>
        </a:p>
      </dgm:t>
    </dgm:pt>
    <dgm:pt modelId="{BF3B62D0-9DBF-4E0D-8E10-5C021398E1CF}" type="parTrans" cxnId="{2EECB1E4-DD7B-4EC1-8974-F75DD535A37E}">
      <dgm:prSet/>
      <dgm:spPr/>
      <dgm:t>
        <a:bodyPr/>
        <a:lstStyle/>
        <a:p>
          <a:endParaRPr lang="en-GB"/>
        </a:p>
      </dgm:t>
    </dgm:pt>
    <dgm:pt modelId="{58AF7748-8CF1-4206-840F-12CAAFE7631D}" type="sibTrans" cxnId="{2EECB1E4-DD7B-4EC1-8974-F75DD535A37E}">
      <dgm:prSet/>
      <dgm:spPr>
        <a:solidFill>
          <a:schemeClr val="accent2">
            <a:lumMod val="75000"/>
          </a:schemeClr>
        </a:solidFill>
        <a:ln>
          <a:solidFill>
            <a:schemeClr val="tx1"/>
          </a:solidFill>
        </a:ln>
      </dgm:spPr>
      <dgm:t>
        <a:bodyPr/>
        <a:lstStyle/>
        <a:p>
          <a:endParaRPr lang="en-GB"/>
        </a:p>
      </dgm:t>
    </dgm:pt>
    <dgm:pt modelId="{95158A32-42D3-47DB-9350-8BD7670ACF30}">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Equality Act 2010</a:t>
          </a:r>
        </a:p>
      </dgm:t>
    </dgm:pt>
    <dgm:pt modelId="{73A1F1F7-42CE-4004-B6BD-F75A901C6A39}" type="parTrans" cxnId="{78960961-2F38-42E1-BD15-52D99957CFF6}">
      <dgm:prSet/>
      <dgm:spPr/>
      <dgm:t>
        <a:bodyPr/>
        <a:lstStyle/>
        <a:p>
          <a:endParaRPr lang="en-GB"/>
        </a:p>
      </dgm:t>
    </dgm:pt>
    <dgm:pt modelId="{A833922F-2A85-42E2-9AA9-F9041EBAEC10}" type="sibTrans" cxnId="{78960961-2F38-42E1-BD15-52D99957CFF6}">
      <dgm:prSet/>
      <dgm:spPr/>
      <dgm:t>
        <a:bodyPr/>
        <a:lstStyle/>
        <a:p>
          <a:endParaRPr lang="en-GB"/>
        </a:p>
      </dgm:t>
    </dgm:pt>
    <dgm:pt modelId="{3D51EF10-AF95-4EEC-A068-E8E558FB0C8F}" type="pres">
      <dgm:prSet presAssocID="{10145DB0-6D7B-4EAB-934C-7D40874DB115}" presName="linearFlow" presStyleCnt="0">
        <dgm:presLayoutVars>
          <dgm:dir/>
          <dgm:resizeHandles val="exact"/>
        </dgm:presLayoutVars>
      </dgm:prSet>
      <dgm:spPr/>
    </dgm:pt>
    <dgm:pt modelId="{DE21E4AE-CDA9-4991-AC3C-51A1C71E6152}" type="pres">
      <dgm:prSet presAssocID="{F0641D57-C3EB-4E23-B3D2-3EA5661333F6}" presName="node" presStyleLbl="node1" presStyleIdx="0" presStyleCnt="3">
        <dgm:presLayoutVars>
          <dgm:bulletEnabled val="1"/>
        </dgm:presLayoutVars>
      </dgm:prSet>
      <dgm:spPr/>
    </dgm:pt>
    <dgm:pt modelId="{96CFB2EC-41BA-469D-AC36-70879DEA677E}" type="pres">
      <dgm:prSet presAssocID="{2DCD64C0-7369-4EC2-984A-8CB61C361C2D}" presName="spacerL" presStyleCnt="0"/>
      <dgm:spPr/>
    </dgm:pt>
    <dgm:pt modelId="{524B0B9D-6369-4CCB-B860-AC6D37B741C6}" type="pres">
      <dgm:prSet presAssocID="{2DCD64C0-7369-4EC2-984A-8CB61C361C2D}" presName="sibTrans" presStyleLbl="sibTrans2D1" presStyleIdx="0" presStyleCnt="2"/>
      <dgm:spPr/>
    </dgm:pt>
    <dgm:pt modelId="{8761608D-C400-4563-ABF5-DDDB7253B8FB}" type="pres">
      <dgm:prSet presAssocID="{2DCD64C0-7369-4EC2-984A-8CB61C361C2D}" presName="spacerR" presStyleCnt="0"/>
      <dgm:spPr/>
    </dgm:pt>
    <dgm:pt modelId="{EF75E332-2702-4328-989B-FF7B04842D9F}" type="pres">
      <dgm:prSet presAssocID="{32E5D38B-1A6C-403D-BA62-D8634A497CB3}" presName="node" presStyleLbl="node1" presStyleIdx="1" presStyleCnt="3" custScaleX="112620" custLinFactNeighborX="5810" custLinFactNeighborY="-390">
        <dgm:presLayoutVars>
          <dgm:bulletEnabled val="1"/>
        </dgm:presLayoutVars>
      </dgm:prSet>
      <dgm:spPr/>
    </dgm:pt>
    <dgm:pt modelId="{AFAE73D8-4F87-4CB2-8FC5-1926B7316A36}" type="pres">
      <dgm:prSet presAssocID="{58AF7748-8CF1-4206-840F-12CAAFE7631D}" presName="spacerL" presStyleCnt="0"/>
      <dgm:spPr/>
    </dgm:pt>
    <dgm:pt modelId="{D26DFE39-FE8A-47B3-ACFE-77132E2E796F}" type="pres">
      <dgm:prSet presAssocID="{58AF7748-8CF1-4206-840F-12CAAFE7631D}" presName="sibTrans" presStyleLbl="sibTrans2D1" presStyleIdx="1" presStyleCnt="2"/>
      <dgm:spPr/>
    </dgm:pt>
    <dgm:pt modelId="{300AF696-1D01-45D6-A049-6D2C03832C85}" type="pres">
      <dgm:prSet presAssocID="{58AF7748-8CF1-4206-840F-12CAAFE7631D}" presName="spacerR" presStyleCnt="0"/>
      <dgm:spPr/>
    </dgm:pt>
    <dgm:pt modelId="{AE11A902-A2EA-4E4B-B02B-CFBC0A1CCD8A}" type="pres">
      <dgm:prSet presAssocID="{95158A32-42D3-47DB-9350-8BD7670ACF30}" presName="node" presStyleLbl="node1" presStyleIdx="2" presStyleCnt="3">
        <dgm:presLayoutVars>
          <dgm:bulletEnabled val="1"/>
        </dgm:presLayoutVars>
      </dgm:prSet>
      <dgm:spPr/>
    </dgm:pt>
  </dgm:ptLst>
  <dgm:cxnLst>
    <dgm:cxn modelId="{2963ED19-4853-4304-9AC0-EFF3A76F3288}" srcId="{10145DB0-6D7B-4EAB-934C-7D40874DB115}" destId="{F0641D57-C3EB-4E23-B3D2-3EA5661333F6}" srcOrd="0" destOrd="0" parTransId="{668F5030-528E-43FC-B59C-C6528E2385AB}" sibTransId="{2DCD64C0-7369-4EC2-984A-8CB61C361C2D}"/>
    <dgm:cxn modelId="{78960961-2F38-42E1-BD15-52D99957CFF6}" srcId="{10145DB0-6D7B-4EAB-934C-7D40874DB115}" destId="{95158A32-42D3-47DB-9350-8BD7670ACF30}" srcOrd="2" destOrd="0" parTransId="{73A1F1F7-42CE-4004-B6BD-F75A901C6A39}" sibTransId="{A833922F-2A85-42E2-9AA9-F9041EBAEC10}"/>
    <dgm:cxn modelId="{3031CE50-8FCE-432D-839E-42E68EF2B3B0}" type="presOf" srcId="{58AF7748-8CF1-4206-840F-12CAAFE7631D}" destId="{D26DFE39-FE8A-47B3-ACFE-77132E2E796F}" srcOrd="0" destOrd="0" presId="urn:microsoft.com/office/officeart/2005/8/layout/equation1"/>
    <dgm:cxn modelId="{921F2458-FC3B-4C99-9639-EF5E8A4E4DAC}" type="presOf" srcId="{2DCD64C0-7369-4EC2-984A-8CB61C361C2D}" destId="{524B0B9D-6369-4CCB-B860-AC6D37B741C6}" srcOrd="0" destOrd="0" presId="urn:microsoft.com/office/officeart/2005/8/layout/equation1"/>
    <dgm:cxn modelId="{BE379E80-4CA4-45B8-9A68-36B89153CB76}" type="presOf" srcId="{F0641D57-C3EB-4E23-B3D2-3EA5661333F6}" destId="{DE21E4AE-CDA9-4991-AC3C-51A1C71E6152}" srcOrd="0" destOrd="0" presId="urn:microsoft.com/office/officeart/2005/8/layout/equation1"/>
    <dgm:cxn modelId="{6D43FE81-2F3E-4685-8C92-40C2554F4AE2}" type="presOf" srcId="{95158A32-42D3-47DB-9350-8BD7670ACF30}" destId="{AE11A902-A2EA-4E4B-B02B-CFBC0A1CCD8A}" srcOrd="0" destOrd="0" presId="urn:microsoft.com/office/officeart/2005/8/layout/equation1"/>
    <dgm:cxn modelId="{A9E8E889-3396-4C26-A370-D7B70FECE9C8}" type="presOf" srcId="{32E5D38B-1A6C-403D-BA62-D8634A497CB3}" destId="{EF75E332-2702-4328-989B-FF7B04842D9F}" srcOrd="0" destOrd="0" presId="urn:microsoft.com/office/officeart/2005/8/layout/equation1"/>
    <dgm:cxn modelId="{26E5A9D3-8669-4856-BDA4-224D39F9DF4E}" type="presOf" srcId="{10145DB0-6D7B-4EAB-934C-7D40874DB115}" destId="{3D51EF10-AF95-4EEC-A068-E8E558FB0C8F}" srcOrd="0" destOrd="0" presId="urn:microsoft.com/office/officeart/2005/8/layout/equation1"/>
    <dgm:cxn modelId="{2EECB1E4-DD7B-4EC1-8974-F75DD535A37E}" srcId="{10145DB0-6D7B-4EAB-934C-7D40874DB115}" destId="{32E5D38B-1A6C-403D-BA62-D8634A497CB3}" srcOrd="1" destOrd="0" parTransId="{BF3B62D0-9DBF-4E0D-8E10-5C021398E1CF}" sibTransId="{58AF7748-8CF1-4206-840F-12CAAFE7631D}"/>
    <dgm:cxn modelId="{83D06747-54D5-4B44-BE35-CA7EEB2DDD9F}" type="presParOf" srcId="{3D51EF10-AF95-4EEC-A068-E8E558FB0C8F}" destId="{DE21E4AE-CDA9-4991-AC3C-51A1C71E6152}" srcOrd="0" destOrd="0" presId="urn:microsoft.com/office/officeart/2005/8/layout/equation1"/>
    <dgm:cxn modelId="{CA9C095B-4A87-4E6A-BF95-F4485BD14332}" type="presParOf" srcId="{3D51EF10-AF95-4EEC-A068-E8E558FB0C8F}" destId="{96CFB2EC-41BA-469D-AC36-70879DEA677E}" srcOrd="1" destOrd="0" presId="urn:microsoft.com/office/officeart/2005/8/layout/equation1"/>
    <dgm:cxn modelId="{52F344A9-A080-4754-B772-50931B2404EF}" type="presParOf" srcId="{3D51EF10-AF95-4EEC-A068-E8E558FB0C8F}" destId="{524B0B9D-6369-4CCB-B860-AC6D37B741C6}" srcOrd="2" destOrd="0" presId="urn:microsoft.com/office/officeart/2005/8/layout/equation1"/>
    <dgm:cxn modelId="{2A66DB24-A334-44B7-A625-E56B3E573988}" type="presParOf" srcId="{3D51EF10-AF95-4EEC-A068-E8E558FB0C8F}" destId="{8761608D-C400-4563-ABF5-DDDB7253B8FB}" srcOrd="3" destOrd="0" presId="urn:microsoft.com/office/officeart/2005/8/layout/equation1"/>
    <dgm:cxn modelId="{278F96F2-9619-48B5-A385-D97CD845CC14}" type="presParOf" srcId="{3D51EF10-AF95-4EEC-A068-E8E558FB0C8F}" destId="{EF75E332-2702-4328-989B-FF7B04842D9F}" srcOrd="4" destOrd="0" presId="urn:microsoft.com/office/officeart/2005/8/layout/equation1"/>
    <dgm:cxn modelId="{95F414F1-D4F7-4C04-A489-66B933C66061}" type="presParOf" srcId="{3D51EF10-AF95-4EEC-A068-E8E558FB0C8F}" destId="{AFAE73D8-4F87-4CB2-8FC5-1926B7316A36}" srcOrd="5" destOrd="0" presId="urn:microsoft.com/office/officeart/2005/8/layout/equation1"/>
    <dgm:cxn modelId="{0D6F5FF6-3984-41EE-BC94-ED74CA8D2053}" type="presParOf" srcId="{3D51EF10-AF95-4EEC-A068-E8E558FB0C8F}" destId="{D26DFE39-FE8A-47B3-ACFE-77132E2E796F}" srcOrd="6" destOrd="0" presId="urn:microsoft.com/office/officeart/2005/8/layout/equation1"/>
    <dgm:cxn modelId="{4BC4C6F1-81D5-45D0-945F-D9D6562B7F46}" type="presParOf" srcId="{3D51EF10-AF95-4EEC-A068-E8E558FB0C8F}" destId="{300AF696-1D01-45D6-A049-6D2C03832C85}" srcOrd="7" destOrd="0" presId="urn:microsoft.com/office/officeart/2005/8/layout/equation1"/>
    <dgm:cxn modelId="{8FA4E7E3-7CA0-4AB6-90E7-BCB3F457F5BF}" type="presParOf" srcId="{3D51EF10-AF95-4EEC-A068-E8E558FB0C8F}" destId="{AE11A902-A2EA-4E4B-B02B-CFBC0A1CCD8A}" srcOrd="8" destOrd="0" presId="urn:microsoft.com/office/officeart/2005/8/layout/equatio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92A6CE-12D0-48E8-9DB2-F51DB536FDC9}"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73615AA7-7DFD-4312-A218-93C1D8C2832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Age</a:t>
          </a:r>
        </a:p>
      </dgm:t>
    </dgm:pt>
    <dgm:pt modelId="{4C321E34-5AF4-4371-9F05-02811E983BA4}" type="parTrans" cxnId="{4BE071CF-3A59-4A6E-98D1-1722FBC98996}">
      <dgm:prSet/>
      <dgm:spPr/>
      <dgm:t>
        <a:bodyPr/>
        <a:lstStyle/>
        <a:p>
          <a:endParaRPr lang="en-GB"/>
        </a:p>
      </dgm:t>
    </dgm:pt>
    <dgm:pt modelId="{208B1CFF-27D8-4D95-8005-87B43BF2204B}" type="sibTrans" cxnId="{4BE071CF-3A59-4A6E-98D1-1722FBC98996}">
      <dgm:prSet/>
      <dgm:spPr>
        <a:solidFill>
          <a:schemeClr val="accent2">
            <a:lumMod val="75000"/>
          </a:schemeClr>
        </a:solidFill>
        <a:ln>
          <a:solidFill>
            <a:schemeClr val="tx1"/>
          </a:solidFill>
        </a:ln>
      </dgm:spPr>
      <dgm:t>
        <a:bodyPr/>
        <a:lstStyle/>
        <a:p>
          <a:endParaRPr lang="en-GB"/>
        </a:p>
      </dgm:t>
    </dgm:pt>
    <dgm:pt modelId="{1A6C859B-6D88-45E9-882A-104332FC3441}">
      <dgm:prSet phldrT="[Text]" custT="1"/>
      <dgm:spPr>
        <a:solidFill>
          <a:schemeClr val="accent2">
            <a:lumMod val="40000"/>
            <a:lumOff val="60000"/>
          </a:schemeClr>
        </a:solidFill>
        <a:ln>
          <a:solidFill>
            <a:schemeClr val="tx1"/>
          </a:solidFill>
          <a:prstDash val="solid"/>
        </a:ln>
      </dgm:spPr>
      <dgm:t>
        <a:bodyPr/>
        <a:lstStyle/>
        <a:p>
          <a:r>
            <a:rPr lang="en-GB" sz="2400" b="1" i="1" dirty="0">
              <a:solidFill>
                <a:schemeClr val="tx1"/>
              </a:solidFill>
            </a:rPr>
            <a:t>Disability</a:t>
          </a:r>
        </a:p>
      </dgm:t>
    </dgm:pt>
    <dgm:pt modelId="{A4035F63-68D1-419E-B2B7-31F14FF8E508}" type="parTrans" cxnId="{EAE7EA37-641B-46C5-A634-7C24BFA6C4DD}">
      <dgm:prSet/>
      <dgm:spPr/>
      <dgm:t>
        <a:bodyPr/>
        <a:lstStyle/>
        <a:p>
          <a:endParaRPr lang="en-GB"/>
        </a:p>
      </dgm:t>
    </dgm:pt>
    <dgm:pt modelId="{E09CFCD2-DFA4-4949-A221-9BDC251B47D3}" type="sibTrans" cxnId="{EAE7EA37-641B-46C5-A634-7C24BFA6C4DD}">
      <dgm:prSet/>
      <dgm:spPr>
        <a:solidFill>
          <a:schemeClr val="accent2">
            <a:lumMod val="75000"/>
          </a:schemeClr>
        </a:solidFill>
        <a:ln>
          <a:solidFill>
            <a:schemeClr val="tx1"/>
          </a:solidFill>
        </a:ln>
      </dgm:spPr>
      <dgm:t>
        <a:bodyPr/>
        <a:lstStyle/>
        <a:p>
          <a:endParaRPr lang="en-GB"/>
        </a:p>
      </dgm:t>
    </dgm:pt>
    <dgm:pt modelId="{6211A93C-35DF-4EC2-BE2D-F9D13C21D34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Marriage &amp; Civil Partnership</a:t>
          </a:r>
        </a:p>
      </dgm:t>
    </dgm:pt>
    <dgm:pt modelId="{F6F86467-F51A-476D-B858-5E49B705B545}" type="parTrans" cxnId="{5483C7C5-F821-4405-A542-4FA131C61EF7}">
      <dgm:prSet/>
      <dgm:spPr/>
      <dgm:t>
        <a:bodyPr/>
        <a:lstStyle/>
        <a:p>
          <a:endParaRPr lang="en-GB"/>
        </a:p>
      </dgm:t>
    </dgm:pt>
    <dgm:pt modelId="{291D6D73-790F-4254-B36F-F4F6D05CE018}" type="sibTrans" cxnId="{5483C7C5-F821-4405-A542-4FA131C61EF7}">
      <dgm:prSet/>
      <dgm:spPr>
        <a:solidFill>
          <a:schemeClr val="accent2">
            <a:lumMod val="75000"/>
          </a:schemeClr>
        </a:solidFill>
        <a:ln>
          <a:solidFill>
            <a:schemeClr val="tx1"/>
          </a:solidFill>
        </a:ln>
      </dgm:spPr>
      <dgm:t>
        <a:bodyPr/>
        <a:lstStyle/>
        <a:p>
          <a:endParaRPr lang="en-GB"/>
        </a:p>
      </dgm:t>
    </dgm:pt>
    <dgm:pt modelId="{03CA2745-31B9-4248-86F6-72788B35ED4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Pregnancy &amp; Maternity</a:t>
          </a:r>
        </a:p>
      </dgm:t>
    </dgm:pt>
    <dgm:pt modelId="{55BD6FAF-F31E-4086-993C-52D3ACE931ED}" type="parTrans" cxnId="{DC140026-FD16-4AF8-ACD7-8099376A345D}">
      <dgm:prSet/>
      <dgm:spPr/>
      <dgm:t>
        <a:bodyPr/>
        <a:lstStyle/>
        <a:p>
          <a:endParaRPr lang="en-GB"/>
        </a:p>
      </dgm:t>
    </dgm:pt>
    <dgm:pt modelId="{65910E1F-5B2B-4AE8-B492-79164A06FACF}" type="sibTrans" cxnId="{DC140026-FD16-4AF8-ACD7-8099376A345D}">
      <dgm:prSet/>
      <dgm:spPr>
        <a:solidFill>
          <a:schemeClr val="accent2">
            <a:lumMod val="75000"/>
          </a:schemeClr>
        </a:solidFill>
        <a:ln>
          <a:solidFill>
            <a:schemeClr val="tx1"/>
          </a:solidFill>
        </a:ln>
      </dgm:spPr>
      <dgm:t>
        <a:bodyPr/>
        <a:lstStyle/>
        <a:p>
          <a:endParaRPr lang="en-GB"/>
        </a:p>
      </dgm:t>
    </dgm:pt>
    <dgm:pt modelId="{EF958B4C-419C-47F8-87A4-5035578F5B50}">
      <dgm:prSet phldrT="[Text]" custT="1"/>
      <dgm:spPr>
        <a:solidFill>
          <a:schemeClr val="accent2">
            <a:lumMod val="60000"/>
            <a:lumOff val="40000"/>
          </a:schemeClr>
        </a:solidFill>
        <a:ln>
          <a:solidFill>
            <a:schemeClr val="tx1"/>
          </a:solidFill>
          <a:prstDash val="solid"/>
        </a:ln>
      </dgm:spPr>
      <dgm:t>
        <a:bodyPr/>
        <a:lstStyle/>
        <a:p>
          <a:r>
            <a:rPr lang="en-GB" sz="2400" b="1" i="1" u="none" dirty="0">
              <a:solidFill>
                <a:schemeClr val="tx1"/>
              </a:solidFill>
            </a:rPr>
            <a:t>Race</a:t>
          </a:r>
        </a:p>
      </dgm:t>
    </dgm:pt>
    <dgm:pt modelId="{FEFD04C1-2FD0-46E9-83C4-DA3C051E8877}" type="parTrans" cxnId="{978A0A6D-A51D-4C56-B5CF-3AB54C8333A8}">
      <dgm:prSet/>
      <dgm:spPr/>
      <dgm:t>
        <a:bodyPr/>
        <a:lstStyle/>
        <a:p>
          <a:endParaRPr lang="en-GB"/>
        </a:p>
      </dgm:t>
    </dgm:pt>
    <dgm:pt modelId="{7B306D34-DFFE-40EC-91D1-798FE89F7E4C}" type="sibTrans" cxnId="{978A0A6D-A51D-4C56-B5CF-3AB54C8333A8}">
      <dgm:prSet/>
      <dgm:spPr>
        <a:solidFill>
          <a:schemeClr val="accent2">
            <a:lumMod val="75000"/>
          </a:schemeClr>
        </a:solidFill>
        <a:ln>
          <a:solidFill>
            <a:schemeClr val="tx1"/>
          </a:solidFill>
        </a:ln>
      </dgm:spPr>
      <dgm:t>
        <a:bodyPr/>
        <a:lstStyle/>
        <a:p>
          <a:endParaRPr lang="en-GB"/>
        </a:p>
      </dgm:t>
    </dgm:pt>
    <dgm:pt modelId="{77058527-EF83-46C6-AF52-69714EED3741}">
      <dgm:prSet phldrT="[Text]" custT="1"/>
      <dgm:spPr>
        <a:solidFill>
          <a:schemeClr val="accent2"/>
        </a:solidFill>
        <a:ln>
          <a:solidFill>
            <a:schemeClr val="tx1"/>
          </a:solidFill>
        </a:ln>
      </dgm:spPr>
      <dgm:t>
        <a:bodyPr/>
        <a:lstStyle/>
        <a:p>
          <a:r>
            <a:rPr lang="en-GB" sz="2400" b="1" i="1" dirty="0">
              <a:solidFill>
                <a:schemeClr val="tx1"/>
              </a:solidFill>
            </a:rPr>
            <a:t>Religion or Belief</a:t>
          </a:r>
        </a:p>
      </dgm:t>
    </dgm:pt>
    <dgm:pt modelId="{3F4742BD-4F8C-4FF3-A0B7-94E58E960A91}" type="parTrans" cxnId="{0917276E-BF59-44E0-A639-B26CFB4E781F}">
      <dgm:prSet/>
      <dgm:spPr/>
      <dgm:t>
        <a:bodyPr/>
        <a:lstStyle/>
        <a:p>
          <a:endParaRPr lang="en-GB"/>
        </a:p>
      </dgm:t>
    </dgm:pt>
    <dgm:pt modelId="{2E566D2C-475B-48CB-8549-DFB96EDA9B09}" type="sibTrans" cxnId="{0917276E-BF59-44E0-A639-B26CFB4E781F}">
      <dgm:prSet/>
      <dgm:spPr>
        <a:solidFill>
          <a:schemeClr val="accent2">
            <a:lumMod val="75000"/>
          </a:schemeClr>
        </a:solidFill>
        <a:ln>
          <a:solidFill>
            <a:schemeClr val="tx1"/>
          </a:solidFill>
        </a:ln>
      </dgm:spPr>
      <dgm:t>
        <a:bodyPr/>
        <a:lstStyle/>
        <a:p>
          <a:endParaRPr lang="en-GB"/>
        </a:p>
      </dgm:t>
    </dgm:pt>
    <dgm:pt modelId="{CCF8A62E-FB20-470F-8EDF-15865F212AE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a:t>
          </a:r>
        </a:p>
      </dgm:t>
    </dgm:pt>
    <dgm:pt modelId="{C1E023A0-7168-4789-BAC7-8E7D876F39C7}" type="parTrans" cxnId="{624798C8-EA22-44CD-B3A1-F0A618020077}">
      <dgm:prSet/>
      <dgm:spPr/>
      <dgm:t>
        <a:bodyPr/>
        <a:lstStyle/>
        <a:p>
          <a:endParaRPr lang="en-GB"/>
        </a:p>
      </dgm:t>
    </dgm:pt>
    <dgm:pt modelId="{2EE7E578-9067-4CAD-94F2-B47DFF7147ED}" type="sibTrans" cxnId="{624798C8-EA22-44CD-B3A1-F0A618020077}">
      <dgm:prSet/>
      <dgm:spPr>
        <a:solidFill>
          <a:schemeClr val="accent2">
            <a:lumMod val="75000"/>
          </a:schemeClr>
        </a:solidFill>
        <a:ln>
          <a:solidFill>
            <a:schemeClr val="tx1"/>
          </a:solidFill>
        </a:ln>
      </dgm:spPr>
      <dgm:t>
        <a:bodyPr/>
        <a:lstStyle/>
        <a:p>
          <a:endParaRPr lang="en-GB"/>
        </a:p>
      </dgm:t>
    </dgm:pt>
    <dgm:pt modelId="{4D4B76D6-4C6D-483A-AC0B-3B9A6AFBE0E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Sexual Orientation</a:t>
          </a:r>
        </a:p>
      </dgm:t>
    </dgm:pt>
    <dgm:pt modelId="{D3533E66-3C89-4328-80BC-41DCBC382DB3}" type="parTrans" cxnId="{451CA690-6534-470D-9054-980413259151}">
      <dgm:prSet/>
      <dgm:spPr/>
      <dgm:t>
        <a:bodyPr/>
        <a:lstStyle/>
        <a:p>
          <a:endParaRPr lang="en-GB"/>
        </a:p>
      </dgm:t>
    </dgm:pt>
    <dgm:pt modelId="{1F214AEF-C749-4794-9C69-505B0EE98BB2}" type="sibTrans" cxnId="{451CA690-6534-470D-9054-980413259151}">
      <dgm:prSet/>
      <dgm:spPr>
        <a:solidFill>
          <a:schemeClr val="accent2">
            <a:lumMod val="75000"/>
          </a:schemeClr>
        </a:solidFill>
        <a:ln>
          <a:solidFill>
            <a:schemeClr val="tx1"/>
          </a:solidFill>
        </a:ln>
      </dgm:spPr>
      <dgm:t>
        <a:bodyPr/>
        <a:lstStyle/>
        <a:p>
          <a:endParaRPr lang="en-GB"/>
        </a:p>
      </dgm:t>
    </dgm:pt>
    <dgm:pt modelId="{1BA1D53A-77AF-4A7C-ACB9-4C7CA668EBA7}">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Gender Reassignment</a:t>
          </a:r>
        </a:p>
      </dgm:t>
    </dgm:pt>
    <dgm:pt modelId="{ED7706F9-F2F8-427A-97CB-87E775D635A0}" type="parTrans" cxnId="{287F1FBC-1D41-4483-9843-5BE2402075C3}">
      <dgm:prSet/>
      <dgm:spPr/>
      <dgm:t>
        <a:bodyPr/>
        <a:lstStyle/>
        <a:p>
          <a:endParaRPr lang="en-GB"/>
        </a:p>
      </dgm:t>
    </dgm:pt>
    <dgm:pt modelId="{3B1F4BE6-BA47-458F-9199-ECFF8DDE96C8}" type="sibTrans" cxnId="{287F1FBC-1D41-4483-9843-5BE2402075C3}">
      <dgm:prSet/>
      <dgm:spPr/>
      <dgm:t>
        <a:bodyPr/>
        <a:lstStyle/>
        <a:p>
          <a:endParaRPr lang="en-GB"/>
        </a:p>
      </dgm:t>
    </dgm:pt>
    <dgm:pt modelId="{B9A4308F-318F-4340-B179-E2A667421649}" type="pres">
      <dgm:prSet presAssocID="{1592A6CE-12D0-48E8-9DB2-F51DB536FDC9}" presName="Name0" presStyleCnt="0">
        <dgm:presLayoutVars>
          <dgm:dir/>
          <dgm:resizeHandles/>
        </dgm:presLayoutVars>
      </dgm:prSet>
      <dgm:spPr/>
    </dgm:pt>
    <dgm:pt modelId="{E578BF58-B2C6-4DFF-8176-6EA2372A4DCF}" type="pres">
      <dgm:prSet presAssocID="{73615AA7-7DFD-4312-A218-93C1D8C2832F}" presName="compNode" presStyleCnt="0"/>
      <dgm:spPr/>
    </dgm:pt>
    <dgm:pt modelId="{97CEFD5B-C4C3-4E36-B49E-C088769066BB}" type="pres">
      <dgm:prSet presAssocID="{73615AA7-7DFD-4312-A218-93C1D8C2832F}" presName="dummyConnPt" presStyleCnt="0"/>
      <dgm:spPr/>
    </dgm:pt>
    <dgm:pt modelId="{E372155F-88EB-4592-8CCE-79E36CED31F4}" type="pres">
      <dgm:prSet presAssocID="{73615AA7-7DFD-4312-A218-93C1D8C2832F}" presName="node" presStyleLbl="node1" presStyleIdx="0" presStyleCnt="9" custScaleY="130658">
        <dgm:presLayoutVars>
          <dgm:bulletEnabled val="1"/>
        </dgm:presLayoutVars>
      </dgm:prSet>
      <dgm:spPr/>
    </dgm:pt>
    <dgm:pt modelId="{F59487BE-4812-441D-B5A6-316021307822}" type="pres">
      <dgm:prSet presAssocID="{208B1CFF-27D8-4D95-8005-87B43BF2204B}" presName="sibTrans" presStyleLbl="bgSibTrans2D1" presStyleIdx="0" presStyleCnt="8"/>
      <dgm:spPr/>
    </dgm:pt>
    <dgm:pt modelId="{033768C0-0EA6-466E-8E2E-E7DCB5AB8CF7}" type="pres">
      <dgm:prSet presAssocID="{1A6C859B-6D88-45E9-882A-104332FC3441}" presName="compNode" presStyleCnt="0"/>
      <dgm:spPr/>
    </dgm:pt>
    <dgm:pt modelId="{839008C3-7098-45D9-8F66-B17BEDDD3DBA}" type="pres">
      <dgm:prSet presAssocID="{1A6C859B-6D88-45E9-882A-104332FC3441}" presName="dummyConnPt" presStyleCnt="0"/>
      <dgm:spPr/>
    </dgm:pt>
    <dgm:pt modelId="{56594D3E-7AC9-449B-BCF1-F48F634362D8}" type="pres">
      <dgm:prSet presAssocID="{1A6C859B-6D88-45E9-882A-104332FC3441}" presName="node" presStyleLbl="node1" presStyleIdx="1" presStyleCnt="9" custScaleY="120522">
        <dgm:presLayoutVars>
          <dgm:bulletEnabled val="1"/>
        </dgm:presLayoutVars>
      </dgm:prSet>
      <dgm:spPr/>
    </dgm:pt>
    <dgm:pt modelId="{45D2169D-8F25-4AA1-9BFD-3841549D802C}" type="pres">
      <dgm:prSet presAssocID="{E09CFCD2-DFA4-4949-A221-9BDC251B47D3}" presName="sibTrans" presStyleLbl="bgSibTrans2D1" presStyleIdx="1" presStyleCnt="8"/>
      <dgm:spPr/>
    </dgm:pt>
    <dgm:pt modelId="{CB4C8DC1-2182-4F18-B98B-D888DEEA26BA}" type="pres">
      <dgm:prSet presAssocID="{6211A93C-35DF-4EC2-BE2D-F9D13C21D34F}" presName="compNode" presStyleCnt="0"/>
      <dgm:spPr/>
    </dgm:pt>
    <dgm:pt modelId="{8F617F29-7AC8-4E27-B714-A1122A498199}" type="pres">
      <dgm:prSet presAssocID="{6211A93C-35DF-4EC2-BE2D-F9D13C21D34F}" presName="dummyConnPt" presStyleCnt="0"/>
      <dgm:spPr/>
    </dgm:pt>
    <dgm:pt modelId="{FA238A9C-D6CD-469D-BC94-1C29A5D1CDD8}" type="pres">
      <dgm:prSet presAssocID="{6211A93C-35DF-4EC2-BE2D-F9D13C21D34F}" presName="node" presStyleLbl="node1" presStyleIdx="2" presStyleCnt="9" custScaleY="125228">
        <dgm:presLayoutVars>
          <dgm:bulletEnabled val="1"/>
        </dgm:presLayoutVars>
      </dgm:prSet>
      <dgm:spPr/>
    </dgm:pt>
    <dgm:pt modelId="{6664E8A3-062A-4FD9-9F86-D17670A9A024}" type="pres">
      <dgm:prSet presAssocID="{291D6D73-790F-4254-B36F-F4F6D05CE018}" presName="sibTrans" presStyleLbl="bgSibTrans2D1" presStyleIdx="2" presStyleCnt="8"/>
      <dgm:spPr/>
    </dgm:pt>
    <dgm:pt modelId="{3EFB4726-A185-4063-9723-AEE770B0307C}" type="pres">
      <dgm:prSet presAssocID="{03CA2745-31B9-4248-86F6-72788B35ED4A}" presName="compNode" presStyleCnt="0"/>
      <dgm:spPr/>
    </dgm:pt>
    <dgm:pt modelId="{D2F2528C-7D6D-42A7-AC03-EEAAEEBF3199}" type="pres">
      <dgm:prSet presAssocID="{03CA2745-31B9-4248-86F6-72788B35ED4A}" presName="dummyConnPt" presStyleCnt="0"/>
      <dgm:spPr/>
    </dgm:pt>
    <dgm:pt modelId="{A90F509A-D2A3-42B3-8F2E-5C13FA378655}" type="pres">
      <dgm:prSet presAssocID="{03CA2745-31B9-4248-86F6-72788B35ED4A}" presName="node" presStyleLbl="node1" presStyleIdx="3" presStyleCnt="9" custScaleY="129852">
        <dgm:presLayoutVars>
          <dgm:bulletEnabled val="1"/>
        </dgm:presLayoutVars>
      </dgm:prSet>
      <dgm:spPr/>
    </dgm:pt>
    <dgm:pt modelId="{EE872AE1-6EF5-4AC3-BAE7-19DA9F644F00}" type="pres">
      <dgm:prSet presAssocID="{65910E1F-5B2B-4AE8-B492-79164A06FACF}" presName="sibTrans" presStyleLbl="bgSibTrans2D1" presStyleIdx="3" presStyleCnt="8"/>
      <dgm:spPr/>
    </dgm:pt>
    <dgm:pt modelId="{B3215724-A8AC-4A37-A733-D828CBF62F5D}" type="pres">
      <dgm:prSet presAssocID="{EF958B4C-419C-47F8-87A4-5035578F5B50}" presName="compNode" presStyleCnt="0"/>
      <dgm:spPr/>
    </dgm:pt>
    <dgm:pt modelId="{F10F1972-E5DC-49C3-BE3D-389E049C0FD4}" type="pres">
      <dgm:prSet presAssocID="{EF958B4C-419C-47F8-87A4-5035578F5B50}" presName="dummyConnPt" presStyleCnt="0"/>
      <dgm:spPr/>
    </dgm:pt>
    <dgm:pt modelId="{43365E2A-1487-411E-9D4C-51F93E090074}" type="pres">
      <dgm:prSet presAssocID="{EF958B4C-419C-47F8-87A4-5035578F5B50}" presName="node" presStyleLbl="node1" presStyleIdx="4" presStyleCnt="9" custScaleY="123444">
        <dgm:presLayoutVars>
          <dgm:bulletEnabled val="1"/>
        </dgm:presLayoutVars>
      </dgm:prSet>
      <dgm:spPr/>
    </dgm:pt>
    <dgm:pt modelId="{B5BE4A4F-035E-4F63-8318-D6DF7A1DD424}" type="pres">
      <dgm:prSet presAssocID="{7B306D34-DFFE-40EC-91D1-798FE89F7E4C}" presName="sibTrans" presStyleLbl="bgSibTrans2D1" presStyleIdx="4" presStyleCnt="8"/>
      <dgm:spPr/>
    </dgm:pt>
    <dgm:pt modelId="{66173758-D117-4BDF-B414-0F7F9EE17DFB}" type="pres">
      <dgm:prSet presAssocID="{77058527-EF83-46C6-AF52-69714EED3741}" presName="compNode" presStyleCnt="0"/>
      <dgm:spPr/>
    </dgm:pt>
    <dgm:pt modelId="{CD5FE79A-9D87-423F-8345-833DBB812B44}" type="pres">
      <dgm:prSet presAssocID="{77058527-EF83-46C6-AF52-69714EED3741}" presName="dummyConnPt" presStyleCnt="0"/>
      <dgm:spPr/>
    </dgm:pt>
    <dgm:pt modelId="{40C330A6-16CC-4A79-BF8E-05895A670AF5}" type="pres">
      <dgm:prSet presAssocID="{77058527-EF83-46C6-AF52-69714EED3741}" presName="node" presStyleLbl="node1" presStyleIdx="5" presStyleCnt="9" custScaleY="123912">
        <dgm:presLayoutVars>
          <dgm:bulletEnabled val="1"/>
        </dgm:presLayoutVars>
      </dgm:prSet>
      <dgm:spPr/>
    </dgm:pt>
    <dgm:pt modelId="{552D2C48-2588-490C-AB02-FB848FE9141B}" type="pres">
      <dgm:prSet presAssocID="{2E566D2C-475B-48CB-8549-DFB96EDA9B09}" presName="sibTrans" presStyleLbl="bgSibTrans2D1" presStyleIdx="5" presStyleCnt="8"/>
      <dgm:spPr/>
    </dgm:pt>
    <dgm:pt modelId="{F76DA6FA-6623-450A-8732-8EE9599F8720}" type="pres">
      <dgm:prSet presAssocID="{CCF8A62E-FB20-470F-8EDF-15865F212AEA}" presName="compNode" presStyleCnt="0"/>
      <dgm:spPr/>
    </dgm:pt>
    <dgm:pt modelId="{0EEFBBDC-7B4D-4FC1-804D-065773BBA8A1}" type="pres">
      <dgm:prSet presAssocID="{CCF8A62E-FB20-470F-8EDF-15865F212AEA}" presName="dummyConnPt" presStyleCnt="0"/>
      <dgm:spPr/>
    </dgm:pt>
    <dgm:pt modelId="{31B8BF31-EB65-48BF-A610-9D604CF01918}" type="pres">
      <dgm:prSet presAssocID="{CCF8A62E-FB20-470F-8EDF-15865F212AEA}" presName="node" presStyleLbl="node1" presStyleIdx="6" presStyleCnt="9" custScaleY="122684">
        <dgm:presLayoutVars>
          <dgm:bulletEnabled val="1"/>
        </dgm:presLayoutVars>
      </dgm:prSet>
      <dgm:spPr/>
    </dgm:pt>
    <dgm:pt modelId="{5D068B91-21F0-4A97-B0FB-BA9F181E87EE}" type="pres">
      <dgm:prSet presAssocID="{2EE7E578-9067-4CAD-94F2-B47DFF7147ED}" presName="sibTrans" presStyleLbl="bgSibTrans2D1" presStyleIdx="6" presStyleCnt="8"/>
      <dgm:spPr/>
    </dgm:pt>
    <dgm:pt modelId="{51519A9B-B717-47A8-86FC-AB38C75F5E82}" type="pres">
      <dgm:prSet presAssocID="{4D4B76D6-4C6D-483A-AC0B-3B9A6AFBE0E1}" presName="compNode" presStyleCnt="0"/>
      <dgm:spPr/>
    </dgm:pt>
    <dgm:pt modelId="{C9C8090A-2609-4F54-886F-63B07CC7B983}" type="pres">
      <dgm:prSet presAssocID="{4D4B76D6-4C6D-483A-AC0B-3B9A6AFBE0E1}" presName="dummyConnPt" presStyleCnt="0"/>
      <dgm:spPr/>
    </dgm:pt>
    <dgm:pt modelId="{C8138846-EE0C-472B-9859-B30EAC3C6A2C}" type="pres">
      <dgm:prSet presAssocID="{4D4B76D6-4C6D-483A-AC0B-3B9A6AFBE0E1}" presName="node" presStyleLbl="node1" presStyleIdx="7" presStyleCnt="9" custScaleY="106335">
        <dgm:presLayoutVars>
          <dgm:bulletEnabled val="1"/>
        </dgm:presLayoutVars>
      </dgm:prSet>
      <dgm:spPr/>
    </dgm:pt>
    <dgm:pt modelId="{653E2EFB-0201-4830-9566-A434AFE4B075}" type="pres">
      <dgm:prSet presAssocID="{1F214AEF-C749-4794-9C69-505B0EE98BB2}" presName="sibTrans" presStyleLbl="bgSibTrans2D1" presStyleIdx="7" presStyleCnt="8"/>
      <dgm:spPr/>
    </dgm:pt>
    <dgm:pt modelId="{43D41477-D6F7-4CF4-9E4B-37362BBBC164}" type="pres">
      <dgm:prSet presAssocID="{1BA1D53A-77AF-4A7C-ACB9-4C7CA668EBA7}" presName="compNode" presStyleCnt="0"/>
      <dgm:spPr/>
    </dgm:pt>
    <dgm:pt modelId="{7D09B0FE-A806-4628-8261-76AF17215104}" type="pres">
      <dgm:prSet presAssocID="{1BA1D53A-77AF-4A7C-ACB9-4C7CA668EBA7}" presName="dummyConnPt" presStyleCnt="0"/>
      <dgm:spPr/>
    </dgm:pt>
    <dgm:pt modelId="{6BDE9AEF-0FC2-41BC-A800-0C28E9768934}" type="pres">
      <dgm:prSet presAssocID="{1BA1D53A-77AF-4A7C-ACB9-4C7CA668EBA7}" presName="node" presStyleLbl="node1" presStyleIdx="8" presStyleCnt="9" custScaleX="120514" custScaleY="121830">
        <dgm:presLayoutVars>
          <dgm:bulletEnabled val="1"/>
        </dgm:presLayoutVars>
      </dgm:prSet>
      <dgm:spPr/>
    </dgm:pt>
  </dgm:ptLst>
  <dgm:cxnLst>
    <dgm:cxn modelId="{D10FA507-94B1-4005-9FED-ED7A13EB40F2}" type="presOf" srcId="{7B306D34-DFFE-40EC-91D1-798FE89F7E4C}" destId="{B5BE4A4F-035E-4F63-8318-D6DF7A1DD424}" srcOrd="0" destOrd="0" presId="urn:microsoft.com/office/officeart/2005/8/layout/bProcess4"/>
    <dgm:cxn modelId="{99940A0D-19B5-4B16-A6E0-F58361581D5C}" type="presOf" srcId="{208B1CFF-27D8-4D95-8005-87B43BF2204B}" destId="{F59487BE-4812-441D-B5A6-316021307822}" srcOrd="0" destOrd="0" presId="urn:microsoft.com/office/officeart/2005/8/layout/bProcess4"/>
    <dgm:cxn modelId="{1B0B6211-2FFD-4A1E-95C6-2123EF1C915A}" type="presOf" srcId="{1BA1D53A-77AF-4A7C-ACB9-4C7CA668EBA7}" destId="{6BDE9AEF-0FC2-41BC-A800-0C28E9768934}" srcOrd="0" destOrd="0" presId="urn:microsoft.com/office/officeart/2005/8/layout/bProcess4"/>
    <dgm:cxn modelId="{22FD2616-3B46-4330-A4C2-3C3D1747E29B}" type="presOf" srcId="{77058527-EF83-46C6-AF52-69714EED3741}" destId="{40C330A6-16CC-4A79-BF8E-05895A670AF5}" srcOrd="0" destOrd="0" presId="urn:microsoft.com/office/officeart/2005/8/layout/bProcess4"/>
    <dgm:cxn modelId="{06BE5B16-3F95-4946-9EB0-8144C8373C79}" type="presOf" srcId="{E09CFCD2-DFA4-4949-A221-9BDC251B47D3}" destId="{45D2169D-8F25-4AA1-9BFD-3841549D802C}" srcOrd="0" destOrd="0" presId="urn:microsoft.com/office/officeart/2005/8/layout/bProcess4"/>
    <dgm:cxn modelId="{36394B25-CE3B-42B3-B42B-5221BF23403E}" type="presOf" srcId="{1F214AEF-C749-4794-9C69-505B0EE98BB2}" destId="{653E2EFB-0201-4830-9566-A434AFE4B075}" srcOrd="0" destOrd="0" presId="urn:microsoft.com/office/officeart/2005/8/layout/bProcess4"/>
    <dgm:cxn modelId="{DC140026-FD16-4AF8-ACD7-8099376A345D}" srcId="{1592A6CE-12D0-48E8-9DB2-F51DB536FDC9}" destId="{03CA2745-31B9-4248-86F6-72788B35ED4A}" srcOrd="3" destOrd="0" parTransId="{55BD6FAF-F31E-4086-993C-52D3ACE931ED}" sibTransId="{65910E1F-5B2B-4AE8-B492-79164A06FACF}"/>
    <dgm:cxn modelId="{EAE7EA37-641B-46C5-A634-7C24BFA6C4DD}" srcId="{1592A6CE-12D0-48E8-9DB2-F51DB536FDC9}" destId="{1A6C859B-6D88-45E9-882A-104332FC3441}" srcOrd="1" destOrd="0" parTransId="{A4035F63-68D1-419E-B2B7-31F14FF8E508}" sibTransId="{E09CFCD2-DFA4-4949-A221-9BDC251B47D3}"/>
    <dgm:cxn modelId="{FB6DBF3C-C447-4E14-ADE9-CE1CF2B89BDD}" type="presOf" srcId="{6211A93C-35DF-4EC2-BE2D-F9D13C21D34F}" destId="{FA238A9C-D6CD-469D-BC94-1C29A5D1CDD8}" srcOrd="0" destOrd="0" presId="urn:microsoft.com/office/officeart/2005/8/layout/bProcess4"/>
    <dgm:cxn modelId="{463BE83F-D32A-4E0A-B82C-EF0560F442A1}" type="presOf" srcId="{4D4B76D6-4C6D-483A-AC0B-3B9A6AFBE0E1}" destId="{C8138846-EE0C-472B-9859-B30EAC3C6A2C}" srcOrd="0" destOrd="0" presId="urn:microsoft.com/office/officeart/2005/8/layout/bProcess4"/>
    <dgm:cxn modelId="{4A03C569-FA3C-40C0-8783-ED80C8784B25}" type="presOf" srcId="{CCF8A62E-FB20-470F-8EDF-15865F212AEA}" destId="{31B8BF31-EB65-48BF-A610-9D604CF01918}" srcOrd="0" destOrd="0" presId="urn:microsoft.com/office/officeart/2005/8/layout/bProcess4"/>
    <dgm:cxn modelId="{F38A7A4A-FBE8-4F34-9B2B-7C2AB895E742}" type="presOf" srcId="{2E566D2C-475B-48CB-8549-DFB96EDA9B09}" destId="{552D2C48-2588-490C-AB02-FB848FE9141B}" srcOrd="0" destOrd="0" presId="urn:microsoft.com/office/officeart/2005/8/layout/bProcess4"/>
    <dgm:cxn modelId="{978A0A6D-A51D-4C56-B5CF-3AB54C8333A8}" srcId="{1592A6CE-12D0-48E8-9DB2-F51DB536FDC9}" destId="{EF958B4C-419C-47F8-87A4-5035578F5B50}" srcOrd="4" destOrd="0" parTransId="{FEFD04C1-2FD0-46E9-83C4-DA3C051E8877}" sibTransId="{7B306D34-DFFE-40EC-91D1-798FE89F7E4C}"/>
    <dgm:cxn modelId="{0917276E-BF59-44E0-A639-B26CFB4E781F}" srcId="{1592A6CE-12D0-48E8-9DB2-F51DB536FDC9}" destId="{77058527-EF83-46C6-AF52-69714EED3741}" srcOrd="5" destOrd="0" parTransId="{3F4742BD-4F8C-4FF3-A0B7-94E58E960A91}" sibTransId="{2E566D2C-475B-48CB-8549-DFB96EDA9B09}"/>
    <dgm:cxn modelId="{451CA690-6534-470D-9054-980413259151}" srcId="{1592A6CE-12D0-48E8-9DB2-F51DB536FDC9}" destId="{4D4B76D6-4C6D-483A-AC0B-3B9A6AFBE0E1}" srcOrd="7" destOrd="0" parTransId="{D3533E66-3C89-4328-80BC-41DCBC382DB3}" sibTransId="{1F214AEF-C749-4794-9C69-505B0EE98BB2}"/>
    <dgm:cxn modelId="{09352291-822A-4089-ABFB-75C3EF867B11}" type="presOf" srcId="{73615AA7-7DFD-4312-A218-93C1D8C2832F}" destId="{E372155F-88EB-4592-8CCE-79E36CED31F4}" srcOrd="0" destOrd="0" presId="urn:microsoft.com/office/officeart/2005/8/layout/bProcess4"/>
    <dgm:cxn modelId="{227B2BA7-4419-4D98-95CD-07398232E637}" type="presOf" srcId="{EF958B4C-419C-47F8-87A4-5035578F5B50}" destId="{43365E2A-1487-411E-9D4C-51F93E090074}" srcOrd="0" destOrd="0" presId="urn:microsoft.com/office/officeart/2005/8/layout/bProcess4"/>
    <dgm:cxn modelId="{287F1FBC-1D41-4483-9843-5BE2402075C3}" srcId="{1592A6CE-12D0-48E8-9DB2-F51DB536FDC9}" destId="{1BA1D53A-77AF-4A7C-ACB9-4C7CA668EBA7}" srcOrd="8" destOrd="0" parTransId="{ED7706F9-F2F8-427A-97CB-87E775D635A0}" sibTransId="{3B1F4BE6-BA47-458F-9199-ECFF8DDE96C8}"/>
    <dgm:cxn modelId="{BD40FEC0-E9D2-486E-A82D-CCF7A5A19451}" type="presOf" srcId="{2EE7E578-9067-4CAD-94F2-B47DFF7147ED}" destId="{5D068B91-21F0-4A97-B0FB-BA9F181E87EE}" srcOrd="0" destOrd="0" presId="urn:microsoft.com/office/officeart/2005/8/layout/bProcess4"/>
    <dgm:cxn modelId="{5483C7C5-F821-4405-A542-4FA131C61EF7}" srcId="{1592A6CE-12D0-48E8-9DB2-F51DB536FDC9}" destId="{6211A93C-35DF-4EC2-BE2D-F9D13C21D34F}" srcOrd="2" destOrd="0" parTransId="{F6F86467-F51A-476D-B858-5E49B705B545}" sibTransId="{291D6D73-790F-4254-B36F-F4F6D05CE018}"/>
    <dgm:cxn modelId="{624798C8-EA22-44CD-B3A1-F0A618020077}" srcId="{1592A6CE-12D0-48E8-9DB2-F51DB536FDC9}" destId="{CCF8A62E-FB20-470F-8EDF-15865F212AEA}" srcOrd="6" destOrd="0" parTransId="{C1E023A0-7168-4789-BAC7-8E7D876F39C7}" sibTransId="{2EE7E578-9067-4CAD-94F2-B47DFF7147ED}"/>
    <dgm:cxn modelId="{4BE071CF-3A59-4A6E-98D1-1722FBC98996}" srcId="{1592A6CE-12D0-48E8-9DB2-F51DB536FDC9}" destId="{73615AA7-7DFD-4312-A218-93C1D8C2832F}" srcOrd="0" destOrd="0" parTransId="{4C321E34-5AF4-4371-9F05-02811E983BA4}" sibTransId="{208B1CFF-27D8-4D95-8005-87B43BF2204B}"/>
    <dgm:cxn modelId="{DC10F4DC-D117-481B-B69C-BE2930C5AD0F}" type="presOf" srcId="{03CA2745-31B9-4248-86F6-72788B35ED4A}" destId="{A90F509A-D2A3-42B3-8F2E-5C13FA378655}" srcOrd="0" destOrd="0" presId="urn:microsoft.com/office/officeart/2005/8/layout/bProcess4"/>
    <dgm:cxn modelId="{800D01DF-07B3-4DD0-846C-7A7D34892590}" type="presOf" srcId="{291D6D73-790F-4254-B36F-F4F6D05CE018}" destId="{6664E8A3-062A-4FD9-9F86-D17670A9A024}" srcOrd="0" destOrd="0" presId="urn:microsoft.com/office/officeart/2005/8/layout/bProcess4"/>
    <dgm:cxn modelId="{6E7643E0-EE0D-424D-85EB-7FA058D9D510}" type="presOf" srcId="{1A6C859B-6D88-45E9-882A-104332FC3441}" destId="{56594D3E-7AC9-449B-BCF1-F48F634362D8}" srcOrd="0" destOrd="0" presId="urn:microsoft.com/office/officeart/2005/8/layout/bProcess4"/>
    <dgm:cxn modelId="{A81C06EF-43C0-4EEC-AC4C-0C52AAC9D173}" type="presOf" srcId="{1592A6CE-12D0-48E8-9DB2-F51DB536FDC9}" destId="{B9A4308F-318F-4340-B179-E2A667421649}" srcOrd="0" destOrd="0" presId="urn:microsoft.com/office/officeart/2005/8/layout/bProcess4"/>
    <dgm:cxn modelId="{EB834CFC-3F3C-4200-854D-EEF15AB61F59}" type="presOf" srcId="{65910E1F-5B2B-4AE8-B492-79164A06FACF}" destId="{EE872AE1-6EF5-4AC3-BAE7-19DA9F644F00}" srcOrd="0" destOrd="0" presId="urn:microsoft.com/office/officeart/2005/8/layout/bProcess4"/>
    <dgm:cxn modelId="{F691237D-6EE8-418C-8868-23506E246542}" type="presParOf" srcId="{B9A4308F-318F-4340-B179-E2A667421649}" destId="{E578BF58-B2C6-4DFF-8176-6EA2372A4DCF}" srcOrd="0" destOrd="0" presId="urn:microsoft.com/office/officeart/2005/8/layout/bProcess4"/>
    <dgm:cxn modelId="{12627D2A-881D-4B20-894B-E1E4CC47724A}" type="presParOf" srcId="{E578BF58-B2C6-4DFF-8176-6EA2372A4DCF}" destId="{97CEFD5B-C4C3-4E36-B49E-C088769066BB}" srcOrd="0" destOrd="0" presId="urn:microsoft.com/office/officeart/2005/8/layout/bProcess4"/>
    <dgm:cxn modelId="{F2A4851A-F4D7-46D1-9F6F-2177B6B2B2FD}" type="presParOf" srcId="{E578BF58-B2C6-4DFF-8176-6EA2372A4DCF}" destId="{E372155F-88EB-4592-8CCE-79E36CED31F4}" srcOrd="1" destOrd="0" presId="urn:microsoft.com/office/officeart/2005/8/layout/bProcess4"/>
    <dgm:cxn modelId="{6C229E93-1F3B-4BB5-9EE6-0B2CB70665D0}" type="presParOf" srcId="{B9A4308F-318F-4340-B179-E2A667421649}" destId="{F59487BE-4812-441D-B5A6-316021307822}" srcOrd="1" destOrd="0" presId="urn:microsoft.com/office/officeart/2005/8/layout/bProcess4"/>
    <dgm:cxn modelId="{88C2F1B0-1475-4F7A-A115-F55FA2EEDB8B}" type="presParOf" srcId="{B9A4308F-318F-4340-B179-E2A667421649}" destId="{033768C0-0EA6-466E-8E2E-E7DCB5AB8CF7}" srcOrd="2" destOrd="0" presId="urn:microsoft.com/office/officeart/2005/8/layout/bProcess4"/>
    <dgm:cxn modelId="{C54AE0A7-76D3-4DE8-AE6A-41CBB8E7F642}" type="presParOf" srcId="{033768C0-0EA6-466E-8E2E-E7DCB5AB8CF7}" destId="{839008C3-7098-45D9-8F66-B17BEDDD3DBA}" srcOrd="0" destOrd="0" presId="urn:microsoft.com/office/officeart/2005/8/layout/bProcess4"/>
    <dgm:cxn modelId="{90F47EC1-14B2-43DE-9FE3-DD2973935F2C}" type="presParOf" srcId="{033768C0-0EA6-466E-8E2E-E7DCB5AB8CF7}" destId="{56594D3E-7AC9-449B-BCF1-F48F634362D8}" srcOrd="1" destOrd="0" presId="urn:microsoft.com/office/officeart/2005/8/layout/bProcess4"/>
    <dgm:cxn modelId="{C4F8845E-CD03-4689-8C13-FBDB12949EB1}" type="presParOf" srcId="{B9A4308F-318F-4340-B179-E2A667421649}" destId="{45D2169D-8F25-4AA1-9BFD-3841549D802C}" srcOrd="3" destOrd="0" presId="urn:microsoft.com/office/officeart/2005/8/layout/bProcess4"/>
    <dgm:cxn modelId="{638DC93A-8EB3-4C69-905C-123EAD27763D}" type="presParOf" srcId="{B9A4308F-318F-4340-B179-E2A667421649}" destId="{CB4C8DC1-2182-4F18-B98B-D888DEEA26BA}" srcOrd="4" destOrd="0" presId="urn:microsoft.com/office/officeart/2005/8/layout/bProcess4"/>
    <dgm:cxn modelId="{6D481296-6BCF-4481-8FD2-A556CD279EB7}" type="presParOf" srcId="{CB4C8DC1-2182-4F18-B98B-D888DEEA26BA}" destId="{8F617F29-7AC8-4E27-B714-A1122A498199}" srcOrd="0" destOrd="0" presId="urn:microsoft.com/office/officeart/2005/8/layout/bProcess4"/>
    <dgm:cxn modelId="{95AE0900-715A-4B10-87BD-DF7E11EE23E0}" type="presParOf" srcId="{CB4C8DC1-2182-4F18-B98B-D888DEEA26BA}" destId="{FA238A9C-D6CD-469D-BC94-1C29A5D1CDD8}" srcOrd="1" destOrd="0" presId="urn:microsoft.com/office/officeart/2005/8/layout/bProcess4"/>
    <dgm:cxn modelId="{59D4AFB6-FBAD-4254-8172-C933BE534871}" type="presParOf" srcId="{B9A4308F-318F-4340-B179-E2A667421649}" destId="{6664E8A3-062A-4FD9-9F86-D17670A9A024}" srcOrd="5" destOrd="0" presId="urn:microsoft.com/office/officeart/2005/8/layout/bProcess4"/>
    <dgm:cxn modelId="{168952F2-5CD5-49EF-824B-491FCB54BDDD}" type="presParOf" srcId="{B9A4308F-318F-4340-B179-E2A667421649}" destId="{3EFB4726-A185-4063-9723-AEE770B0307C}" srcOrd="6" destOrd="0" presId="urn:microsoft.com/office/officeart/2005/8/layout/bProcess4"/>
    <dgm:cxn modelId="{19961656-20DF-4079-B4D5-300CDD4DC6BB}" type="presParOf" srcId="{3EFB4726-A185-4063-9723-AEE770B0307C}" destId="{D2F2528C-7D6D-42A7-AC03-EEAAEEBF3199}" srcOrd="0" destOrd="0" presId="urn:microsoft.com/office/officeart/2005/8/layout/bProcess4"/>
    <dgm:cxn modelId="{43D38A62-E04C-418D-AB3D-ED94163834E1}" type="presParOf" srcId="{3EFB4726-A185-4063-9723-AEE770B0307C}" destId="{A90F509A-D2A3-42B3-8F2E-5C13FA378655}" srcOrd="1" destOrd="0" presId="urn:microsoft.com/office/officeart/2005/8/layout/bProcess4"/>
    <dgm:cxn modelId="{B2106774-C548-4494-96B0-33C3F1832E85}" type="presParOf" srcId="{B9A4308F-318F-4340-B179-E2A667421649}" destId="{EE872AE1-6EF5-4AC3-BAE7-19DA9F644F00}" srcOrd="7" destOrd="0" presId="urn:microsoft.com/office/officeart/2005/8/layout/bProcess4"/>
    <dgm:cxn modelId="{819B46EB-BBB5-4F08-845B-DB8B8581F398}" type="presParOf" srcId="{B9A4308F-318F-4340-B179-E2A667421649}" destId="{B3215724-A8AC-4A37-A733-D828CBF62F5D}" srcOrd="8" destOrd="0" presId="urn:microsoft.com/office/officeart/2005/8/layout/bProcess4"/>
    <dgm:cxn modelId="{FB2F70D2-3204-4125-A3F6-081C36B2B5AC}" type="presParOf" srcId="{B3215724-A8AC-4A37-A733-D828CBF62F5D}" destId="{F10F1972-E5DC-49C3-BE3D-389E049C0FD4}" srcOrd="0" destOrd="0" presId="urn:microsoft.com/office/officeart/2005/8/layout/bProcess4"/>
    <dgm:cxn modelId="{F237430B-D1AF-44DB-A949-BEEF603681BF}" type="presParOf" srcId="{B3215724-A8AC-4A37-A733-D828CBF62F5D}" destId="{43365E2A-1487-411E-9D4C-51F93E090074}" srcOrd="1" destOrd="0" presId="urn:microsoft.com/office/officeart/2005/8/layout/bProcess4"/>
    <dgm:cxn modelId="{5844EEFA-D60C-4265-B7F0-E49112270B03}" type="presParOf" srcId="{B9A4308F-318F-4340-B179-E2A667421649}" destId="{B5BE4A4F-035E-4F63-8318-D6DF7A1DD424}" srcOrd="9" destOrd="0" presId="urn:microsoft.com/office/officeart/2005/8/layout/bProcess4"/>
    <dgm:cxn modelId="{BD809EAD-45CD-44BA-8478-429F46E71753}" type="presParOf" srcId="{B9A4308F-318F-4340-B179-E2A667421649}" destId="{66173758-D117-4BDF-B414-0F7F9EE17DFB}" srcOrd="10" destOrd="0" presId="urn:microsoft.com/office/officeart/2005/8/layout/bProcess4"/>
    <dgm:cxn modelId="{A8CD8CE6-6941-4E24-AC4A-100E25BFE44C}" type="presParOf" srcId="{66173758-D117-4BDF-B414-0F7F9EE17DFB}" destId="{CD5FE79A-9D87-423F-8345-833DBB812B44}" srcOrd="0" destOrd="0" presId="urn:microsoft.com/office/officeart/2005/8/layout/bProcess4"/>
    <dgm:cxn modelId="{C1511749-0CCB-4EA3-880F-A8483D195A2A}" type="presParOf" srcId="{66173758-D117-4BDF-B414-0F7F9EE17DFB}" destId="{40C330A6-16CC-4A79-BF8E-05895A670AF5}" srcOrd="1" destOrd="0" presId="urn:microsoft.com/office/officeart/2005/8/layout/bProcess4"/>
    <dgm:cxn modelId="{23E18ED8-450D-48A5-BB2D-41DF4370BA93}" type="presParOf" srcId="{B9A4308F-318F-4340-B179-E2A667421649}" destId="{552D2C48-2588-490C-AB02-FB848FE9141B}" srcOrd="11" destOrd="0" presId="urn:microsoft.com/office/officeart/2005/8/layout/bProcess4"/>
    <dgm:cxn modelId="{7838E60F-4FCD-4050-AE7E-75BFD9B88EDA}" type="presParOf" srcId="{B9A4308F-318F-4340-B179-E2A667421649}" destId="{F76DA6FA-6623-450A-8732-8EE9599F8720}" srcOrd="12" destOrd="0" presId="urn:microsoft.com/office/officeart/2005/8/layout/bProcess4"/>
    <dgm:cxn modelId="{ED84C137-97F6-440C-9715-EED7A60D6EB8}" type="presParOf" srcId="{F76DA6FA-6623-450A-8732-8EE9599F8720}" destId="{0EEFBBDC-7B4D-4FC1-804D-065773BBA8A1}" srcOrd="0" destOrd="0" presId="urn:microsoft.com/office/officeart/2005/8/layout/bProcess4"/>
    <dgm:cxn modelId="{002B5FD8-A7E9-4F50-8E24-5BF15BFE7F8D}" type="presParOf" srcId="{F76DA6FA-6623-450A-8732-8EE9599F8720}" destId="{31B8BF31-EB65-48BF-A610-9D604CF01918}" srcOrd="1" destOrd="0" presId="urn:microsoft.com/office/officeart/2005/8/layout/bProcess4"/>
    <dgm:cxn modelId="{EE97BF98-2C8F-4448-957F-62207ACCA03D}" type="presParOf" srcId="{B9A4308F-318F-4340-B179-E2A667421649}" destId="{5D068B91-21F0-4A97-B0FB-BA9F181E87EE}" srcOrd="13" destOrd="0" presId="urn:microsoft.com/office/officeart/2005/8/layout/bProcess4"/>
    <dgm:cxn modelId="{2A2341F4-1772-4A5F-87FB-5F0B29BC9CFB}" type="presParOf" srcId="{B9A4308F-318F-4340-B179-E2A667421649}" destId="{51519A9B-B717-47A8-86FC-AB38C75F5E82}" srcOrd="14" destOrd="0" presId="urn:microsoft.com/office/officeart/2005/8/layout/bProcess4"/>
    <dgm:cxn modelId="{5E1C15A4-85EA-488E-9D43-D08CE43B7B4C}" type="presParOf" srcId="{51519A9B-B717-47A8-86FC-AB38C75F5E82}" destId="{C9C8090A-2609-4F54-886F-63B07CC7B983}" srcOrd="0" destOrd="0" presId="urn:microsoft.com/office/officeart/2005/8/layout/bProcess4"/>
    <dgm:cxn modelId="{00810C65-5A05-425B-B63D-E140144B698A}" type="presParOf" srcId="{51519A9B-B717-47A8-86FC-AB38C75F5E82}" destId="{C8138846-EE0C-472B-9859-B30EAC3C6A2C}" srcOrd="1" destOrd="0" presId="urn:microsoft.com/office/officeart/2005/8/layout/bProcess4"/>
    <dgm:cxn modelId="{8327C36F-573D-4973-809E-F771100BA9A5}" type="presParOf" srcId="{B9A4308F-318F-4340-B179-E2A667421649}" destId="{653E2EFB-0201-4830-9566-A434AFE4B075}" srcOrd="15" destOrd="0" presId="urn:microsoft.com/office/officeart/2005/8/layout/bProcess4"/>
    <dgm:cxn modelId="{D95A28E6-0BFD-46D0-B783-6CB22CC47DDE}" type="presParOf" srcId="{B9A4308F-318F-4340-B179-E2A667421649}" destId="{43D41477-D6F7-4CF4-9E4B-37362BBBC164}" srcOrd="16" destOrd="0" presId="urn:microsoft.com/office/officeart/2005/8/layout/bProcess4"/>
    <dgm:cxn modelId="{7B6E79BE-D0F9-4425-8CA0-FB9BBCCD9336}" type="presParOf" srcId="{43D41477-D6F7-4CF4-9E4B-37362BBBC164}" destId="{7D09B0FE-A806-4628-8261-76AF17215104}" srcOrd="0" destOrd="0" presId="urn:microsoft.com/office/officeart/2005/8/layout/bProcess4"/>
    <dgm:cxn modelId="{A1D792D1-D5D6-40C2-925F-D506F70BF576}" type="presParOf" srcId="{43D41477-D6F7-4CF4-9E4B-37362BBBC164}" destId="{6BDE9AEF-0FC2-41BC-A800-0C28E9768934}"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EDD4B0-2AE9-4FFA-A88C-ACA6DBC9428F}" type="doc">
      <dgm:prSet loTypeId="urn:microsoft.com/office/officeart/2005/8/layout/process1" loCatId="process" qsTypeId="urn:microsoft.com/office/officeart/2005/8/quickstyle/simple1" qsCatId="simple" csTypeId="urn:microsoft.com/office/officeart/2005/8/colors/accent1_2" csCatId="accent1" phldr="1"/>
      <dgm:spPr/>
    </dgm:pt>
    <dgm:pt modelId="{9EDD2E2C-2FCD-488D-9589-5A280C5FFB8C}">
      <dgm:prSet phldrT="[Text]" custT="1"/>
      <dgm:spPr>
        <a:solidFill>
          <a:schemeClr val="accent2">
            <a:lumMod val="40000"/>
            <a:lumOff val="60000"/>
          </a:schemeClr>
        </a:solidFill>
        <a:ln>
          <a:solidFill>
            <a:schemeClr val="tx1"/>
          </a:solidFill>
        </a:ln>
      </dgm:spPr>
      <dgm:t>
        <a:bodyPr/>
        <a:lstStyle/>
        <a:p>
          <a:r>
            <a:rPr lang="en-GB" sz="2600" dirty="0">
              <a:solidFill>
                <a:schemeClr val="tx1"/>
              </a:solidFill>
            </a:rPr>
            <a:t>Eliminate discrimination, harassment &amp; victimisation</a:t>
          </a:r>
        </a:p>
      </dgm:t>
    </dgm:pt>
    <dgm:pt modelId="{4DF93E12-9C2B-4ECE-93BB-390172F1A78E}" type="parTrans" cxnId="{51F79CC6-EE48-42BF-9DAF-1B33F2F7CC3D}">
      <dgm:prSet/>
      <dgm:spPr/>
      <dgm:t>
        <a:bodyPr/>
        <a:lstStyle/>
        <a:p>
          <a:endParaRPr lang="en-GB"/>
        </a:p>
      </dgm:t>
    </dgm:pt>
    <dgm:pt modelId="{7FB1C94A-8CF3-4EB0-96EE-AE2D9FFC5EE7}" type="sibTrans" cxnId="{51F79CC6-EE48-42BF-9DAF-1B33F2F7CC3D}">
      <dgm:prSet/>
      <dgm:spPr>
        <a:solidFill>
          <a:schemeClr val="accent2">
            <a:lumMod val="75000"/>
          </a:schemeClr>
        </a:solidFill>
        <a:ln>
          <a:solidFill>
            <a:schemeClr val="tx1"/>
          </a:solidFill>
        </a:ln>
      </dgm:spPr>
      <dgm:t>
        <a:bodyPr/>
        <a:lstStyle/>
        <a:p>
          <a:endParaRPr lang="en-GB"/>
        </a:p>
      </dgm:t>
    </dgm:pt>
    <dgm:pt modelId="{C8FB76A3-5374-4AEF-8E52-EB63D2E43733}">
      <dgm:prSet phldrT="[Text]" custT="1"/>
      <dgm:spPr>
        <a:solidFill>
          <a:schemeClr val="accent2">
            <a:lumMod val="60000"/>
            <a:lumOff val="40000"/>
          </a:schemeClr>
        </a:solidFill>
        <a:ln>
          <a:solidFill>
            <a:schemeClr val="tx1"/>
          </a:solidFill>
        </a:ln>
      </dgm:spPr>
      <dgm:t>
        <a:bodyPr/>
        <a:lstStyle/>
        <a:p>
          <a:r>
            <a:rPr lang="en-GB" sz="2600" dirty="0">
              <a:solidFill>
                <a:schemeClr val="tx1"/>
              </a:solidFill>
            </a:rPr>
            <a:t>Advance equality of opportunity between people who share a PC &amp; people who don’t</a:t>
          </a:r>
        </a:p>
      </dgm:t>
    </dgm:pt>
    <dgm:pt modelId="{BBCB8391-C4A4-4737-8258-546CF4889630}" type="parTrans" cxnId="{94687CA7-B231-40B5-B6E9-6BCF5F827F0B}">
      <dgm:prSet/>
      <dgm:spPr/>
      <dgm:t>
        <a:bodyPr/>
        <a:lstStyle/>
        <a:p>
          <a:endParaRPr lang="en-GB"/>
        </a:p>
      </dgm:t>
    </dgm:pt>
    <dgm:pt modelId="{1FF1D431-A092-45FC-AA00-D8ABE65D502B}" type="sibTrans" cxnId="{94687CA7-B231-40B5-B6E9-6BCF5F827F0B}">
      <dgm:prSet/>
      <dgm:spPr>
        <a:solidFill>
          <a:schemeClr val="accent2">
            <a:lumMod val="75000"/>
          </a:schemeClr>
        </a:solidFill>
        <a:ln>
          <a:solidFill>
            <a:schemeClr val="tx1"/>
          </a:solidFill>
        </a:ln>
      </dgm:spPr>
      <dgm:t>
        <a:bodyPr/>
        <a:lstStyle/>
        <a:p>
          <a:endParaRPr lang="en-GB"/>
        </a:p>
      </dgm:t>
    </dgm:pt>
    <dgm:pt modelId="{D6EF3CE6-99A8-4C3E-8A51-5BE33161F5F8}">
      <dgm:prSet phldrT="[Text]" custT="1"/>
      <dgm:spPr>
        <a:solidFill>
          <a:schemeClr val="accent2">
            <a:lumMod val="40000"/>
            <a:lumOff val="60000"/>
          </a:schemeClr>
        </a:solidFill>
        <a:ln>
          <a:solidFill>
            <a:schemeClr val="tx1"/>
          </a:solidFill>
        </a:ln>
      </dgm:spPr>
      <dgm:t>
        <a:bodyPr/>
        <a:lstStyle/>
        <a:p>
          <a:r>
            <a:rPr lang="en-GB" sz="2600" dirty="0">
              <a:solidFill>
                <a:schemeClr val="tx1"/>
              </a:solidFill>
            </a:rPr>
            <a:t>Encourage positive relations between people who share a PC and people who don’t</a:t>
          </a:r>
        </a:p>
      </dgm:t>
    </dgm:pt>
    <dgm:pt modelId="{2E12E8F3-0729-41E4-903A-1F157E64A37C}" type="parTrans" cxnId="{4F025EE6-07D1-4CFF-8419-19F68DCF1E1F}">
      <dgm:prSet/>
      <dgm:spPr/>
      <dgm:t>
        <a:bodyPr/>
        <a:lstStyle/>
        <a:p>
          <a:endParaRPr lang="en-GB"/>
        </a:p>
      </dgm:t>
    </dgm:pt>
    <dgm:pt modelId="{A33E82A8-46C9-4ECC-A88E-59C49F56A0BF}" type="sibTrans" cxnId="{4F025EE6-07D1-4CFF-8419-19F68DCF1E1F}">
      <dgm:prSet/>
      <dgm:spPr/>
      <dgm:t>
        <a:bodyPr/>
        <a:lstStyle/>
        <a:p>
          <a:endParaRPr lang="en-GB"/>
        </a:p>
      </dgm:t>
    </dgm:pt>
    <dgm:pt modelId="{77426163-E760-4966-AB89-CB74E78AAAD4}" type="pres">
      <dgm:prSet presAssocID="{B8EDD4B0-2AE9-4FFA-A88C-ACA6DBC9428F}" presName="Name0" presStyleCnt="0">
        <dgm:presLayoutVars>
          <dgm:dir/>
          <dgm:resizeHandles val="exact"/>
        </dgm:presLayoutVars>
      </dgm:prSet>
      <dgm:spPr/>
    </dgm:pt>
    <dgm:pt modelId="{E6C39CE1-6781-4FB8-97BE-6A0CE36D2EA9}" type="pres">
      <dgm:prSet presAssocID="{9EDD2E2C-2FCD-488D-9589-5A280C5FFB8C}" presName="node" presStyleLbl="node1" presStyleIdx="0" presStyleCnt="3" custScaleY="109271">
        <dgm:presLayoutVars>
          <dgm:bulletEnabled val="1"/>
        </dgm:presLayoutVars>
      </dgm:prSet>
      <dgm:spPr/>
    </dgm:pt>
    <dgm:pt modelId="{91F03FD8-3656-4B31-85DF-9B2B168C3237}" type="pres">
      <dgm:prSet presAssocID="{7FB1C94A-8CF3-4EB0-96EE-AE2D9FFC5EE7}" presName="sibTrans" presStyleLbl="sibTrans2D1" presStyleIdx="0" presStyleCnt="2"/>
      <dgm:spPr/>
    </dgm:pt>
    <dgm:pt modelId="{455F9210-D563-4043-AC99-2081FD5FF1F8}" type="pres">
      <dgm:prSet presAssocID="{7FB1C94A-8CF3-4EB0-96EE-AE2D9FFC5EE7}" presName="connectorText" presStyleLbl="sibTrans2D1" presStyleIdx="0" presStyleCnt="2"/>
      <dgm:spPr/>
    </dgm:pt>
    <dgm:pt modelId="{5B1FC662-E6DA-4B19-A1B5-454A40E77CAA}" type="pres">
      <dgm:prSet presAssocID="{C8FB76A3-5374-4AEF-8E52-EB63D2E43733}" presName="node" presStyleLbl="node1" presStyleIdx="1" presStyleCnt="3" custScaleY="111712">
        <dgm:presLayoutVars>
          <dgm:bulletEnabled val="1"/>
        </dgm:presLayoutVars>
      </dgm:prSet>
      <dgm:spPr/>
    </dgm:pt>
    <dgm:pt modelId="{AD5F8D90-BAD8-470F-8680-C6E5FC6FA0A5}" type="pres">
      <dgm:prSet presAssocID="{1FF1D431-A092-45FC-AA00-D8ABE65D502B}" presName="sibTrans" presStyleLbl="sibTrans2D1" presStyleIdx="1" presStyleCnt="2"/>
      <dgm:spPr/>
    </dgm:pt>
    <dgm:pt modelId="{F95C77AA-3417-4389-A5F0-16293A83B920}" type="pres">
      <dgm:prSet presAssocID="{1FF1D431-A092-45FC-AA00-D8ABE65D502B}" presName="connectorText" presStyleLbl="sibTrans2D1" presStyleIdx="1" presStyleCnt="2"/>
      <dgm:spPr/>
    </dgm:pt>
    <dgm:pt modelId="{C9436004-2479-4135-8DA0-E8A94688DDDD}" type="pres">
      <dgm:prSet presAssocID="{D6EF3CE6-99A8-4C3E-8A51-5BE33161F5F8}" presName="node" presStyleLbl="node1" presStyleIdx="2" presStyleCnt="3" custScaleY="112932">
        <dgm:presLayoutVars>
          <dgm:bulletEnabled val="1"/>
        </dgm:presLayoutVars>
      </dgm:prSet>
      <dgm:spPr/>
    </dgm:pt>
  </dgm:ptLst>
  <dgm:cxnLst>
    <dgm:cxn modelId="{8DCB5116-BF01-48E8-853D-C93CE7915A9F}" type="presOf" srcId="{1FF1D431-A092-45FC-AA00-D8ABE65D502B}" destId="{AD5F8D90-BAD8-470F-8680-C6E5FC6FA0A5}" srcOrd="0" destOrd="0" presId="urn:microsoft.com/office/officeart/2005/8/layout/process1"/>
    <dgm:cxn modelId="{3CA4F016-0C2B-4CF4-8887-4A7085C0B4D6}" type="presOf" srcId="{D6EF3CE6-99A8-4C3E-8A51-5BE33161F5F8}" destId="{C9436004-2479-4135-8DA0-E8A94688DDDD}" srcOrd="0" destOrd="0" presId="urn:microsoft.com/office/officeart/2005/8/layout/process1"/>
    <dgm:cxn modelId="{C8E6F82E-4282-40F7-A400-B31A68ED88E9}" type="presOf" srcId="{B8EDD4B0-2AE9-4FFA-A88C-ACA6DBC9428F}" destId="{77426163-E760-4966-AB89-CB74E78AAAD4}" srcOrd="0" destOrd="0" presId="urn:microsoft.com/office/officeart/2005/8/layout/process1"/>
    <dgm:cxn modelId="{0AE9F544-5E37-4B63-8057-A43A525558A1}" type="presOf" srcId="{7FB1C94A-8CF3-4EB0-96EE-AE2D9FFC5EE7}" destId="{91F03FD8-3656-4B31-85DF-9B2B168C3237}" srcOrd="0" destOrd="0" presId="urn:microsoft.com/office/officeart/2005/8/layout/process1"/>
    <dgm:cxn modelId="{FCD62767-91E5-43AA-8B1E-C837453341A7}" type="presOf" srcId="{9EDD2E2C-2FCD-488D-9589-5A280C5FFB8C}" destId="{E6C39CE1-6781-4FB8-97BE-6A0CE36D2EA9}" srcOrd="0" destOrd="0" presId="urn:microsoft.com/office/officeart/2005/8/layout/process1"/>
    <dgm:cxn modelId="{8495264F-97C5-4FFF-B6D1-BB958E2C3036}" type="presOf" srcId="{7FB1C94A-8CF3-4EB0-96EE-AE2D9FFC5EE7}" destId="{455F9210-D563-4043-AC99-2081FD5FF1F8}" srcOrd="1" destOrd="0" presId="urn:microsoft.com/office/officeart/2005/8/layout/process1"/>
    <dgm:cxn modelId="{D9440484-F029-4ED2-9E90-8100FCFAA720}" type="presOf" srcId="{C8FB76A3-5374-4AEF-8E52-EB63D2E43733}" destId="{5B1FC662-E6DA-4B19-A1B5-454A40E77CAA}" srcOrd="0" destOrd="0" presId="urn:microsoft.com/office/officeart/2005/8/layout/process1"/>
    <dgm:cxn modelId="{8755CE8A-CCCA-43E3-B94D-FF26EE933B28}" type="presOf" srcId="{1FF1D431-A092-45FC-AA00-D8ABE65D502B}" destId="{F95C77AA-3417-4389-A5F0-16293A83B920}" srcOrd="1" destOrd="0" presId="urn:microsoft.com/office/officeart/2005/8/layout/process1"/>
    <dgm:cxn modelId="{94687CA7-B231-40B5-B6E9-6BCF5F827F0B}" srcId="{B8EDD4B0-2AE9-4FFA-A88C-ACA6DBC9428F}" destId="{C8FB76A3-5374-4AEF-8E52-EB63D2E43733}" srcOrd="1" destOrd="0" parTransId="{BBCB8391-C4A4-4737-8258-546CF4889630}" sibTransId="{1FF1D431-A092-45FC-AA00-D8ABE65D502B}"/>
    <dgm:cxn modelId="{51F79CC6-EE48-42BF-9DAF-1B33F2F7CC3D}" srcId="{B8EDD4B0-2AE9-4FFA-A88C-ACA6DBC9428F}" destId="{9EDD2E2C-2FCD-488D-9589-5A280C5FFB8C}" srcOrd="0" destOrd="0" parTransId="{4DF93E12-9C2B-4ECE-93BB-390172F1A78E}" sibTransId="{7FB1C94A-8CF3-4EB0-96EE-AE2D9FFC5EE7}"/>
    <dgm:cxn modelId="{4F025EE6-07D1-4CFF-8419-19F68DCF1E1F}" srcId="{B8EDD4B0-2AE9-4FFA-A88C-ACA6DBC9428F}" destId="{D6EF3CE6-99A8-4C3E-8A51-5BE33161F5F8}" srcOrd="2" destOrd="0" parTransId="{2E12E8F3-0729-41E4-903A-1F157E64A37C}" sibTransId="{A33E82A8-46C9-4ECC-A88E-59C49F56A0BF}"/>
    <dgm:cxn modelId="{E31253D5-86A5-4A67-B40F-C92FAB7157A6}" type="presParOf" srcId="{77426163-E760-4966-AB89-CB74E78AAAD4}" destId="{E6C39CE1-6781-4FB8-97BE-6A0CE36D2EA9}" srcOrd="0" destOrd="0" presId="urn:microsoft.com/office/officeart/2005/8/layout/process1"/>
    <dgm:cxn modelId="{7EFC71E3-BE8D-4CBC-93B5-6B4426A3928B}" type="presParOf" srcId="{77426163-E760-4966-AB89-CB74E78AAAD4}" destId="{91F03FD8-3656-4B31-85DF-9B2B168C3237}" srcOrd="1" destOrd="0" presId="urn:microsoft.com/office/officeart/2005/8/layout/process1"/>
    <dgm:cxn modelId="{C6B279AA-3FC7-4958-9993-3D2097D5A760}" type="presParOf" srcId="{91F03FD8-3656-4B31-85DF-9B2B168C3237}" destId="{455F9210-D563-4043-AC99-2081FD5FF1F8}" srcOrd="0" destOrd="0" presId="urn:microsoft.com/office/officeart/2005/8/layout/process1"/>
    <dgm:cxn modelId="{E4547F29-AF9A-4AE3-8CE5-C7531170C925}" type="presParOf" srcId="{77426163-E760-4966-AB89-CB74E78AAAD4}" destId="{5B1FC662-E6DA-4B19-A1B5-454A40E77CAA}" srcOrd="2" destOrd="0" presId="urn:microsoft.com/office/officeart/2005/8/layout/process1"/>
    <dgm:cxn modelId="{4AFC1AF2-8C05-4A86-A07F-C7B77322314C}" type="presParOf" srcId="{77426163-E760-4966-AB89-CB74E78AAAD4}" destId="{AD5F8D90-BAD8-470F-8680-C6E5FC6FA0A5}" srcOrd="3" destOrd="0" presId="urn:microsoft.com/office/officeart/2005/8/layout/process1"/>
    <dgm:cxn modelId="{F3B890CC-82CD-4118-B5E7-BA8D38A19CDE}" type="presParOf" srcId="{AD5F8D90-BAD8-470F-8680-C6E5FC6FA0A5}" destId="{F95C77AA-3417-4389-A5F0-16293A83B920}" srcOrd="0" destOrd="0" presId="urn:microsoft.com/office/officeart/2005/8/layout/process1"/>
    <dgm:cxn modelId="{A2DF438A-C8D6-490A-9911-6265F1F53FA2}" type="presParOf" srcId="{77426163-E760-4966-AB89-CB74E78AAAD4}" destId="{C9436004-2479-4135-8DA0-E8A94688DDD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EAE806-2652-47FF-803F-5761A275A6A8}" type="doc">
      <dgm:prSet loTypeId="urn:microsoft.com/office/officeart/2005/8/layout/process2" loCatId="process" qsTypeId="urn:microsoft.com/office/officeart/2005/8/quickstyle/simple1" qsCatId="simple" csTypeId="urn:microsoft.com/office/officeart/2005/8/colors/accent1_2" csCatId="accent1" phldr="1"/>
      <dgm:spPr/>
    </dgm:pt>
    <dgm:pt modelId="{C1B50930-94F7-47E3-9652-AEBB636C474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‘Positive Action is when an employer takes steps to help or encourage certain groups of people with different needs or who are </a:t>
          </a:r>
          <a:r>
            <a:rPr lang="en-GB" sz="2400" b="1" i="1" dirty="0">
              <a:solidFill>
                <a:schemeClr val="tx1"/>
              </a:solidFill>
            </a:rPr>
            <a:t>under represented or disadvantaged</a:t>
          </a:r>
          <a:r>
            <a:rPr lang="en-GB" sz="2400" dirty="0">
              <a:solidFill>
                <a:schemeClr val="tx1"/>
              </a:solidFill>
            </a:rPr>
            <a:t> in some way access work or training’ (CAB)</a:t>
          </a:r>
        </a:p>
      </dgm:t>
    </dgm:pt>
    <dgm:pt modelId="{DCD1DBD2-2B64-441D-8BD7-36FF8C78095F}" type="parTrans" cxnId="{722137D4-BA32-4574-999C-65B0C3C296EA}">
      <dgm:prSet/>
      <dgm:spPr/>
      <dgm:t>
        <a:bodyPr/>
        <a:lstStyle/>
        <a:p>
          <a:endParaRPr lang="en-GB"/>
        </a:p>
      </dgm:t>
    </dgm:pt>
    <dgm:pt modelId="{B7EA7361-01C4-4B7C-A4E8-3FA4107B8C57}" type="sibTrans" cxnId="{722137D4-BA32-4574-999C-65B0C3C296EA}">
      <dgm:prSet/>
      <dgm:spPr>
        <a:solidFill>
          <a:schemeClr val="accent2">
            <a:lumMod val="75000"/>
          </a:schemeClr>
        </a:solidFill>
        <a:ln>
          <a:solidFill>
            <a:schemeClr val="tx1"/>
          </a:solidFill>
        </a:ln>
      </dgm:spPr>
      <dgm:t>
        <a:bodyPr/>
        <a:lstStyle/>
        <a:p>
          <a:endParaRPr lang="en-GB"/>
        </a:p>
      </dgm:t>
    </dgm:pt>
    <dgm:pt modelId="{35E288B3-AF2F-4510-82AF-854CD180E42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‘Positive action does not mean people will be employed or promoted simply because they share a particular characteristic’ (</a:t>
          </a:r>
          <a:r>
            <a:rPr lang="en-GB" sz="2400" dirty="0" err="1">
              <a:solidFill>
                <a:schemeClr val="tx1"/>
              </a:solidFill>
            </a:rPr>
            <a:t>CofP</a:t>
          </a:r>
          <a:r>
            <a:rPr lang="en-GB" sz="2400" dirty="0">
              <a:solidFill>
                <a:schemeClr val="tx1"/>
              </a:solidFill>
            </a:rPr>
            <a:t>) </a:t>
          </a:r>
        </a:p>
      </dgm:t>
    </dgm:pt>
    <dgm:pt modelId="{5EEF9EE5-82AC-406B-A44B-227B172E8107}" type="parTrans" cxnId="{2F57FCC7-3B2C-43CD-A706-6C31496E09C2}">
      <dgm:prSet/>
      <dgm:spPr/>
      <dgm:t>
        <a:bodyPr/>
        <a:lstStyle/>
        <a:p>
          <a:endParaRPr lang="en-GB"/>
        </a:p>
      </dgm:t>
    </dgm:pt>
    <dgm:pt modelId="{E31399C5-62D1-41D6-81A1-7F00595E97E2}" type="sibTrans" cxnId="{2F57FCC7-3B2C-43CD-A706-6C31496E09C2}">
      <dgm:prSet/>
      <dgm:spPr/>
      <dgm:t>
        <a:bodyPr/>
        <a:lstStyle/>
        <a:p>
          <a:endParaRPr lang="en-GB"/>
        </a:p>
      </dgm:t>
    </dgm:pt>
    <dgm:pt modelId="{BA33E244-8CB1-42AA-9C6D-6B9203F1CA13}" type="pres">
      <dgm:prSet presAssocID="{25EAE806-2652-47FF-803F-5761A275A6A8}" presName="linearFlow" presStyleCnt="0">
        <dgm:presLayoutVars>
          <dgm:resizeHandles val="exact"/>
        </dgm:presLayoutVars>
      </dgm:prSet>
      <dgm:spPr/>
    </dgm:pt>
    <dgm:pt modelId="{98726E72-2D92-4AC2-8D22-85D266155845}" type="pres">
      <dgm:prSet presAssocID="{C1B50930-94F7-47E3-9652-AEBB636C4741}" presName="node" presStyleLbl="node1" presStyleIdx="0" presStyleCnt="2" custScaleX="177349">
        <dgm:presLayoutVars>
          <dgm:bulletEnabled val="1"/>
        </dgm:presLayoutVars>
      </dgm:prSet>
      <dgm:spPr/>
    </dgm:pt>
    <dgm:pt modelId="{5CCECB7F-B35D-4040-964A-0F3AA499FF72}" type="pres">
      <dgm:prSet presAssocID="{B7EA7361-01C4-4B7C-A4E8-3FA4107B8C57}" presName="sibTrans" presStyleLbl="sibTrans2D1" presStyleIdx="0" presStyleCnt="1"/>
      <dgm:spPr/>
    </dgm:pt>
    <dgm:pt modelId="{75A65EEB-80DF-4C11-8B8E-A68B593C57EE}" type="pres">
      <dgm:prSet presAssocID="{B7EA7361-01C4-4B7C-A4E8-3FA4107B8C57}" presName="connectorText" presStyleLbl="sibTrans2D1" presStyleIdx="0" presStyleCnt="1"/>
      <dgm:spPr/>
    </dgm:pt>
    <dgm:pt modelId="{E6C839A5-A191-430F-90FD-0E409D1524C6}" type="pres">
      <dgm:prSet presAssocID="{35E288B3-AF2F-4510-82AF-854CD180E42F}" presName="node" presStyleLbl="node1" presStyleIdx="1" presStyleCnt="2" custScaleX="121001">
        <dgm:presLayoutVars>
          <dgm:bulletEnabled val="1"/>
        </dgm:presLayoutVars>
      </dgm:prSet>
      <dgm:spPr/>
    </dgm:pt>
  </dgm:ptLst>
  <dgm:cxnLst>
    <dgm:cxn modelId="{6169EB5C-64AC-42A7-B058-2379C9057ED3}" type="presOf" srcId="{B7EA7361-01C4-4B7C-A4E8-3FA4107B8C57}" destId="{75A65EEB-80DF-4C11-8B8E-A68B593C57EE}" srcOrd="1" destOrd="0" presId="urn:microsoft.com/office/officeart/2005/8/layout/process2"/>
    <dgm:cxn modelId="{AEB03976-C099-4C01-A976-2EB8E5CFC6D4}" type="presOf" srcId="{25EAE806-2652-47FF-803F-5761A275A6A8}" destId="{BA33E244-8CB1-42AA-9C6D-6B9203F1CA13}" srcOrd="0" destOrd="0" presId="urn:microsoft.com/office/officeart/2005/8/layout/process2"/>
    <dgm:cxn modelId="{1EFC6D97-280C-49FE-8F80-A2E0D610C2B7}" type="presOf" srcId="{B7EA7361-01C4-4B7C-A4E8-3FA4107B8C57}" destId="{5CCECB7F-B35D-4040-964A-0F3AA499FF72}" srcOrd="0" destOrd="0" presId="urn:microsoft.com/office/officeart/2005/8/layout/process2"/>
    <dgm:cxn modelId="{6A51FBA1-1288-4D6E-BC5C-8EB509CC383D}" type="presOf" srcId="{C1B50930-94F7-47E3-9652-AEBB636C4741}" destId="{98726E72-2D92-4AC2-8D22-85D266155845}" srcOrd="0" destOrd="0" presId="urn:microsoft.com/office/officeart/2005/8/layout/process2"/>
    <dgm:cxn modelId="{2F57FCC7-3B2C-43CD-A706-6C31496E09C2}" srcId="{25EAE806-2652-47FF-803F-5761A275A6A8}" destId="{35E288B3-AF2F-4510-82AF-854CD180E42F}" srcOrd="1" destOrd="0" parTransId="{5EEF9EE5-82AC-406B-A44B-227B172E8107}" sibTransId="{E31399C5-62D1-41D6-81A1-7F00595E97E2}"/>
    <dgm:cxn modelId="{CE5F6DC8-74A9-4712-B316-4A647109BAA0}" type="presOf" srcId="{35E288B3-AF2F-4510-82AF-854CD180E42F}" destId="{E6C839A5-A191-430F-90FD-0E409D1524C6}" srcOrd="0" destOrd="0" presId="urn:microsoft.com/office/officeart/2005/8/layout/process2"/>
    <dgm:cxn modelId="{722137D4-BA32-4574-999C-65B0C3C296EA}" srcId="{25EAE806-2652-47FF-803F-5761A275A6A8}" destId="{C1B50930-94F7-47E3-9652-AEBB636C4741}" srcOrd="0" destOrd="0" parTransId="{DCD1DBD2-2B64-441D-8BD7-36FF8C78095F}" sibTransId="{B7EA7361-01C4-4B7C-A4E8-3FA4107B8C57}"/>
    <dgm:cxn modelId="{DA5ACEBE-ABE6-481D-A2F4-B3BE9005A7D8}" type="presParOf" srcId="{BA33E244-8CB1-42AA-9C6D-6B9203F1CA13}" destId="{98726E72-2D92-4AC2-8D22-85D266155845}" srcOrd="0" destOrd="0" presId="urn:microsoft.com/office/officeart/2005/8/layout/process2"/>
    <dgm:cxn modelId="{E44AE49F-0EEB-41B2-BF4F-20DCC483CDCC}" type="presParOf" srcId="{BA33E244-8CB1-42AA-9C6D-6B9203F1CA13}" destId="{5CCECB7F-B35D-4040-964A-0F3AA499FF72}" srcOrd="1" destOrd="0" presId="urn:microsoft.com/office/officeart/2005/8/layout/process2"/>
    <dgm:cxn modelId="{253C96AD-9841-4F3C-BF10-E8735F046649}" type="presParOf" srcId="{5CCECB7F-B35D-4040-964A-0F3AA499FF72}" destId="{75A65EEB-80DF-4C11-8B8E-A68B593C57EE}" srcOrd="0" destOrd="0" presId="urn:microsoft.com/office/officeart/2005/8/layout/process2"/>
    <dgm:cxn modelId="{038C30E1-684B-4DB5-A959-1DEB920B33D5}" type="presParOf" srcId="{BA33E244-8CB1-42AA-9C6D-6B9203F1CA13}" destId="{E6C839A5-A191-430F-90FD-0E409D1524C6}"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EC1964-AA15-4D13-A1EF-6F398FEF2C9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8BEB0C64-7F72-4B38-A67F-C95F22150079}">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Section 158</a:t>
          </a:r>
        </a:p>
      </dgm:t>
    </dgm:pt>
    <dgm:pt modelId="{984D674D-CD65-4AE1-8346-AA5A201F3B2E}" type="parTrans" cxnId="{7027F495-30A9-4BB3-B97F-B7FDC14C37CE}">
      <dgm:prSet/>
      <dgm:spPr/>
      <dgm:t>
        <a:bodyPr/>
        <a:lstStyle/>
        <a:p>
          <a:endParaRPr lang="en-GB"/>
        </a:p>
      </dgm:t>
    </dgm:pt>
    <dgm:pt modelId="{5382DEE1-18F1-4552-8791-B0948650DAFA}" type="sibTrans" cxnId="{7027F495-30A9-4BB3-B97F-B7FDC14C37CE}">
      <dgm:prSet/>
      <dgm:spPr/>
      <dgm:t>
        <a:bodyPr/>
        <a:lstStyle/>
        <a:p>
          <a:endParaRPr lang="en-GB"/>
        </a:p>
      </dgm:t>
    </dgm:pt>
    <dgm:pt modelId="{2F567774-95A8-4181-A46E-A0A8B35BEF87}">
      <dgm:prSet phldrT="[Text]" custT="1"/>
      <dgm:spPr>
        <a:solidFill>
          <a:schemeClr val="accent2">
            <a:lumMod val="20000"/>
            <a:lumOff val="80000"/>
          </a:schemeClr>
        </a:solidFill>
      </dgm:spPr>
      <dgm:t>
        <a:bodyPr/>
        <a:lstStyle/>
        <a:p>
          <a:pPr>
            <a:buNone/>
          </a:pPr>
          <a:r>
            <a:rPr lang="en-GB" sz="2400" dirty="0">
              <a:solidFill>
                <a:schemeClr val="tx1"/>
              </a:solidFill>
            </a:rPr>
            <a:t>Allows positive action to be taken </a:t>
          </a:r>
          <a:r>
            <a:rPr lang="en-GB" sz="2400" b="1" i="1" dirty="0">
              <a:solidFill>
                <a:schemeClr val="tx1"/>
              </a:solidFill>
            </a:rPr>
            <a:t>before or at the recruitment stage</a:t>
          </a:r>
        </a:p>
        <a:p>
          <a:pPr>
            <a:buFont typeface="Arial" panose="020B0604020202020204" pitchFamily="34" charset="0"/>
            <a:buChar char="•"/>
          </a:pPr>
          <a:r>
            <a:rPr lang="en-GB" sz="2400" dirty="0">
              <a:solidFill>
                <a:schemeClr val="tx1"/>
              </a:solidFill>
            </a:rPr>
            <a:t>Awareness sessions</a:t>
          </a:r>
        </a:p>
        <a:p>
          <a:pPr>
            <a:buFont typeface="Arial" panose="020B0604020202020204" pitchFamily="34" charset="0"/>
            <a:buChar char="•"/>
          </a:pPr>
          <a:r>
            <a:rPr lang="en-GB" sz="2400" dirty="0">
              <a:solidFill>
                <a:schemeClr val="tx1"/>
              </a:solidFill>
            </a:rPr>
            <a:t>Targeted advertising</a:t>
          </a:r>
        </a:p>
        <a:p>
          <a:pPr>
            <a:buFont typeface="Arial" panose="020B0604020202020204" pitchFamily="34" charset="0"/>
            <a:buChar char="•"/>
          </a:pPr>
          <a:r>
            <a:rPr lang="en-GB" sz="2400" dirty="0">
              <a:solidFill>
                <a:schemeClr val="tx1"/>
              </a:solidFill>
            </a:rPr>
            <a:t>Mentors</a:t>
          </a:r>
        </a:p>
        <a:p>
          <a:pPr>
            <a:buNone/>
          </a:pPr>
          <a:endParaRPr lang="en-GB" sz="2400" dirty="0"/>
        </a:p>
      </dgm:t>
    </dgm:pt>
    <dgm:pt modelId="{91C0F8A6-EBC5-476C-A5AC-AE6420105A33}" type="parTrans" cxnId="{06B37D0C-D94B-4582-A638-E8EE86DF2B3C}">
      <dgm:prSet/>
      <dgm:spPr/>
      <dgm:t>
        <a:bodyPr/>
        <a:lstStyle/>
        <a:p>
          <a:endParaRPr lang="en-GB"/>
        </a:p>
      </dgm:t>
    </dgm:pt>
    <dgm:pt modelId="{2D5C4F09-BDBA-497C-8A84-733924F4B688}" type="sibTrans" cxnId="{06B37D0C-D94B-4582-A638-E8EE86DF2B3C}">
      <dgm:prSet/>
      <dgm:spPr/>
      <dgm:t>
        <a:bodyPr/>
        <a:lstStyle/>
        <a:p>
          <a:endParaRPr lang="en-GB"/>
        </a:p>
      </dgm:t>
    </dgm:pt>
    <dgm:pt modelId="{231C7B94-27F1-451B-9231-2DB124CA938B}">
      <dgm:prSet phldrT="[Text]" custT="1"/>
      <dgm:spPr>
        <a:solidFill>
          <a:schemeClr val="accent2">
            <a:lumMod val="40000"/>
            <a:lumOff val="60000"/>
          </a:schemeClr>
        </a:solidFill>
        <a:ln>
          <a:solidFill>
            <a:schemeClr val="tx1"/>
          </a:solidFill>
        </a:ln>
      </dgm:spPr>
      <dgm:t>
        <a:bodyPr/>
        <a:lstStyle/>
        <a:p>
          <a:r>
            <a:rPr lang="en-GB" sz="2800" b="1" dirty="0">
              <a:solidFill>
                <a:schemeClr val="tx1"/>
              </a:solidFill>
            </a:rPr>
            <a:t>Section 159</a:t>
          </a:r>
        </a:p>
      </dgm:t>
    </dgm:pt>
    <dgm:pt modelId="{8E5119D6-AA45-418A-94F8-7FF6AD28974E}" type="parTrans" cxnId="{0851E0B4-4B60-44FE-8D85-67E6E12A2569}">
      <dgm:prSet/>
      <dgm:spPr/>
      <dgm:t>
        <a:bodyPr/>
        <a:lstStyle/>
        <a:p>
          <a:endParaRPr lang="en-GB"/>
        </a:p>
      </dgm:t>
    </dgm:pt>
    <dgm:pt modelId="{FC1CD476-C446-4C35-968F-425F6DF36E19}" type="sibTrans" cxnId="{0851E0B4-4B60-44FE-8D85-67E6E12A2569}">
      <dgm:prSet/>
      <dgm:spPr/>
      <dgm:t>
        <a:bodyPr/>
        <a:lstStyle/>
        <a:p>
          <a:endParaRPr lang="en-GB"/>
        </a:p>
      </dgm:t>
    </dgm:pt>
    <dgm:pt modelId="{1211A6D0-B9D8-49EF-9F1B-C189077EBA12}">
      <dgm:prSet phldrT="[Text]" custT="1"/>
      <dgm:spPr/>
      <dgm:t>
        <a:bodyPr/>
        <a:lstStyle/>
        <a:p>
          <a:r>
            <a:rPr lang="en-GB" sz="2400" dirty="0">
              <a:solidFill>
                <a:schemeClr val="tx1"/>
              </a:solidFill>
            </a:rPr>
            <a:t>Allows employers to use positive action </a:t>
          </a:r>
          <a:r>
            <a:rPr lang="en-GB" sz="2400" b="1" i="1" dirty="0">
              <a:solidFill>
                <a:schemeClr val="tx1"/>
              </a:solidFill>
            </a:rPr>
            <a:t>in recruitment &amp; promotion</a:t>
          </a:r>
        </a:p>
        <a:p>
          <a:r>
            <a:rPr lang="en-GB" sz="2400" dirty="0">
              <a:solidFill>
                <a:schemeClr val="tx1"/>
              </a:solidFill>
            </a:rPr>
            <a:t>Familiarisation sessions</a:t>
          </a:r>
        </a:p>
        <a:p>
          <a:r>
            <a:rPr lang="en-GB" sz="2400" dirty="0">
              <a:solidFill>
                <a:schemeClr val="tx1"/>
              </a:solidFill>
            </a:rPr>
            <a:t>Tie-breaker (as qualified as or of equal merit)</a:t>
          </a:r>
        </a:p>
        <a:p>
          <a:endParaRPr lang="en-GB" sz="2400" dirty="0"/>
        </a:p>
      </dgm:t>
    </dgm:pt>
    <dgm:pt modelId="{E66467A7-095C-48C1-9442-B9D47C132CA0}" type="parTrans" cxnId="{1DBED0FF-4129-4058-8E6E-6BD7AA66BF12}">
      <dgm:prSet/>
      <dgm:spPr/>
      <dgm:t>
        <a:bodyPr/>
        <a:lstStyle/>
        <a:p>
          <a:endParaRPr lang="en-GB"/>
        </a:p>
      </dgm:t>
    </dgm:pt>
    <dgm:pt modelId="{DAC14D65-4E2D-462E-ABB4-51A0D6437D2B}" type="sibTrans" cxnId="{1DBED0FF-4129-4058-8E6E-6BD7AA66BF12}">
      <dgm:prSet/>
      <dgm:spPr/>
      <dgm:t>
        <a:bodyPr/>
        <a:lstStyle/>
        <a:p>
          <a:endParaRPr lang="en-GB"/>
        </a:p>
      </dgm:t>
    </dgm:pt>
    <dgm:pt modelId="{1EF30677-5ABD-482E-890B-E0C2366FE9C4}" type="pres">
      <dgm:prSet presAssocID="{C2EC1964-AA15-4D13-A1EF-6F398FEF2C99}" presName="Name0" presStyleCnt="0">
        <dgm:presLayoutVars>
          <dgm:dir/>
          <dgm:animLvl val="lvl"/>
          <dgm:resizeHandles val="exact"/>
        </dgm:presLayoutVars>
      </dgm:prSet>
      <dgm:spPr/>
    </dgm:pt>
    <dgm:pt modelId="{F44D515F-51CD-424E-89D9-8906C87B5AAE}" type="pres">
      <dgm:prSet presAssocID="{8BEB0C64-7F72-4B38-A67F-C95F22150079}" presName="compositeNode" presStyleCnt="0">
        <dgm:presLayoutVars>
          <dgm:bulletEnabled val="1"/>
        </dgm:presLayoutVars>
      </dgm:prSet>
      <dgm:spPr/>
    </dgm:pt>
    <dgm:pt modelId="{D2A90260-7EB2-410C-826D-F31A25748E7A}" type="pres">
      <dgm:prSet presAssocID="{8BEB0C64-7F72-4B38-A67F-C95F22150079}" presName="bgRect" presStyleLbl="node1" presStyleIdx="0" presStyleCnt="2"/>
      <dgm:spPr/>
    </dgm:pt>
    <dgm:pt modelId="{1251CEE4-5DDE-4581-B795-A5CB909918A6}" type="pres">
      <dgm:prSet presAssocID="{8BEB0C64-7F72-4B38-A67F-C95F22150079}" presName="parentNode" presStyleLbl="node1" presStyleIdx="0" presStyleCnt="2">
        <dgm:presLayoutVars>
          <dgm:chMax val="0"/>
          <dgm:bulletEnabled val="1"/>
        </dgm:presLayoutVars>
      </dgm:prSet>
      <dgm:spPr/>
    </dgm:pt>
    <dgm:pt modelId="{B987A4C3-822E-470C-A255-5DDC99FA6CB3}" type="pres">
      <dgm:prSet presAssocID="{8BEB0C64-7F72-4B38-A67F-C95F22150079}" presName="childNode" presStyleLbl="node1" presStyleIdx="0" presStyleCnt="2">
        <dgm:presLayoutVars>
          <dgm:bulletEnabled val="1"/>
        </dgm:presLayoutVars>
      </dgm:prSet>
      <dgm:spPr/>
    </dgm:pt>
    <dgm:pt modelId="{CD363913-4D32-4BA2-8330-D0943B69BC63}" type="pres">
      <dgm:prSet presAssocID="{5382DEE1-18F1-4552-8791-B0948650DAFA}" presName="hSp" presStyleCnt="0"/>
      <dgm:spPr/>
    </dgm:pt>
    <dgm:pt modelId="{5C0EDF60-2BAB-4CAD-92A6-D256612C012F}" type="pres">
      <dgm:prSet presAssocID="{5382DEE1-18F1-4552-8791-B0948650DAFA}" presName="vProcSp" presStyleCnt="0"/>
      <dgm:spPr/>
    </dgm:pt>
    <dgm:pt modelId="{F0F2C4D6-A637-43D0-812F-5F05031982A5}" type="pres">
      <dgm:prSet presAssocID="{5382DEE1-18F1-4552-8791-B0948650DAFA}" presName="vSp1" presStyleCnt="0"/>
      <dgm:spPr/>
    </dgm:pt>
    <dgm:pt modelId="{F77E3E18-942B-4987-A485-58BEEBCD2D62}" type="pres">
      <dgm:prSet presAssocID="{5382DEE1-18F1-4552-8791-B0948650DAFA}" presName="simulatedConn" presStyleLbl="solidFgAcc1" presStyleIdx="0" presStyleCnt="1"/>
      <dgm:spPr>
        <a:solidFill>
          <a:schemeClr val="accent2">
            <a:lumMod val="75000"/>
          </a:schemeClr>
        </a:solidFill>
        <a:ln>
          <a:solidFill>
            <a:schemeClr val="tx1"/>
          </a:solidFill>
        </a:ln>
      </dgm:spPr>
    </dgm:pt>
    <dgm:pt modelId="{B0B72D6D-5C60-4F54-8199-B9873DA2648E}" type="pres">
      <dgm:prSet presAssocID="{5382DEE1-18F1-4552-8791-B0948650DAFA}" presName="vSp2" presStyleCnt="0"/>
      <dgm:spPr/>
    </dgm:pt>
    <dgm:pt modelId="{882C901C-7175-4DF5-B8E4-27CD2FB0564C}" type="pres">
      <dgm:prSet presAssocID="{5382DEE1-18F1-4552-8791-B0948650DAFA}" presName="sibTrans" presStyleCnt="0"/>
      <dgm:spPr/>
    </dgm:pt>
    <dgm:pt modelId="{FA0E4589-5AB3-4083-9B65-46DCEB1D4701}" type="pres">
      <dgm:prSet presAssocID="{231C7B94-27F1-451B-9231-2DB124CA938B}" presName="compositeNode" presStyleCnt="0">
        <dgm:presLayoutVars>
          <dgm:bulletEnabled val="1"/>
        </dgm:presLayoutVars>
      </dgm:prSet>
      <dgm:spPr/>
    </dgm:pt>
    <dgm:pt modelId="{670BCA55-17F5-4591-BB91-94B7DA392FB8}" type="pres">
      <dgm:prSet presAssocID="{231C7B94-27F1-451B-9231-2DB124CA938B}" presName="bgRect" presStyleLbl="node1" presStyleIdx="1" presStyleCnt="2"/>
      <dgm:spPr/>
    </dgm:pt>
    <dgm:pt modelId="{AD29874F-5302-48C8-961E-F8548AE583A7}" type="pres">
      <dgm:prSet presAssocID="{231C7B94-27F1-451B-9231-2DB124CA938B}" presName="parentNode" presStyleLbl="node1" presStyleIdx="1" presStyleCnt="2">
        <dgm:presLayoutVars>
          <dgm:chMax val="0"/>
          <dgm:bulletEnabled val="1"/>
        </dgm:presLayoutVars>
      </dgm:prSet>
      <dgm:spPr/>
    </dgm:pt>
    <dgm:pt modelId="{4613FD23-3C4E-4A87-9CF0-D205436CE5EB}" type="pres">
      <dgm:prSet presAssocID="{231C7B94-27F1-451B-9231-2DB124CA938B}" presName="childNode" presStyleLbl="node1" presStyleIdx="1" presStyleCnt="2">
        <dgm:presLayoutVars>
          <dgm:bulletEnabled val="1"/>
        </dgm:presLayoutVars>
      </dgm:prSet>
      <dgm:spPr/>
    </dgm:pt>
  </dgm:ptLst>
  <dgm:cxnLst>
    <dgm:cxn modelId="{06B37D0C-D94B-4582-A638-E8EE86DF2B3C}" srcId="{8BEB0C64-7F72-4B38-A67F-C95F22150079}" destId="{2F567774-95A8-4181-A46E-A0A8B35BEF87}" srcOrd="0" destOrd="0" parTransId="{91C0F8A6-EBC5-476C-A5AC-AE6420105A33}" sibTransId="{2D5C4F09-BDBA-497C-8A84-733924F4B688}"/>
    <dgm:cxn modelId="{C70AF16E-B284-412E-B44F-7D928810BFF4}" type="presOf" srcId="{8BEB0C64-7F72-4B38-A67F-C95F22150079}" destId="{1251CEE4-5DDE-4581-B795-A5CB909918A6}" srcOrd="1" destOrd="0" presId="urn:microsoft.com/office/officeart/2005/8/layout/hProcess7"/>
    <dgm:cxn modelId="{FF4A8D82-06B4-4B93-A601-1323EB9A638B}" type="presOf" srcId="{231C7B94-27F1-451B-9231-2DB124CA938B}" destId="{AD29874F-5302-48C8-961E-F8548AE583A7}" srcOrd="1" destOrd="0" presId="urn:microsoft.com/office/officeart/2005/8/layout/hProcess7"/>
    <dgm:cxn modelId="{899E4589-6D21-4817-BEC5-F36D1C4C1877}" type="presOf" srcId="{1211A6D0-B9D8-49EF-9F1B-C189077EBA12}" destId="{4613FD23-3C4E-4A87-9CF0-D205436CE5EB}" srcOrd="0" destOrd="0" presId="urn:microsoft.com/office/officeart/2005/8/layout/hProcess7"/>
    <dgm:cxn modelId="{7027F495-30A9-4BB3-B97F-B7FDC14C37CE}" srcId="{C2EC1964-AA15-4D13-A1EF-6F398FEF2C99}" destId="{8BEB0C64-7F72-4B38-A67F-C95F22150079}" srcOrd="0" destOrd="0" parTransId="{984D674D-CD65-4AE1-8346-AA5A201F3B2E}" sibTransId="{5382DEE1-18F1-4552-8791-B0948650DAFA}"/>
    <dgm:cxn modelId="{0851E0B4-4B60-44FE-8D85-67E6E12A2569}" srcId="{C2EC1964-AA15-4D13-A1EF-6F398FEF2C99}" destId="{231C7B94-27F1-451B-9231-2DB124CA938B}" srcOrd="1" destOrd="0" parTransId="{8E5119D6-AA45-418A-94F8-7FF6AD28974E}" sibTransId="{FC1CD476-C446-4C35-968F-425F6DF36E19}"/>
    <dgm:cxn modelId="{CDD68FBA-A94B-4C51-BB74-9414A54D7779}" type="presOf" srcId="{C2EC1964-AA15-4D13-A1EF-6F398FEF2C99}" destId="{1EF30677-5ABD-482E-890B-E0C2366FE9C4}" srcOrd="0" destOrd="0" presId="urn:microsoft.com/office/officeart/2005/8/layout/hProcess7"/>
    <dgm:cxn modelId="{AC0AF9CA-1DBF-4D57-ADBA-0416F281642F}" type="presOf" srcId="{2F567774-95A8-4181-A46E-A0A8B35BEF87}" destId="{B987A4C3-822E-470C-A255-5DDC99FA6CB3}" srcOrd="0" destOrd="0" presId="urn:microsoft.com/office/officeart/2005/8/layout/hProcess7"/>
    <dgm:cxn modelId="{B1434CCC-C5B9-4A9C-9420-581515DA5238}" type="presOf" srcId="{8BEB0C64-7F72-4B38-A67F-C95F22150079}" destId="{D2A90260-7EB2-410C-826D-F31A25748E7A}" srcOrd="0" destOrd="0" presId="urn:microsoft.com/office/officeart/2005/8/layout/hProcess7"/>
    <dgm:cxn modelId="{D70D06E2-3279-40BE-BF97-278E69897237}" type="presOf" srcId="{231C7B94-27F1-451B-9231-2DB124CA938B}" destId="{670BCA55-17F5-4591-BB91-94B7DA392FB8}" srcOrd="0" destOrd="0" presId="urn:microsoft.com/office/officeart/2005/8/layout/hProcess7"/>
    <dgm:cxn modelId="{1DBED0FF-4129-4058-8E6E-6BD7AA66BF12}" srcId="{231C7B94-27F1-451B-9231-2DB124CA938B}" destId="{1211A6D0-B9D8-49EF-9F1B-C189077EBA12}" srcOrd="0" destOrd="0" parTransId="{E66467A7-095C-48C1-9442-B9D47C132CA0}" sibTransId="{DAC14D65-4E2D-462E-ABB4-51A0D6437D2B}"/>
    <dgm:cxn modelId="{0F70FF0E-45CC-4E73-9500-289F63D9D730}" type="presParOf" srcId="{1EF30677-5ABD-482E-890B-E0C2366FE9C4}" destId="{F44D515F-51CD-424E-89D9-8906C87B5AAE}" srcOrd="0" destOrd="0" presId="urn:microsoft.com/office/officeart/2005/8/layout/hProcess7"/>
    <dgm:cxn modelId="{F79A3F4F-F521-414F-A55C-74147A8C3C76}" type="presParOf" srcId="{F44D515F-51CD-424E-89D9-8906C87B5AAE}" destId="{D2A90260-7EB2-410C-826D-F31A25748E7A}" srcOrd="0" destOrd="0" presId="urn:microsoft.com/office/officeart/2005/8/layout/hProcess7"/>
    <dgm:cxn modelId="{1E2C74B9-7A62-4923-BB54-52009817D127}" type="presParOf" srcId="{F44D515F-51CD-424E-89D9-8906C87B5AAE}" destId="{1251CEE4-5DDE-4581-B795-A5CB909918A6}" srcOrd="1" destOrd="0" presId="urn:microsoft.com/office/officeart/2005/8/layout/hProcess7"/>
    <dgm:cxn modelId="{82AFCC97-05B9-44EB-9B91-0D89804ACF1E}" type="presParOf" srcId="{F44D515F-51CD-424E-89D9-8906C87B5AAE}" destId="{B987A4C3-822E-470C-A255-5DDC99FA6CB3}" srcOrd="2" destOrd="0" presId="urn:microsoft.com/office/officeart/2005/8/layout/hProcess7"/>
    <dgm:cxn modelId="{A3A8F19D-E2A0-441E-8995-3F3312A1EC3E}" type="presParOf" srcId="{1EF30677-5ABD-482E-890B-E0C2366FE9C4}" destId="{CD363913-4D32-4BA2-8330-D0943B69BC63}" srcOrd="1" destOrd="0" presId="urn:microsoft.com/office/officeart/2005/8/layout/hProcess7"/>
    <dgm:cxn modelId="{4CB98980-1BC4-4183-8239-4D3275E998DC}" type="presParOf" srcId="{1EF30677-5ABD-482E-890B-E0C2366FE9C4}" destId="{5C0EDF60-2BAB-4CAD-92A6-D256612C012F}" srcOrd="2" destOrd="0" presId="urn:microsoft.com/office/officeart/2005/8/layout/hProcess7"/>
    <dgm:cxn modelId="{BB0320A0-CB00-4303-A990-A50BA8C5BC74}" type="presParOf" srcId="{5C0EDF60-2BAB-4CAD-92A6-D256612C012F}" destId="{F0F2C4D6-A637-43D0-812F-5F05031982A5}" srcOrd="0" destOrd="0" presId="urn:microsoft.com/office/officeart/2005/8/layout/hProcess7"/>
    <dgm:cxn modelId="{B0E88824-8F59-4EDE-8659-0939E572F46D}" type="presParOf" srcId="{5C0EDF60-2BAB-4CAD-92A6-D256612C012F}" destId="{F77E3E18-942B-4987-A485-58BEEBCD2D62}" srcOrd="1" destOrd="0" presId="urn:microsoft.com/office/officeart/2005/8/layout/hProcess7"/>
    <dgm:cxn modelId="{565E1DDC-23FD-4E53-876F-6A2B283B2C2B}" type="presParOf" srcId="{5C0EDF60-2BAB-4CAD-92A6-D256612C012F}" destId="{B0B72D6D-5C60-4F54-8199-B9873DA2648E}" srcOrd="2" destOrd="0" presId="urn:microsoft.com/office/officeart/2005/8/layout/hProcess7"/>
    <dgm:cxn modelId="{CA813248-2FEC-4E69-BF42-6802D90115F8}" type="presParOf" srcId="{1EF30677-5ABD-482E-890B-E0C2366FE9C4}" destId="{882C901C-7175-4DF5-B8E4-27CD2FB0564C}" srcOrd="3" destOrd="0" presId="urn:microsoft.com/office/officeart/2005/8/layout/hProcess7"/>
    <dgm:cxn modelId="{A4DAAC76-B22F-46E2-84EE-A84618992527}" type="presParOf" srcId="{1EF30677-5ABD-482E-890B-E0C2366FE9C4}" destId="{FA0E4589-5AB3-4083-9B65-46DCEB1D4701}" srcOrd="4" destOrd="0" presId="urn:microsoft.com/office/officeart/2005/8/layout/hProcess7"/>
    <dgm:cxn modelId="{58C2224B-CFBF-456B-A98B-0F79D7CFC8DA}" type="presParOf" srcId="{FA0E4589-5AB3-4083-9B65-46DCEB1D4701}" destId="{670BCA55-17F5-4591-BB91-94B7DA392FB8}" srcOrd="0" destOrd="0" presId="urn:microsoft.com/office/officeart/2005/8/layout/hProcess7"/>
    <dgm:cxn modelId="{4B141A44-DB20-442F-AF47-7F4A7E783A84}" type="presParOf" srcId="{FA0E4589-5AB3-4083-9B65-46DCEB1D4701}" destId="{AD29874F-5302-48C8-961E-F8548AE583A7}" srcOrd="1" destOrd="0" presId="urn:microsoft.com/office/officeart/2005/8/layout/hProcess7"/>
    <dgm:cxn modelId="{78D98A91-9FF0-44C3-A37A-EC185546DC09}" type="presParOf" srcId="{FA0E4589-5AB3-4083-9B65-46DCEB1D4701}" destId="{4613FD23-3C4E-4A87-9CF0-D205436CE5E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C05F07-E6FC-49EF-870A-0D890D3254E7}" type="doc">
      <dgm:prSet loTypeId="urn:microsoft.com/office/officeart/2005/8/layout/process2" loCatId="process" qsTypeId="urn:microsoft.com/office/officeart/2005/8/quickstyle/simple1" qsCatId="simple" csTypeId="urn:microsoft.com/office/officeart/2005/8/colors/accent1_2" csCatId="accent1" phldr="1"/>
      <dgm:spPr/>
    </dgm:pt>
    <dgm:pt modelId="{1C5617E6-7D16-4328-B4D2-2C0C5F1DB339}">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Under-representation</a:t>
          </a:r>
        </a:p>
        <a:p>
          <a:r>
            <a:rPr lang="en-GB" sz="2400" b="0" u="none" dirty="0">
              <a:solidFill>
                <a:schemeClr val="tx1"/>
              </a:solidFill>
            </a:rPr>
            <a:t>5% BAME officers nationally: Estimated 14% of UK population</a:t>
          </a:r>
        </a:p>
        <a:p>
          <a:r>
            <a:rPr lang="en-GB" sz="2400" b="0" u="none" dirty="0">
              <a:solidFill>
                <a:schemeClr val="tx1"/>
              </a:solidFill>
            </a:rPr>
            <a:t>28% female officers nationally: 51% of UK population</a:t>
          </a:r>
        </a:p>
      </dgm:t>
    </dgm:pt>
    <dgm:pt modelId="{6DB6EE1E-3A8A-447B-A596-0B50E3E6A16A}" type="parTrans" cxnId="{7715F1A5-44C7-4731-80BA-E44941FCFA59}">
      <dgm:prSet/>
      <dgm:spPr/>
      <dgm:t>
        <a:bodyPr/>
        <a:lstStyle/>
        <a:p>
          <a:endParaRPr lang="en-GB"/>
        </a:p>
      </dgm:t>
    </dgm:pt>
    <dgm:pt modelId="{B260B4F5-E232-410C-9737-1353252E88DA}" type="sibTrans" cxnId="{7715F1A5-44C7-4731-80BA-E44941FCFA59}">
      <dgm:prSet/>
      <dgm:spPr>
        <a:solidFill>
          <a:schemeClr val="accent2">
            <a:lumMod val="75000"/>
          </a:schemeClr>
        </a:solidFill>
        <a:ln>
          <a:solidFill>
            <a:schemeClr val="tx1"/>
          </a:solidFill>
        </a:ln>
      </dgm:spPr>
      <dgm:t>
        <a:bodyPr/>
        <a:lstStyle/>
        <a:p>
          <a:endParaRPr lang="en-GB"/>
        </a:p>
      </dgm:t>
    </dgm:pt>
    <dgm:pt modelId="{978D780A-6114-4B3A-AC6E-5C8DC7B503BC}">
      <dgm:prSet phldrT="[Text]" custT="1"/>
      <dgm:spPr>
        <a:solidFill>
          <a:schemeClr val="accent2">
            <a:lumMod val="20000"/>
            <a:lumOff val="80000"/>
          </a:schemeClr>
        </a:solidFill>
        <a:ln>
          <a:solidFill>
            <a:schemeClr val="tx1"/>
          </a:solidFill>
        </a:ln>
      </dgm:spPr>
      <dgm:t>
        <a:bodyPr/>
        <a:lstStyle/>
        <a:p>
          <a:r>
            <a:rPr lang="en-GB" sz="2400" b="1" u="sng" dirty="0">
              <a:solidFill>
                <a:schemeClr val="tx1"/>
              </a:solidFill>
            </a:rPr>
            <a:t>Operational necessity</a:t>
          </a:r>
        </a:p>
        <a:p>
          <a:r>
            <a:rPr lang="en-GB" sz="2400" b="0" u="none" dirty="0">
              <a:solidFill>
                <a:schemeClr val="tx1"/>
              </a:solidFill>
            </a:rPr>
            <a:t>Rapidly changing communities – requires a workforce with diverse skills</a:t>
          </a:r>
        </a:p>
      </dgm:t>
    </dgm:pt>
    <dgm:pt modelId="{AAE884D9-BA9F-4153-A3A5-BD428F936AA7}" type="parTrans" cxnId="{B9ADFFA4-00BE-46DC-AF05-C96B73131CB3}">
      <dgm:prSet/>
      <dgm:spPr/>
      <dgm:t>
        <a:bodyPr/>
        <a:lstStyle/>
        <a:p>
          <a:endParaRPr lang="en-GB"/>
        </a:p>
      </dgm:t>
    </dgm:pt>
    <dgm:pt modelId="{A434591D-6E09-47EE-9582-F9946342D269}" type="sibTrans" cxnId="{B9ADFFA4-00BE-46DC-AF05-C96B73131CB3}">
      <dgm:prSet/>
      <dgm:spPr/>
      <dgm:t>
        <a:bodyPr/>
        <a:lstStyle/>
        <a:p>
          <a:endParaRPr lang="en-GB"/>
        </a:p>
      </dgm:t>
    </dgm:pt>
    <dgm:pt modelId="{6B5EFAAE-3239-4B37-BD72-C3E14FC38600}" type="pres">
      <dgm:prSet presAssocID="{54C05F07-E6FC-49EF-870A-0D890D3254E7}" presName="linearFlow" presStyleCnt="0">
        <dgm:presLayoutVars>
          <dgm:resizeHandles val="exact"/>
        </dgm:presLayoutVars>
      </dgm:prSet>
      <dgm:spPr/>
    </dgm:pt>
    <dgm:pt modelId="{2055E899-96EC-4C58-8E12-3823AA2D0AFC}" type="pres">
      <dgm:prSet presAssocID="{1C5617E6-7D16-4328-B4D2-2C0C5F1DB339}" presName="node" presStyleLbl="node1" presStyleIdx="0" presStyleCnt="2" custScaleX="116742">
        <dgm:presLayoutVars>
          <dgm:bulletEnabled val="1"/>
        </dgm:presLayoutVars>
      </dgm:prSet>
      <dgm:spPr/>
    </dgm:pt>
    <dgm:pt modelId="{D84AA0D9-2725-4159-93D1-DCCA86069C33}" type="pres">
      <dgm:prSet presAssocID="{B260B4F5-E232-410C-9737-1353252E88DA}" presName="sibTrans" presStyleLbl="sibTrans2D1" presStyleIdx="0" presStyleCnt="1"/>
      <dgm:spPr/>
    </dgm:pt>
    <dgm:pt modelId="{77EB62E3-3BA3-4AA4-ACBD-8A16B50A0F10}" type="pres">
      <dgm:prSet presAssocID="{B260B4F5-E232-410C-9737-1353252E88DA}" presName="connectorText" presStyleLbl="sibTrans2D1" presStyleIdx="0" presStyleCnt="1"/>
      <dgm:spPr/>
    </dgm:pt>
    <dgm:pt modelId="{8DF73D84-8593-4C4D-8E8B-9F088A29A405}" type="pres">
      <dgm:prSet presAssocID="{978D780A-6114-4B3A-AC6E-5C8DC7B503BC}" presName="node" presStyleLbl="node1" presStyleIdx="1" presStyleCnt="2" custScaleX="137848" custScaleY="68890">
        <dgm:presLayoutVars>
          <dgm:bulletEnabled val="1"/>
        </dgm:presLayoutVars>
      </dgm:prSet>
      <dgm:spPr/>
    </dgm:pt>
  </dgm:ptLst>
  <dgm:cxnLst>
    <dgm:cxn modelId="{BEDB6F05-2F63-455F-BF8A-B3C7D81FD356}" type="presOf" srcId="{54C05F07-E6FC-49EF-870A-0D890D3254E7}" destId="{6B5EFAAE-3239-4B37-BD72-C3E14FC38600}" srcOrd="0" destOrd="0" presId="urn:microsoft.com/office/officeart/2005/8/layout/process2"/>
    <dgm:cxn modelId="{7C49B66A-907B-4FC7-BF80-5BF9E0F7AE61}" type="presOf" srcId="{1C5617E6-7D16-4328-B4D2-2C0C5F1DB339}" destId="{2055E899-96EC-4C58-8E12-3823AA2D0AFC}" srcOrd="0" destOrd="0" presId="urn:microsoft.com/office/officeart/2005/8/layout/process2"/>
    <dgm:cxn modelId="{476B976E-FF56-45ED-AE56-850C26E15375}" type="presOf" srcId="{B260B4F5-E232-410C-9737-1353252E88DA}" destId="{77EB62E3-3BA3-4AA4-ACBD-8A16B50A0F10}" srcOrd="1" destOrd="0" presId="urn:microsoft.com/office/officeart/2005/8/layout/process2"/>
    <dgm:cxn modelId="{B9ADFFA4-00BE-46DC-AF05-C96B73131CB3}" srcId="{54C05F07-E6FC-49EF-870A-0D890D3254E7}" destId="{978D780A-6114-4B3A-AC6E-5C8DC7B503BC}" srcOrd="1" destOrd="0" parTransId="{AAE884D9-BA9F-4153-A3A5-BD428F936AA7}" sibTransId="{A434591D-6E09-47EE-9582-F9946342D269}"/>
    <dgm:cxn modelId="{7715F1A5-44C7-4731-80BA-E44941FCFA59}" srcId="{54C05F07-E6FC-49EF-870A-0D890D3254E7}" destId="{1C5617E6-7D16-4328-B4D2-2C0C5F1DB339}" srcOrd="0" destOrd="0" parTransId="{6DB6EE1E-3A8A-447B-A596-0B50E3E6A16A}" sibTransId="{B260B4F5-E232-410C-9737-1353252E88DA}"/>
    <dgm:cxn modelId="{3C900DB8-C72E-42E2-9235-347A5CE92471}" type="presOf" srcId="{978D780A-6114-4B3A-AC6E-5C8DC7B503BC}" destId="{8DF73D84-8593-4C4D-8E8B-9F088A29A405}" srcOrd="0" destOrd="0" presId="urn:microsoft.com/office/officeart/2005/8/layout/process2"/>
    <dgm:cxn modelId="{542620BF-A4E8-4D25-A9AB-D7EA90D8CD12}" type="presOf" srcId="{B260B4F5-E232-410C-9737-1353252E88DA}" destId="{D84AA0D9-2725-4159-93D1-DCCA86069C33}" srcOrd="0" destOrd="0" presId="urn:microsoft.com/office/officeart/2005/8/layout/process2"/>
    <dgm:cxn modelId="{98335A7A-C002-4E5F-9414-A5F020417F18}" type="presParOf" srcId="{6B5EFAAE-3239-4B37-BD72-C3E14FC38600}" destId="{2055E899-96EC-4C58-8E12-3823AA2D0AFC}" srcOrd="0" destOrd="0" presId="urn:microsoft.com/office/officeart/2005/8/layout/process2"/>
    <dgm:cxn modelId="{DF3F363A-7580-4DBB-A03E-9A09A9109A9C}" type="presParOf" srcId="{6B5EFAAE-3239-4B37-BD72-C3E14FC38600}" destId="{D84AA0D9-2725-4159-93D1-DCCA86069C33}" srcOrd="1" destOrd="0" presId="urn:microsoft.com/office/officeart/2005/8/layout/process2"/>
    <dgm:cxn modelId="{B46AF19A-2782-4956-B98A-FF9254827EE7}" type="presParOf" srcId="{D84AA0D9-2725-4159-93D1-DCCA86069C33}" destId="{77EB62E3-3BA3-4AA4-ACBD-8A16B50A0F10}" srcOrd="0" destOrd="0" presId="urn:microsoft.com/office/officeart/2005/8/layout/process2"/>
    <dgm:cxn modelId="{3E236B72-DDAC-42E4-A12C-952FD0502729}" type="presParOf" srcId="{6B5EFAAE-3239-4B37-BD72-C3E14FC38600}" destId="{8DF73D84-8593-4C4D-8E8B-9F088A29A40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13D5610-0304-4739-9FAA-5E6BD50BDA0C}" type="doc">
      <dgm:prSet loTypeId="urn:microsoft.com/office/officeart/2005/8/layout/process2" loCatId="process" qsTypeId="urn:microsoft.com/office/officeart/2005/8/quickstyle/simple1" qsCatId="simple" csTypeId="urn:microsoft.com/office/officeart/2005/8/colors/accent1_2" csCatId="accent1" phldr="1"/>
      <dgm:spPr/>
    </dgm:pt>
    <dgm:pt modelId="{19F14700-A425-4C6F-97FF-C9FE3995BD9F}">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The process </a:t>
          </a:r>
          <a:r>
            <a:rPr lang="en-GB" sz="2400" dirty="0">
              <a:solidFill>
                <a:schemeClr val="tx1"/>
              </a:solidFill>
            </a:rPr>
            <a:t>by which associations are made without being consciously aware of the process…</a:t>
          </a:r>
        </a:p>
      </dgm:t>
    </dgm:pt>
    <dgm:pt modelId="{9D31328F-44E5-4DA3-AD84-564A2093F682}" type="parTrans" cxnId="{F070AEB0-4EC0-47DD-A1DB-C47E0DC951DB}">
      <dgm:prSet/>
      <dgm:spPr/>
      <dgm:t>
        <a:bodyPr/>
        <a:lstStyle/>
        <a:p>
          <a:endParaRPr lang="en-GB"/>
        </a:p>
      </dgm:t>
    </dgm:pt>
    <dgm:pt modelId="{FB2A0A05-F3EF-4601-A3E5-302E99E4B0D4}" type="sibTrans" cxnId="{F070AEB0-4EC0-47DD-A1DB-C47E0DC951DB}">
      <dgm:prSet/>
      <dgm:spPr>
        <a:solidFill>
          <a:schemeClr val="accent2">
            <a:lumMod val="75000"/>
          </a:schemeClr>
        </a:solidFill>
        <a:ln>
          <a:solidFill>
            <a:schemeClr val="tx1"/>
          </a:solidFill>
        </a:ln>
      </dgm:spPr>
      <dgm:t>
        <a:bodyPr/>
        <a:lstStyle/>
        <a:p>
          <a:endParaRPr lang="en-GB"/>
        </a:p>
      </dgm:t>
    </dgm:pt>
    <dgm:pt modelId="{64919A14-7D4E-4F36-A38B-9F1F5852BC37}">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Unconscious bias </a:t>
          </a:r>
          <a:r>
            <a:rPr lang="en-GB" sz="2400" dirty="0">
              <a:solidFill>
                <a:schemeClr val="tx1"/>
              </a:solidFill>
            </a:rPr>
            <a:t>happens automatically &amp;triggered by our brain making quick judgments &amp; assessments of people &amp; situations influenced by our background, cultural environment&amp; personal experiences</a:t>
          </a:r>
        </a:p>
      </dgm:t>
    </dgm:pt>
    <dgm:pt modelId="{F75EFE1B-0EB2-426E-8D2A-348BE54A0DA2}" type="parTrans" cxnId="{1C667F54-FF00-48B3-A8D3-3C0C5894BC28}">
      <dgm:prSet/>
      <dgm:spPr/>
      <dgm:t>
        <a:bodyPr/>
        <a:lstStyle/>
        <a:p>
          <a:endParaRPr lang="en-GB"/>
        </a:p>
      </dgm:t>
    </dgm:pt>
    <dgm:pt modelId="{2C2983D8-687F-4AFC-853F-13C0A5588A97}" type="sibTrans" cxnId="{1C667F54-FF00-48B3-A8D3-3C0C5894BC28}">
      <dgm:prSet/>
      <dgm:spPr/>
      <dgm:t>
        <a:bodyPr/>
        <a:lstStyle/>
        <a:p>
          <a:endParaRPr lang="en-GB"/>
        </a:p>
      </dgm:t>
    </dgm:pt>
    <dgm:pt modelId="{12AB8985-F593-48A3-A2D6-28D55E778B75}" type="pres">
      <dgm:prSet presAssocID="{413D5610-0304-4739-9FAA-5E6BD50BDA0C}" presName="linearFlow" presStyleCnt="0">
        <dgm:presLayoutVars>
          <dgm:resizeHandles val="exact"/>
        </dgm:presLayoutVars>
      </dgm:prSet>
      <dgm:spPr/>
    </dgm:pt>
    <dgm:pt modelId="{B76D685F-813D-4A71-A558-A137598625FF}" type="pres">
      <dgm:prSet presAssocID="{19F14700-A425-4C6F-97FF-C9FE3995BD9F}" presName="node" presStyleLbl="node1" presStyleIdx="0" presStyleCnt="2" custScaleX="87979" custScaleY="56806" custLinFactNeighborX="211" custLinFactNeighborY="-2968">
        <dgm:presLayoutVars>
          <dgm:bulletEnabled val="1"/>
        </dgm:presLayoutVars>
      </dgm:prSet>
      <dgm:spPr/>
    </dgm:pt>
    <dgm:pt modelId="{F5DF34D0-1596-4CCA-A439-E218F4413942}" type="pres">
      <dgm:prSet presAssocID="{FB2A0A05-F3EF-4601-A3E5-302E99E4B0D4}" presName="sibTrans" presStyleLbl="sibTrans2D1" presStyleIdx="0" presStyleCnt="1"/>
      <dgm:spPr/>
    </dgm:pt>
    <dgm:pt modelId="{F90445C6-7DA1-4140-97ED-CA3F4907FDCC}" type="pres">
      <dgm:prSet presAssocID="{FB2A0A05-F3EF-4601-A3E5-302E99E4B0D4}" presName="connectorText" presStyleLbl="sibTrans2D1" presStyleIdx="0" presStyleCnt="1"/>
      <dgm:spPr/>
    </dgm:pt>
    <dgm:pt modelId="{54256F9D-168F-4CD0-B2C2-8BE998B04FD1}" type="pres">
      <dgm:prSet presAssocID="{64919A14-7D4E-4F36-A38B-9F1F5852BC37}" presName="node" presStyleLbl="node1" presStyleIdx="1" presStyleCnt="2" custScaleX="84065" custLinFactNeighborX="483" custLinFactNeighborY="-16896">
        <dgm:presLayoutVars>
          <dgm:bulletEnabled val="1"/>
        </dgm:presLayoutVars>
      </dgm:prSet>
      <dgm:spPr/>
    </dgm:pt>
  </dgm:ptLst>
  <dgm:cxnLst>
    <dgm:cxn modelId="{F9B1FD22-8F38-4C84-B0CE-F465D02DD7A5}" type="presOf" srcId="{64919A14-7D4E-4F36-A38B-9F1F5852BC37}" destId="{54256F9D-168F-4CD0-B2C2-8BE998B04FD1}" srcOrd="0" destOrd="0" presId="urn:microsoft.com/office/officeart/2005/8/layout/process2"/>
    <dgm:cxn modelId="{969BFE40-6C8C-4923-8754-E559F5DB6778}" type="presOf" srcId="{FB2A0A05-F3EF-4601-A3E5-302E99E4B0D4}" destId="{F5DF34D0-1596-4CCA-A439-E218F4413942}" srcOrd="0" destOrd="0" presId="urn:microsoft.com/office/officeart/2005/8/layout/process2"/>
    <dgm:cxn modelId="{559C856A-3417-491A-8753-F7ECEB2A6B9A}" type="presOf" srcId="{413D5610-0304-4739-9FAA-5E6BD50BDA0C}" destId="{12AB8985-F593-48A3-A2D6-28D55E778B75}" srcOrd="0" destOrd="0" presId="urn:microsoft.com/office/officeart/2005/8/layout/process2"/>
    <dgm:cxn modelId="{1C667F54-FF00-48B3-A8D3-3C0C5894BC28}" srcId="{413D5610-0304-4739-9FAA-5E6BD50BDA0C}" destId="{64919A14-7D4E-4F36-A38B-9F1F5852BC37}" srcOrd="1" destOrd="0" parTransId="{F75EFE1B-0EB2-426E-8D2A-348BE54A0DA2}" sibTransId="{2C2983D8-687F-4AFC-853F-13C0A5588A97}"/>
    <dgm:cxn modelId="{3810CD93-A7FE-4251-9A44-2343D3564A79}" type="presOf" srcId="{19F14700-A425-4C6F-97FF-C9FE3995BD9F}" destId="{B76D685F-813D-4A71-A558-A137598625FF}" srcOrd="0" destOrd="0" presId="urn:microsoft.com/office/officeart/2005/8/layout/process2"/>
    <dgm:cxn modelId="{F070AEB0-4EC0-47DD-A1DB-C47E0DC951DB}" srcId="{413D5610-0304-4739-9FAA-5E6BD50BDA0C}" destId="{19F14700-A425-4C6F-97FF-C9FE3995BD9F}" srcOrd="0" destOrd="0" parTransId="{9D31328F-44E5-4DA3-AD84-564A2093F682}" sibTransId="{FB2A0A05-F3EF-4601-A3E5-302E99E4B0D4}"/>
    <dgm:cxn modelId="{B0989DB2-09E9-4CA6-84C6-B3B4A607508E}" type="presOf" srcId="{FB2A0A05-F3EF-4601-A3E5-302E99E4B0D4}" destId="{F90445C6-7DA1-4140-97ED-CA3F4907FDCC}" srcOrd="1" destOrd="0" presId="urn:microsoft.com/office/officeart/2005/8/layout/process2"/>
    <dgm:cxn modelId="{0EDF6185-A04D-49BF-9DCF-52417DDAC5F4}" type="presParOf" srcId="{12AB8985-F593-48A3-A2D6-28D55E778B75}" destId="{B76D685F-813D-4A71-A558-A137598625FF}" srcOrd="0" destOrd="0" presId="urn:microsoft.com/office/officeart/2005/8/layout/process2"/>
    <dgm:cxn modelId="{00D8017A-7B7C-4737-98D1-760414996152}" type="presParOf" srcId="{12AB8985-F593-48A3-A2D6-28D55E778B75}" destId="{F5DF34D0-1596-4CCA-A439-E218F4413942}" srcOrd="1" destOrd="0" presId="urn:microsoft.com/office/officeart/2005/8/layout/process2"/>
    <dgm:cxn modelId="{084BB3E5-7EAF-42C2-8C29-3A3BB22DA4D6}" type="presParOf" srcId="{F5DF34D0-1596-4CCA-A439-E218F4413942}" destId="{F90445C6-7DA1-4140-97ED-CA3F4907FDCC}" srcOrd="0" destOrd="0" presId="urn:microsoft.com/office/officeart/2005/8/layout/process2"/>
    <dgm:cxn modelId="{A4B57E92-B5EC-4A30-8A93-309F655BCD75}" type="presParOf" srcId="{12AB8985-F593-48A3-A2D6-28D55E778B75}" destId="{54256F9D-168F-4CD0-B2C2-8BE998B04FD1}"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5D10E85-BFBB-4335-8FF5-7E1C2B2D080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9FFE2D-DA5A-49F5-A1BF-00EF2D61997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Implicit biases develop &amp; are maintained from our </a:t>
          </a:r>
          <a:r>
            <a:rPr lang="en-GB" sz="2400" b="1" i="1" dirty="0">
              <a:solidFill>
                <a:schemeClr val="tx1"/>
              </a:solidFill>
            </a:rPr>
            <a:t>upbringing</a:t>
          </a:r>
          <a:r>
            <a:rPr lang="en-GB" sz="2400" dirty="0">
              <a:solidFill>
                <a:schemeClr val="tx1"/>
              </a:solidFill>
            </a:rPr>
            <a:t>, our </a:t>
          </a:r>
          <a:r>
            <a:rPr lang="en-GB" sz="2400" b="1" i="1" dirty="0">
              <a:solidFill>
                <a:schemeClr val="tx1"/>
              </a:solidFill>
            </a:rPr>
            <a:t>experiences</a:t>
          </a:r>
          <a:r>
            <a:rPr lang="en-GB" sz="2400" dirty="0">
              <a:solidFill>
                <a:schemeClr val="tx1"/>
              </a:solidFill>
            </a:rPr>
            <a:t> &amp; from the </a:t>
          </a:r>
          <a:r>
            <a:rPr lang="en-GB" sz="2400" b="1" i="1" dirty="0">
              <a:solidFill>
                <a:schemeClr val="tx1"/>
              </a:solidFill>
            </a:rPr>
            <a:t>media</a:t>
          </a:r>
          <a:r>
            <a:rPr lang="en-GB" sz="2400" dirty="0">
              <a:solidFill>
                <a:schemeClr val="tx1"/>
              </a:solidFill>
            </a:rPr>
            <a:t> we absorb</a:t>
          </a:r>
        </a:p>
      </dgm:t>
    </dgm:pt>
    <dgm:pt modelId="{F92393B2-6D72-460B-A520-209CD5D29537}" type="parTrans" cxnId="{AEC9F908-673A-4164-82C8-7EAC84024126}">
      <dgm:prSet/>
      <dgm:spPr/>
      <dgm:t>
        <a:bodyPr/>
        <a:lstStyle/>
        <a:p>
          <a:endParaRPr lang="en-GB"/>
        </a:p>
      </dgm:t>
    </dgm:pt>
    <dgm:pt modelId="{ED03D30B-D2AA-4015-B444-C13079489221}" type="sibTrans" cxnId="{AEC9F908-673A-4164-82C8-7EAC84024126}">
      <dgm:prSet/>
      <dgm:spPr/>
      <dgm:t>
        <a:bodyPr/>
        <a:lstStyle/>
        <a:p>
          <a:endParaRPr lang="en-GB"/>
        </a:p>
      </dgm:t>
    </dgm:pt>
    <dgm:pt modelId="{AA8C1312-5B16-4DDC-A326-F1DFA93F4A1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Being biased is a part of who we are: </a:t>
          </a:r>
          <a:r>
            <a:rPr lang="en-GB" sz="2400" b="1" i="1" dirty="0">
              <a:solidFill>
                <a:schemeClr val="tx1"/>
              </a:solidFill>
            </a:rPr>
            <a:t>we are ALL biased</a:t>
          </a:r>
          <a:r>
            <a:rPr lang="en-GB" sz="2400" dirty="0">
              <a:solidFill>
                <a:schemeClr val="tx1"/>
              </a:solidFill>
            </a:rPr>
            <a:t> &amp; have a </a:t>
          </a:r>
          <a:r>
            <a:rPr lang="en-GB" sz="2400" b="1" i="1" dirty="0">
              <a:solidFill>
                <a:schemeClr val="tx1"/>
              </a:solidFill>
            </a:rPr>
            <a:t>bias blind spot</a:t>
          </a:r>
        </a:p>
      </dgm:t>
    </dgm:pt>
    <dgm:pt modelId="{13E88189-E7FE-44E3-B65A-02EBA0DC1E60}" type="parTrans" cxnId="{9C615C7A-0B76-4242-A06C-DF08D9D16C13}">
      <dgm:prSet/>
      <dgm:spPr/>
      <dgm:t>
        <a:bodyPr/>
        <a:lstStyle/>
        <a:p>
          <a:endParaRPr lang="en-GB"/>
        </a:p>
      </dgm:t>
    </dgm:pt>
    <dgm:pt modelId="{9BAAA2E4-E6CB-4275-8497-DB5C3EDD7419}" type="sibTrans" cxnId="{9C615C7A-0B76-4242-A06C-DF08D9D16C13}">
      <dgm:prSet/>
      <dgm:spPr/>
      <dgm:t>
        <a:bodyPr/>
        <a:lstStyle/>
        <a:p>
          <a:endParaRPr lang="en-GB"/>
        </a:p>
      </dgm:t>
    </dgm:pt>
    <dgm:pt modelId="{8B4E9FAF-BB10-4909-BE4D-1220019105CE}" type="pres">
      <dgm:prSet presAssocID="{55D10E85-BFBB-4335-8FF5-7E1C2B2D0806}" presName="diagram" presStyleCnt="0">
        <dgm:presLayoutVars>
          <dgm:dir/>
          <dgm:resizeHandles val="exact"/>
        </dgm:presLayoutVars>
      </dgm:prSet>
      <dgm:spPr/>
    </dgm:pt>
    <dgm:pt modelId="{AF71ED0E-72A7-477E-9512-2DFF2120814E}" type="pres">
      <dgm:prSet presAssocID="{839FFE2D-DA5A-49F5-A1BF-00EF2D61997B}" presName="node" presStyleLbl="node1" presStyleIdx="0" presStyleCnt="2">
        <dgm:presLayoutVars>
          <dgm:bulletEnabled val="1"/>
        </dgm:presLayoutVars>
      </dgm:prSet>
      <dgm:spPr/>
    </dgm:pt>
    <dgm:pt modelId="{44F7BD67-8C17-4D15-8E95-2ADD2F43EC56}" type="pres">
      <dgm:prSet presAssocID="{ED03D30B-D2AA-4015-B444-C13079489221}" presName="sibTrans" presStyleCnt="0"/>
      <dgm:spPr/>
    </dgm:pt>
    <dgm:pt modelId="{F98ACA79-71B9-455D-BF9A-C478C939733A}" type="pres">
      <dgm:prSet presAssocID="{AA8C1312-5B16-4DDC-A326-F1DFA93F4A17}" presName="node" presStyleLbl="node1" presStyleIdx="1" presStyleCnt="2">
        <dgm:presLayoutVars>
          <dgm:bulletEnabled val="1"/>
        </dgm:presLayoutVars>
      </dgm:prSet>
      <dgm:spPr/>
    </dgm:pt>
  </dgm:ptLst>
  <dgm:cxnLst>
    <dgm:cxn modelId="{AEC9F908-673A-4164-82C8-7EAC84024126}" srcId="{55D10E85-BFBB-4335-8FF5-7E1C2B2D0806}" destId="{839FFE2D-DA5A-49F5-A1BF-00EF2D61997B}" srcOrd="0" destOrd="0" parTransId="{F92393B2-6D72-460B-A520-209CD5D29537}" sibTransId="{ED03D30B-D2AA-4015-B444-C13079489221}"/>
    <dgm:cxn modelId="{2B903D11-5488-4B3E-A447-9ACBB861C722}" type="presOf" srcId="{55D10E85-BFBB-4335-8FF5-7E1C2B2D0806}" destId="{8B4E9FAF-BB10-4909-BE4D-1220019105CE}" srcOrd="0" destOrd="0" presId="urn:microsoft.com/office/officeart/2005/8/layout/default"/>
    <dgm:cxn modelId="{B6F51563-9845-4F9F-98F7-F1FBC38FAEF7}" type="presOf" srcId="{AA8C1312-5B16-4DDC-A326-F1DFA93F4A17}" destId="{F98ACA79-71B9-455D-BF9A-C478C939733A}" srcOrd="0" destOrd="0" presId="urn:microsoft.com/office/officeart/2005/8/layout/default"/>
    <dgm:cxn modelId="{CD412543-E4AB-4CC3-B634-305EA2D6B1ED}" type="presOf" srcId="{839FFE2D-DA5A-49F5-A1BF-00EF2D61997B}" destId="{AF71ED0E-72A7-477E-9512-2DFF2120814E}" srcOrd="0" destOrd="0" presId="urn:microsoft.com/office/officeart/2005/8/layout/default"/>
    <dgm:cxn modelId="{9C615C7A-0B76-4242-A06C-DF08D9D16C13}" srcId="{55D10E85-BFBB-4335-8FF5-7E1C2B2D0806}" destId="{AA8C1312-5B16-4DDC-A326-F1DFA93F4A17}" srcOrd="1" destOrd="0" parTransId="{13E88189-E7FE-44E3-B65A-02EBA0DC1E60}" sibTransId="{9BAAA2E4-E6CB-4275-8497-DB5C3EDD7419}"/>
    <dgm:cxn modelId="{A1BF7EEB-E5CE-4749-A12A-791AABA97029}" type="presParOf" srcId="{8B4E9FAF-BB10-4909-BE4D-1220019105CE}" destId="{AF71ED0E-72A7-477E-9512-2DFF2120814E}" srcOrd="0" destOrd="0" presId="urn:microsoft.com/office/officeart/2005/8/layout/default"/>
    <dgm:cxn modelId="{943750FA-3315-43E1-9A2B-00888F264D1B}" type="presParOf" srcId="{8B4E9FAF-BB10-4909-BE4D-1220019105CE}" destId="{44F7BD67-8C17-4D15-8E95-2ADD2F43EC56}" srcOrd="1" destOrd="0" presId="urn:microsoft.com/office/officeart/2005/8/layout/default"/>
    <dgm:cxn modelId="{F9F261F3-79B4-487F-9FB4-67D2743D3154}" type="presParOf" srcId="{8B4E9FAF-BB10-4909-BE4D-1220019105CE}" destId="{F98ACA79-71B9-455D-BF9A-C478C939733A}"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16BDDF-ACC5-4456-80B8-DA535237C578}"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01BD7811-ACAA-4FCC-9ED0-D85DEDCC4134}">
      <dgm:prSet phldrT="[Text]" phldr="1"/>
      <dgm:spPr>
        <a:solidFill>
          <a:schemeClr val="accent2">
            <a:lumMod val="20000"/>
            <a:lumOff val="80000"/>
          </a:schemeClr>
        </a:solidFill>
        <a:ln>
          <a:solidFill>
            <a:schemeClr val="tx1"/>
          </a:solidFill>
        </a:ln>
      </dgm:spPr>
      <dgm:t>
        <a:bodyPr/>
        <a:lstStyle/>
        <a:p>
          <a:endParaRPr lang="en-GB"/>
        </a:p>
      </dgm:t>
    </dgm:pt>
    <dgm:pt modelId="{5D44B36C-521A-4C5F-B968-ED18E8C7C73D}" type="parTrans" cxnId="{A3B6AEDA-AE2B-4B62-BF4D-45038B82C59D}">
      <dgm:prSet/>
      <dgm:spPr/>
      <dgm:t>
        <a:bodyPr/>
        <a:lstStyle/>
        <a:p>
          <a:endParaRPr lang="en-GB"/>
        </a:p>
      </dgm:t>
    </dgm:pt>
    <dgm:pt modelId="{7B4097B0-8437-4948-B30E-310F93F0428D}" type="sibTrans" cxnId="{A3B6AEDA-AE2B-4B62-BF4D-45038B82C59D}">
      <dgm:prSet/>
      <dgm:spPr/>
      <dgm:t>
        <a:bodyPr/>
        <a:lstStyle/>
        <a:p>
          <a:endParaRPr lang="en-GB"/>
        </a:p>
      </dgm:t>
    </dgm:pt>
    <dgm:pt modelId="{87E25B96-F86C-4A31-BCDB-068AAC0697A4}">
      <dgm:prSet phldrT="[Text]" custT="1"/>
      <dgm:spPr/>
      <dgm:t>
        <a:bodyPr/>
        <a:lstStyle/>
        <a:p>
          <a:r>
            <a:rPr lang="en-GB" sz="2600" dirty="0">
              <a:solidFill>
                <a:schemeClr val="tx1"/>
              </a:solidFill>
            </a:rPr>
            <a:t>63% of people have hidden their accent in a job interview (Birmingham, Liverpool, Newcastle, Glasgow. Cockney)</a:t>
          </a:r>
        </a:p>
      </dgm:t>
    </dgm:pt>
    <dgm:pt modelId="{6659A6CD-1971-4D35-99EE-DF8EAC5E46AB}" type="parTrans" cxnId="{458AE1EC-0B14-4A7E-BE91-D23AA1EE1973}">
      <dgm:prSet/>
      <dgm:spPr/>
      <dgm:t>
        <a:bodyPr/>
        <a:lstStyle/>
        <a:p>
          <a:endParaRPr lang="en-GB"/>
        </a:p>
      </dgm:t>
    </dgm:pt>
    <dgm:pt modelId="{F3F6DC3F-50EE-4E27-AE28-59F50EECA356}" type="sibTrans" cxnId="{458AE1EC-0B14-4A7E-BE91-D23AA1EE1973}">
      <dgm:prSet/>
      <dgm:spPr/>
      <dgm:t>
        <a:bodyPr/>
        <a:lstStyle/>
        <a:p>
          <a:endParaRPr lang="en-GB"/>
        </a:p>
      </dgm:t>
    </dgm:pt>
    <dgm:pt modelId="{826DF960-BBC5-477C-AEEC-A7F1803E34CC}">
      <dgm:prSet phldrT="[Text]" phldr="1"/>
      <dgm:spPr>
        <a:solidFill>
          <a:schemeClr val="accent2">
            <a:lumMod val="40000"/>
            <a:lumOff val="60000"/>
          </a:schemeClr>
        </a:solidFill>
        <a:ln>
          <a:solidFill>
            <a:schemeClr val="tx1"/>
          </a:solidFill>
        </a:ln>
      </dgm:spPr>
      <dgm:t>
        <a:bodyPr/>
        <a:lstStyle/>
        <a:p>
          <a:endParaRPr lang="en-GB" dirty="0"/>
        </a:p>
      </dgm:t>
    </dgm:pt>
    <dgm:pt modelId="{66FDDB38-8404-4FFB-80C8-F4032A697132}" type="parTrans" cxnId="{01A36934-BA2D-4829-B4FD-49596A06F870}">
      <dgm:prSet/>
      <dgm:spPr/>
      <dgm:t>
        <a:bodyPr/>
        <a:lstStyle/>
        <a:p>
          <a:endParaRPr lang="en-GB"/>
        </a:p>
      </dgm:t>
    </dgm:pt>
    <dgm:pt modelId="{2C13F553-B603-436F-A5F5-9B48412E22CD}" type="sibTrans" cxnId="{01A36934-BA2D-4829-B4FD-49596A06F870}">
      <dgm:prSet/>
      <dgm:spPr/>
      <dgm:t>
        <a:bodyPr/>
        <a:lstStyle/>
        <a:p>
          <a:endParaRPr lang="en-GB"/>
        </a:p>
      </dgm:t>
    </dgm:pt>
    <dgm:pt modelId="{80F49C2C-47DC-4EA2-90DB-B5A754522D2E}">
      <dgm:prSet phldrT="[Text]" custT="1"/>
      <dgm:spPr/>
      <dgm:t>
        <a:bodyPr/>
        <a:lstStyle/>
        <a:p>
          <a:r>
            <a:rPr lang="en-GB" sz="2600" dirty="0">
              <a:solidFill>
                <a:schemeClr val="tx1"/>
              </a:solidFill>
            </a:rPr>
            <a:t>Muslim men are 76% less likely to be employed than white Christian men. ‘Adam </a:t>
          </a:r>
          <a:r>
            <a:rPr lang="en-GB" sz="2600" dirty="0" err="1">
              <a:solidFill>
                <a:schemeClr val="tx1"/>
              </a:solidFill>
            </a:rPr>
            <a:t>Henton</a:t>
          </a:r>
          <a:r>
            <a:rPr lang="en-GB" sz="2600" dirty="0">
              <a:solidFill>
                <a:schemeClr val="tx1"/>
              </a:solidFill>
            </a:rPr>
            <a:t>’ is 3 times as likely than ‘Mohammed Allam’ to secure an interview</a:t>
          </a:r>
        </a:p>
      </dgm:t>
    </dgm:pt>
    <dgm:pt modelId="{2E6DFBFD-FF9C-4F6E-A85E-F84215F30402}" type="parTrans" cxnId="{5516F960-7879-4EF6-8E5A-D27CA3485327}">
      <dgm:prSet/>
      <dgm:spPr/>
      <dgm:t>
        <a:bodyPr/>
        <a:lstStyle/>
        <a:p>
          <a:endParaRPr lang="en-GB"/>
        </a:p>
      </dgm:t>
    </dgm:pt>
    <dgm:pt modelId="{9493DD85-4AA2-458F-817B-B69BDDAF34BD}" type="sibTrans" cxnId="{5516F960-7879-4EF6-8E5A-D27CA3485327}">
      <dgm:prSet/>
      <dgm:spPr/>
      <dgm:t>
        <a:bodyPr/>
        <a:lstStyle/>
        <a:p>
          <a:endParaRPr lang="en-GB"/>
        </a:p>
      </dgm:t>
    </dgm:pt>
    <dgm:pt modelId="{A34AD66A-5D1A-423A-B0C5-A5C5ECB74D18}">
      <dgm:prSet phldrT="[Text]" phldr="1"/>
      <dgm:spPr>
        <a:solidFill>
          <a:schemeClr val="accent2">
            <a:lumMod val="60000"/>
            <a:lumOff val="40000"/>
          </a:schemeClr>
        </a:solidFill>
        <a:ln>
          <a:solidFill>
            <a:schemeClr val="tx1"/>
          </a:solidFill>
        </a:ln>
      </dgm:spPr>
      <dgm:t>
        <a:bodyPr/>
        <a:lstStyle/>
        <a:p>
          <a:endParaRPr lang="en-GB" dirty="0"/>
        </a:p>
      </dgm:t>
    </dgm:pt>
    <dgm:pt modelId="{F1411466-843D-496E-B33E-C763F78CB9B3}" type="parTrans" cxnId="{F26D60CF-ED97-4145-9C27-0B8E74EF6329}">
      <dgm:prSet/>
      <dgm:spPr/>
      <dgm:t>
        <a:bodyPr/>
        <a:lstStyle/>
        <a:p>
          <a:endParaRPr lang="en-GB"/>
        </a:p>
      </dgm:t>
    </dgm:pt>
    <dgm:pt modelId="{9A2D086C-D0AC-4BD0-8E32-6768650A5BDD}" type="sibTrans" cxnId="{F26D60CF-ED97-4145-9C27-0B8E74EF6329}">
      <dgm:prSet/>
      <dgm:spPr/>
      <dgm:t>
        <a:bodyPr/>
        <a:lstStyle/>
        <a:p>
          <a:endParaRPr lang="en-GB"/>
        </a:p>
      </dgm:t>
    </dgm:pt>
    <dgm:pt modelId="{792D5FEB-501A-40C9-BBC1-5E0CBCD51CE9}">
      <dgm:prSet phldrT="[Text]" custT="1"/>
      <dgm:spPr/>
      <dgm:t>
        <a:bodyPr/>
        <a:lstStyle/>
        <a:p>
          <a:r>
            <a:rPr lang="en-GB" sz="2600" dirty="0">
              <a:solidFill>
                <a:schemeClr val="tx1"/>
              </a:solidFill>
            </a:rPr>
            <a:t>Attractive people earn 3% - 4% more than people with below average looks</a:t>
          </a:r>
        </a:p>
      </dgm:t>
    </dgm:pt>
    <dgm:pt modelId="{71D92B2A-5245-4CEE-99CC-0A5A47889110}" type="parTrans" cxnId="{F3B41484-1F3C-4753-BF48-4B2DB1075C2A}">
      <dgm:prSet/>
      <dgm:spPr/>
      <dgm:t>
        <a:bodyPr/>
        <a:lstStyle/>
        <a:p>
          <a:endParaRPr lang="en-GB"/>
        </a:p>
      </dgm:t>
    </dgm:pt>
    <dgm:pt modelId="{EB82870D-AA6E-4DA9-896D-D29C4F72552B}" type="sibTrans" cxnId="{F3B41484-1F3C-4753-BF48-4B2DB1075C2A}">
      <dgm:prSet/>
      <dgm:spPr/>
      <dgm:t>
        <a:bodyPr/>
        <a:lstStyle/>
        <a:p>
          <a:endParaRPr lang="en-GB"/>
        </a:p>
      </dgm:t>
    </dgm:pt>
    <dgm:pt modelId="{CA3E2670-2848-41C1-B15F-ADD7D2F2BEEA}" type="pres">
      <dgm:prSet presAssocID="{2B16BDDF-ACC5-4456-80B8-DA535237C578}" presName="Name0" presStyleCnt="0">
        <dgm:presLayoutVars>
          <dgm:dir/>
          <dgm:animLvl val="lvl"/>
          <dgm:resizeHandles val="exact"/>
        </dgm:presLayoutVars>
      </dgm:prSet>
      <dgm:spPr/>
    </dgm:pt>
    <dgm:pt modelId="{BA6B3206-07A9-468F-B20E-420F49191DAE}" type="pres">
      <dgm:prSet presAssocID="{01BD7811-ACAA-4FCC-9ED0-D85DEDCC4134}" presName="compositeNode" presStyleCnt="0">
        <dgm:presLayoutVars>
          <dgm:bulletEnabled val="1"/>
        </dgm:presLayoutVars>
      </dgm:prSet>
      <dgm:spPr/>
    </dgm:pt>
    <dgm:pt modelId="{2F97E593-8CDC-44A4-B301-553E5DD16D30}" type="pres">
      <dgm:prSet presAssocID="{01BD7811-ACAA-4FCC-9ED0-D85DEDCC4134}" presName="bgRect" presStyleLbl="node1" presStyleIdx="0" presStyleCnt="3"/>
      <dgm:spPr/>
    </dgm:pt>
    <dgm:pt modelId="{A1204EED-7B22-44D1-84F3-B6542F548F17}" type="pres">
      <dgm:prSet presAssocID="{01BD7811-ACAA-4FCC-9ED0-D85DEDCC4134}" presName="parentNode" presStyleLbl="node1" presStyleIdx="0" presStyleCnt="3">
        <dgm:presLayoutVars>
          <dgm:chMax val="0"/>
          <dgm:bulletEnabled val="1"/>
        </dgm:presLayoutVars>
      </dgm:prSet>
      <dgm:spPr/>
    </dgm:pt>
    <dgm:pt modelId="{EDB3A80A-172D-4D37-A86E-5DF0FEE7B3B3}" type="pres">
      <dgm:prSet presAssocID="{01BD7811-ACAA-4FCC-9ED0-D85DEDCC4134}" presName="childNode" presStyleLbl="node1" presStyleIdx="0" presStyleCnt="3">
        <dgm:presLayoutVars>
          <dgm:bulletEnabled val="1"/>
        </dgm:presLayoutVars>
      </dgm:prSet>
      <dgm:spPr/>
    </dgm:pt>
    <dgm:pt modelId="{42568FA9-8368-42C4-B1E0-E1BACB7A1FB4}" type="pres">
      <dgm:prSet presAssocID="{7B4097B0-8437-4948-B30E-310F93F0428D}" presName="hSp" presStyleCnt="0"/>
      <dgm:spPr/>
    </dgm:pt>
    <dgm:pt modelId="{8E091F4F-A675-4A52-B377-8403E3CDF994}" type="pres">
      <dgm:prSet presAssocID="{7B4097B0-8437-4948-B30E-310F93F0428D}" presName="vProcSp" presStyleCnt="0"/>
      <dgm:spPr/>
    </dgm:pt>
    <dgm:pt modelId="{5284F64C-C85E-45C5-9942-5F20C3D7A849}" type="pres">
      <dgm:prSet presAssocID="{7B4097B0-8437-4948-B30E-310F93F0428D}" presName="vSp1" presStyleCnt="0"/>
      <dgm:spPr/>
    </dgm:pt>
    <dgm:pt modelId="{F6ACE426-43AD-4599-B45B-89E3FADD52DE}" type="pres">
      <dgm:prSet presAssocID="{7B4097B0-8437-4948-B30E-310F93F0428D}" presName="simulatedConn" presStyleLbl="solidFgAcc1" presStyleIdx="0" presStyleCnt="2"/>
      <dgm:spPr>
        <a:solidFill>
          <a:schemeClr val="accent2">
            <a:lumMod val="75000"/>
          </a:schemeClr>
        </a:solidFill>
        <a:ln>
          <a:solidFill>
            <a:schemeClr val="tx1"/>
          </a:solidFill>
        </a:ln>
      </dgm:spPr>
    </dgm:pt>
    <dgm:pt modelId="{1A38A52E-4533-475E-A922-EBA374102646}" type="pres">
      <dgm:prSet presAssocID="{7B4097B0-8437-4948-B30E-310F93F0428D}" presName="vSp2" presStyleCnt="0"/>
      <dgm:spPr/>
    </dgm:pt>
    <dgm:pt modelId="{27E88C09-9A9B-4959-A1FA-7C50C4E5D999}" type="pres">
      <dgm:prSet presAssocID="{7B4097B0-8437-4948-B30E-310F93F0428D}" presName="sibTrans" presStyleCnt="0"/>
      <dgm:spPr/>
    </dgm:pt>
    <dgm:pt modelId="{834DD57B-3955-4375-83A9-75A2CA86892E}" type="pres">
      <dgm:prSet presAssocID="{826DF960-BBC5-477C-AEEC-A7F1803E34CC}" presName="compositeNode" presStyleCnt="0">
        <dgm:presLayoutVars>
          <dgm:bulletEnabled val="1"/>
        </dgm:presLayoutVars>
      </dgm:prSet>
      <dgm:spPr/>
    </dgm:pt>
    <dgm:pt modelId="{21966AE2-098B-4351-9606-D360275F37E8}" type="pres">
      <dgm:prSet presAssocID="{826DF960-BBC5-477C-AEEC-A7F1803E34CC}" presName="bgRect" presStyleLbl="node1" presStyleIdx="1" presStyleCnt="3"/>
      <dgm:spPr/>
    </dgm:pt>
    <dgm:pt modelId="{B5C58067-C859-4A85-8593-FFFA153E5E5C}" type="pres">
      <dgm:prSet presAssocID="{826DF960-BBC5-477C-AEEC-A7F1803E34CC}" presName="parentNode" presStyleLbl="node1" presStyleIdx="1" presStyleCnt="3">
        <dgm:presLayoutVars>
          <dgm:chMax val="0"/>
          <dgm:bulletEnabled val="1"/>
        </dgm:presLayoutVars>
      </dgm:prSet>
      <dgm:spPr/>
    </dgm:pt>
    <dgm:pt modelId="{7A95CF95-9639-4EF2-BE37-E5D80F954D38}" type="pres">
      <dgm:prSet presAssocID="{826DF960-BBC5-477C-AEEC-A7F1803E34CC}" presName="childNode" presStyleLbl="node1" presStyleIdx="1" presStyleCnt="3">
        <dgm:presLayoutVars>
          <dgm:bulletEnabled val="1"/>
        </dgm:presLayoutVars>
      </dgm:prSet>
      <dgm:spPr/>
    </dgm:pt>
    <dgm:pt modelId="{57490423-09C8-4C3E-945C-C5F53C63AC5B}" type="pres">
      <dgm:prSet presAssocID="{2C13F553-B603-436F-A5F5-9B48412E22CD}" presName="hSp" presStyleCnt="0"/>
      <dgm:spPr/>
    </dgm:pt>
    <dgm:pt modelId="{E56217D2-5B60-4BF3-9BFE-B96BC6650FD4}" type="pres">
      <dgm:prSet presAssocID="{2C13F553-B603-436F-A5F5-9B48412E22CD}" presName="vProcSp" presStyleCnt="0"/>
      <dgm:spPr/>
    </dgm:pt>
    <dgm:pt modelId="{D2366E1E-3C60-4C3B-8D84-26DFAC80E62A}" type="pres">
      <dgm:prSet presAssocID="{2C13F553-B603-436F-A5F5-9B48412E22CD}" presName="vSp1" presStyleCnt="0"/>
      <dgm:spPr/>
    </dgm:pt>
    <dgm:pt modelId="{20F7C158-3C04-4807-BCA1-CB4A6E23768B}" type="pres">
      <dgm:prSet presAssocID="{2C13F553-B603-436F-A5F5-9B48412E22CD}" presName="simulatedConn" presStyleLbl="solidFgAcc1" presStyleIdx="1" presStyleCnt="2"/>
      <dgm:spPr>
        <a:solidFill>
          <a:schemeClr val="accent2">
            <a:lumMod val="75000"/>
          </a:schemeClr>
        </a:solidFill>
        <a:ln>
          <a:solidFill>
            <a:schemeClr val="tx1"/>
          </a:solidFill>
        </a:ln>
      </dgm:spPr>
    </dgm:pt>
    <dgm:pt modelId="{C31D5033-2877-4F4B-B3D6-6741BAECEDF8}" type="pres">
      <dgm:prSet presAssocID="{2C13F553-B603-436F-A5F5-9B48412E22CD}" presName="vSp2" presStyleCnt="0"/>
      <dgm:spPr/>
    </dgm:pt>
    <dgm:pt modelId="{DBD768B6-37D4-47C9-86BE-8F3C5E4827DD}" type="pres">
      <dgm:prSet presAssocID="{2C13F553-B603-436F-A5F5-9B48412E22CD}" presName="sibTrans" presStyleCnt="0"/>
      <dgm:spPr/>
    </dgm:pt>
    <dgm:pt modelId="{6028A0EF-A637-4E82-B714-FA0648E48EE9}" type="pres">
      <dgm:prSet presAssocID="{A34AD66A-5D1A-423A-B0C5-A5C5ECB74D18}" presName="compositeNode" presStyleCnt="0">
        <dgm:presLayoutVars>
          <dgm:bulletEnabled val="1"/>
        </dgm:presLayoutVars>
      </dgm:prSet>
      <dgm:spPr/>
    </dgm:pt>
    <dgm:pt modelId="{87C20E55-615B-442E-8579-6BAED0C9FEB7}" type="pres">
      <dgm:prSet presAssocID="{A34AD66A-5D1A-423A-B0C5-A5C5ECB74D18}" presName="bgRect" presStyleLbl="node1" presStyleIdx="2" presStyleCnt="3"/>
      <dgm:spPr/>
    </dgm:pt>
    <dgm:pt modelId="{E2494511-187E-4E54-BDCB-192BC485613F}" type="pres">
      <dgm:prSet presAssocID="{A34AD66A-5D1A-423A-B0C5-A5C5ECB74D18}" presName="parentNode" presStyleLbl="node1" presStyleIdx="2" presStyleCnt="3">
        <dgm:presLayoutVars>
          <dgm:chMax val="0"/>
          <dgm:bulletEnabled val="1"/>
        </dgm:presLayoutVars>
      </dgm:prSet>
      <dgm:spPr/>
    </dgm:pt>
    <dgm:pt modelId="{A5E3BC77-10BD-4C9A-96EB-E52EA2E84680}" type="pres">
      <dgm:prSet presAssocID="{A34AD66A-5D1A-423A-B0C5-A5C5ECB74D18}" presName="childNode" presStyleLbl="node1" presStyleIdx="2" presStyleCnt="3">
        <dgm:presLayoutVars>
          <dgm:bulletEnabled val="1"/>
        </dgm:presLayoutVars>
      </dgm:prSet>
      <dgm:spPr/>
    </dgm:pt>
  </dgm:ptLst>
  <dgm:cxnLst>
    <dgm:cxn modelId="{2B47271F-DBBE-4576-9223-23B76DEF3F11}" type="presOf" srcId="{01BD7811-ACAA-4FCC-9ED0-D85DEDCC4134}" destId="{2F97E593-8CDC-44A4-B301-553E5DD16D30}" srcOrd="0" destOrd="0" presId="urn:microsoft.com/office/officeart/2005/8/layout/hProcess7"/>
    <dgm:cxn modelId="{01A36934-BA2D-4829-B4FD-49596A06F870}" srcId="{2B16BDDF-ACC5-4456-80B8-DA535237C578}" destId="{826DF960-BBC5-477C-AEEC-A7F1803E34CC}" srcOrd="1" destOrd="0" parTransId="{66FDDB38-8404-4FFB-80C8-F4032A697132}" sibTransId="{2C13F553-B603-436F-A5F5-9B48412E22CD}"/>
    <dgm:cxn modelId="{5516F960-7879-4EF6-8E5A-D27CA3485327}" srcId="{826DF960-BBC5-477C-AEEC-A7F1803E34CC}" destId="{80F49C2C-47DC-4EA2-90DB-B5A754522D2E}" srcOrd="0" destOrd="0" parTransId="{2E6DFBFD-FF9C-4F6E-A85E-F84215F30402}" sibTransId="{9493DD85-4AA2-458F-817B-B69BDDAF34BD}"/>
    <dgm:cxn modelId="{83CE3544-01E8-4C90-8739-38BF9031E5C3}" type="presOf" srcId="{2B16BDDF-ACC5-4456-80B8-DA535237C578}" destId="{CA3E2670-2848-41C1-B15F-ADD7D2F2BEEA}" srcOrd="0" destOrd="0" presId="urn:microsoft.com/office/officeart/2005/8/layout/hProcess7"/>
    <dgm:cxn modelId="{BFD30F6A-D437-4F9A-A948-DD1D3D351019}" type="presOf" srcId="{792D5FEB-501A-40C9-BBC1-5E0CBCD51CE9}" destId="{A5E3BC77-10BD-4C9A-96EB-E52EA2E84680}" srcOrd="0" destOrd="0" presId="urn:microsoft.com/office/officeart/2005/8/layout/hProcess7"/>
    <dgm:cxn modelId="{AF19EA4E-E62B-4B20-90EC-B2E52925FEB1}" type="presOf" srcId="{01BD7811-ACAA-4FCC-9ED0-D85DEDCC4134}" destId="{A1204EED-7B22-44D1-84F3-B6542F548F17}" srcOrd="1" destOrd="0" presId="urn:microsoft.com/office/officeart/2005/8/layout/hProcess7"/>
    <dgm:cxn modelId="{41C9D17A-C8D3-477C-AD4E-369CAE6963DD}" type="presOf" srcId="{826DF960-BBC5-477C-AEEC-A7F1803E34CC}" destId="{B5C58067-C859-4A85-8593-FFFA153E5E5C}" srcOrd="1" destOrd="0" presId="urn:microsoft.com/office/officeart/2005/8/layout/hProcess7"/>
    <dgm:cxn modelId="{8E49C67D-E1C8-4883-B173-29E6C479FFF6}" type="presOf" srcId="{A34AD66A-5D1A-423A-B0C5-A5C5ECB74D18}" destId="{87C20E55-615B-442E-8579-6BAED0C9FEB7}" srcOrd="0" destOrd="0" presId="urn:microsoft.com/office/officeart/2005/8/layout/hProcess7"/>
    <dgm:cxn modelId="{F3B41484-1F3C-4753-BF48-4B2DB1075C2A}" srcId="{A34AD66A-5D1A-423A-B0C5-A5C5ECB74D18}" destId="{792D5FEB-501A-40C9-BBC1-5E0CBCD51CE9}" srcOrd="0" destOrd="0" parTransId="{71D92B2A-5245-4CEE-99CC-0A5A47889110}" sibTransId="{EB82870D-AA6E-4DA9-896D-D29C4F72552B}"/>
    <dgm:cxn modelId="{E4A48FB9-49A8-4FB3-820E-604B8EC3ED53}" type="presOf" srcId="{80F49C2C-47DC-4EA2-90DB-B5A754522D2E}" destId="{7A95CF95-9639-4EF2-BE37-E5D80F954D38}" srcOrd="0" destOrd="0" presId="urn:microsoft.com/office/officeart/2005/8/layout/hProcess7"/>
    <dgm:cxn modelId="{F26D60CF-ED97-4145-9C27-0B8E74EF6329}" srcId="{2B16BDDF-ACC5-4456-80B8-DA535237C578}" destId="{A34AD66A-5D1A-423A-B0C5-A5C5ECB74D18}" srcOrd="2" destOrd="0" parTransId="{F1411466-843D-496E-B33E-C763F78CB9B3}" sibTransId="{9A2D086C-D0AC-4BD0-8E32-6768650A5BDD}"/>
    <dgm:cxn modelId="{A3B6AEDA-AE2B-4B62-BF4D-45038B82C59D}" srcId="{2B16BDDF-ACC5-4456-80B8-DA535237C578}" destId="{01BD7811-ACAA-4FCC-9ED0-D85DEDCC4134}" srcOrd="0" destOrd="0" parTransId="{5D44B36C-521A-4C5F-B968-ED18E8C7C73D}" sibTransId="{7B4097B0-8437-4948-B30E-310F93F0428D}"/>
    <dgm:cxn modelId="{63A2EFDD-68B7-4674-9AA4-807CF8BB559B}" type="presOf" srcId="{826DF960-BBC5-477C-AEEC-A7F1803E34CC}" destId="{21966AE2-098B-4351-9606-D360275F37E8}" srcOrd="0" destOrd="0" presId="urn:microsoft.com/office/officeart/2005/8/layout/hProcess7"/>
    <dgm:cxn modelId="{37BBE2DE-7C0E-4D7C-A355-C3DBD7C8C47E}" type="presOf" srcId="{87E25B96-F86C-4A31-BCDB-068AAC0697A4}" destId="{EDB3A80A-172D-4D37-A86E-5DF0FEE7B3B3}" srcOrd="0" destOrd="0" presId="urn:microsoft.com/office/officeart/2005/8/layout/hProcess7"/>
    <dgm:cxn modelId="{28C1A9E6-E5CD-495C-B09D-4126028F8A2B}" type="presOf" srcId="{A34AD66A-5D1A-423A-B0C5-A5C5ECB74D18}" destId="{E2494511-187E-4E54-BDCB-192BC485613F}" srcOrd="1" destOrd="0" presId="urn:microsoft.com/office/officeart/2005/8/layout/hProcess7"/>
    <dgm:cxn modelId="{458AE1EC-0B14-4A7E-BE91-D23AA1EE1973}" srcId="{01BD7811-ACAA-4FCC-9ED0-D85DEDCC4134}" destId="{87E25B96-F86C-4A31-BCDB-068AAC0697A4}" srcOrd="0" destOrd="0" parTransId="{6659A6CD-1971-4D35-99EE-DF8EAC5E46AB}" sibTransId="{F3F6DC3F-50EE-4E27-AE28-59F50EECA356}"/>
    <dgm:cxn modelId="{7C1D513A-6297-436E-A1F8-67FDEF8AE73F}" type="presParOf" srcId="{CA3E2670-2848-41C1-B15F-ADD7D2F2BEEA}" destId="{BA6B3206-07A9-468F-B20E-420F49191DAE}" srcOrd="0" destOrd="0" presId="urn:microsoft.com/office/officeart/2005/8/layout/hProcess7"/>
    <dgm:cxn modelId="{6CEB3A6B-C60A-44D2-A7A2-530DD13833E3}" type="presParOf" srcId="{BA6B3206-07A9-468F-B20E-420F49191DAE}" destId="{2F97E593-8CDC-44A4-B301-553E5DD16D30}" srcOrd="0" destOrd="0" presId="urn:microsoft.com/office/officeart/2005/8/layout/hProcess7"/>
    <dgm:cxn modelId="{EFD31C51-066D-4E67-B831-B4DBBEA416E1}" type="presParOf" srcId="{BA6B3206-07A9-468F-B20E-420F49191DAE}" destId="{A1204EED-7B22-44D1-84F3-B6542F548F17}" srcOrd="1" destOrd="0" presId="urn:microsoft.com/office/officeart/2005/8/layout/hProcess7"/>
    <dgm:cxn modelId="{363ED7CC-1161-4B00-84CC-5F13BD97B632}" type="presParOf" srcId="{BA6B3206-07A9-468F-B20E-420F49191DAE}" destId="{EDB3A80A-172D-4D37-A86E-5DF0FEE7B3B3}" srcOrd="2" destOrd="0" presId="urn:microsoft.com/office/officeart/2005/8/layout/hProcess7"/>
    <dgm:cxn modelId="{EB366A41-3334-4399-9146-30F7F4D90ADD}" type="presParOf" srcId="{CA3E2670-2848-41C1-B15F-ADD7D2F2BEEA}" destId="{42568FA9-8368-42C4-B1E0-E1BACB7A1FB4}" srcOrd="1" destOrd="0" presId="urn:microsoft.com/office/officeart/2005/8/layout/hProcess7"/>
    <dgm:cxn modelId="{3B329125-22F8-49A9-91A3-E180EC8898F0}" type="presParOf" srcId="{CA3E2670-2848-41C1-B15F-ADD7D2F2BEEA}" destId="{8E091F4F-A675-4A52-B377-8403E3CDF994}" srcOrd="2" destOrd="0" presId="urn:microsoft.com/office/officeart/2005/8/layout/hProcess7"/>
    <dgm:cxn modelId="{5E761CF6-A3EB-4E13-B65B-B1E1D11CEE17}" type="presParOf" srcId="{8E091F4F-A675-4A52-B377-8403E3CDF994}" destId="{5284F64C-C85E-45C5-9942-5F20C3D7A849}" srcOrd="0" destOrd="0" presId="urn:microsoft.com/office/officeart/2005/8/layout/hProcess7"/>
    <dgm:cxn modelId="{1ABB70AF-5780-438C-940F-B0629AE5A916}" type="presParOf" srcId="{8E091F4F-A675-4A52-B377-8403E3CDF994}" destId="{F6ACE426-43AD-4599-B45B-89E3FADD52DE}" srcOrd="1" destOrd="0" presId="urn:microsoft.com/office/officeart/2005/8/layout/hProcess7"/>
    <dgm:cxn modelId="{62E0D686-4810-4116-853B-38CEBF2BF450}" type="presParOf" srcId="{8E091F4F-A675-4A52-B377-8403E3CDF994}" destId="{1A38A52E-4533-475E-A922-EBA374102646}" srcOrd="2" destOrd="0" presId="urn:microsoft.com/office/officeart/2005/8/layout/hProcess7"/>
    <dgm:cxn modelId="{0888A1FE-DC7A-4B06-A2F7-54F438E20FD8}" type="presParOf" srcId="{CA3E2670-2848-41C1-B15F-ADD7D2F2BEEA}" destId="{27E88C09-9A9B-4959-A1FA-7C50C4E5D999}" srcOrd="3" destOrd="0" presId="urn:microsoft.com/office/officeart/2005/8/layout/hProcess7"/>
    <dgm:cxn modelId="{29986C18-F49F-4E85-B6C4-BCF7179A7020}" type="presParOf" srcId="{CA3E2670-2848-41C1-B15F-ADD7D2F2BEEA}" destId="{834DD57B-3955-4375-83A9-75A2CA86892E}" srcOrd="4" destOrd="0" presId="urn:microsoft.com/office/officeart/2005/8/layout/hProcess7"/>
    <dgm:cxn modelId="{A98604CD-595B-40A9-B668-E6A9646075AC}" type="presParOf" srcId="{834DD57B-3955-4375-83A9-75A2CA86892E}" destId="{21966AE2-098B-4351-9606-D360275F37E8}" srcOrd="0" destOrd="0" presId="urn:microsoft.com/office/officeart/2005/8/layout/hProcess7"/>
    <dgm:cxn modelId="{9FC77A69-7838-49BD-AD60-6173D352F514}" type="presParOf" srcId="{834DD57B-3955-4375-83A9-75A2CA86892E}" destId="{B5C58067-C859-4A85-8593-FFFA153E5E5C}" srcOrd="1" destOrd="0" presId="urn:microsoft.com/office/officeart/2005/8/layout/hProcess7"/>
    <dgm:cxn modelId="{55E879A9-86A6-438F-ADBC-D02916974293}" type="presParOf" srcId="{834DD57B-3955-4375-83A9-75A2CA86892E}" destId="{7A95CF95-9639-4EF2-BE37-E5D80F954D38}" srcOrd="2" destOrd="0" presId="urn:microsoft.com/office/officeart/2005/8/layout/hProcess7"/>
    <dgm:cxn modelId="{071C1C59-C9E8-4EF8-948A-D4E7B7FB58E5}" type="presParOf" srcId="{CA3E2670-2848-41C1-B15F-ADD7D2F2BEEA}" destId="{57490423-09C8-4C3E-945C-C5F53C63AC5B}" srcOrd="5" destOrd="0" presId="urn:microsoft.com/office/officeart/2005/8/layout/hProcess7"/>
    <dgm:cxn modelId="{95DB21AF-2A56-449E-BDAC-429C9E178C8B}" type="presParOf" srcId="{CA3E2670-2848-41C1-B15F-ADD7D2F2BEEA}" destId="{E56217D2-5B60-4BF3-9BFE-B96BC6650FD4}" srcOrd="6" destOrd="0" presId="urn:microsoft.com/office/officeart/2005/8/layout/hProcess7"/>
    <dgm:cxn modelId="{DDD12BCE-5CBA-4AA0-8853-B5E5ADB128D6}" type="presParOf" srcId="{E56217D2-5B60-4BF3-9BFE-B96BC6650FD4}" destId="{D2366E1E-3C60-4C3B-8D84-26DFAC80E62A}" srcOrd="0" destOrd="0" presId="urn:microsoft.com/office/officeart/2005/8/layout/hProcess7"/>
    <dgm:cxn modelId="{4D85A798-D4B6-44B1-A120-F6A6DE2A7F59}" type="presParOf" srcId="{E56217D2-5B60-4BF3-9BFE-B96BC6650FD4}" destId="{20F7C158-3C04-4807-BCA1-CB4A6E23768B}" srcOrd="1" destOrd="0" presId="urn:microsoft.com/office/officeart/2005/8/layout/hProcess7"/>
    <dgm:cxn modelId="{89F92187-5255-4E36-A3BA-97538A17BB80}" type="presParOf" srcId="{E56217D2-5B60-4BF3-9BFE-B96BC6650FD4}" destId="{C31D5033-2877-4F4B-B3D6-6741BAECEDF8}" srcOrd="2" destOrd="0" presId="urn:microsoft.com/office/officeart/2005/8/layout/hProcess7"/>
    <dgm:cxn modelId="{B1391196-7B41-446F-A47A-683551A56AEF}" type="presParOf" srcId="{CA3E2670-2848-41C1-B15F-ADD7D2F2BEEA}" destId="{DBD768B6-37D4-47C9-86BE-8F3C5E4827DD}" srcOrd="7" destOrd="0" presId="urn:microsoft.com/office/officeart/2005/8/layout/hProcess7"/>
    <dgm:cxn modelId="{28527E47-6D42-4ADD-B0C9-B482DF713705}" type="presParOf" srcId="{CA3E2670-2848-41C1-B15F-ADD7D2F2BEEA}" destId="{6028A0EF-A637-4E82-B714-FA0648E48EE9}" srcOrd="8" destOrd="0" presId="urn:microsoft.com/office/officeart/2005/8/layout/hProcess7"/>
    <dgm:cxn modelId="{70B49278-DB03-49A7-9FBE-E34CC633F18D}" type="presParOf" srcId="{6028A0EF-A637-4E82-B714-FA0648E48EE9}" destId="{87C20E55-615B-442E-8579-6BAED0C9FEB7}" srcOrd="0" destOrd="0" presId="urn:microsoft.com/office/officeart/2005/8/layout/hProcess7"/>
    <dgm:cxn modelId="{7DFF403D-AC7A-4C00-B64A-51F7E707242F}" type="presParOf" srcId="{6028A0EF-A637-4E82-B714-FA0648E48EE9}" destId="{E2494511-187E-4E54-BDCB-192BC485613F}" srcOrd="1" destOrd="0" presId="urn:microsoft.com/office/officeart/2005/8/layout/hProcess7"/>
    <dgm:cxn modelId="{BA317E82-2DB1-4509-9A92-FF2C5A9585FD}" type="presParOf" srcId="{6028A0EF-A637-4E82-B714-FA0648E48EE9}" destId="{A5E3BC77-10BD-4C9A-96EB-E52EA2E8468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40A8469-20B7-4487-AA61-F5F5E5C4BF24}"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716976DC-ABA6-44F4-B791-F1D66C194F2A}">
      <dgm:prSet phldrT="[Text]" custT="1"/>
      <dgm:spPr>
        <a:solidFill>
          <a:schemeClr val="accent2">
            <a:lumMod val="40000"/>
            <a:lumOff val="60000"/>
          </a:schemeClr>
        </a:solidFill>
        <a:ln>
          <a:solidFill>
            <a:schemeClr val="tx1"/>
          </a:solidFill>
        </a:ln>
      </dgm:spPr>
      <dgm:t>
        <a:bodyPr/>
        <a:lstStyle/>
        <a:p>
          <a:r>
            <a:rPr lang="en-GB" sz="2400" dirty="0"/>
            <a:t>PC Recruitment</a:t>
          </a:r>
        </a:p>
      </dgm:t>
    </dgm:pt>
    <dgm:pt modelId="{C9BC8482-A03C-448B-B37C-6F94E8A49FB9}" type="parTrans" cxnId="{1894CE03-1054-4411-B76D-167F1474C671}">
      <dgm:prSet/>
      <dgm:spPr/>
      <dgm:t>
        <a:bodyPr/>
        <a:lstStyle/>
        <a:p>
          <a:endParaRPr lang="en-GB"/>
        </a:p>
      </dgm:t>
    </dgm:pt>
    <dgm:pt modelId="{3B2F2653-00EC-41F8-AECB-77D2BFAE25FE}" type="sibTrans" cxnId="{1894CE03-1054-4411-B76D-167F1474C671}">
      <dgm:prSet/>
      <dgm:spPr/>
      <dgm:t>
        <a:bodyPr/>
        <a:lstStyle/>
        <a:p>
          <a:endParaRPr lang="en-GB"/>
        </a:p>
      </dgm:t>
    </dgm:pt>
    <dgm:pt modelId="{DF559486-358D-4B79-8FC2-FED7DF6B1210}" type="pres">
      <dgm:prSet presAssocID="{C40A8469-20B7-4487-AA61-F5F5E5C4BF24}" presName="Name0" presStyleCnt="0">
        <dgm:presLayoutVars>
          <dgm:dir/>
          <dgm:resizeHandles val="exact"/>
        </dgm:presLayoutVars>
      </dgm:prSet>
      <dgm:spPr/>
    </dgm:pt>
    <dgm:pt modelId="{C3368890-B907-4040-8542-8941F1A1DF07}" type="pres">
      <dgm:prSet presAssocID="{716976DC-ABA6-44F4-B791-F1D66C194F2A}" presName="compNode" presStyleCnt="0"/>
      <dgm:spPr/>
    </dgm:pt>
    <dgm:pt modelId="{8ABE7A24-29A9-481F-8C45-136DE944ADB3}" type="pres">
      <dgm:prSet presAssocID="{716976DC-ABA6-44F4-B791-F1D66C194F2A}" presName="pictRect" presStyleLbl="node1" presStyleIdx="0" presStyleCnt="1" custLinFactNeighborX="-357" custLinFactNeighborY="-1904"/>
      <dgm:spPr>
        <a:blipFill rotWithShape="1">
          <a:blip xmlns:r="http://schemas.openxmlformats.org/officeDocument/2006/relationships" r:embed="rId1"/>
          <a:srcRect/>
          <a:stretch>
            <a:fillRect l="-1000" r="-1000"/>
          </a:stretch>
        </a:blipFill>
      </dgm:spPr>
    </dgm:pt>
    <dgm:pt modelId="{D640E106-EFF7-4352-882E-E3C144FD97A6}" type="pres">
      <dgm:prSet presAssocID="{716976DC-ABA6-44F4-B791-F1D66C194F2A}" presName="textRect" presStyleLbl="revTx" presStyleIdx="0" presStyleCnt="1" custScaleY="39896">
        <dgm:presLayoutVars>
          <dgm:bulletEnabled val="1"/>
        </dgm:presLayoutVars>
      </dgm:prSet>
      <dgm:spPr/>
    </dgm:pt>
  </dgm:ptLst>
  <dgm:cxnLst>
    <dgm:cxn modelId="{1894CE03-1054-4411-B76D-167F1474C671}" srcId="{C40A8469-20B7-4487-AA61-F5F5E5C4BF24}" destId="{716976DC-ABA6-44F4-B791-F1D66C194F2A}" srcOrd="0" destOrd="0" parTransId="{C9BC8482-A03C-448B-B37C-6F94E8A49FB9}" sibTransId="{3B2F2653-00EC-41F8-AECB-77D2BFAE25FE}"/>
    <dgm:cxn modelId="{0C0161D1-E119-431C-BF62-71591DBE393D}" type="presOf" srcId="{716976DC-ABA6-44F4-B791-F1D66C194F2A}" destId="{D640E106-EFF7-4352-882E-E3C144FD97A6}" srcOrd="0" destOrd="0" presId="urn:microsoft.com/office/officeart/2005/8/layout/pList1"/>
    <dgm:cxn modelId="{30D595DE-BC64-4DB1-B46C-9F961CBCFD50}" type="presOf" srcId="{C40A8469-20B7-4487-AA61-F5F5E5C4BF24}" destId="{DF559486-358D-4B79-8FC2-FED7DF6B1210}" srcOrd="0" destOrd="0" presId="urn:microsoft.com/office/officeart/2005/8/layout/pList1"/>
    <dgm:cxn modelId="{7E235767-D8B7-453F-87D3-0067A6CBA10E}" type="presParOf" srcId="{DF559486-358D-4B79-8FC2-FED7DF6B1210}" destId="{C3368890-B907-4040-8542-8941F1A1DF07}" srcOrd="0" destOrd="0" presId="urn:microsoft.com/office/officeart/2005/8/layout/pList1"/>
    <dgm:cxn modelId="{157C97B7-EB09-4CF1-99CF-F7A0718EBFE4}" type="presParOf" srcId="{C3368890-B907-4040-8542-8941F1A1DF07}" destId="{8ABE7A24-29A9-481F-8C45-136DE944ADB3}" srcOrd="0" destOrd="0" presId="urn:microsoft.com/office/officeart/2005/8/layout/pList1"/>
    <dgm:cxn modelId="{6C952E90-D4A9-401A-99B6-CE4D73CE7E59}" type="presParOf" srcId="{C3368890-B907-4040-8542-8941F1A1DF07}" destId="{D640E106-EFF7-4352-882E-E3C144FD97A6}" srcOrd="1"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3B20E2D-20F5-4E6D-AC27-FD1E4C31B5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C993509-C53F-41B0-B26A-0FF88D46A5FD}">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Hate incident</a:t>
          </a:r>
        </a:p>
        <a:p>
          <a:r>
            <a:rPr lang="en-GB" sz="24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dgm:t>
    </dgm:pt>
    <dgm:pt modelId="{B5BECE65-7487-4A26-8F87-82D384E0934F}" type="parTrans" cxnId="{10B62F3D-C8DB-4060-BA4A-9AE9FA3D7801}">
      <dgm:prSet/>
      <dgm:spPr/>
      <dgm:t>
        <a:bodyPr/>
        <a:lstStyle/>
        <a:p>
          <a:endParaRPr lang="en-GB"/>
        </a:p>
      </dgm:t>
    </dgm:pt>
    <dgm:pt modelId="{0B5BA71F-9236-45E4-92C1-63B1950DEBB1}" type="sibTrans" cxnId="{10B62F3D-C8DB-4060-BA4A-9AE9FA3D7801}">
      <dgm:prSet/>
      <dgm:spPr/>
      <dgm:t>
        <a:bodyPr/>
        <a:lstStyle/>
        <a:p>
          <a:endParaRPr lang="en-GB"/>
        </a:p>
      </dgm:t>
    </dgm:pt>
    <dgm:pt modelId="{DF852E39-14C0-4730-B05B-F53941FB2F48}">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Hate crime</a:t>
          </a:r>
        </a:p>
        <a:p>
          <a:r>
            <a:rPr lang="en-GB" sz="2400" dirty="0">
              <a:solidFill>
                <a:schemeClr val="tx1"/>
              </a:solidFill>
            </a:rPr>
            <a:t>‘A criminal offence which is perceived by the victim or any other person to be motivated by a hostility or prejudice based on a person’s actual or perceived disability, race, religion &amp; belief, sexual orientation &amp; transgender)</a:t>
          </a:r>
        </a:p>
      </dgm:t>
    </dgm:pt>
    <dgm:pt modelId="{2248BB67-B108-4549-A302-B8609F6A4AFD}" type="parTrans" cxnId="{54F5FED2-C917-4422-8541-E3C5A4A37ADF}">
      <dgm:prSet/>
      <dgm:spPr/>
      <dgm:t>
        <a:bodyPr/>
        <a:lstStyle/>
        <a:p>
          <a:endParaRPr lang="en-GB"/>
        </a:p>
      </dgm:t>
    </dgm:pt>
    <dgm:pt modelId="{F567D67B-06E4-413F-B03A-8874647492FF}" type="sibTrans" cxnId="{54F5FED2-C917-4422-8541-E3C5A4A37ADF}">
      <dgm:prSet/>
      <dgm:spPr/>
      <dgm:t>
        <a:bodyPr/>
        <a:lstStyle/>
        <a:p>
          <a:endParaRPr lang="en-GB"/>
        </a:p>
      </dgm:t>
    </dgm:pt>
    <dgm:pt modelId="{EE95FCCC-7702-40FC-9212-DE66CF4DFAB0}" type="pres">
      <dgm:prSet presAssocID="{53B20E2D-20F5-4E6D-AC27-FD1E4C31B59E}" presName="diagram" presStyleCnt="0">
        <dgm:presLayoutVars>
          <dgm:dir/>
          <dgm:resizeHandles val="exact"/>
        </dgm:presLayoutVars>
      </dgm:prSet>
      <dgm:spPr/>
    </dgm:pt>
    <dgm:pt modelId="{93FF4E7F-1A72-4CBC-B442-61F31DF0B034}" type="pres">
      <dgm:prSet presAssocID="{EC993509-C53F-41B0-B26A-0FF88D46A5FD}" presName="node" presStyleLbl="node1" presStyleIdx="0" presStyleCnt="2">
        <dgm:presLayoutVars>
          <dgm:bulletEnabled val="1"/>
        </dgm:presLayoutVars>
      </dgm:prSet>
      <dgm:spPr/>
    </dgm:pt>
    <dgm:pt modelId="{766585A0-360A-4297-BE0E-F9EB123F3105}" type="pres">
      <dgm:prSet presAssocID="{0B5BA71F-9236-45E4-92C1-63B1950DEBB1}" presName="sibTrans" presStyleCnt="0"/>
      <dgm:spPr/>
    </dgm:pt>
    <dgm:pt modelId="{E46BEBE3-AA3E-49F9-9197-3F424B2D311B}" type="pres">
      <dgm:prSet presAssocID="{DF852E39-14C0-4730-B05B-F53941FB2F48}" presName="node" presStyleLbl="node1" presStyleIdx="1" presStyleCnt="2">
        <dgm:presLayoutVars>
          <dgm:bulletEnabled val="1"/>
        </dgm:presLayoutVars>
      </dgm:prSet>
      <dgm:spPr/>
    </dgm:pt>
  </dgm:ptLst>
  <dgm:cxnLst>
    <dgm:cxn modelId="{75C7EB33-8F65-453A-BFDF-95C9A9EB6245}" type="presOf" srcId="{53B20E2D-20F5-4E6D-AC27-FD1E4C31B59E}" destId="{EE95FCCC-7702-40FC-9212-DE66CF4DFAB0}" srcOrd="0" destOrd="0" presId="urn:microsoft.com/office/officeart/2005/8/layout/default"/>
    <dgm:cxn modelId="{E210EE3C-1B17-4257-B3B8-86A54CD28E01}" type="presOf" srcId="{EC993509-C53F-41B0-B26A-0FF88D46A5FD}" destId="{93FF4E7F-1A72-4CBC-B442-61F31DF0B034}" srcOrd="0" destOrd="0" presId="urn:microsoft.com/office/officeart/2005/8/layout/default"/>
    <dgm:cxn modelId="{10B62F3D-C8DB-4060-BA4A-9AE9FA3D7801}" srcId="{53B20E2D-20F5-4E6D-AC27-FD1E4C31B59E}" destId="{EC993509-C53F-41B0-B26A-0FF88D46A5FD}" srcOrd="0" destOrd="0" parTransId="{B5BECE65-7487-4A26-8F87-82D384E0934F}" sibTransId="{0B5BA71F-9236-45E4-92C1-63B1950DEBB1}"/>
    <dgm:cxn modelId="{0547F772-4BA4-489B-A9A7-F6A608D2AE9E}" type="presOf" srcId="{DF852E39-14C0-4730-B05B-F53941FB2F48}" destId="{E46BEBE3-AA3E-49F9-9197-3F424B2D311B}" srcOrd="0" destOrd="0" presId="urn:microsoft.com/office/officeart/2005/8/layout/default"/>
    <dgm:cxn modelId="{54F5FED2-C917-4422-8541-E3C5A4A37ADF}" srcId="{53B20E2D-20F5-4E6D-AC27-FD1E4C31B59E}" destId="{DF852E39-14C0-4730-B05B-F53941FB2F48}" srcOrd="1" destOrd="0" parTransId="{2248BB67-B108-4549-A302-B8609F6A4AFD}" sibTransId="{F567D67B-06E4-413F-B03A-8874647492FF}"/>
    <dgm:cxn modelId="{66725329-6D25-41D3-8197-C9A5C5C7CEB8}" type="presParOf" srcId="{EE95FCCC-7702-40FC-9212-DE66CF4DFAB0}" destId="{93FF4E7F-1A72-4CBC-B442-61F31DF0B034}" srcOrd="0" destOrd="0" presId="urn:microsoft.com/office/officeart/2005/8/layout/default"/>
    <dgm:cxn modelId="{C4F976D9-6709-44E7-9DA8-C9F2B80A7F67}" type="presParOf" srcId="{EE95FCCC-7702-40FC-9212-DE66CF4DFAB0}" destId="{766585A0-360A-4297-BE0E-F9EB123F3105}" srcOrd="1" destOrd="0" presId="urn:microsoft.com/office/officeart/2005/8/layout/default"/>
    <dgm:cxn modelId="{AE46C9E9-5B66-4541-B84C-4E7791AF3F97}" type="presParOf" srcId="{EE95FCCC-7702-40FC-9212-DE66CF4DFAB0}" destId="{E46BEBE3-AA3E-49F9-9197-3F424B2D311B}"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7FA31FC-E47A-42D9-BFC9-EB5E95BBB25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93E3B18D-C46F-4176-82B5-55A6346C898F}">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Stephen Lawrence </a:t>
          </a:r>
          <a:r>
            <a:rPr lang="en-GB" sz="2400" dirty="0">
              <a:solidFill>
                <a:schemeClr val="tx1"/>
              </a:solidFill>
            </a:rPr>
            <a:t>– stabbed &amp; killed in a racist attack in south east London whilst waiting for a bus in January 1993. In January 2012 Gary Dobson &amp; David Norris were found guilty of his murder</a:t>
          </a:r>
        </a:p>
      </dgm:t>
    </dgm:pt>
    <dgm:pt modelId="{601999F6-866D-49DB-A235-D92DD24C1062}" type="parTrans" cxnId="{19AAB104-6CFF-4862-8A23-705E8C4265EB}">
      <dgm:prSet/>
      <dgm:spPr/>
      <dgm:t>
        <a:bodyPr/>
        <a:lstStyle/>
        <a:p>
          <a:endParaRPr lang="en-GB"/>
        </a:p>
      </dgm:t>
    </dgm:pt>
    <dgm:pt modelId="{16994183-D2AB-4123-A53A-96CA4B0DF33F}" type="sibTrans" cxnId="{19AAB104-6CFF-4862-8A23-705E8C4265EB}">
      <dgm:prSet/>
      <dgm:spPr/>
      <dgm:t>
        <a:bodyPr/>
        <a:lstStyle/>
        <a:p>
          <a:endParaRPr lang="en-GB"/>
        </a:p>
      </dgm:t>
    </dgm:pt>
    <dgm:pt modelId="{06802E51-3FF0-49DC-9727-E400265FE569}">
      <dgm:prSet phldrT="[Text]" custT="1"/>
      <dgm:spPr>
        <a:solidFill>
          <a:schemeClr val="accent2">
            <a:lumMod val="60000"/>
            <a:lumOff val="40000"/>
          </a:schemeClr>
        </a:solidFill>
        <a:ln>
          <a:solidFill>
            <a:schemeClr val="tx1"/>
          </a:solidFill>
        </a:ln>
      </dgm:spPr>
      <dgm:t>
        <a:bodyPr/>
        <a:lstStyle/>
        <a:p>
          <a:r>
            <a:rPr lang="en-GB" sz="2400" b="1" i="1" dirty="0">
              <a:solidFill>
                <a:schemeClr val="tx1"/>
              </a:solidFill>
            </a:rPr>
            <a:t>Kevin Davies </a:t>
          </a:r>
          <a:r>
            <a:rPr lang="en-GB" sz="2400" dirty="0">
              <a:solidFill>
                <a:schemeClr val="tx1"/>
              </a:solidFill>
            </a:rPr>
            <a:t>– held captive in a shed in Gloucestershire for 6 weeks before paramedics found him dead. Beaten, burned &amp; fed potato peelings. Kevin had epilepsy &amp; learning difficulties</a:t>
          </a:r>
        </a:p>
      </dgm:t>
    </dgm:pt>
    <dgm:pt modelId="{5904F33B-4126-4EDC-86ED-8EB04884208B}" type="parTrans" cxnId="{F7936A8E-6E05-4351-9294-4B2CFEE08ED0}">
      <dgm:prSet/>
      <dgm:spPr/>
      <dgm:t>
        <a:bodyPr/>
        <a:lstStyle/>
        <a:p>
          <a:endParaRPr lang="en-GB"/>
        </a:p>
      </dgm:t>
    </dgm:pt>
    <dgm:pt modelId="{BC0E7746-A06D-46E7-8335-8B802F7F2569}" type="sibTrans" cxnId="{F7936A8E-6E05-4351-9294-4B2CFEE08ED0}">
      <dgm:prSet/>
      <dgm:spPr/>
      <dgm:t>
        <a:bodyPr/>
        <a:lstStyle/>
        <a:p>
          <a:endParaRPr lang="en-GB"/>
        </a:p>
      </dgm:t>
    </dgm:pt>
    <dgm:pt modelId="{97B97D0D-9E9D-4DE4-AE3E-A8261F5BF5FF}">
      <dgm:prSet phldrT="[Text]" custT="1"/>
      <dgm:spPr>
        <a:solidFill>
          <a:schemeClr val="accent2">
            <a:lumMod val="40000"/>
            <a:lumOff val="60000"/>
          </a:schemeClr>
        </a:solidFill>
        <a:ln>
          <a:solidFill>
            <a:schemeClr val="tx1"/>
          </a:solidFill>
        </a:ln>
      </dgm:spPr>
      <dgm:t>
        <a:bodyPr/>
        <a:lstStyle/>
        <a:p>
          <a:r>
            <a:rPr lang="en-GB" sz="2300" b="1" i="1" dirty="0" err="1">
              <a:solidFill>
                <a:schemeClr val="tx1"/>
              </a:solidFill>
            </a:rPr>
            <a:t>Sureyya</a:t>
          </a:r>
          <a:r>
            <a:rPr lang="en-GB" sz="2300" b="1" i="1" dirty="0">
              <a:solidFill>
                <a:schemeClr val="tx1"/>
              </a:solidFill>
            </a:rPr>
            <a:t> </a:t>
          </a:r>
          <a:r>
            <a:rPr lang="en-GB" sz="2300" b="1" i="1" dirty="0" err="1">
              <a:solidFill>
                <a:schemeClr val="tx1"/>
              </a:solidFill>
            </a:rPr>
            <a:t>Ozkaya</a:t>
          </a:r>
          <a:r>
            <a:rPr lang="en-GB" sz="2300" b="1" i="1" dirty="0">
              <a:solidFill>
                <a:schemeClr val="tx1"/>
              </a:solidFill>
            </a:rPr>
            <a:t> </a:t>
          </a:r>
          <a:r>
            <a:rPr lang="en-GB" sz="2300" dirty="0">
              <a:solidFill>
                <a:schemeClr val="tx1"/>
              </a:solidFill>
            </a:rPr>
            <a:t>– 14 years old, taunted about her Muslim faith, had her hair set on fire, her hands &amp; feet cut with glass during the attack before her attackers smashed her head against a tree &amp; left her bleeding in a bush in June 2010. She was found by a woman walking her dog.</a:t>
          </a:r>
        </a:p>
      </dgm:t>
    </dgm:pt>
    <dgm:pt modelId="{212C6259-D16D-4E80-8B47-D79CBE88F545}" type="sibTrans" cxnId="{F5B4DCE7-F7B2-4389-A77B-BA469F01A4EE}">
      <dgm:prSet/>
      <dgm:spPr/>
      <dgm:t>
        <a:bodyPr/>
        <a:lstStyle/>
        <a:p>
          <a:endParaRPr lang="en-GB"/>
        </a:p>
      </dgm:t>
    </dgm:pt>
    <dgm:pt modelId="{E8569400-BFA4-448E-8EED-E6EB3D0E2DDC}" type="parTrans" cxnId="{F5B4DCE7-F7B2-4389-A77B-BA469F01A4EE}">
      <dgm:prSet/>
      <dgm:spPr/>
      <dgm:t>
        <a:bodyPr/>
        <a:lstStyle/>
        <a:p>
          <a:endParaRPr lang="en-GB"/>
        </a:p>
      </dgm:t>
    </dgm:pt>
    <dgm:pt modelId="{78A7DE3C-B3A7-4BBA-8F01-9FDC330F645E}" type="pres">
      <dgm:prSet presAssocID="{77FA31FC-E47A-42D9-BFC9-EB5E95BBB250}" presName="linear" presStyleCnt="0">
        <dgm:presLayoutVars>
          <dgm:dir/>
          <dgm:resizeHandles val="exact"/>
        </dgm:presLayoutVars>
      </dgm:prSet>
      <dgm:spPr/>
    </dgm:pt>
    <dgm:pt modelId="{34215DD4-FF33-40E9-BF08-19C0365C7816}" type="pres">
      <dgm:prSet presAssocID="{93E3B18D-C46F-4176-82B5-55A6346C898F}" presName="comp" presStyleCnt="0"/>
      <dgm:spPr/>
    </dgm:pt>
    <dgm:pt modelId="{6DF5BDE8-F6C9-4094-BEDF-D3C95911C3F1}" type="pres">
      <dgm:prSet presAssocID="{93E3B18D-C46F-4176-82B5-55A6346C898F}" presName="box" presStyleLbl="node1" presStyleIdx="0" presStyleCnt="3"/>
      <dgm:spPr/>
    </dgm:pt>
    <dgm:pt modelId="{0A1CFD51-AC53-4EDA-AE21-19273F2EF5DC}" type="pres">
      <dgm:prSet presAssocID="{93E3B18D-C46F-4176-82B5-55A6346C898F}" presName="img" presStyleLbl="fgImgPlace1" presStyleIdx="0" presStyleCnt="3"/>
      <dgm:spPr>
        <a:blipFill rotWithShape="1">
          <a:blip xmlns:r="http://schemas.openxmlformats.org/officeDocument/2006/relationships" r:embed="rId1"/>
          <a:srcRect/>
          <a:stretch>
            <a:fillRect l="-3000" r="-3000"/>
          </a:stretch>
        </a:blipFill>
        <a:ln>
          <a:solidFill>
            <a:schemeClr val="tx1"/>
          </a:solidFill>
        </a:ln>
      </dgm:spPr>
    </dgm:pt>
    <dgm:pt modelId="{2BE153C9-4086-4640-9923-FE211380EBB3}" type="pres">
      <dgm:prSet presAssocID="{93E3B18D-C46F-4176-82B5-55A6346C898F}" presName="text" presStyleLbl="node1" presStyleIdx="0" presStyleCnt="3">
        <dgm:presLayoutVars>
          <dgm:bulletEnabled val="1"/>
        </dgm:presLayoutVars>
      </dgm:prSet>
      <dgm:spPr/>
    </dgm:pt>
    <dgm:pt modelId="{95E9447B-F413-48E1-AF9C-07BAA36DCB61}" type="pres">
      <dgm:prSet presAssocID="{16994183-D2AB-4123-A53A-96CA4B0DF33F}" presName="spacer" presStyleCnt="0"/>
      <dgm:spPr/>
    </dgm:pt>
    <dgm:pt modelId="{049521F9-F014-431D-A328-07BCA6CC5DE3}" type="pres">
      <dgm:prSet presAssocID="{97B97D0D-9E9D-4DE4-AE3E-A8261F5BF5FF}" presName="comp" presStyleCnt="0"/>
      <dgm:spPr/>
    </dgm:pt>
    <dgm:pt modelId="{D616437D-FA5B-46F1-9574-B3CD02832C2D}" type="pres">
      <dgm:prSet presAssocID="{97B97D0D-9E9D-4DE4-AE3E-A8261F5BF5FF}" presName="box" presStyleLbl="node1" presStyleIdx="1" presStyleCnt="3"/>
      <dgm:spPr/>
    </dgm:pt>
    <dgm:pt modelId="{724A6E05-A9D4-4332-A154-BC377F22F233}" type="pres">
      <dgm:prSet presAssocID="{97B97D0D-9E9D-4DE4-AE3E-A8261F5BF5FF}" presName="img" presStyleLbl="fgImgPlace1" presStyleIdx="1" presStyleCnt="3"/>
      <dgm:spPr>
        <a:blipFill rotWithShape="1">
          <a:blip xmlns:r="http://schemas.openxmlformats.org/officeDocument/2006/relationships" r:embed="rId2"/>
          <a:srcRect/>
          <a:stretch>
            <a:fillRect l="-4000" r="-4000"/>
          </a:stretch>
        </a:blipFill>
        <a:ln>
          <a:solidFill>
            <a:schemeClr val="tx1"/>
          </a:solidFill>
        </a:ln>
      </dgm:spPr>
    </dgm:pt>
    <dgm:pt modelId="{B0295435-C024-487D-A33E-3FB186F970CA}" type="pres">
      <dgm:prSet presAssocID="{97B97D0D-9E9D-4DE4-AE3E-A8261F5BF5FF}" presName="text" presStyleLbl="node1" presStyleIdx="1" presStyleCnt="3">
        <dgm:presLayoutVars>
          <dgm:bulletEnabled val="1"/>
        </dgm:presLayoutVars>
      </dgm:prSet>
      <dgm:spPr/>
    </dgm:pt>
    <dgm:pt modelId="{D251D845-6339-46A9-9CE5-B36F1F394F15}" type="pres">
      <dgm:prSet presAssocID="{212C6259-D16D-4E80-8B47-D79CBE88F545}" presName="spacer" presStyleCnt="0"/>
      <dgm:spPr/>
    </dgm:pt>
    <dgm:pt modelId="{04A103EB-5332-42F4-938C-D4F52FDC4E1F}" type="pres">
      <dgm:prSet presAssocID="{06802E51-3FF0-49DC-9727-E400265FE569}" presName="comp" presStyleCnt="0"/>
      <dgm:spPr/>
    </dgm:pt>
    <dgm:pt modelId="{64F41F2D-83D6-4652-8019-1E5F5746403D}" type="pres">
      <dgm:prSet presAssocID="{06802E51-3FF0-49DC-9727-E400265FE569}" presName="box" presStyleLbl="node1" presStyleIdx="2" presStyleCnt="3"/>
      <dgm:spPr/>
    </dgm:pt>
    <dgm:pt modelId="{ABA24B26-8BD6-4CB4-9514-3983FE8E76B0}" type="pres">
      <dgm:prSet presAssocID="{06802E51-3FF0-49DC-9727-E400265FE569}" presName="img" presStyleLbl="fgImgPlace1" presStyleIdx="2" presStyleCnt="3"/>
      <dgm:spPr>
        <a:blipFill rotWithShape="1">
          <a:blip xmlns:r="http://schemas.openxmlformats.org/officeDocument/2006/relationships" r:embed="rId3"/>
          <a:srcRect/>
          <a:stretch>
            <a:fillRect t="-11000" b="-11000"/>
          </a:stretch>
        </a:blipFill>
        <a:ln>
          <a:solidFill>
            <a:schemeClr val="tx1"/>
          </a:solidFill>
        </a:ln>
      </dgm:spPr>
    </dgm:pt>
    <dgm:pt modelId="{E11428CE-783E-4094-BA52-751350451332}" type="pres">
      <dgm:prSet presAssocID="{06802E51-3FF0-49DC-9727-E400265FE569}" presName="text" presStyleLbl="node1" presStyleIdx="2" presStyleCnt="3">
        <dgm:presLayoutVars>
          <dgm:bulletEnabled val="1"/>
        </dgm:presLayoutVars>
      </dgm:prSet>
      <dgm:spPr/>
    </dgm:pt>
  </dgm:ptLst>
  <dgm:cxnLst>
    <dgm:cxn modelId="{19AAB104-6CFF-4862-8A23-705E8C4265EB}" srcId="{77FA31FC-E47A-42D9-BFC9-EB5E95BBB250}" destId="{93E3B18D-C46F-4176-82B5-55A6346C898F}" srcOrd="0" destOrd="0" parTransId="{601999F6-866D-49DB-A235-D92DD24C1062}" sibTransId="{16994183-D2AB-4123-A53A-96CA4B0DF33F}"/>
    <dgm:cxn modelId="{5C9CE043-E22C-4B14-956E-8FAF25FB6D02}" type="presOf" srcId="{93E3B18D-C46F-4176-82B5-55A6346C898F}" destId="{2BE153C9-4086-4640-9923-FE211380EBB3}" srcOrd="1" destOrd="0" presId="urn:microsoft.com/office/officeart/2005/8/layout/vList4"/>
    <dgm:cxn modelId="{7FBBB264-3E00-4C98-AE04-8DF096617A1B}" type="presOf" srcId="{93E3B18D-C46F-4176-82B5-55A6346C898F}" destId="{6DF5BDE8-F6C9-4094-BEDF-D3C95911C3F1}" srcOrd="0" destOrd="0" presId="urn:microsoft.com/office/officeart/2005/8/layout/vList4"/>
    <dgm:cxn modelId="{83C0897B-E780-4A4D-B1EE-05E7DC070798}" type="presOf" srcId="{97B97D0D-9E9D-4DE4-AE3E-A8261F5BF5FF}" destId="{B0295435-C024-487D-A33E-3FB186F970CA}" srcOrd="1" destOrd="0" presId="urn:microsoft.com/office/officeart/2005/8/layout/vList4"/>
    <dgm:cxn modelId="{1FCE6184-72BF-484E-8745-47A3C7DD6E93}" type="presOf" srcId="{06802E51-3FF0-49DC-9727-E400265FE569}" destId="{E11428CE-783E-4094-BA52-751350451332}" srcOrd="1" destOrd="0" presId="urn:microsoft.com/office/officeart/2005/8/layout/vList4"/>
    <dgm:cxn modelId="{F7936A8E-6E05-4351-9294-4B2CFEE08ED0}" srcId="{77FA31FC-E47A-42D9-BFC9-EB5E95BBB250}" destId="{06802E51-3FF0-49DC-9727-E400265FE569}" srcOrd="2" destOrd="0" parTransId="{5904F33B-4126-4EDC-86ED-8EB04884208B}" sibTransId="{BC0E7746-A06D-46E7-8335-8B802F7F2569}"/>
    <dgm:cxn modelId="{7C68D4C1-454D-45A9-A00E-37C3B091AC3C}" type="presOf" srcId="{97B97D0D-9E9D-4DE4-AE3E-A8261F5BF5FF}" destId="{D616437D-FA5B-46F1-9574-B3CD02832C2D}" srcOrd="0" destOrd="0" presId="urn:microsoft.com/office/officeart/2005/8/layout/vList4"/>
    <dgm:cxn modelId="{9B9890D1-CC79-4FBB-96FF-B48C91F34A69}" type="presOf" srcId="{06802E51-3FF0-49DC-9727-E400265FE569}" destId="{64F41F2D-83D6-4652-8019-1E5F5746403D}" srcOrd="0" destOrd="0" presId="urn:microsoft.com/office/officeart/2005/8/layout/vList4"/>
    <dgm:cxn modelId="{3974DCDE-CBD7-4971-91EB-530D192657A5}" type="presOf" srcId="{77FA31FC-E47A-42D9-BFC9-EB5E95BBB250}" destId="{78A7DE3C-B3A7-4BBA-8F01-9FDC330F645E}" srcOrd="0" destOrd="0" presId="urn:microsoft.com/office/officeart/2005/8/layout/vList4"/>
    <dgm:cxn modelId="{F5B4DCE7-F7B2-4389-A77B-BA469F01A4EE}" srcId="{77FA31FC-E47A-42D9-BFC9-EB5E95BBB250}" destId="{97B97D0D-9E9D-4DE4-AE3E-A8261F5BF5FF}" srcOrd="1" destOrd="0" parTransId="{E8569400-BFA4-448E-8EED-E6EB3D0E2DDC}" sibTransId="{212C6259-D16D-4E80-8B47-D79CBE88F545}"/>
    <dgm:cxn modelId="{B49B4D66-3AEC-4960-9ADB-90075B3E4F24}" type="presParOf" srcId="{78A7DE3C-B3A7-4BBA-8F01-9FDC330F645E}" destId="{34215DD4-FF33-40E9-BF08-19C0365C7816}" srcOrd="0" destOrd="0" presId="urn:microsoft.com/office/officeart/2005/8/layout/vList4"/>
    <dgm:cxn modelId="{AFA4C6D8-995C-4230-9842-F918D950A724}" type="presParOf" srcId="{34215DD4-FF33-40E9-BF08-19C0365C7816}" destId="{6DF5BDE8-F6C9-4094-BEDF-D3C95911C3F1}" srcOrd="0" destOrd="0" presId="urn:microsoft.com/office/officeart/2005/8/layout/vList4"/>
    <dgm:cxn modelId="{38F20340-D744-4189-B0D7-5D1D2D7C9313}" type="presParOf" srcId="{34215DD4-FF33-40E9-BF08-19C0365C7816}" destId="{0A1CFD51-AC53-4EDA-AE21-19273F2EF5DC}" srcOrd="1" destOrd="0" presId="urn:microsoft.com/office/officeart/2005/8/layout/vList4"/>
    <dgm:cxn modelId="{6C9FA5A6-58EE-4A80-854F-7873215EE7B6}" type="presParOf" srcId="{34215DD4-FF33-40E9-BF08-19C0365C7816}" destId="{2BE153C9-4086-4640-9923-FE211380EBB3}" srcOrd="2" destOrd="0" presId="urn:microsoft.com/office/officeart/2005/8/layout/vList4"/>
    <dgm:cxn modelId="{4F4FA8F0-0F97-44FB-89B3-9188BC17142B}" type="presParOf" srcId="{78A7DE3C-B3A7-4BBA-8F01-9FDC330F645E}" destId="{95E9447B-F413-48E1-AF9C-07BAA36DCB61}" srcOrd="1" destOrd="0" presId="urn:microsoft.com/office/officeart/2005/8/layout/vList4"/>
    <dgm:cxn modelId="{8001B73A-D0BB-4D33-A619-9D0EEA262A44}" type="presParOf" srcId="{78A7DE3C-B3A7-4BBA-8F01-9FDC330F645E}" destId="{049521F9-F014-431D-A328-07BCA6CC5DE3}" srcOrd="2" destOrd="0" presId="urn:microsoft.com/office/officeart/2005/8/layout/vList4"/>
    <dgm:cxn modelId="{55E98A9A-E8C9-44AF-96CD-EEBBA601A7FD}" type="presParOf" srcId="{049521F9-F014-431D-A328-07BCA6CC5DE3}" destId="{D616437D-FA5B-46F1-9574-B3CD02832C2D}" srcOrd="0" destOrd="0" presId="urn:microsoft.com/office/officeart/2005/8/layout/vList4"/>
    <dgm:cxn modelId="{DC084730-12AD-45D0-884D-E0D3A2E87B0B}" type="presParOf" srcId="{049521F9-F014-431D-A328-07BCA6CC5DE3}" destId="{724A6E05-A9D4-4332-A154-BC377F22F233}" srcOrd="1" destOrd="0" presId="urn:microsoft.com/office/officeart/2005/8/layout/vList4"/>
    <dgm:cxn modelId="{31271EE8-74CB-4A1C-AC04-DD6B466DB992}" type="presParOf" srcId="{049521F9-F014-431D-A328-07BCA6CC5DE3}" destId="{B0295435-C024-487D-A33E-3FB186F970CA}" srcOrd="2" destOrd="0" presId="urn:microsoft.com/office/officeart/2005/8/layout/vList4"/>
    <dgm:cxn modelId="{FAD0069F-032C-46A6-91DB-20193BD907EE}" type="presParOf" srcId="{78A7DE3C-B3A7-4BBA-8F01-9FDC330F645E}" destId="{D251D845-6339-46A9-9CE5-B36F1F394F15}" srcOrd="3" destOrd="0" presId="urn:microsoft.com/office/officeart/2005/8/layout/vList4"/>
    <dgm:cxn modelId="{6D68D67E-CEAE-4C7D-8181-EC3327D2398C}" type="presParOf" srcId="{78A7DE3C-B3A7-4BBA-8F01-9FDC330F645E}" destId="{04A103EB-5332-42F4-938C-D4F52FDC4E1F}" srcOrd="4" destOrd="0" presId="urn:microsoft.com/office/officeart/2005/8/layout/vList4"/>
    <dgm:cxn modelId="{B82A8970-9D2F-422F-8C28-F2A765F88592}" type="presParOf" srcId="{04A103EB-5332-42F4-938C-D4F52FDC4E1F}" destId="{64F41F2D-83D6-4652-8019-1E5F5746403D}" srcOrd="0" destOrd="0" presId="urn:microsoft.com/office/officeart/2005/8/layout/vList4"/>
    <dgm:cxn modelId="{EA6A0C07-8E8B-4E10-B1D2-3C4F36530234}" type="presParOf" srcId="{04A103EB-5332-42F4-938C-D4F52FDC4E1F}" destId="{ABA24B26-8BD6-4CB4-9514-3983FE8E76B0}" srcOrd="1" destOrd="0" presId="urn:microsoft.com/office/officeart/2005/8/layout/vList4"/>
    <dgm:cxn modelId="{679B03C4-C5DB-4608-81A3-B22E44F234AD}" type="presParOf" srcId="{04A103EB-5332-42F4-938C-D4F52FDC4E1F}" destId="{E11428CE-783E-4094-BA52-751350451332}" srcOrd="2" destOrd="0" presId="urn:microsoft.com/office/officeart/2005/8/layout/vList4"/>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DDA66ED-632D-458D-B571-FD312BD4267D}"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F2204864-A9DF-49B8-B881-CA0D559CB24D}">
      <dgm:prSet phldrT="[Text]" custT="1"/>
      <dgm:spPr>
        <a:solidFill>
          <a:schemeClr val="accent2">
            <a:lumMod val="20000"/>
            <a:lumOff val="80000"/>
          </a:schemeClr>
        </a:solidFill>
        <a:ln>
          <a:solidFill>
            <a:schemeClr val="tx1"/>
          </a:solidFill>
        </a:ln>
      </dgm:spPr>
      <dgm:t>
        <a:bodyPr/>
        <a:lstStyle/>
        <a:p>
          <a:r>
            <a:rPr lang="en-GB" sz="2400" b="1" i="1" dirty="0">
              <a:solidFill>
                <a:schemeClr val="tx1"/>
              </a:solidFill>
            </a:rPr>
            <a:t>Sophie Lancaster </a:t>
          </a:r>
          <a:r>
            <a:rPr lang="en-GB" sz="2400" dirty="0">
              <a:solidFill>
                <a:schemeClr val="tx1"/>
              </a:solidFill>
            </a:rPr>
            <a:t>– attacked with her boyfriend in a park in Lancashire in 2007 because they dressed differently. Kicked repeatedly, Sophie died after spending 13 days in a coma</a:t>
          </a:r>
        </a:p>
      </dgm:t>
    </dgm:pt>
    <dgm:pt modelId="{45858DBB-14B4-457D-8378-1346C84BD235}" type="parTrans" cxnId="{FB08F32B-1D79-4B7B-B38B-439D70991EF5}">
      <dgm:prSet/>
      <dgm:spPr/>
      <dgm:t>
        <a:bodyPr/>
        <a:lstStyle/>
        <a:p>
          <a:endParaRPr lang="en-GB"/>
        </a:p>
      </dgm:t>
    </dgm:pt>
    <dgm:pt modelId="{98777C14-6334-4390-9219-472BF3EB383D}" type="sibTrans" cxnId="{FB08F32B-1D79-4B7B-B38B-439D70991EF5}">
      <dgm:prSet/>
      <dgm:spPr/>
      <dgm:t>
        <a:bodyPr/>
        <a:lstStyle/>
        <a:p>
          <a:endParaRPr lang="en-GB"/>
        </a:p>
      </dgm:t>
    </dgm:pt>
    <dgm:pt modelId="{0A92BDE5-0317-44A2-A46C-C14FD318C145}">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Jody </a:t>
          </a:r>
          <a:r>
            <a:rPr lang="en-GB" sz="2400" b="1" i="1" dirty="0" err="1">
              <a:solidFill>
                <a:schemeClr val="tx1"/>
              </a:solidFill>
            </a:rPr>
            <a:t>Dobrowski</a:t>
          </a:r>
          <a:r>
            <a:rPr lang="en-GB" sz="2400" b="1" i="1" dirty="0">
              <a:solidFill>
                <a:schemeClr val="tx1"/>
              </a:solidFill>
            </a:rPr>
            <a:t> </a:t>
          </a:r>
          <a:r>
            <a:rPr lang="en-GB" sz="2400" dirty="0">
              <a:solidFill>
                <a:schemeClr val="tx1"/>
              </a:solidFill>
            </a:rPr>
            <a:t>– murdered in October 2005 on Clapham Common because of his sexual orientation. Beaten so badly he had to be identified by his fingerprints</a:t>
          </a:r>
        </a:p>
      </dgm:t>
    </dgm:pt>
    <dgm:pt modelId="{56DD5F72-13B6-412E-B5C7-3FF983C44F5D}" type="parTrans" cxnId="{18363768-3CA6-4DAB-8E19-383425401CEB}">
      <dgm:prSet/>
      <dgm:spPr/>
      <dgm:t>
        <a:bodyPr/>
        <a:lstStyle/>
        <a:p>
          <a:endParaRPr lang="en-GB"/>
        </a:p>
      </dgm:t>
    </dgm:pt>
    <dgm:pt modelId="{792FB2CA-F62F-4287-A982-1DC866150E60}" type="sibTrans" cxnId="{18363768-3CA6-4DAB-8E19-383425401CEB}">
      <dgm:prSet/>
      <dgm:spPr/>
      <dgm:t>
        <a:bodyPr/>
        <a:lstStyle/>
        <a:p>
          <a:endParaRPr lang="en-GB"/>
        </a:p>
      </dgm:t>
    </dgm:pt>
    <dgm:pt modelId="{78E83AA4-9681-4FE6-BB1A-F37EDF4F28A6}">
      <dgm:prSet phldrT="[Text]" custT="1"/>
      <dgm:spPr>
        <a:solidFill>
          <a:schemeClr val="accent2">
            <a:lumMod val="60000"/>
            <a:lumOff val="40000"/>
          </a:schemeClr>
        </a:solidFill>
        <a:ln>
          <a:solidFill>
            <a:schemeClr val="tx1"/>
          </a:solidFill>
        </a:ln>
      </dgm:spPr>
      <dgm:t>
        <a:bodyPr/>
        <a:lstStyle/>
        <a:p>
          <a:r>
            <a:rPr lang="en-GB" sz="2400" b="1" i="1" dirty="0">
              <a:solidFill>
                <a:schemeClr val="tx1"/>
              </a:solidFill>
            </a:rPr>
            <a:t>Johnny Delaney </a:t>
          </a:r>
          <a:r>
            <a:rPr lang="en-GB" sz="2400" dirty="0">
              <a:solidFill>
                <a:schemeClr val="tx1"/>
              </a:solidFill>
            </a:rPr>
            <a:t>– 15, was kicked to death by a group of teenagers in Cheshire, May 2003. One of the gang stamped on Johnny’s head with both feet &amp; said he deserved it because “he was only a Gypsy”</a:t>
          </a:r>
        </a:p>
      </dgm:t>
    </dgm:pt>
    <dgm:pt modelId="{99E4C34D-6960-4CCC-B7AA-5C633EE2D389}" type="parTrans" cxnId="{1065C513-6A66-4E34-9ADB-B22191D7A58F}">
      <dgm:prSet/>
      <dgm:spPr/>
      <dgm:t>
        <a:bodyPr/>
        <a:lstStyle/>
        <a:p>
          <a:endParaRPr lang="en-GB"/>
        </a:p>
      </dgm:t>
    </dgm:pt>
    <dgm:pt modelId="{2892A0F7-D270-4876-A8F0-E7DE7514665A}" type="sibTrans" cxnId="{1065C513-6A66-4E34-9ADB-B22191D7A58F}">
      <dgm:prSet/>
      <dgm:spPr/>
      <dgm:t>
        <a:bodyPr/>
        <a:lstStyle/>
        <a:p>
          <a:endParaRPr lang="en-GB"/>
        </a:p>
      </dgm:t>
    </dgm:pt>
    <dgm:pt modelId="{69D20BA7-E4FB-4970-BD76-B107BF4AB319}" type="pres">
      <dgm:prSet presAssocID="{2DDA66ED-632D-458D-B571-FD312BD4267D}" presName="linear" presStyleCnt="0">
        <dgm:presLayoutVars>
          <dgm:dir/>
          <dgm:resizeHandles val="exact"/>
        </dgm:presLayoutVars>
      </dgm:prSet>
      <dgm:spPr/>
    </dgm:pt>
    <dgm:pt modelId="{7170C5A1-6E6A-4D28-85AD-AF0FFB177FDB}" type="pres">
      <dgm:prSet presAssocID="{F2204864-A9DF-49B8-B881-CA0D559CB24D}" presName="comp" presStyleCnt="0"/>
      <dgm:spPr/>
    </dgm:pt>
    <dgm:pt modelId="{511B39C8-4D08-4C04-9B5B-A7B41D0227E5}" type="pres">
      <dgm:prSet presAssocID="{F2204864-A9DF-49B8-B881-CA0D559CB24D}" presName="box" presStyleLbl="node1" presStyleIdx="0" presStyleCnt="3"/>
      <dgm:spPr/>
    </dgm:pt>
    <dgm:pt modelId="{6F96DCF9-88F2-4665-A324-0A8C177924C5}" type="pres">
      <dgm:prSet presAssocID="{F2204864-A9DF-49B8-B881-CA0D559CB24D}" presName="img" presStyleLbl="fgImgPlace1" presStyleIdx="0" presStyleCnt="3"/>
      <dgm:spPr>
        <a:blipFill rotWithShape="1">
          <a:blip xmlns:r="http://schemas.openxmlformats.org/officeDocument/2006/relationships" r:embed="rId1"/>
          <a:srcRect/>
          <a:stretch>
            <a:fillRect t="-16000" b="-16000"/>
          </a:stretch>
        </a:blipFill>
        <a:ln>
          <a:solidFill>
            <a:schemeClr val="tx1"/>
          </a:solidFill>
        </a:ln>
      </dgm:spPr>
    </dgm:pt>
    <dgm:pt modelId="{B606C8CC-1F5A-4C2D-B153-7F19184CCC84}" type="pres">
      <dgm:prSet presAssocID="{F2204864-A9DF-49B8-B881-CA0D559CB24D}" presName="text" presStyleLbl="node1" presStyleIdx="0" presStyleCnt="3">
        <dgm:presLayoutVars>
          <dgm:bulletEnabled val="1"/>
        </dgm:presLayoutVars>
      </dgm:prSet>
      <dgm:spPr/>
    </dgm:pt>
    <dgm:pt modelId="{09B59E3B-0F08-4676-BC71-8EE7FAE7E170}" type="pres">
      <dgm:prSet presAssocID="{98777C14-6334-4390-9219-472BF3EB383D}" presName="spacer" presStyleCnt="0"/>
      <dgm:spPr/>
    </dgm:pt>
    <dgm:pt modelId="{1D0A09B2-DD96-48E5-B4E2-58C9754335FE}" type="pres">
      <dgm:prSet presAssocID="{0A92BDE5-0317-44A2-A46C-C14FD318C145}" presName="comp" presStyleCnt="0"/>
      <dgm:spPr/>
    </dgm:pt>
    <dgm:pt modelId="{BD9AA3F7-9731-4A2C-9474-26E71BABB130}" type="pres">
      <dgm:prSet presAssocID="{0A92BDE5-0317-44A2-A46C-C14FD318C145}" presName="box" presStyleLbl="node1" presStyleIdx="1" presStyleCnt="3"/>
      <dgm:spPr/>
    </dgm:pt>
    <dgm:pt modelId="{299798A3-0D79-4A6D-AB51-E2B617337297}" type="pres">
      <dgm:prSet presAssocID="{0A92BDE5-0317-44A2-A46C-C14FD318C145}" presName="img" presStyleLbl="fgImgPlace1" presStyleIdx="1" presStyleCnt="3"/>
      <dgm:spPr>
        <a:blipFill rotWithShape="1">
          <a:blip xmlns:r="http://schemas.openxmlformats.org/officeDocument/2006/relationships" r:embed="rId2"/>
          <a:srcRect/>
          <a:stretch>
            <a:fillRect t="-3000" b="-3000"/>
          </a:stretch>
        </a:blipFill>
        <a:ln>
          <a:solidFill>
            <a:schemeClr val="tx1"/>
          </a:solidFill>
        </a:ln>
      </dgm:spPr>
    </dgm:pt>
    <dgm:pt modelId="{E0698E23-47AE-4DCB-AB9F-BDE5BA639917}" type="pres">
      <dgm:prSet presAssocID="{0A92BDE5-0317-44A2-A46C-C14FD318C145}" presName="text" presStyleLbl="node1" presStyleIdx="1" presStyleCnt="3">
        <dgm:presLayoutVars>
          <dgm:bulletEnabled val="1"/>
        </dgm:presLayoutVars>
      </dgm:prSet>
      <dgm:spPr/>
    </dgm:pt>
    <dgm:pt modelId="{0C40081A-E3FA-4374-983C-2FFEAC9ED44C}" type="pres">
      <dgm:prSet presAssocID="{792FB2CA-F62F-4287-A982-1DC866150E60}" presName="spacer" presStyleCnt="0"/>
      <dgm:spPr/>
    </dgm:pt>
    <dgm:pt modelId="{7EB84D5A-F15E-4413-B375-A4A5044765B5}" type="pres">
      <dgm:prSet presAssocID="{78E83AA4-9681-4FE6-BB1A-F37EDF4F28A6}" presName="comp" presStyleCnt="0"/>
      <dgm:spPr/>
    </dgm:pt>
    <dgm:pt modelId="{806A4AED-558E-4750-BFDB-C3F3AC34630C}" type="pres">
      <dgm:prSet presAssocID="{78E83AA4-9681-4FE6-BB1A-F37EDF4F28A6}" presName="box" presStyleLbl="node1" presStyleIdx="2" presStyleCnt="3"/>
      <dgm:spPr/>
    </dgm:pt>
    <dgm:pt modelId="{43C3CB28-4D48-48DF-8502-D28EF571806E}" type="pres">
      <dgm:prSet presAssocID="{78E83AA4-9681-4FE6-BB1A-F37EDF4F28A6}" presName="img" presStyleLbl="fgImgPlace1" presStyleIdx="2" presStyleCnt="3"/>
      <dgm:spPr>
        <a:blipFill rotWithShape="1">
          <a:blip xmlns:r="http://schemas.openxmlformats.org/officeDocument/2006/relationships" r:embed="rId3"/>
          <a:srcRect/>
          <a:stretch>
            <a:fillRect t="-3000" b="-3000"/>
          </a:stretch>
        </a:blipFill>
        <a:ln>
          <a:solidFill>
            <a:schemeClr val="tx1"/>
          </a:solidFill>
        </a:ln>
      </dgm:spPr>
    </dgm:pt>
    <dgm:pt modelId="{C0961DDF-7E01-42A3-B0D0-374B64366A04}" type="pres">
      <dgm:prSet presAssocID="{78E83AA4-9681-4FE6-BB1A-F37EDF4F28A6}" presName="text" presStyleLbl="node1" presStyleIdx="2" presStyleCnt="3">
        <dgm:presLayoutVars>
          <dgm:bulletEnabled val="1"/>
        </dgm:presLayoutVars>
      </dgm:prSet>
      <dgm:spPr/>
    </dgm:pt>
  </dgm:ptLst>
  <dgm:cxnLst>
    <dgm:cxn modelId="{1065C513-6A66-4E34-9ADB-B22191D7A58F}" srcId="{2DDA66ED-632D-458D-B571-FD312BD4267D}" destId="{78E83AA4-9681-4FE6-BB1A-F37EDF4F28A6}" srcOrd="2" destOrd="0" parTransId="{99E4C34D-6960-4CCC-B7AA-5C633EE2D389}" sibTransId="{2892A0F7-D270-4876-A8F0-E7DE7514665A}"/>
    <dgm:cxn modelId="{FB08F32B-1D79-4B7B-B38B-439D70991EF5}" srcId="{2DDA66ED-632D-458D-B571-FD312BD4267D}" destId="{F2204864-A9DF-49B8-B881-CA0D559CB24D}" srcOrd="0" destOrd="0" parTransId="{45858DBB-14B4-457D-8378-1346C84BD235}" sibTransId="{98777C14-6334-4390-9219-472BF3EB383D}"/>
    <dgm:cxn modelId="{82091F32-2B91-4509-8775-E5894EFA6B31}" type="presOf" srcId="{0A92BDE5-0317-44A2-A46C-C14FD318C145}" destId="{E0698E23-47AE-4DCB-AB9F-BDE5BA639917}" srcOrd="1" destOrd="0" presId="urn:microsoft.com/office/officeart/2005/8/layout/vList4"/>
    <dgm:cxn modelId="{BAB62A3C-9C96-4EB1-AA58-D07797C320AF}" type="presOf" srcId="{78E83AA4-9681-4FE6-BB1A-F37EDF4F28A6}" destId="{C0961DDF-7E01-42A3-B0D0-374B64366A04}" srcOrd="1" destOrd="0" presId="urn:microsoft.com/office/officeart/2005/8/layout/vList4"/>
    <dgm:cxn modelId="{18363768-3CA6-4DAB-8E19-383425401CEB}" srcId="{2DDA66ED-632D-458D-B571-FD312BD4267D}" destId="{0A92BDE5-0317-44A2-A46C-C14FD318C145}" srcOrd="1" destOrd="0" parTransId="{56DD5F72-13B6-412E-B5C7-3FF983C44F5D}" sibTransId="{792FB2CA-F62F-4287-A982-1DC866150E60}"/>
    <dgm:cxn modelId="{06B1E250-7749-4FD7-8717-20A876E90DB1}" type="presOf" srcId="{2DDA66ED-632D-458D-B571-FD312BD4267D}" destId="{69D20BA7-E4FB-4970-BD76-B107BF4AB319}" srcOrd="0" destOrd="0" presId="urn:microsoft.com/office/officeart/2005/8/layout/vList4"/>
    <dgm:cxn modelId="{7A643484-7A72-4DFF-B09F-0742CA119756}" type="presOf" srcId="{F2204864-A9DF-49B8-B881-CA0D559CB24D}" destId="{511B39C8-4D08-4C04-9B5B-A7B41D0227E5}" srcOrd="0" destOrd="0" presId="urn:microsoft.com/office/officeart/2005/8/layout/vList4"/>
    <dgm:cxn modelId="{CE91CF96-3C33-4650-B267-8C8CA885AF24}" type="presOf" srcId="{0A92BDE5-0317-44A2-A46C-C14FD318C145}" destId="{BD9AA3F7-9731-4A2C-9474-26E71BABB130}" srcOrd="0" destOrd="0" presId="urn:microsoft.com/office/officeart/2005/8/layout/vList4"/>
    <dgm:cxn modelId="{30A92E9C-D731-46AC-AB6C-33F02D53A4FC}" type="presOf" srcId="{F2204864-A9DF-49B8-B881-CA0D559CB24D}" destId="{B606C8CC-1F5A-4C2D-B153-7F19184CCC84}" srcOrd="1" destOrd="0" presId="urn:microsoft.com/office/officeart/2005/8/layout/vList4"/>
    <dgm:cxn modelId="{BB69D2A7-DBD8-4B1B-9CC0-B2D13C14C660}" type="presOf" srcId="{78E83AA4-9681-4FE6-BB1A-F37EDF4F28A6}" destId="{806A4AED-558E-4750-BFDB-C3F3AC34630C}" srcOrd="0" destOrd="0" presId="urn:microsoft.com/office/officeart/2005/8/layout/vList4"/>
    <dgm:cxn modelId="{973EA720-6902-4A4C-BD7E-3DF06AAAE65E}" type="presParOf" srcId="{69D20BA7-E4FB-4970-BD76-B107BF4AB319}" destId="{7170C5A1-6E6A-4D28-85AD-AF0FFB177FDB}" srcOrd="0" destOrd="0" presId="urn:microsoft.com/office/officeart/2005/8/layout/vList4"/>
    <dgm:cxn modelId="{9F6C9A3B-E80B-4561-AB6D-FC76F5B9AA2E}" type="presParOf" srcId="{7170C5A1-6E6A-4D28-85AD-AF0FFB177FDB}" destId="{511B39C8-4D08-4C04-9B5B-A7B41D0227E5}" srcOrd="0" destOrd="0" presId="urn:microsoft.com/office/officeart/2005/8/layout/vList4"/>
    <dgm:cxn modelId="{19AA4A1A-ECB1-41AD-BE07-E00B12ACB54B}" type="presParOf" srcId="{7170C5A1-6E6A-4D28-85AD-AF0FFB177FDB}" destId="{6F96DCF9-88F2-4665-A324-0A8C177924C5}" srcOrd="1" destOrd="0" presId="urn:microsoft.com/office/officeart/2005/8/layout/vList4"/>
    <dgm:cxn modelId="{05961C1D-77DA-4DDA-B9CA-99D6747B23E3}" type="presParOf" srcId="{7170C5A1-6E6A-4D28-85AD-AF0FFB177FDB}" destId="{B606C8CC-1F5A-4C2D-B153-7F19184CCC84}" srcOrd="2" destOrd="0" presId="urn:microsoft.com/office/officeart/2005/8/layout/vList4"/>
    <dgm:cxn modelId="{B5FA24A9-1B91-48C1-9FAC-77E3A30D6FF8}" type="presParOf" srcId="{69D20BA7-E4FB-4970-BD76-B107BF4AB319}" destId="{09B59E3B-0F08-4676-BC71-8EE7FAE7E170}" srcOrd="1" destOrd="0" presId="urn:microsoft.com/office/officeart/2005/8/layout/vList4"/>
    <dgm:cxn modelId="{14DED54A-DF19-4BC5-ABBB-667927BAE588}" type="presParOf" srcId="{69D20BA7-E4FB-4970-BD76-B107BF4AB319}" destId="{1D0A09B2-DD96-48E5-B4E2-58C9754335FE}" srcOrd="2" destOrd="0" presId="urn:microsoft.com/office/officeart/2005/8/layout/vList4"/>
    <dgm:cxn modelId="{843BDCF5-2860-4FDA-B82E-54BD4F7389B6}" type="presParOf" srcId="{1D0A09B2-DD96-48E5-B4E2-58C9754335FE}" destId="{BD9AA3F7-9731-4A2C-9474-26E71BABB130}" srcOrd="0" destOrd="0" presId="urn:microsoft.com/office/officeart/2005/8/layout/vList4"/>
    <dgm:cxn modelId="{86FEBF90-BE5F-4454-AE4F-882B899C8FDB}" type="presParOf" srcId="{1D0A09B2-DD96-48E5-B4E2-58C9754335FE}" destId="{299798A3-0D79-4A6D-AB51-E2B617337297}" srcOrd="1" destOrd="0" presId="urn:microsoft.com/office/officeart/2005/8/layout/vList4"/>
    <dgm:cxn modelId="{671DEB79-B18D-486D-B28C-752FF5DBE477}" type="presParOf" srcId="{1D0A09B2-DD96-48E5-B4E2-58C9754335FE}" destId="{E0698E23-47AE-4DCB-AB9F-BDE5BA639917}" srcOrd="2" destOrd="0" presId="urn:microsoft.com/office/officeart/2005/8/layout/vList4"/>
    <dgm:cxn modelId="{B71C1176-8534-4F7B-BB7C-55F97AA7A907}" type="presParOf" srcId="{69D20BA7-E4FB-4970-BD76-B107BF4AB319}" destId="{0C40081A-E3FA-4374-983C-2FFEAC9ED44C}" srcOrd="3" destOrd="0" presId="urn:microsoft.com/office/officeart/2005/8/layout/vList4"/>
    <dgm:cxn modelId="{82C0FAC7-F65B-4965-A88E-070BE9241472}" type="presParOf" srcId="{69D20BA7-E4FB-4970-BD76-B107BF4AB319}" destId="{7EB84D5A-F15E-4413-B375-A4A5044765B5}" srcOrd="4" destOrd="0" presId="urn:microsoft.com/office/officeart/2005/8/layout/vList4"/>
    <dgm:cxn modelId="{41755ED3-3AA4-422C-98AA-5D1221A1A412}" type="presParOf" srcId="{7EB84D5A-F15E-4413-B375-A4A5044765B5}" destId="{806A4AED-558E-4750-BFDB-C3F3AC34630C}" srcOrd="0" destOrd="0" presId="urn:microsoft.com/office/officeart/2005/8/layout/vList4"/>
    <dgm:cxn modelId="{4D000446-91DA-41F2-8C4E-D9D67E379314}" type="presParOf" srcId="{7EB84D5A-F15E-4413-B375-A4A5044765B5}" destId="{43C3CB28-4D48-48DF-8502-D28EF571806E}" srcOrd="1" destOrd="0" presId="urn:microsoft.com/office/officeart/2005/8/layout/vList4"/>
    <dgm:cxn modelId="{7E37FB3A-88B8-44B2-8C40-C0B11A57EC3C}" type="presParOf" srcId="{7EB84D5A-F15E-4413-B375-A4A5044765B5}" destId="{C0961DDF-7E01-42A3-B0D0-374B64366A04}"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16C8CE6-401D-40CA-B056-F568A28E17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A171758-B1A3-4889-8670-5A11152B959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Sub - culture</a:t>
          </a:r>
        </a:p>
      </dgm:t>
    </dgm:pt>
    <dgm:pt modelId="{CD592ECA-EEB8-49A6-8EDF-7D56E4DC15D2}" type="parTrans" cxnId="{AB7D28D0-4E6B-4ADB-A269-EA9C7774B448}">
      <dgm:prSet/>
      <dgm:spPr/>
      <dgm:t>
        <a:bodyPr/>
        <a:lstStyle/>
        <a:p>
          <a:endParaRPr lang="en-GB"/>
        </a:p>
      </dgm:t>
    </dgm:pt>
    <dgm:pt modelId="{01D3B7DA-61F1-4903-9C00-84ADE72E2935}" type="sibTrans" cxnId="{AB7D28D0-4E6B-4ADB-A269-EA9C7774B448}">
      <dgm:prSet/>
      <dgm:spPr/>
      <dgm:t>
        <a:bodyPr/>
        <a:lstStyle/>
        <a:p>
          <a:endParaRPr lang="en-GB"/>
        </a:p>
      </dgm:t>
    </dgm:pt>
    <dgm:pt modelId="{E3CC9604-6389-4E3A-BDA4-853AB318164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Homelessness</a:t>
          </a:r>
        </a:p>
      </dgm:t>
    </dgm:pt>
    <dgm:pt modelId="{B9E1CFBA-36B3-4BEB-B577-D5AFB7934177}" type="parTrans" cxnId="{7E4CCF78-76DD-437C-BA1E-7B8ADAFF5EC8}">
      <dgm:prSet/>
      <dgm:spPr/>
      <dgm:t>
        <a:bodyPr/>
        <a:lstStyle/>
        <a:p>
          <a:endParaRPr lang="en-GB"/>
        </a:p>
      </dgm:t>
    </dgm:pt>
    <dgm:pt modelId="{7E3326B1-81AC-43B4-82A1-DEF983B618A5}" type="sibTrans" cxnId="{7E4CCF78-76DD-437C-BA1E-7B8ADAFF5EC8}">
      <dgm:prSet/>
      <dgm:spPr/>
      <dgm:t>
        <a:bodyPr/>
        <a:lstStyle/>
        <a:p>
          <a:endParaRPr lang="en-GB"/>
        </a:p>
      </dgm:t>
    </dgm:pt>
    <dgm:pt modelId="{1DA93FD4-703E-4E50-BE4B-4D2FC76518A8}">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Age (Elder abuse)</a:t>
          </a:r>
        </a:p>
      </dgm:t>
    </dgm:pt>
    <dgm:pt modelId="{B05B1A7C-F781-4287-8750-DAD5C2623A4C}" type="parTrans" cxnId="{765051EC-A410-497D-BBDB-7971EE950161}">
      <dgm:prSet/>
      <dgm:spPr/>
      <dgm:t>
        <a:bodyPr/>
        <a:lstStyle/>
        <a:p>
          <a:endParaRPr lang="en-GB"/>
        </a:p>
      </dgm:t>
    </dgm:pt>
    <dgm:pt modelId="{F3838D83-71A1-43FB-A8D2-706E06BC4524}" type="sibTrans" cxnId="{765051EC-A410-497D-BBDB-7971EE950161}">
      <dgm:prSet/>
      <dgm:spPr/>
      <dgm:t>
        <a:bodyPr/>
        <a:lstStyle/>
        <a:p>
          <a:endParaRPr lang="en-GB"/>
        </a:p>
      </dgm:t>
    </dgm:pt>
    <dgm:pt modelId="{72DD5100-9E4A-400B-8A14-C2F893C6C90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Gender</a:t>
          </a:r>
        </a:p>
      </dgm:t>
    </dgm:pt>
    <dgm:pt modelId="{C1FB7A7E-0300-4823-9EC7-05F0ECBCA9AF}" type="parTrans" cxnId="{03680F29-B40D-4A76-990B-E9D6D0EAFCAA}">
      <dgm:prSet/>
      <dgm:spPr/>
      <dgm:t>
        <a:bodyPr/>
        <a:lstStyle/>
        <a:p>
          <a:endParaRPr lang="en-GB"/>
        </a:p>
      </dgm:t>
    </dgm:pt>
    <dgm:pt modelId="{7C4FC567-EC42-4F6E-B22F-28EF9B0790ED}" type="sibTrans" cxnId="{03680F29-B40D-4A76-990B-E9D6D0EAFCAA}">
      <dgm:prSet/>
      <dgm:spPr/>
      <dgm:t>
        <a:bodyPr/>
        <a:lstStyle/>
        <a:p>
          <a:endParaRPr lang="en-GB"/>
        </a:p>
      </dgm:t>
    </dgm:pt>
    <dgm:pt modelId="{48F49CF1-7C36-4B35-8C64-A0B20EE0EAE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Sex workers</a:t>
          </a:r>
        </a:p>
      </dgm:t>
    </dgm:pt>
    <dgm:pt modelId="{BF442ED7-84F4-4CE6-9312-6C1ED3D52AAB}" type="parTrans" cxnId="{C3215FF2-696C-4622-8350-E7F71660E1D1}">
      <dgm:prSet/>
      <dgm:spPr/>
      <dgm:t>
        <a:bodyPr/>
        <a:lstStyle/>
        <a:p>
          <a:endParaRPr lang="en-GB"/>
        </a:p>
      </dgm:t>
    </dgm:pt>
    <dgm:pt modelId="{A4C6B686-180F-4078-BE4A-851061978722}" type="sibTrans" cxnId="{C3215FF2-696C-4622-8350-E7F71660E1D1}">
      <dgm:prSet/>
      <dgm:spPr/>
      <dgm:t>
        <a:bodyPr/>
        <a:lstStyle/>
        <a:p>
          <a:endParaRPr lang="en-GB"/>
        </a:p>
      </dgm:t>
    </dgm:pt>
    <dgm:pt modelId="{5144D53B-8C6C-4E27-ACA0-868BBCE0DB09}" type="pres">
      <dgm:prSet presAssocID="{316C8CE6-401D-40CA-B056-F568A28E170F}" presName="diagram" presStyleCnt="0">
        <dgm:presLayoutVars>
          <dgm:dir/>
          <dgm:resizeHandles val="exact"/>
        </dgm:presLayoutVars>
      </dgm:prSet>
      <dgm:spPr/>
    </dgm:pt>
    <dgm:pt modelId="{FC5E42D1-D31C-4871-B4FA-1E1326F1ECFD}" type="pres">
      <dgm:prSet presAssocID="{0A171758-B1A3-4889-8670-5A11152B9596}" presName="node" presStyleLbl="node1" presStyleIdx="0" presStyleCnt="5">
        <dgm:presLayoutVars>
          <dgm:bulletEnabled val="1"/>
        </dgm:presLayoutVars>
      </dgm:prSet>
      <dgm:spPr/>
    </dgm:pt>
    <dgm:pt modelId="{5500E000-5E2F-41C6-8F2E-204C92B953A5}" type="pres">
      <dgm:prSet presAssocID="{01D3B7DA-61F1-4903-9C00-84ADE72E2935}" presName="sibTrans" presStyleCnt="0"/>
      <dgm:spPr/>
    </dgm:pt>
    <dgm:pt modelId="{DFCC3688-0FB7-40FD-8C14-41946B60158F}" type="pres">
      <dgm:prSet presAssocID="{E3CC9604-6389-4E3A-BDA4-853AB318164C}" presName="node" presStyleLbl="node1" presStyleIdx="1" presStyleCnt="5">
        <dgm:presLayoutVars>
          <dgm:bulletEnabled val="1"/>
        </dgm:presLayoutVars>
      </dgm:prSet>
      <dgm:spPr/>
    </dgm:pt>
    <dgm:pt modelId="{D1264919-737B-4D05-9430-7CE8110023AA}" type="pres">
      <dgm:prSet presAssocID="{7E3326B1-81AC-43B4-82A1-DEF983B618A5}" presName="sibTrans" presStyleCnt="0"/>
      <dgm:spPr/>
    </dgm:pt>
    <dgm:pt modelId="{72A3B70D-6B4B-4732-A1AA-EDD51DAAF565}" type="pres">
      <dgm:prSet presAssocID="{1DA93FD4-703E-4E50-BE4B-4D2FC76518A8}" presName="node" presStyleLbl="node1" presStyleIdx="2" presStyleCnt="5">
        <dgm:presLayoutVars>
          <dgm:bulletEnabled val="1"/>
        </dgm:presLayoutVars>
      </dgm:prSet>
      <dgm:spPr/>
    </dgm:pt>
    <dgm:pt modelId="{D6DD1A34-8CC2-4C5D-AFAE-763C405D8343}" type="pres">
      <dgm:prSet presAssocID="{F3838D83-71A1-43FB-A8D2-706E06BC4524}" presName="sibTrans" presStyleCnt="0"/>
      <dgm:spPr/>
    </dgm:pt>
    <dgm:pt modelId="{E4C55D4F-0F09-4A00-ACCF-3AA0ADC27DED}" type="pres">
      <dgm:prSet presAssocID="{72DD5100-9E4A-400B-8A14-C2F893C6C907}" presName="node" presStyleLbl="node1" presStyleIdx="3" presStyleCnt="5">
        <dgm:presLayoutVars>
          <dgm:bulletEnabled val="1"/>
        </dgm:presLayoutVars>
      </dgm:prSet>
      <dgm:spPr/>
    </dgm:pt>
    <dgm:pt modelId="{D69B0A4E-BDDF-47DA-A6CE-F730E9C1AFC4}" type="pres">
      <dgm:prSet presAssocID="{7C4FC567-EC42-4F6E-B22F-28EF9B0790ED}" presName="sibTrans" presStyleCnt="0"/>
      <dgm:spPr/>
    </dgm:pt>
    <dgm:pt modelId="{5ED7689D-9FA9-4612-8939-74EECE008D6E}" type="pres">
      <dgm:prSet presAssocID="{48F49CF1-7C36-4B35-8C64-A0B20EE0EAE7}" presName="node" presStyleLbl="node1" presStyleIdx="4" presStyleCnt="5">
        <dgm:presLayoutVars>
          <dgm:bulletEnabled val="1"/>
        </dgm:presLayoutVars>
      </dgm:prSet>
      <dgm:spPr/>
    </dgm:pt>
  </dgm:ptLst>
  <dgm:cxnLst>
    <dgm:cxn modelId="{B2B4C109-E7D6-4B2C-B96D-C8AEB4124C82}" type="presOf" srcId="{316C8CE6-401D-40CA-B056-F568A28E170F}" destId="{5144D53B-8C6C-4E27-ACA0-868BBCE0DB09}" srcOrd="0" destOrd="0" presId="urn:microsoft.com/office/officeart/2005/8/layout/default"/>
    <dgm:cxn modelId="{03680F29-B40D-4A76-990B-E9D6D0EAFCAA}" srcId="{316C8CE6-401D-40CA-B056-F568A28E170F}" destId="{72DD5100-9E4A-400B-8A14-C2F893C6C907}" srcOrd="3" destOrd="0" parTransId="{C1FB7A7E-0300-4823-9EC7-05F0ECBCA9AF}" sibTransId="{7C4FC567-EC42-4F6E-B22F-28EF9B0790ED}"/>
    <dgm:cxn modelId="{D81ED633-3C5D-40C8-A075-B94E534FE970}" type="presOf" srcId="{72DD5100-9E4A-400B-8A14-C2F893C6C907}" destId="{E4C55D4F-0F09-4A00-ACCF-3AA0ADC27DED}" srcOrd="0" destOrd="0" presId="urn:microsoft.com/office/officeart/2005/8/layout/default"/>
    <dgm:cxn modelId="{A47F8F62-D1E6-4C96-8CA8-BB09D9107E97}" type="presOf" srcId="{E3CC9604-6389-4E3A-BDA4-853AB318164C}" destId="{DFCC3688-0FB7-40FD-8C14-41946B60158F}" srcOrd="0" destOrd="0" presId="urn:microsoft.com/office/officeart/2005/8/layout/default"/>
    <dgm:cxn modelId="{7E4CCF78-76DD-437C-BA1E-7B8ADAFF5EC8}" srcId="{316C8CE6-401D-40CA-B056-F568A28E170F}" destId="{E3CC9604-6389-4E3A-BDA4-853AB318164C}" srcOrd="1" destOrd="0" parTransId="{B9E1CFBA-36B3-4BEB-B577-D5AFB7934177}" sibTransId="{7E3326B1-81AC-43B4-82A1-DEF983B618A5}"/>
    <dgm:cxn modelId="{E9D83FA2-A20C-49E3-832C-3333A0C55A2F}" type="presOf" srcId="{48F49CF1-7C36-4B35-8C64-A0B20EE0EAE7}" destId="{5ED7689D-9FA9-4612-8939-74EECE008D6E}" srcOrd="0" destOrd="0" presId="urn:microsoft.com/office/officeart/2005/8/layout/default"/>
    <dgm:cxn modelId="{260275AC-A05F-412F-861B-BBBA37D0FFD2}" type="presOf" srcId="{1DA93FD4-703E-4E50-BE4B-4D2FC76518A8}" destId="{72A3B70D-6B4B-4732-A1AA-EDD51DAAF565}" srcOrd="0" destOrd="0" presId="urn:microsoft.com/office/officeart/2005/8/layout/default"/>
    <dgm:cxn modelId="{DC7BA1BF-91F6-4162-9F59-85C178F8326A}" type="presOf" srcId="{0A171758-B1A3-4889-8670-5A11152B9596}" destId="{FC5E42D1-D31C-4871-B4FA-1E1326F1ECFD}" srcOrd="0" destOrd="0" presId="urn:microsoft.com/office/officeart/2005/8/layout/default"/>
    <dgm:cxn modelId="{AB7D28D0-4E6B-4ADB-A269-EA9C7774B448}" srcId="{316C8CE6-401D-40CA-B056-F568A28E170F}" destId="{0A171758-B1A3-4889-8670-5A11152B9596}" srcOrd="0" destOrd="0" parTransId="{CD592ECA-EEB8-49A6-8EDF-7D56E4DC15D2}" sibTransId="{01D3B7DA-61F1-4903-9C00-84ADE72E2935}"/>
    <dgm:cxn modelId="{765051EC-A410-497D-BBDB-7971EE950161}" srcId="{316C8CE6-401D-40CA-B056-F568A28E170F}" destId="{1DA93FD4-703E-4E50-BE4B-4D2FC76518A8}" srcOrd="2" destOrd="0" parTransId="{B05B1A7C-F781-4287-8750-DAD5C2623A4C}" sibTransId="{F3838D83-71A1-43FB-A8D2-706E06BC4524}"/>
    <dgm:cxn modelId="{C3215FF2-696C-4622-8350-E7F71660E1D1}" srcId="{316C8CE6-401D-40CA-B056-F568A28E170F}" destId="{48F49CF1-7C36-4B35-8C64-A0B20EE0EAE7}" srcOrd="4" destOrd="0" parTransId="{BF442ED7-84F4-4CE6-9312-6C1ED3D52AAB}" sibTransId="{A4C6B686-180F-4078-BE4A-851061978722}"/>
    <dgm:cxn modelId="{6476C0C5-A789-47B7-937B-7A83C797EC14}" type="presParOf" srcId="{5144D53B-8C6C-4E27-ACA0-868BBCE0DB09}" destId="{FC5E42D1-D31C-4871-B4FA-1E1326F1ECFD}" srcOrd="0" destOrd="0" presId="urn:microsoft.com/office/officeart/2005/8/layout/default"/>
    <dgm:cxn modelId="{348073BB-D62D-4B7B-85EE-8FCFA1A3434B}" type="presParOf" srcId="{5144D53B-8C6C-4E27-ACA0-868BBCE0DB09}" destId="{5500E000-5E2F-41C6-8F2E-204C92B953A5}" srcOrd="1" destOrd="0" presId="urn:microsoft.com/office/officeart/2005/8/layout/default"/>
    <dgm:cxn modelId="{5307985D-6C8A-4B97-B9D7-54365ED78590}" type="presParOf" srcId="{5144D53B-8C6C-4E27-ACA0-868BBCE0DB09}" destId="{DFCC3688-0FB7-40FD-8C14-41946B60158F}" srcOrd="2" destOrd="0" presId="urn:microsoft.com/office/officeart/2005/8/layout/default"/>
    <dgm:cxn modelId="{89F16C5B-71BC-4AB3-A1B8-D242656D8247}" type="presParOf" srcId="{5144D53B-8C6C-4E27-ACA0-868BBCE0DB09}" destId="{D1264919-737B-4D05-9430-7CE8110023AA}" srcOrd="3" destOrd="0" presId="urn:microsoft.com/office/officeart/2005/8/layout/default"/>
    <dgm:cxn modelId="{E89388D0-9B4C-4804-8070-898AFA2422D2}" type="presParOf" srcId="{5144D53B-8C6C-4E27-ACA0-868BBCE0DB09}" destId="{72A3B70D-6B4B-4732-A1AA-EDD51DAAF565}" srcOrd="4" destOrd="0" presId="urn:microsoft.com/office/officeart/2005/8/layout/default"/>
    <dgm:cxn modelId="{D20ABE24-D366-4D1B-9466-868C6C39E4F9}" type="presParOf" srcId="{5144D53B-8C6C-4E27-ACA0-868BBCE0DB09}" destId="{D6DD1A34-8CC2-4C5D-AFAE-763C405D8343}" srcOrd="5" destOrd="0" presId="urn:microsoft.com/office/officeart/2005/8/layout/default"/>
    <dgm:cxn modelId="{67CF3DDA-E68F-4DBD-A10D-8476F55766D2}" type="presParOf" srcId="{5144D53B-8C6C-4E27-ACA0-868BBCE0DB09}" destId="{E4C55D4F-0F09-4A00-ACCF-3AA0ADC27DED}" srcOrd="6" destOrd="0" presId="urn:microsoft.com/office/officeart/2005/8/layout/default"/>
    <dgm:cxn modelId="{EF7294E9-EF9F-4008-A679-1F3754A8534A}" type="presParOf" srcId="{5144D53B-8C6C-4E27-ACA0-868BBCE0DB09}" destId="{D69B0A4E-BDDF-47DA-A6CE-F730E9C1AFC4}" srcOrd="7" destOrd="0" presId="urn:microsoft.com/office/officeart/2005/8/layout/default"/>
    <dgm:cxn modelId="{1EE80042-B699-4F4F-ADF2-3D4B19A24641}" type="presParOf" srcId="{5144D53B-8C6C-4E27-ACA0-868BBCE0DB09}" destId="{5ED7689D-9FA9-4612-8939-74EECE008D6E}"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4536DC0-A325-4B04-9192-7042DA11418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19EEBAB-3EFB-449A-AD76-64D4A211BA5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If someone thinks they (or someone else) has been targeted because of a recognised characteristic that’s enough to report</a:t>
          </a:r>
        </a:p>
      </dgm:t>
    </dgm:pt>
    <dgm:pt modelId="{CAEDAE1F-A2C6-46C5-AF5E-0546DD34EA5F}" type="parTrans" cxnId="{1C5E6DE0-5DDF-41D0-9CFD-2D4ACAE6DA07}">
      <dgm:prSet/>
      <dgm:spPr/>
      <dgm:t>
        <a:bodyPr/>
        <a:lstStyle/>
        <a:p>
          <a:endParaRPr lang="en-GB"/>
        </a:p>
      </dgm:t>
    </dgm:pt>
    <dgm:pt modelId="{4C5038FF-D9A2-45D7-A487-9BB6995CBAD6}" type="sibTrans" cxnId="{1C5E6DE0-5DDF-41D0-9CFD-2D4ACAE6DA07}">
      <dgm:prSet/>
      <dgm:spPr>
        <a:solidFill>
          <a:schemeClr val="accent2">
            <a:lumMod val="75000"/>
          </a:schemeClr>
        </a:solidFill>
        <a:ln>
          <a:solidFill>
            <a:schemeClr val="tx1"/>
          </a:solidFill>
        </a:ln>
      </dgm:spPr>
      <dgm:t>
        <a:bodyPr/>
        <a:lstStyle/>
        <a:p>
          <a:endParaRPr lang="en-GB"/>
        </a:p>
      </dgm:t>
    </dgm:pt>
    <dgm:pt modelId="{1B62B0B1-15B0-44D2-9FAB-1BF21061D4C8}">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It’s not up to the Police to decide whether something is a hate incident or a crime (although if it goes to court this will be a decision that is made by the CPS)</a:t>
          </a:r>
        </a:p>
      </dgm:t>
    </dgm:pt>
    <dgm:pt modelId="{E808A284-2840-4B06-BFC9-599DE7D95A50}" type="parTrans" cxnId="{F0EDE973-3DCE-4F60-A931-BED1CE24C81B}">
      <dgm:prSet/>
      <dgm:spPr/>
      <dgm:t>
        <a:bodyPr/>
        <a:lstStyle/>
        <a:p>
          <a:endParaRPr lang="en-GB"/>
        </a:p>
      </dgm:t>
    </dgm:pt>
    <dgm:pt modelId="{892DF0F1-84B3-4FD1-B98A-5B99F0360F3F}" type="sibTrans" cxnId="{F0EDE973-3DCE-4F60-A931-BED1CE24C81B}">
      <dgm:prSet/>
      <dgm:spPr>
        <a:solidFill>
          <a:schemeClr val="accent2">
            <a:lumMod val="75000"/>
          </a:schemeClr>
        </a:solidFill>
        <a:ln>
          <a:solidFill>
            <a:schemeClr val="tx1"/>
          </a:solidFill>
        </a:ln>
      </dgm:spPr>
      <dgm:t>
        <a:bodyPr/>
        <a:lstStyle/>
        <a:p>
          <a:endParaRPr lang="en-GB"/>
        </a:p>
      </dgm:t>
    </dgm:pt>
    <dgm:pt modelId="{869F59F6-E458-406A-9F5A-C809CA5E962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Can be identified by someone else when the victim does not recognise a hate crime </a:t>
          </a:r>
        </a:p>
      </dgm:t>
    </dgm:pt>
    <dgm:pt modelId="{C6E22231-C4B4-4EDF-8FD8-A7CC7D305C55}" type="parTrans" cxnId="{E298A016-D17F-4FA9-A6DE-5694925C4F1A}">
      <dgm:prSet/>
      <dgm:spPr/>
      <dgm:t>
        <a:bodyPr/>
        <a:lstStyle/>
        <a:p>
          <a:endParaRPr lang="en-GB"/>
        </a:p>
      </dgm:t>
    </dgm:pt>
    <dgm:pt modelId="{F645D5FB-02DD-4504-9874-1B471C3848C2}" type="sibTrans" cxnId="{E298A016-D17F-4FA9-A6DE-5694925C4F1A}">
      <dgm:prSet/>
      <dgm:spPr>
        <a:solidFill>
          <a:schemeClr val="accent2">
            <a:lumMod val="75000"/>
          </a:schemeClr>
        </a:solidFill>
        <a:ln>
          <a:solidFill>
            <a:schemeClr val="tx1"/>
          </a:solidFill>
        </a:ln>
      </dgm:spPr>
      <dgm:t>
        <a:bodyPr/>
        <a:lstStyle/>
        <a:p>
          <a:endParaRPr lang="en-GB"/>
        </a:p>
      </dgm:t>
    </dgm:pt>
    <dgm:pt modelId="{C9D184D6-9906-4EAC-8DE8-196AC5C9871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Can be based on an actual or perceived characteristic</a:t>
          </a:r>
        </a:p>
      </dgm:t>
    </dgm:pt>
    <dgm:pt modelId="{17DC3AE2-B3E9-40F0-A775-6C61327AA343}" type="parTrans" cxnId="{A6508424-F4F2-42F9-A2B7-A5C0D36614DD}">
      <dgm:prSet/>
      <dgm:spPr/>
      <dgm:t>
        <a:bodyPr/>
        <a:lstStyle/>
        <a:p>
          <a:endParaRPr lang="en-GB"/>
        </a:p>
      </dgm:t>
    </dgm:pt>
    <dgm:pt modelId="{590E213C-7DBA-4217-9B7A-063CDEFD7824}" type="sibTrans" cxnId="{A6508424-F4F2-42F9-A2B7-A5C0D36614DD}">
      <dgm:prSet/>
      <dgm:spPr/>
      <dgm:t>
        <a:bodyPr/>
        <a:lstStyle/>
        <a:p>
          <a:endParaRPr lang="en-GB"/>
        </a:p>
      </dgm:t>
    </dgm:pt>
    <dgm:pt modelId="{99C45362-E378-4E86-BFA3-BA48F4697FD9}" type="pres">
      <dgm:prSet presAssocID="{D4536DC0-A325-4B04-9192-7042DA114189}" presName="diagram" presStyleCnt="0">
        <dgm:presLayoutVars>
          <dgm:dir/>
          <dgm:resizeHandles val="exact"/>
        </dgm:presLayoutVars>
      </dgm:prSet>
      <dgm:spPr/>
    </dgm:pt>
    <dgm:pt modelId="{6B294F4A-F26A-4E91-9496-4F868B6CB086}" type="pres">
      <dgm:prSet presAssocID="{819EEBAB-3EFB-449A-AD76-64D4A211BA52}" presName="node" presStyleLbl="node1" presStyleIdx="0" presStyleCnt="4" custScaleX="139669">
        <dgm:presLayoutVars>
          <dgm:bulletEnabled val="1"/>
        </dgm:presLayoutVars>
      </dgm:prSet>
      <dgm:spPr/>
    </dgm:pt>
    <dgm:pt modelId="{F7ED7699-2CBE-4E68-B9EF-A80DCEFE1E5C}" type="pres">
      <dgm:prSet presAssocID="{4C5038FF-D9A2-45D7-A487-9BB6995CBAD6}" presName="sibTrans" presStyleLbl="sibTrans2D1" presStyleIdx="0" presStyleCnt="3"/>
      <dgm:spPr/>
    </dgm:pt>
    <dgm:pt modelId="{E2DE30F6-E0AF-4BBC-947C-E4726C801C86}" type="pres">
      <dgm:prSet presAssocID="{4C5038FF-D9A2-45D7-A487-9BB6995CBAD6}" presName="connectorText" presStyleLbl="sibTrans2D1" presStyleIdx="0" presStyleCnt="3"/>
      <dgm:spPr/>
    </dgm:pt>
    <dgm:pt modelId="{F9FE37CA-8AD0-45D5-8555-2212A021C627}" type="pres">
      <dgm:prSet presAssocID="{1B62B0B1-15B0-44D2-9FAB-1BF21061D4C8}" presName="node" presStyleLbl="node1" presStyleIdx="1" presStyleCnt="4" custScaleX="144452">
        <dgm:presLayoutVars>
          <dgm:bulletEnabled val="1"/>
        </dgm:presLayoutVars>
      </dgm:prSet>
      <dgm:spPr/>
    </dgm:pt>
    <dgm:pt modelId="{1E8F6F94-A536-4A7F-9C2F-90120C5B320F}" type="pres">
      <dgm:prSet presAssocID="{892DF0F1-84B3-4FD1-B98A-5B99F0360F3F}" presName="sibTrans" presStyleLbl="sibTrans2D1" presStyleIdx="1" presStyleCnt="3" custAng="95029"/>
      <dgm:spPr/>
    </dgm:pt>
    <dgm:pt modelId="{B45CB721-CBCE-4FC9-B7DE-D20048158A89}" type="pres">
      <dgm:prSet presAssocID="{892DF0F1-84B3-4FD1-B98A-5B99F0360F3F}" presName="connectorText" presStyleLbl="sibTrans2D1" presStyleIdx="1" presStyleCnt="3"/>
      <dgm:spPr/>
    </dgm:pt>
    <dgm:pt modelId="{FDE4F794-44AD-44F6-99BA-72B4EDF349B4}" type="pres">
      <dgm:prSet presAssocID="{869F59F6-E458-406A-9F5A-C809CA5E962C}" presName="node" presStyleLbl="node1" presStyleIdx="2" presStyleCnt="4" custScaleX="138922">
        <dgm:presLayoutVars>
          <dgm:bulletEnabled val="1"/>
        </dgm:presLayoutVars>
      </dgm:prSet>
      <dgm:spPr/>
    </dgm:pt>
    <dgm:pt modelId="{4F2BFFF1-DB93-4226-8B45-ADE09B2B7D03}" type="pres">
      <dgm:prSet presAssocID="{F645D5FB-02DD-4504-9874-1B471C3848C2}" presName="sibTrans" presStyleLbl="sibTrans2D1" presStyleIdx="2" presStyleCnt="3"/>
      <dgm:spPr/>
    </dgm:pt>
    <dgm:pt modelId="{3EC44B2F-84DB-4ECC-96FD-859A6D5E05C5}" type="pres">
      <dgm:prSet presAssocID="{F645D5FB-02DD-4504-9874-1B471C3848C2}" presName="connectorText" presStyleLbl="sibTrans2D1" presStyleIdx="2" presStyleCnt="3"/>
      <dgm:spPr/>
    </dgm:pt>
    <dgm:pt modelId="{BEFCFACD-8A2B-44B4-91F1-4A84BE6AF938}" type="pres">
      <dgm:prSet presAssocID="{C9D184D6-9906-4EAC-8DE8-196AC5C9871A}" presName="node" presStyleLbl="node1" presStyleIdx="3" presStyleCnt="4" custScaleX="140222">
        <dgm:presLayoutVars>
          <dgm:bulletEnabled val="1"/>
        </dgm:presLayoutVars>
      </dgm:prSet>
      <dgm:spPr/>
    </dgm:pt>
  </dgm:ptLst>
  <dgm:cxnLst>
    <dgm:cxn modelId="{BC50B60B-9EB2-4034-9549-83399A74D164}" type="presOf" srcId="{4C5038FF-D9A2-45D7-A487-9BB6995CBAD6}" destId="{E2DE30F6-E0AF-4BBC-947C-E4726C801C86}" srcOrd="1" destOrd="0" presId="urn:microsoft.com/office/officeart/2005/8/layout/process5"/>
    <dgm:cxn modelId="{E298A016-D17F-4FA9-A6DE-5694925C4F1A}" srcId="{D4536DC0-A325-4B04-9192-7042DA114189}" destId="{869F59F6-E458-406A-9F5A-C809CA5E962C}" srcOrd="2" destOrd="0" parTransId="{C6E22231-C4B4-4EDF-8FD8-A7CC7D305C55}" sibTransId="{F645D5FB-02DD-4504-9874-1B471C3848C2}"/>
    <dgm:cxn modelId="{A6508424-F4F2-42F9-A2B7-A5C0D36614DD}" srcId="{D4536DC0-A325-4B04-9192-7042DA114189}" destId="{C9D184D6-9906-4EAC-8DE8-196AC5C9871A}" srcOrd="3" destOrd="0" parTransId="{17DC3AE2-B3E9-40F0-A775-6C61327AA343}" sibTransId="{590E213C-7DBA-4217-9B7A-063CDEFD7824}"/>
    <dgm:cxn modelId="{E71B6A2E-4377-4E62-B05F-E525B1A6DC75}" type="presOf" srcId="{F645D5FB-02DD-4504-9874-1B471C3848C2}" destId="{3EC44B2F-84DB-4ECC-96FD-859A6D5E05C5}" srcOrd="1" destOrd="0" presId="urn:microsoft.com/office/officeart/2005/8/layout/process5"/>
    <dgm:cxn modelId="{B9B0E038-FE02-4B35-88BA-2A345E2F9D57}" type="presOf" srcId="{869F59F6-E458-406A-9F5A-C809CA5E962C}" destId="{FDE4F794-44AD-44F6-99BA-72B4EDF349B4}" srcOrd="0" destOrd="0" presId="urn:microsoft.com/office/officeart/2005/8/layout/process5"/>
    <dgm:cxn modelId="{3D0AEE69-0F36-4CDD-BB19-0E24720CF240}" type="presOf" srcId="{819EEBAB-3EFB-449A-AD76-64D4A211BA52}" destId="{6B294F4A-F26A-4E91-9496-4F868B6CB086}" srcOrd="0" destOrd="0" presId="urn:microsoft.com/office/officeart/2005/8/layout/process5"/>
    <dgm:cxn modelId="{F0EDE973-3DCE-4F60-A931-BED1CE24C81B}" srcId="{D4536DC0-A325-4B04-9192-7042DA114189}" destId="{1B62B0B1-15B0-44D2-9FAB-1BF21061D4C8}" srcOrd="1" destOrd="0" parTransId="{E808A284-2840-4B06-BFC9-599DE7D95A50}" sibTransId="{892DF0F1-84B3-4FD1-B98A-5B99F0360F3F}"/>
    <dgm:cxn modelId="{72640F8A-8F2E-4D55-8872-0A3C73541251}" type="presOf" srcId="{1B62B0B1-15B0-44D2-9FAB-1BF21061D4C8}" destId="{F9FE37CA-8AD0-45D5-8555-2212A021C627}" srcOrd="0" destOrd="0" presId="urn:microsoft.com/office/officeart/2005/8/layout/process5"/>
    <dgm:cxn modelId="{27DBD697-B17B-4BD2-A98C-E9AE5BCDC549}" type="presOf" srcId="{D4536DC0-A325-4B04-9192-7042DA114189}" destId="{99C45362-E378-4E86-BFA3-BA48F4697FD9}" srcOrd="0" destOrd="0" presId="urn:microsoft.com/office/officeart/2005/8/layout/process5"/>
    <dgm:cxn modelId="{FCE160C1-5C51-469A-8CCF-771D074E5E7A}" type="presOf" srcId="{4C5038FF-D9A2-45D7-A487-9BB6995CBAD6}" destId="{F7ED7699-2CBE-4E68-B9EF-A80DCEFE1E5C}" srcOrd="0" destOrd="0" presId="urn:microsoft.com/office/officeart/2005/8/layout/process5"/>
    <dgm:cxn modelId="{60452FC8-916E-4CA3-BCE8-A1BEAC6C69C3}" type="presOf" srcId="{892DF0F1-84B3-4FD1-B98A-5B99F0360F3F}" destId="{1E8F6F94-A536-4A7F-9C2F-90120C5B320F}" srcOrd="0" destOrd="0" presId="urn:microsoft.com/office/officeart/2005/8/layout/process5"/>
    <dgm:cxn modelId="{9AF2D8D7-9C76-4743-9922-AC133C3A4D4F}" type="presOf" srcId="{C9D184D6-9906-4EAC-8DE8-196AC5C9871A}" destId="{BEFCFACD-8A2B-44B4-91F1-4A84BE6AF938}" srcOrd="0" destOrd="0" presId="urn:microsoft.com/office/officeart/2005/8/layout/process5"/>
    <dgm:cxn modelId="{1DEBA3D8-3D34-4549-8758-2FF4BC776E2F}" type="presOf" srcId="{892DF0F1-84B3-4FD1-B98A-5B99F0360F3F}" destId="{B45CB721-CBCE-4FC9-B7DE-D20048158A89}" srcOrd="1" destOrd="0" presId="urn:microsoft.com/office/officeart/2005/8/layout/process5"/>
    <dgm:cxn modelId="{356F4CDB-727C-4D99-9E18-7DAE420590A3}" type="presOf" srcId="{F645D5FB-02DD-4504-9874-1B471C3848C2}" destId="{4F2BFFF1-DB93-4226-8B45-ADE09B2B7D03}" srcOrd="0" destOrd="0" presId="urn:microsoft.com/office/officeart/2005/8/layout/process5"/>
    <dgm:cxn modelId="{1C5E6DE0-5DDF-41D0-9CFD-2D4ACAE6DA07}" srcId="{D4536DC0-A325-4B04-9192-7042DA114189}" destId="{819EEBAB-3EFB-449A-AD76-64D4A211BA52}" srcOrd="0" destOrd="0" parTransId="{CAEDAE1F-A2C6-46C5-AF5E-0546DD34EA5F}" sibTransId="{4C5038FF-D9A2-45D7-A487-9BB6995CBAD6}"/>
    <dgm:cxn modelId="{EBF23AC6-DDB8-46B9-B1A7-4E87DC5A76B6}" type="presParOf" srcId="{99C45362-E378-4E86-BFA3-BA48F4697FD9}" destId="{6B294F4A-F26A-4E91-9496-4F868B6CB086}" srcOrd="0" destOrd="0" presId="urn:microsoft.com/office/officeart/2005/8/layout/process5"/>
    <dgm:cxn modelId="{91C094E9-8A68-4686-B77D-87D499737404}" type="presParOf" srcId="{99C45362-E378-4E86-BFA3-BA48F4697FD9}" destId="{F7ED7699-2CBE-4E68-B9EF-A80DCEFE1E5C}" srcOrd="1" destOrd="0" presId="urn:microsoft.com/office/officeart/2005/8/layout/process5"/>
    <dgm:cxn modelId="{509C246D-FC06-48DE-B156-A30F4D1AD066}" type="presParOf" srcId="{F7ED7699-2CBE-4E68-B9EF-A80DCEFE1E5C}" destId="{E2DE30F6-E0AF-4BBC-947C-E4726C801C86}" srcOrd="0" destOrd="0" presId="urn:microsoft.com/office/officeart/2005/8/layout/process5"/>
    <dgm:cxn modelId="{0331DE40-D017-4A9C-A4D6-9F387CB3C627}" type="presParOf" srcId="{99C45362-E378-4E86-BFA3-BA48F4697FD9}" destId="{F9FE37CA-8AD0-45D5-8555-2212A021C627}" srcOrd="2" destOrd="0" presId="urn:microsoft.com/office/officeart/2005/8/layout/process5"/>
    <dgm:cxn modelId="{9C664358-34F6-45A2-883C-E554905DE48C}" type="presParOf" srcId="{99C45362-E378-4E86-BFA3-BA48F4697FD9}" destId="{1E8F6F94-A536-4A7F-9C2F-90120C5B320F}" srcOrd="3" destOrd="0" presId="urn:microsoft.com/office/officeart/2005/8/layout/process5"/>
    <dgm:cxn modelId="{2345C4A4-2743-4671-A10E-1579C24C5227}" type="presParOf" srcId="{1E8F6F94-A536-4A7F-9C2F-90120C5B320F}" destId="{B45CB721-CBCE-4FC9-B7DE-D20048158A89}" srcOrd="0" destOrd="0" presId="urn:microsoft.com/office/officeart/2005/8/layout/process5"/>
    <dgm:cxn modelId="{DD2928EC-5C01-4309-B369-15E2D064CEED}" type="presParOf" srcId="{99C45362-E378-4E86-BFA3-BA48F4697FD9}" destId="{FDE4F794-44AD-44F6-99BA-72B4EDF349B4}" srcOrd="4" destOrd="0" presId="urn:microsoft.com/office/officeart/2005/8/layout/process5"/>
    <dgm:cxn modelId="{A15E0225-6E6B-4B49-8FE0-C91E11B5B375}" type="presParOf" srcId="{99C45362-E378-4E86-BFA3-BA48F4697FD9}" destId="{4F2BFFF1-DB93-4226-8B45-ADE09B2B7D03}" srcOrd="5" destOrd="0" presId="urn:microsoft.com/office/officeart/2005/8/layout/process5"/>
    <dgm:cxn modelId="{B467308F-14A7-4F48-94CE-FEA434A0094B}" type="presParOf" srcId="{4F2BFFF1-DB93-4226-8B45-ADE09B2B7D03}" destId="{3EC44B2F-84DB-4ECC-96FD-859A6D5E05C5}" srcOrd="0" destOrd="0" presId="urn:microsoft.com/office/officeart/2005/8/layout/process5"/>
    <dgm:cxn modelId="{D81E34FD-B76E-47DB-959E-8B473188A55E}" type="presParOf" srcId="{99C45362-E378-4E86-BFA3-BA48F4697FD9}" destId="{BEFCFACD-8A2B-44B4-91F1-4A84BE6AF938}"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0D09309-A6E9-4BD8-9663-315ECA80266A}"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13D4FD13-3A17-4905-8196-DABC8828329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gm:t>
    </dgm:pt>
    <dgm:pt modelId="{AB759DA9-208D-439D-9330-86159D17ED97}" type="parTrans" cxnId="{1F7CF4D8-9386-4BF7-8496-494ACB4C2A3C}">
      <dgm:prSet/>
      <dgm:spPr/>
      <dgm:t>
        <a:bodyPr/>
        <a:lstStyle/>
        <a:p>
          <a:endParaRPr lang="en-GB"/>
        </a:p>
      </dgm:t>
    </dgm:pt>
    <dgm:pt modelId="{6D708A90-4C9A-434D-87FC-D4DF91ECB5F0}" type="sibTrans" cxnId="{1F7CF4D8-9386-4BF7-8496-494ACB4C2A3C}">
      <dgm:prSet/>
      <dgm:spPr/>
      <dgm:t>
        <a:bodyPr/>
        <a:lstStyle/>
        <a:p>
          <a:endParaRPr lang="en-GB"/>
        </a:p>
      </dgm:t>
    </dgm:pt>
    <dgm:pt modelId="{E482DFCD-EB29-4A46-961B-A29A8A17B3B2}" type="pres">
      <dgm:prSet presAssocID="{90D09309-A6E9-4BD8-9663-315ECA80266A}" presName="linear" presStyleCnt="0">
        <dgm:presLayoutVars>
          <dgm:dir/>
          <dgm:resizeHandles val="exact"/>
        </dgm:presLayoutVars>
      </dgm:prSet>
      <dgm:spPr/>
    </dgm:pt>
    <dgm:pt modelId="{8F68BAE0-5019-490C-A333-D0AA8C29560B}" type="pres">
      <dgm:prSet presAssocID="{13D4FD13-3A17-4905-8196-DABC88283299}" presName="comp" presStyleCnt="0"/>
      <dgm:spPr/>
    </dgm:pt>
    <dgm:pt modelId="{F54A47E2-FCCF-4014-964A-3373E661507F}" type="pres">
      <dgm:prSet presAssocID="{13D4FD13-3A17-4905-8196-DABC88283299}" presName="box" presStyleLbl="node1" presStyleIdx="0" presStyleCnt="1"/>
      <dgm:spPr/>
    </dgm:pt>
    <dgm:pt modelId="{D301D3CE-8229-40D5-AB12-A128E78DC63F}" type="pres">
      <dgm:prSet presAssocID="{13D4FD13-3A17-4905-8196-DABC88283299}" presName="img" presStyleLbl="fgImgPlace1" presStyleIdx="0" presStyleCnt="1"/>
      <dgm:spPr>
        <a:blipFill rotWithShape="1">
          <a:blip xmlns:r="http://schemas.openxmlformats.org/officeDocument/2006/relationships" r:embed="rId1"/>
          <a:srcRect/>
          <a:stretch>
            <a:fillRect/>
          </a:stretch>
        </a:blipFill>
        <a:ln>
          <a:solidFill>
            <a:schemeClr val="tx1"/>
          </a:solidFill>
        </a:ln>
      </dgm:spPr>
    </dgm:pt>
    <dgm:pt modelId="{A4537FAA-A06E-4EC5-92EA-7C26F9A86313}" type="pres">
      <dgm:prSet presAssocID="{13D4FD13-3A17-4905-8196-DABC88283299}" presName="text" presStyleLbl="node1" presStyleIdx="0" presStyleCnt="1">
        <dgm:presLayoutVars>
          <dgm:bulletEnabled val="1"/>
        </dgm:presLayoutVars>
      </dgm:prSet>
      <dgm:spPr/>
    </dgm:pt>
  </dgm:ptLst>
  <dgm:cxnLst>
    <dgm:cxn modelId="{5364A40F-840A-4BC0-AF4E-EDE2328CBE71}" type="presOf" srcId="{13D4FD13-3A17-4905-8196-DABC88283299}" destId="{F54A47E2-FCCF-4014-964A-3373E661507F}" srcOrd="0" destOrd="0" presId="urn:microsoft.com/office/officeart/2005/8/layout/vList4"/>
    <dgm:cxn modelId="{440773AB-2ABF-49BB-8060-6A8E6966BF04}" type="presOf" srcId="{90D09309-A6E9-4BD8-9663-315ECA80266A}" destId="{E482DFCD-EB29-4A46-961B-A29A8A17B3B2}" srcOrd="0" destOrd="0" presId="urn:microsoft.com/office/officeart/2005/8/layout/vList4"/>
    <dgm:cxn modelId="{0E01D3D7-A96C-4C1F-9385-2185AF25697C}" type="presOf" srcId="{13D4FD13-3A17-4905-8196-DABC88283299}" destId="{A4537FAA-A06E-4EC5-92EA-7C26F9A86313}" srcOrd="1" destOrd="0" presId="urn:microsoft.com/office/officeart/2005/8/layout/vList4"/>
    <dgm:cxn modelId="{1F7CF4D8-9386-4BF7-8496-494ACB4C2A3C}" srcId="{90D09309-A6E9-4BD8-9663-315ECA80266A}" destId="{13D4FD13-3A17-4905-8196-DABC88283299}" srcOrd="0" destOrd="0" parTransId="{AB759DA9-208D-439D-9330-86159D17ED97}" sibTransId="{6D708A90-4C9A-434D-87FC-D4DF91ECB5F0}"/>
    <dgm:cxn modelId="{89E35485-E337-4836-B65B-8C278FB7B8A1}" type="presParOf" srcId="{E482DFCD-EB29-4A46-961B-A29A8A17B3B2}" destId="{8F68BAE0-5019-490C-A333-D0AA8C29560B}" srcOrd="0" destOrd="0" presId="urn:microsoft.com/office/officeart/2005/8/layout/vList4"/>
    <dgm:cxn modelId="{37158377-2325-4886-8B03-6824CA892459}" type="presParOf" srcId="{8F68BAE0-5019-490C-A333-D0AA8C29560B}" destId="{F54A47E2-FCCF-4014-964A-3373E661507F}" srcOrd="0" destOrd="0" presId="urn:microsoft.com/office/officeart/2005/8/layout/vList4"/>
    <dgm:cxn modelId="{C7D54B8E-BBB6-45DD-A50E-833CE995FEC9}" type="presParOf" srcId="{8F68BAE0-5019-490C-A333-D0AA8C29560B}" destId="{D301D3CE-8229-40D5-AB12-A128E78DC63F}" srcOrd="1" destOrd="0" presId="urn:microsoft.com/office/officeart/2005/8/layout/vList4"/>
    <dgm:cxn modelId="{48BA5455-AFC6-46BB-8C66-C50CFB6E928D}" type="presParOf" srcId="{8F68BAE0-5019-490C-A333-D0AA8C29560B}" destId="{A4537FAA-A06E-4EC5-92EA-7C26F9A86313}"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BA8933C-D79D-4B45-A3A4-168B57411F34}" type="doc">
      <dgm:prSet loTypeId="urn:microsoft.com/office/officeart/2005/8/layout/pList2" loCatId="list" qsTypeId="urn:microsoft.com/office/officeart/2005/8/quickstyle/simple1" qsCatId="simple" csTypeId="urn:microsoft.com/office/officeart/2005/8/colors/accent1_2" csCatId="accent1" phldr="1"/>
      <dgm:spPr/>
    </dgm:pt>
    <dgm:pt modelId="{CABB2AEA-9FCA-410F-93EE-433FC489077F}">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Impact</a:t>
          </a:r>
        </a:p>
        <a:p>
          <a:r>
            <a:rPr lang="en-GB" sz="2400" dirty="0">
              <a:solidFill>
                <a:schemeClr val="tx1"/>
              </a:solidFill>
            </a:rPr>
            <a:t>Victim, family, community</a:t>
          </a:r>
        </a:p>
      </dgm:t>
    </dgm:pt>
    <dgm:pt modelId="{9A5E514A-87B3-4C64-A00B-85E0E8F4F1ED}" type="parTrans" cxnId="{9EB355AD-DADD-4C50-A903-B6DB10F3CDA8}">
      <dgm:prSet/>
      <dgm:spPr/>
      <dgm:t>
        <a:bodyPr/>
        <a:lstStyle/>
        <a:p>
          <a:endParaRPr lang="en-GB"/>
        </a:p>
      </dgm:t>
    </dgm:pt>
    <dgm:pt modelId="{B569891A-F965-4BCD-87E3-867DB44629AE}" type="sibTrans" cxnId="{9EB355AD-DADD-4C50-A903-B6DB10F3CDA8}">
      <dgm:prSet/>
      <dgm:spPr/>
      <dgm:t>
        <a:bodyPr/>
        <a:lstStyle/>
        <a:p>
          <a:endParaRPr lang="en-GB"/>
        </a:p>
      </dgm:t>
    </dgm:pt>
    <dgm:pt modelId="{469C6B1F-E973-4B6D-A211-2320D3DDE200}">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Risks</a:t>
          </a:r>
        </a:p>
        <a:p>
          <a:r>
            <a:rPr lang="en-GB" sz="2400" dirty="0">
              <a:solidFill>
                <a:schemeClr val="tx1"/>
              </a:solidFill>
            </a:rPr>
            <a:t>Immediate &amp; future</a:t>
          </a:r>
        </a:p>
      </dgm:t>
    </dgm:pt>
    <dgm:pt modelId="{8E99C9A1-B16C-4F19-8CC3-593B5C02068D}" type="parTrans" cxnId="{300A8AA8-C35B-4E19-BF21-4FA27D8FBC5D}">
      <dgm:prSet/>
      <dgm:spPr/>
      <dgm:t>
        <a:bodyPr/>
        <a:lstStyle/>
        <a:p>
          <a:endParaRPr lang="en-GB"/>
        </a:p>
      </dgm:t>
    </dgm:pt>
    <dgm:pt modelId="{5F9EF16A-5194-4C00-A36F-1B86380BB8CB}" type="sibTrans" cxnId="{300A8AA8-C35B-4E19-BF21-4FA27D8FBC5D}">
      <dgm:prSet/>
      <dgm:spPr/>
      <dgm:t>
        <a:bodyPr/>
        <a:lstStyle/>
        <a:p>
          <a:endParaRPr lang="en-GB"/>
        </a:p>
      </dgm:t>
    </dgm:pt>
    <dgm:pt modelId="{9E32BAF2-C7D6-4ED4-9B1C-EC1394EBAE58}">
      <dgm:prSet phldrT="[Text]" custT="1"/>
      <dgm:spPr>
        <a:solidFill>
          <a:schemeClr val="accent2">
            <a:lumMod val="20000"/>
            <a:lumOff val="80000"/>
          </a:schemeClr>
        </a:solidFill>
        <a:ln>
          <a:solidFill>
            <a:schemeClr val="tx1"/>
          </a:solidFill>
        </a:ln>
      </dgm:spPr>
      <dgm:t>
        <a:bodyPr/>
        <a:lstStyle/>
        <a:p>
          <a:r>
            <a:rPr lang="en-GB" sz="2800" b="1" i="1" dirty="0">
              <a:solidFill>
                <a:schemeClr val="tx1"/>
              </a:solidFill>
            </a:rPr>
            <a:t>Steps</a:t>
          </a:r>
        </a:p>
        <a:p>
          <a:r>
            <a:rPr lang="en-GB" sz="2400" dirty="0">
              <a:solidFill>
                <a:schemeClr val="tx1"/>
              </a:solidFill>
            </a:rPr>
            <a:t>To mitigate impact &amp; risks</a:t>
          </a:r>
        </a:p>
      </dgm:t>
    </dgm:pt>
    <dgm:pt modelId="{1E4C43C4-2914-4D02-9863-BE546EFE4850}" type="parTrans" cxnId="{094F4075-AEB1-46BF-A101-26D61ADA9A64}">
      <dgm:prSet/>
      <dgm:spPr/>
      <dgm:t>
        <a:bodyPr/>
        <a:lstStyle/>
        <a:p>
          <a:endParaRPr lang="en-GB"/>
        </a:p>
      </dgm:t>
    </dgm:pt>
    <dgm:pt modelId="{684AE82E-573F-4C51-B711-D4F595E1FBD2}" type="sibTrans" cxnId="{094F4075-AEB1-46BF-A101-26D61ADA9A64}">
      <dgm:prSet/>
      <dgm:spPr/>
      <dgm:t>
        <a:bodyPr/>
        <a:lstStyle/>
        <a:p>
          <a:endParaRPr lang="en-GB"/>
        </a:p>
      </dgm:t>
    </dgm:pt>
    <dgm:pt modelId="{5CA0CB54-118D-49AC-9815-C85C4DC555FD}" type="pres">
      <dgm:prSet presAssocID="{DBA8933C-D79D-4B45-A3A4-168B57411F34}" presName="Name0" presStyleCnt="0">
        <dgm:presLayoutVars>
          <dgm:dir/>
          <dgm:resizeHandles val="exact"/>
        </dgm:presLayoutVars>
      </dgm:prSet>
      <dgm:spPr/>
    </dgm:pt>
    <dgm:pt modelId="{B6A3A4B3-C2B9-4EDF-B4CA-1F29E2BDBC5B}" type="pres">
      <dgm:prSet presAssocID="{DBA8933C-D79D-4B45-A3A4-168B57411F34}" presName="bkgdShp" presStyleLbl="alignAccFollowNode1" presStyleIdx="0" presStyleCnt="1"/>
      <dgm:spPr>
        <a:solidFill>
          <a:schemeClr val="accent2">
            <a:lumMod val="75000"/>
            <a:alpha val="90000"/>
          </a:schemeClr>
        </a:solidFill>
      </dgm:spPr>
    </dgm:pt>
    <dgm:pt modelId="{4A69FF05-BC72-4499-8755-59E7D5FDB0A4}" type="pres">
      <dgm:prSet presAssocID="{DBA8933C-D79D-4B45-A3A4-168B57411F34}" presName="linComp" presStyleCnt="0"/>
      <dgm:spPr/>
    </dgm:pt>
    <dgm:pt modelId="{D20CBD5F-BB73-4DCB-AD08-71F4411B96B5}" type="pres">
      <dgm:prSet presAssocID="{CABB2AEA-9FCA-410F-93EE-433FC489077F}" presName="compNode" presStyleCnt="0"/>
      <dgm:spPr/>
    </dgm:pt>
    <dgm:pt modelId="{AEF3E596-DD2F-4A6B-8A9E-39D660745E59}" type="pres">
      <dgm:prSet presAssocID="{CABB2AEA-9FCA-410F-93EE-433FC489077F}" presName="node" presStyleLbl="node1" presStyleIdx="0" presStyleCnt="3">
        <dgm:presLayoutVars>
          <dgm:bulletEnabled val="1"/>
        </dgm:presLayoutVars>
      </dgm:prSet>
      <dgm:spPr/>
    </dgm:pt>
    <dgm:pt modelId="{8E5906FD-6230-49FA-8CC9-DDF265F6C3F0}" type="pres">
      <dgm:prSet presAssocID="{CABB2AEA-9FCA-410F-93EE-433FC489077F}" presName="invisiNode" presStyleLbl="node1" presStyleIdx="0" presStyleCnt="3"/>
      <dgm:spPr/>
    </dgm:pt>
    <dgm:pt modelId="{EAE703BB-F0FD-45B7-8FF7-1DE57E629970}" type="pres">
      <dgm:prSet presAssocID="{CABB2AEA-9FCA-410F-93EE-433FC489077F}" presName="imagNode" presStyleLbl="fgImgPlac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a:solidFill>
            <a:schemeClr val="tx1"/>
          </a:solidFill>
        </a:ln>
      </dgm:spPr>
    </dgm:pt>
    <dgm:pt modelId="{E46F399C-2DAD-4799-9CF3-8C16E5568866}" type="pres">
      <dgm:prSet presAssocID="{B569891A-F965-4BCD-87E3-867DB44629AE}" presName="sibTrans" presStyleLbl="sibTrans2D1" presStyleIdx="0" presStyleCnt="0"/>
      <dgm:spPr/>
    </dgm:pt>
    <dgm:pt modelId="{146F3C44-9869-4F1F-A69F-CB57E064A4F8}" type="pres">
      <dgm:prSet presAssocID="{469C6B1F-E973-4B6D-A211-2320D3DDE200}" presName="compNode" presStyleCnt="0"/>
      <dgm:spPr/>
    </dgm:pt>
    <dgm:pt modelId="{C010352C-DA9C-494C-AB04-BAD599041085}" type="pres">
      <dgm:prSet presAssocID="{469C6B1F-E973-4B6D-A211-2320D3DDE200}" presName="node" presStyleLbl="node1" presStyleIdx="1" presStyleCnt="3">
        <dgm:presLayoutVars>
          <dgm:bulletEnabled val="1"/>
        </dgm:presLayoutVars>
      </dgm:prSet>
      <dgm:spPr/>
    </dgm:pt>
    <dgm:pt modelId="{C0AD1A06-D3C0-4D64-B3E1-875B62AE6313}" type="pres">
      <dgm:prSet presAssocID="{469C6B1F-E973-4B6D-A211-2320D3DDE200}" presName="invisiNode" presStyleLbl="node1" presStyleIdx="1" presStyleCnt="3"/>
      <dgm:spPr/>
    </dgm:pt>
    <dgm:pt modelId="{2F6AEB53-3E13-4C8A-97F3-1E091018F653}" type="pres">
      <dgm:prSet presAssocID="{469C6B1F-E973-4B6D-A211-2320D3DDE200}" presName="imagNode" presStyleLbl="fgImgPlace1" presStyleIdx="1" presStyleCnt="3"/>
      <dgm:spPr>
        <a:blipFill rotWithShape="1">
          <a:blip xmlns:r="http://schemas.openxmlformats.org/officeDocument/2006/relationships" r:embed="rId2"/>
          <a:srcRect/>
          <a:stretch>
            <a:fillRect t="-1000" b="-1000"/>
          </a:stretch>
        </a:blipFill>
        <a:ln>
          <a:solidFill>
            <a:schemeClr val="tx1"/>
          </a:solidFill>
        </a:ln>
      </dgm:spPr>
    </dgm:pt>
    <dgm:pt modelId="{6F123913-9593-4632-BC59-394F0D31DA6F}" type="pres">
      <dgm:prSet presAssocID="{5F9EF16A-5194-4C00-A36F-1B86380BB8CB}" presName="sibTrans" presStyleLbl="sibTrans2D1" presStyleIdx="0" presStyleCnt="0"/>
      <dgm:spPr/>
    </dgm:pt>
    <dgm:pt modelId="{C972E028-64BF-45EB-AD9A-299E89A69F7F}" type="pres">
      <dgm:prSet presAssocID="{9E32BAF2-C7D6-4ED4-9B1C-EC1394EBAE58}" presName="compNode" presStyleCnt="0"/>
      <dgm:spPr/>
    </dgm:pt>
    <dgm:pt modelId="{E83507CC-2B29-40DD-B987-1994A4128592}" type="pres">
      <dgm:prSet presAssocID="{9E32BAF2-C7D6-4ED4-9B1C-EC1394EBAE58}" presName="node" presStyleLbl="node1" presStyleIdx="2" presStyleCnt="3">
        <dgm:presLayoutVars>
          <dgm:bulletEnabled val="1"/>
        </dgm:presLayoutVars>
      </dgm:prSet>
      <dgm:spPr/>
    </dgm:pt>
    <dgm:pt modelId="{DD4B48D6-3E2F-4479-889D-C6A05B7E325F}" type="pres">
      <dgm:prSet presAssocID="{9E32BAF2-C7D6-4ED4-9B1C-EC1394EBAE58}" presName="invisiNode" presStyleLbl="node1" presStyleIdx="2" presStyleCnt="3"/>
      <dgm:spPr/>
    </dgm:pt>
    <dgm:pt modelId="{BCC3275E-B5A8-4BCC-8D70-CEBD91484024}" type="pres">
      <dgm:prSet presAssocID="{9E32BAF2-C7D6-4ED4-9B1C-EC1394EBAE58}" presName="imagNode" presStyleLbl="fgImgPlace1" presStyleIdx="2" presStyleCnt="3"/>
      <dgm:spPr>
        <a:blipFill rotWithShape="1">
          <a:blip xmlns:r="http://schemas.openxmlformats.org/officeDocument/2006/relationships" r:embed="rId3"/>
          <a:srcRect/>
          <a:stretch>
            <a:fillRect l="-9000" r="-9000"/>
          </a:stretch>
        </a:blipFill>
        <a:ln>
          <a:solidFill>
            <a:schemeClr val="tx1"/>
          </a:solidFill>
        </a:ln>
      </dgm:spPr>
    </dgm:pt>
  </dgm:ptLst>
  <dgm:cxnLst>
    <dgm:cxn modelId="{F5497412-7904-4F62-8D7E-8F0C5164F4A2}" type="presOf" srcId="{B569891A-F965-4BCD-87E3-867DB44629AE}" destId="{E46F399C-2DAD-4799-9CF3-8C16E5568866}" srcOrd="0" destOrd="0" presId="urn:microsoft.com/office/officeart/2005/8/layout/pList2"/>
    <dgm:cxn modelId="{D91DF32D-608D-4206-98B8-DF80148E5772}" type="presOf" srcId="{CABB2AEA-9FCA-410F-93EE-433FC489077F}" destId="{AEF3E596-DD2F-4A6B-8A9E-39D660745E59}" srcOrd="0" destOrd="0" presId="urn:microsoft.com/office/officeart/2005/8/layout/pList2"/>
    <dgm:cxn modelId="{094F4075-AEB1-46BF-A101-26D61ADA9A64}" srcId="{DBA8933C-D79D-4B45-A3A4-168B57411F34}" destId="{9E32BAF2-C7D6-4ED4-9B1C-EC1394EBAE58}" srcOrd="2" destOrd="0" parTransId="{1E4C43C4-2914-4D02-9863-BE546EFE4850}" sibTransId="{684AE82E-573F-4C51-B711-D4F595E1FBD2}"/>
    <dgm:cxn modelId="{1783A38E-DE69-4A65-B693-93256D7B04C9}" type="presOf" srcId="{5F9EF16A-5194-4C00-A36F-1B86380BB8CB}" destId="{6F123913-9593-4632-BC59-394F0D31DA6F}" srcOrd="0" destOrd="0" presId="urn:microsoft.com/office/officeart/2005/8/layout/pList2"/>
    <dgm:cxn modelId="{300A8AA8-C35B-4E19-BF21-4FA27D8FBC5D}" srcId="{DBA8933C-D79D-4B45-A3A4-168B57411F34}" destId="{469C6B1F-E973-4B6D-A211-2320D3DDE200}" srcOrd="1" destOrd="0" parTransId="{8E99C9A1-B16C-4F19-8CC3-593B5C02068D}" sibTransId="{5F9EF16A-5194-4C00-A36F-1B86380BB8CB}"/>
    <dgm:cxn modelId="{F7F0E5A8-E227-4D39-BC29-EE29A05A77C0}" type="presOf" srcId="{9E32BAF2-C7D6-4ED4-9B1C-EC1394EBAE58}" destId="{E83507CC-2B29-40DD-B987-1994A4128592}" srcOrd="0" destOrd="0" presId="urn:microsoft.com/office/officeart/2005/8/layout/pList2"/>
    <dgm:cxn modelId="{9EB355AD-DADD-4C50-A903-B6DB10F3CDA8}" srcId="{DBA8933C-D79D-4B45-A3A4-168B57411F34}" destId="{CABB2AEA-9FCA-410F-93EE-433FC489077F}" srcOrd="0" destOrd="0" parTransId="{9A5E514A-87B3-4C64-A00B-85E0E8F4F1ED}" sibTransId="{B569891A-F965-4BCD-87E3-867DB44629AE}"/>
    <dgm:cxn modelId="{2970A0C2-ED2D-4D59-8708-69AB8F731F97}" type="presOf" srcId="{DBA8933C-D79D-4B45-A3A4-168B57411F34}" destId="{5CA0CB54-118D-49AC-9815-C85C4DC555FD}" srcOrd="0" destOrd="0" presId="urn:microsoft.com/office/officeart/2005/8/layout/pList2"/>
    <dgm:cxn modelId="{150EE4FF-0328-4DE8-8315-9D1B8596C562}" type="presOf" srcId="{469C6B1F-E973-4B6D-A211-2320D3DDE200}" destId="{C010352C-DA9C-494C-AB04-BAD599041085}" srcOrd="0" destOrd="0" presId="urn:microsoft.com/office/officeart/2005/8/layout/pList2"/>
    <dgm:cxn modelId="{2D6F5512-7CDF-4BB0-B382-A8385776C0BF}" type="presParOf" srcId="{5CA0CB54-118D-49AC-9815-C85C4DC555FD}" destId="{B6A3A4B3-C2B9-4EDF-B4CA-1F29E2BDBC5B}" srcOrd="0" destOrd="0" presId="urn:microsoft.com/office/officeart/2005/8/layout/pList2"/>
    <dgm:cxn modelId="{33B970C7-2D73-46D4-A3E3-A46FEB5E3B3E}" type="presParOf" srcId="{5CA0CB54-118D-49AC-9815-C85C4DC555FD}" destId="{4A69FF05-BC72-4499-8755-59E7D5FDB0A4}" srcOrd="1" destOrd="0" presId="urn:microsoft.com/office/officeart/2005/8/layout/pList2"/>
    <dgm:cxn modelId="{1A820880-AA55-4B42-A852-4031EF3B2626}" type="presParOf" srcId="{4A69FF05-BC72-4499-8755-59E7D5FDB0A4}" destId="{D20CBD5F-BB73-4DCB-AD08-71F4411B96B5}" srcOrd="0" destOrd="0" presId="urn:microsoft.com/office/officeart/2005/8/layout/pList2"/>
    <dgm:cxn modelId="{35E3EE84-FE57-4849-A54B-2A940EB8443E}" type="presParOf" srcId="{D20CBD5F-BB73-4DCB-AD08-71F4411B96B5}" destId="{AEF3E596-DD2F-4A6B-8A9E-39D660745E59}" srcOrd="0" destOrd="0" presId="urn:microsoft.com/office/officeart/2005/8/layout/pList2"/>
    <dgm:cxn modelId="{3E9014D4-7C80-4931-B2CC-2C4E6FE8FBCC}" type="presParOf" srcId="{D20CBD5F-BB73-4DCB-AD08-71F4411B96B5}" destId="{8E5906FD-6230-49FA-8CC9-DDF265F6C3F0}" srcOrd="1" destOrd="0" presId="urn:microsoft.com/office/officeart/2005/8/layout/pList2"/>
    <dgm:cxn modelId="{3C70A58A-AB35-4995-93AD-A0BD1ED7B4E1}" type="presParOf" srcId="{D20CBD5F-BB73-4DCB-AD08-71F4411B96B5}" destId="{EAE703BB-F0FD-45B7-8FF7-1DE57E629970}" srcOrd="2" destOrd="0" presId="urn:microsoft.com/office/officeart/2005/8/layout/pList2"/>
    <dgm:cxn modelId="{E6CA311E-DB3B-444D-A078-0052B26602D4}" type="presParOf" srcId="{4A69FF05-BC72-4499-8755-59E7D5FDB0A4}" destId="{E46F399C-2DAD-4799-9CF3-8C16E5568866}" srcOrd="1" destOrd="0" presId="urn:microsoft.com/office/officeart/2005/8/layout/pList2"/>
    <dgm:cxn modelId="{5733F80A-DB53-43CF-9A04-06B2CF51AA43}" type="presParOf" srcId="{4A69FF05-BC72-4499-8755-59E7D5FDB0A4}" destId="{146F3C44-9869-4F1F-A69F-CB57E064A4F8}" srcOrd="2" destOrd="0" presId="urn:microsoft.com/office/officeart/2005/8/layout/pList2"/>
    <dgm:cxn modelId="{C92DD75D-8875-4E15-AB54-7CF3DCB4B934}" type="presParOf" srcId="{146F3C44-9869-4F1F-A69F-CB57E064A4F8}" destId="{C010352C-DA9C-494C-AB04-BAD599041085}" srcOrd="0" destOrd="0" presId="urn:microsoft.com/office/officeart/2005/8/layout/pList2"/>
    <dgm:cxn modelId="{D9AC26BA-26B8-4DCD-972F-5BCFEE669F35}" type="presParOf" srcId="{146F3C44-9869-4F1F-A69F-CB57E064A4F8}" destId="{C0AD1A06-D3C0-4D64-B3E1-875B62AE6313}" srcOrd="1" destOrd="0" presId="urn:microsoft.com/office/officeart/2005/8/layout/pList2"/>
    <dgm:cxn modelId="{485EFAAC-D547-4F4B-8EFE-C5FBA5638203}" type="presParOf" srcId="{146F3C44-9869-4F1F-A69F-CB57E064A4F8}" destId="{2F6AEB53-3E13-4C8A-97F3-1E091018F653}" srcOrd="2" destOrd="0" presId="urn:microsoft.com/office/officeart/2005/8/layout/pList2"/>
    <dgm:cxn modelId="{B67DA8BB-9FCE-4491-B282-29657937398A}" type="presParOf" srcId="{4A69FF05-BC72-4499-8755-59E7D5FDB0A4}" destId="{6F123913-9593-4632-BC59-394F0D31DA6F}" srcOrd="3" destOrd="0" presId="urn:microsoft.com/office/officeart/2005/8/layout/pList2"/>
    <dgm:cxn modelId="{1A0610A1-0BE6-455A-875B-13EE58CB95CA}" type="presParOf" srcId="{4A69FF05-BC72-4499-8755-59E7D5FDB0A4}" destId="{C972E028-64BF-45EB-AD9A-299E89A69F7F}" srcOrd="4" destOrd="0" presId="urn:microsoft.com/office/officeart/2005/8/layout/pList2"/>
    <dgm:cxn modelId="{6A75501A-9036-4B4E-A795-B30D6C053E8A}" type="presParOf" srcId="{C972E028-64BF-45EB-AD9A-299E89A69F7F}" destId="{E83507CC-2B29-40DD-B987-1994A4128592}" srcOrd="0" destOrd="0" presId="urn:microsoft.com/office/officeart/2005/8/layout/pList2"/>
    <dgm:cxn modelId="{592FF121-2449-43B5-861B-816246A8F44B}" type="presParOf" srcId="{C972E028-64BF-45EB-AD9A-299E89A69F7F}" destId="{DD4B48D6-3E2F-4479-889D-C6A05B7E325F}" srcOrd="1" destOrd="0" presId="urn:microsoft.com/office/officeart/2005/8/layout/pList2"/>
    <dgm:cxn modelId="{E9069AF5-8AAE-4ABE-BC78-24147FE2DAAE}" type="presParOf" srcId="{C972E028-64BF-45EB-AD9A-299E89A69F7F}" destId="{BCC3275E-B5A8-4BCC-8D70-CEBD914840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B0A4981-4FFC-4D3A-8FD5-18E8CDCA6B6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D5728D7-6125-4413-B36F-3E93A4D4387A}">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“I’ve been in work sometimes &amp; been really upset. And you feel like jumping off a cliff or hanging yourself or something because no one is helping you.” </a:t>
          </a:r>
          <a:r>
            <a:rPr lang="en-GB" sz="2400" dirty="0" err="1">
              <a:solidFill>
                <a:schemeClr val="tx1"/>
              </a:solidFill>
            </a:rPr>
            <a:t>Seb</a:t>
          </a:r>
          <a:r>
            <a:rPr lang="en-GB" sz="2400" dirty="0">
              <a:solidFill>
                <a:schemeClr val="tx1"/>
              </a:solidFill>
            </a:rPr>
            <a:t>, victim of learning disability hate crime living in Gwent</a:t>
          </a:r>
        </a:p>
      </dgm:t>
    </dgm:pt>
    <dgm:pt modelId="{B3FF83BC-EA9F-46EE-85E2-B0F1BADB2BEF}" type="parTrans" cxnId="{A77C1B83-B562-43A2-BC39-71B95BB54918}">
      <dgm:prSet/>
      <dgm:spPr/>
      <dgm:t>
        <a:bodyPr/>
        <a:lstStyle/>
        <a:p>
          <a:endParaRPr lang="en-GB"/>
        </a:p>
      </dgm:t>
    </dgm:pt>
    <dgm:pt modelId="{8E0FA181-A44E-4F40-96D0-C619E72E45A4}" type="sibTrans" cxnId="{A77C1B83-B562-43A2-BC39-71B95BB54918}">
      <dgm:prSet/>
      <dgm:spPr/>
      <dgm:t>
        <a:bodyPr/>
        <a:lstStyle/>
        <a:p>
          <a:endParaRPr lang="en-GB"/>
        </a:p>
      </dgm:t>
    </dgm:pt>
    <dgm:pt modelId="{A3752567-520A-4369-B989-27DDD48E04E2}">
      <dgm:prSet phldrT="[Text]" custT="1"/>
      <dgm:spPr>
        <a:solidFill>
          <a:schemeClr val="accent2">
            <a:lumMod val="40000"/>
            <a:lumOff val="60000"/>
          </a:schemeClr>
        </a:solidFill>
        <a:ln>
          <a:solidFill>
            <a:schemeClr val="tx1"/>
          </a:solidFill>
        </a:ln>
      </dgm:spPr>
      <dgm:t>
        <a:bodyPr/>
        <a:lstStyle/>
        <a:p>
          <a:r>
            <a:rPr lang="en-GB" sz="2400" b="1" i="1" dirty="0">
              <a:solidFill>
                <a:schemeClr val="tx1"/>
              </a:solidFill>
            </a:rPr>
            <a:t>“I’m not suicidal by emotion. I’ve sat down &amp; been through the emotional bit. I’ve got to the place now where suicide is a lifestyle option. I now know that if it gets to point X, if A outweighs B then it’s something which….it’s a pragmatic choice.” </a:t>
          </a:r>
          <a:r>
            <a:rPr lang="en-GB" sz="2400" dirty="0">
              <a:solidFill>
                <a:schemeClr val="tx1"/>
              </a:solidFill>
            </a:rPr>
            <a:t>Susie, a trans woman in South Wales (taken from the All Wales Hate Crime Research Project 2013) </a:t>
          </a:r>
        </a:p>
      </dgm:t>
    </dgm:pt>
    <dgm:pt modelId="{22920EFD-E9DE-4D24-BCD9-7C91CFADD2D1}" type="parTrans" cxnId="{3D82BED5-0C3E-4DA4-B089-0A3CBBFD80AC}">
      <dgm:prSet/>
      <dgm:spPr/>
      <dgm:t>
        <a:bodyPr/>
        <a:lstStyle/>
        <a:p>
          <a:endParaRPr lang="en-GB"/>
        </a:p>
      </dgm:t>
    </dgm:pt>
    <dgm:pt modelId="{F1BC14F3-D30D-4CF1-83CA-5C9F394846A6}" type="sibTrans" cxnId="{3D82BED5-0C3E-4DA4-B089-0A3CBBFD80AC}">
      <dgm:prSet/>
      <dgm:spPr/>
      <dgm:t>
        <a:bodyPr/>
        <a:lstStyle/>
        <a:p>
          <a:endParaRPr lang="en-GB"/>
        </a:p>
      </dgm:t>
    </dgm:pt>
    <dgm:pt modelId="{CA8975F0-61CE-4319-8A7F-A0760D2A738D}" type="pres">
      <dgm:prSet presAssocID="{2B0A4981-4FFC-4D3A-8FD5-18E8CDCA6B65}" presName="diagram" presStyleCnt="0">
        <dgm:presLayoutVars>
          <dgm:dir/>
          <dgm:resizeHandles val="exact"/>
        </dgm:presLayoutVars>
      </dgm:prSet>
      <dgm:spPr/>
    </dgm:pt>
    <dgm:pt modelId="{C1976FE0-9A06-4241-91D1-AAE30A317FC9}" type="pres">
      <dgm:prSet presAssocID="{CD5728D7-6125-4413-B36F-3E93A4D4387A}" presName="node" presStyleLbl="node1" presStyleIdx="0" presStyleCnt="2" custScaleY="137326">
        <dgm:presLayoutVars>
          <dgm:bulletEnabled val="1"/>
        </dgm:presLayoutVars>
      </dgm:prSet>
      <dgm:spPr/>
    </dgm:pt>
    <dgm:pt modelId="{8A7086AA-75A3-4C4A-AFA2-5878FAED50E3}" type="pres">
      <dgm:prSet presAssocID="{8E0FA181-A44E-4F40-96D0-C619E72E45A4}" presName="sibTrans" presStyleCnt="0"/>
      <dgm:spPr/>
    </dgm:pt>
    <dgm:pt modelId="{3472B097-0673-46E7-9FD4-F9D6610C4424}" type="pres">
      <dgm:prSet presAssocID="{A3752567-520A-4369-B989-27DDD48E04E2}" presName="node" presStyleLbl="node1" presStyleIdx="1" presStyleCnt="2" custScaleY="137326">
        <dgm:presLayoutVars>
          <dgm:bulletEnabled val="1"/>
        </dgm:presLayoutVars>
      </dgm:prSet>
      <dgm:spPr/>
    </dgm:pt>
  </dgm:ptLst>
  <dgm:cxnLst>
    <dgm:cxn modelId="{3A13F61C-3300-4D2E-8417-C1D2F2416822}" type="presOf" srcId="{CD5728D7-6125-4413-B36F-3E93A4D4387A}" destId="{C1976FE0-9A06-4241-91D1-AAE30A317FC9}" srcOrd="0" destOrd="0" presId="urn:microsoft.com/office/officeart/2005/8/layout/default"/>
    <dgm:cxn modelId="{F991A960-D770-4E02-8B9D-384FE27F5CBE}" type="presOf" srcId="{A3752567-520A-4369-B989-27DDD48E04E2}" destId="{3472B097-0673-46E7-9FD4-F9D6610C4424}" srcOrd="0" destOrd="0" presId="urn:microsoft.com/office/officeart/2005/8/layout/default"/>
    <dgm:cxn modelId="{D4368C76-6A4B-41D6-BF33-F4AECB99C705}" type="presOf" srcId="{2B0A4981-4FFC-4D3A-8FD5-18E8CDCA6B65}" destId="{CA8975F0-61CE-4319-8A7F-A0760D2A738D}" srcOrd="0" destOrd="0" presId="urn:microsoft.com/office/officeart/2005/8/layout/default"/>
    <dgm:cxn modelId="{A77C1B83-B562-43A2-BC39-71B95BB54918}" srcId="{2B0A4981-4FFC-4D3A-8FD5-18E8CDCA6B65}" destId="{CD5728D7-6125-4413-B36F-3E93A4D4387A}" srcOrd="0" destOrd="0" parTransId="{B3FF83BC-EA9F-46EE-85E2-B0F1BADB2BEF}" sibTransId="{8E0FA181-A44E-4F40-96D0-C619E72E45A4}"/>
    <dgm:cxn modelId="{3D82BED5-0C3E-4DA4-B089-0A3CBBFD80AC}" srcId="{2B0A4981-4FFC-4D3A-8FD5-18E8CDCA6B65}" destId="{A3752567-520A-4369-B989-27DDD48E04E2}" srcOrd="1" destOrd="0" parTransId="{22920EFD-E9DE-4D24-BCD9-7C91CFADD2D1}" sibTransId="{F1BC14F3-D30D-4CF1-83CA-5C9F394846A6}"/>
    <dgm:cxn modelId="{CB8DB120-E162-414A-8A2B-83DA41A1CEAF}" type="presParOf" srcId="{CA8975F0-61CE-4319-8A7F-A0760D2A738D}" destId="{C1976FE0-9A06-4241-91D1-AAE30A317FC9}" srcOrd="0" destOrd="0" presId="urn:microsoft.com/office/officeart/2005/8/layout/default"/>
    <dgm:cxn modelId="{23F2DD7F-2B2A-42AB-B26D-B23F58612C3D}" type="presParOf" srcId="{CA8975F0-61CE-4319-8A7F-A0760D2A738D}" destId="{8A7086AA-75A3-4C4A-AFA2-5878FAED50E3}" srcOrd="1" destOrd="0" presId="urn:microsoft.com/office/officeart/2005/8/layout/default"/>
    <dgm:cxn modelId="{E4A69CCB-5420-4CCF-8A6B-1BC5060B0729}" type="presParOf" srcId="{CA8975F0-61CE-4319-8A7F-A0760D2A738D}" destId="{3472B097-0673-46E7-9FD4-F9D6610C4424}"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EB94E6E-08B1-4442-BB22-76C81653E5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B0BF9BD-A5E1-44A4-91D5-06244B59E16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Bijan Ebrahimi was an Iranian refugee who also had learning difficulties</a:t>
          </a:r>
        </a:p>
      </dgm:t>
    </dgm:pt>
    <dgm:pt modelId="{B70B60B9-DCE7-406D-A040-0E63A79A2929}" type="parTrans" cxnId="{7FA3CA52-0EB6-43EF-83D5-BB77AFED97C9}">
      <dgm:prSet/>
      <dgm:spPr/>
      <dgm:t>
        <a:bodyPr/>
        <a:lstStyle/>
        <a:p>
          <a:endParaRPr lang="en-GB"/>
        </a:p>
      </dgm:t>
    </dgm:pt>
    <dgm:pt modelId="{4F6972B3-80CB-48D1-A196-C2B8BF8E6CD5}" type="sibTrans" cxnId="{7FA3CA52-0EB6-43EF-83D5-BB77AFED97C9}">
      <dgm:prSet/>
      <dgm:spPr/>
      <dgm:t>
        <a:bodyPr/>
        <a:lstStyle/>
        <a:p>
          <a:endParaRPr lang="en-GB"/>
        </a:p>
      </dgm:t>
    </dgm:pt>
    <dgm:pt modelId="{531C340B-EC9F-4EEF-A15E-0445182DD8D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He had reported multiple incidents of racial abuse</a:t>
          </a:r>
        </a:p>
      </dgm:t>
    </dgm:pt>
    <dgm:pt modelId="{0B7D2A0E-945A-4DE1-A3C0-2115ECB7AD2F}" type="parTrans" cxnId="{D603CAEE-9BA5-477D-A0E0-4D805E656CE3}">
      <dgm:prSet/>
      <dgm:spPr/>
      <dgm:t>
        <a:bodyPr/>
        <a:lstStyle/>
        <a:p>
          <a:endParaRPr lang="en-GB"/>
        </a:p>
      </dgm:t>
    </dgm:pt>
    <dgm:pt modelId="{C6EF7A0C-2479-49EA-AACF-5ACAE1F50F9D}" type="sibTrans" cxnId="{D603CAEE-9BA5-477D-A0E0-4D805E656CE3}">
      <dgm:prSet/>
      <dgm:spPr/>
      <dgm:t>
        <a:bodyPr/>
        <a:lstStyle/>
        <a:p>
          <a:endParaRPr lang="en-GB"/>
        </a:p>
      </dgm:t>
    </dgm:pt>
    <dgm:pt modelId="{3E91D173-F4EE-43BC-A2BF-2D6AC75B888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Police began to view him as a nuisance caller</a:t>
          </a:r>
        </a:p>
      </dgm:t>
    </dgm:pt>
    <dgm:pt modelId="{0F5087E3-9157-44C0-A927-7399D9953431}" type="parTrans" cxnId="{06AC4DEA-3317-4947-B941-D1744E42682E}">
      <dgm:prSet/>
      <dgm:spPr/>
      <dgm:t>
        <a:bodyPr/>
        <a:lstStyle/>
        <a:p>
          <a:endParaRPr lang="en-GB"/>
        </a:p>
      </dgm:t>
    </dgm:pt>
    <dgm:pt modelId="{A80FA606-9A2D-4E3C-9CDF-2306876609BD}" type="sibTrans" cxnId="{06AC4DEA-3317-4947-B941-D1744E42682E}">
      <dgm:prSet/>
      <dgm:spPr/>
      <dgm:t>
        <a:bodyPr/>
        <a:lstStyle/>
        <a:p>
          <a:endParaRPr lang="en-GB"/>
        </a:p>
      </dgm:t>
    </dgm:pt>
    <dgm:pt modelId="{D326A39F-C214-457D-8147-1174FF370154}">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He was accused of being a paedophile by neighbours &amp; arrested by the Police</a:t>
          </a:r>
        </a:p>
      </dgm:t>
    </dgm:pt>
    <dgm:pt modelId="{C0AEE116-CBDF-4832-85D0-19DA1EDE58E1}" type="parTrans" cxnId="{7DE3DA11-0C98-4DA7-B9A6-B1BD42515A7B}">
      <dgm:prSet/>
      <dgm:spPr/>
      <dgm:t>
        <a:bodyPr/>
        <a:lstStyle/>
        <a:p>
          <a:endParaRPr lang="en-GB"/>
        </a:p>
      </dgm:t>
    </dgm:pt>
    <dgm:pt modelId="{A650FFAD-5784-4A1D-8511-C7513AC3C2CD}" type="sibTrans" cxnId="{7DE3DA11-0C98-4DA7-B9A6-B1BD42515A7B}">
      <dgm:prSet/>
      <dgm:spPr/>
      <dgm:t>
        <a:bodyPr/>
        <a:lstStyle/>
        <a:p>
          <a:endParaRPr lang="en-GB"/>
        </a:p>
      </dgm:t>
    </dgm:pt>
    <dgm:pt modelId="{1C861596-D976-48E0-B15A-13245F62AC11}">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November 2013, Bijan Ebrahimi  was attacked, set on fire &amp; left to burn to death in a front garden</a:t>
          </a:r>
        </a:p>
      </dgm:t>
    </dgm:pt>
    <dgm:pt modelId="{110AB1E1-E9A5-4713-A50E-0505A378AEA8}" type="parTrans" cxnId="{224CD8B7-54EA-4B59-954C-BE8096C0ECC3}">
      <dgm:prSet/>
      <dgm:spPr/>
      <dgm:t>
        <a:bodyPr/>
        <a:lstStyle/>
        <a:p>
          <a:endParaRPr lang="en-GB"/>
        </a:p>
      </dgm:t>
    </dgm:pt>
    <dgm:pt modelId="{26E195EB-08E2-4E46-8B8B-5861FBA9DDD6}" type="sibTrans" cxnId="{224CD8B7-54EA-4B59-954C-BE8096C0ECC3}">
      <dgm:prSet/>
      <dgm:spPr/>
      <dgm:t>
        <a:bodyPr/>
        <a:lstStyle/>
        <a:p>
          <a:endParaRPr lang="en-GB"/>
        </a:p>
      </dgm:t>
    </dgm:pt>
    <dgm:pt modelId="{F662A9DB-777B-409F-9296-0918ABDE381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 called multiple times the evening he dies saying his life was in danger</a:t>
          </a:r>
        </a:p>
      </dgm:t>
    </dgm:pt>
    <dgm:pt modelId="{40934136-805F-4A39-94B6-7A62F02D4BBC}" type="parTrans" cxnId="{68CF5683-8C2D-4C3D-B996-70B53FC66407}">
      <dgm:prSet/>
      <dgm:spPr/>
      <dgm:t>
        <a:bodyPr/>
        <a:lstStyle/>
        <a:p>
          <a:endParaRPr lang="en-GB"/>
        </a:p>
      </dgm:t>
    </dgm:pt>
    <dgm:pt modelId="{4C1F2E97-2948-4739-A0B9-3CAE697AD992}" type="sibTrans" cxnId="{68CF5683-8C2D-4C3D-B996-70B53FC66407}">
      <dgm:prSet/>
      <dgm:spPr/>
      <dgm:t>
        <a:bodyPr/>
        <a:lstStyle/>
        <a:p>
          <a:endParaRPr lang="en-GB"/>
        </a:p>
      </dgm:t>
    </dgm:pt>
    <dgm:pt modelId="{2D3CB40D-2D6F-4A90-A67E-739E882CCFE4}" type="pres">
      <dgm:prSet presAssocID="{EEB94E6E-08B1-4442-BB22-76C81653E5C8}" presName="diagram" presStyleCnt="0">
        <dgm:presLayoutVars>
          <dgm:dir/>
          <dgm:resizeHandles val="exact"/>
        </dgm:presLayoutVars>
      </dgm:prSet>
      <dgm:spPr/>
    </dgm:pt>
    <dgm:pt modelId="{3D590E4A-0D47-4421-8448-509A476045AB}" type="pres">
      <dgm:prSet presAssocID="{CB0BF9BD-A5E1-44A4-91D5-06244B59E16D}" presName="node" presStyleLbl="node1" presStyleIdx="0" presStyleCnt="6">
        <dgm:presLayoutVars>
          <dgm:bulletEnabled val="1"/>
        </dgm:presLayoutVars>
      </dgm:prSet>
      <dgm:spPr/>
    </dgm:pt>
    <dgm:pt modelId="{F214FE96-C2A5-4228-99F0-9BD114C77D7C}" type="pres">
      <dgm:prSet presAssocID="{4F6972B3-80CB-48D1-A196-C2B8BF8E6CD5}" presName="sibTrans" presStyleCnt="0"/>
      <dgm:spPr/>
    </dgm:pt>
    <dgm:pt modelId="{8047A851-E618-4031-808E-E16BA90E7857}" type="pres">
      <dgm:prSet presAssocID="{531C340B-EC9F-4EEF-A15E-0445182DD8DE}" presName="node" presStyleLbl="node1" presStyleIdx="1" presStyleCnt="6">
        <dgm:presLayoutVars>
          <dgm:bulletEnabled val="1"/>
        </dgm:presLayoutVars>
      </dgm:prSet>
      <dgm:spPr/>
    </dgm:pt>
    <dgm:pt modelId="{5409C609-F1BD-4594-9B9A-3B185B82768A}" type="pres">
      <dgm:prSet presAssocID="{C6EF7A0C-2479-49EA-AACF-5ACAE1F50F9D}" presName="sibTrans" presStyleCnt="0"/>
      <dgm:spPr/>
    </dgm:pt>
    <dgm:pt modelId="{0C34FA91-FAD8-42A2-8CD1-A14F7E4DBFF2}" type="pres">
      <dgm:prSet presAssocID="{3E91D173-F4EE-43BC-A2BF-2D6AC75B8884}" presName="node" presStyleLbl="node1" presStyleIdx="2" presStyleCnt="6">
        <dgm:presLayoutVars>
          <dgm:bulletEnabled val="1"/>
        </dgm:presLayoutVars>
      </dgm:prSet>
      <dgm:spPr/>
    </dgm:pt>
    <dgm:pt modelId="{7B260ACA-BB95-4A36-9100-9C120B785A1C}" type="pres">
      <dgm:prSet presAssocID="{A80FA606-9A2D-4E3C-9CDF-2306876609BD}" presName="sibTrans" presStyleCnt="0"/>
      <dgm:spPr/>
    </dgm:pt>
    <dgm:pt modelId="{D65070EA-2A95-4093-B433-E63621CE578B}" type="pres">
      <dgm:prSet presAssocID="{D326A39F-C214-457D-8147-1174FF370154}" presName="node" presStyleLbl="node1" presStyleIdx="3" presStyleCnt="6">
        <dgm:presLayoutVars>
          <dgm:bulletEnabled val="1"/>
        </dgm:presLayoutVars>
      </dgm:prSet>
      <dgm:spPr/>
    </dgm:pt>
    <dgm:pt modelId="{538FF499-876D-4C35-9BE8-BE886982BC0E}" type="pres">
      <dgm:prSet presAssocID="{A650FFAD-5784-4A1D-8511-C7513AC3C2CD}" presName="sibTrans" presStyleCnt="0"/>
      <dgm:spPr/>
    </dgm:pt>
    <dgm:pt modelId="{E0DC504A-D8F2-4B48-AA58-33C7CF32E0EE}" type="pres">
      <dgm:prSet presAssocID="{1C861596-D976-48E0-B15A-13245F62AC11}" presName="node" presStyleLbl="node1" presStyleIdx="4" presStyleCnt="6">
        <dgm:presLayoutVars>
          <dgm:bulletEnabled val="1"/>
        </dgm:presLayoutVars>
      </dgm:prSet>
      <dgm:spPr/>
    </dgm:pt>
    <dgm:pt modelId="{BD3D9A31-76A5-4C13-9B97-E0D92C996173}" type="pres">
      <dgm:prSet presAssocID="{26E195EB-08E2-4E46-8B8B-5861FBA9DDD6}" presName="sibTrans" presStyleCnt="0"/>
      <dgm:spPr/>
    </dgm:pt>
    <dgm:pt modelId="{28E1DA2E-62A9-45E8-A89E-8DA2987018D8}" type="pres">
      <dgm:prSet presAssocID="{F662A9DB-777B-409F-9296-0918ABDE3819}" presName="node" presStyleLbl="node1" presStyleIdx="5" presStyleCnt="6">
        <dgm:presLayoutVars>
          <dgm:bulletEnabled val="1"/>
        </dgm:presLayoutVars>
      </dgm:prSet>
      <dgm:spPr/>
    </dgm:pt>
  </dgm:ptLst>
  <dgm:cxnLst>
    <dgm:cxn modelId="{7DE3DA11-0C98-4DA7-B9A6-B1BD42515A7B}" srcId="{EEB94E6E-08B1-4442-BB22-76C81653E5C8}" destId="{D326A39F-C214-457D-8147-1174FF370154}" srcOrd="3" destOrd="0" parTransId="{C0AEE116-CBDF-4832-85D0-19DA1EDE58E1}" sibTransId="{A650FFAD-5784-4A1D-8511-C7513AC3C2CD}"/>
    <dgm:cxn modelId="{7F4DA249-1199-43F7-B7A4-15ABBF1CAFA0}" type="presOf" srcId="{D326A39F-C214-457D-8147-1174FF370154}" destId="{D65070EA-2A95-4093-B433-E63621CE578B}" srcOrd="0" destOrd="0" presId="urn:microsoft.com/office/officeart/2005/8/layout/default"/>
    <dgm:cxn modelId="{7FA3CA52-0EB6-43EF-83D5-BB77AFED97C9}" srcId="{EEB94E6E-08B1-4442-BB22-76C81653E5C8}" destId="{CB0BF9BD-A5E1-44A4-91D5-06244B59E16D}" srcOrd="0" destOrd="0" parTransId="{B70B60B9-DCE7-406D-A040-0E63A79A2929}" sibTransId="{4F6972B3-80CB-48D1-A196-C2B8BF8E6CD5}"/>
    <dgm:cxn modelId="{A3AE4B53-9644-4531-8AC1-E2A5A08F51F8}" type="presOf" srcId="{531C340B-EC9F-4EEF-A15E-0445182DD8DE}" destId="{8047A851-E618-4031-808E-E16BA90E7857}" srcOrd="0" destOrd="0" presId="urn:microsoft.com/office/officeart/2005/8/layout/default"/>
    <dgm:cxn modelId="{68CF5683-8C2D-4C3D-B996-70B53FC66407}" srcId="{EEB94E6E-08B1-4442-BB22-76C81653E5C8}" destId="{F662A9DB-777B-409F-9296-0918ABDE3819}" srcOrd="5" destOrd="0" parTransId="{40934136-805F-4A39-94B6-7A62F02D4BBC}" sibTransId="{4C1F2E97-2948-4739-A0B9-3CAE697AD992}"/>
    <dgm:cxn modelId="{5BB97099-B723-460D-8F42-545C99B05C3E}" type="presOf" srcId="{1C861596-D976-48E0-B15A-13245F62AC11}" destId="{E0DC504A-D8F2-4B48-AA58-33C7CF32E0EE}" srcOrd="0" destOrd="0" presId="urn:microsoft.com/office/officeart/2005/8/layout/default"/>
    <dgm:cxn modelId="{224CD8B7-54EA-4B59-954C-BE8096C0ECC3}" srcId="{EEB94E6E-08B1-4442-BB22-76C81653E5C8}" destId="{1C861596-D976-48E0-B15A-13245F62AC11}" srcOrd="4" destOrd="0" parTransId="{110AB1E1-E9A5-4713-A50E-0505A378AEA8}" sibTransId="{26E195EB-08E2-4E46-8B8B-5861FBA9DDD6}"/>
    <dgm:cxn modelId="{EAC273C0-F885-4421-AA3C-CA27AE10FE72}" type="presOf" srcId="{EEB94E6E-08B1-4442-BB22-76C81653E5C8}" destId="{2D3CB40D-2D6F-4A90-A67E-739E882CCFE4}" srcOrd="0" destOrd="0" presId="urn:microsoft.com/office/officeart/2005/8/layout/default"/>
    <dgm:cxn modelId="{D6CA83DB-680E-40C0-8747-23672C6BFAA1}" type="presOf" srcId="{F662A9DB-777B-409F-9296-0918ABDE3819}" destId="{28E1DA2E-62A9-45E8-A89E-8DA2987018D8}" srcOrd="0" destOrd="0" presId="urn:microsoft.com/office/officeart/2005/8/layout/default"/>
    <dgm:cxn modelId="{06AC4DEA-3317-4947-B941-D1744E42682E}" srcId="{EEB94E6E-08B1-4442-BB22-76C81653E5C8}" destId="{3E91D173-F4EE-43BC-A2BF-2D6AC75B8884}" srcOrd="2" destOrd="0" parTransId="{0F5087E3-9157-44C0-A927-7399D9953431}" sibTransId="{A80FA606-9A2D-4E3C-9CDF-2306876609BD}"/>
    <dgm:cxn modelId="{D603CAEE-9BA5-477D-A0E0-4D805E656CE3}" srcId="{EEB94E6E-08B1-4442-BB22-76C81653E5C8}" destId="{531C340B-EC9F-4EEF-A15E-0445182DD8DE}" srcOrd="1" destOrd="0" parTransId="{0B7D2A0E-945A-4DE1-A3C0-2115ECB7AD2F}" sibTransId="{C6EF7A0C-2479-49EA-AACF-5ACAE1F50F9D}"/>
    <dgm:cxn modelId="{22C919EF-B1D3-4992-8785-88442E8DF9BA}" type="presOf" srcId="{CB0BF9BD-A5E1-44A4-91D5-06244B59E16D}" destId="{3D590E4A-0D47-4421-8448-509A476045AB}" srcOrd="0" destOrd="0" presId="urn:microsoft.com/office/officeart/2005/8/layout/default"/>
    <dgm:cxn modelId="{A9F1C3FF-323E-40DC-8A14-9B1B2B458910}" type="presOf" srcId="{3E91D173-F4EE-43BC-A2BF-2D6AC75B8884}" destId="{0C34FA91-FAD8-42A2-8CD1-A14F7E4DBFF2}" srcOrd="0" destOrd="0" presId="urn:microsoft.com/office/officeart/2005/8/layout/default"/>
    <dgm:cxn modelId="{84439006-D0B4-4F1F-BC4C-814C89B1A95C}" type="presParOf" srcId="{2D3CB40D-2D6F-4A90-A67E-739E882CCFE4}" destId="{3D590E4A-0D47-4421-8448-509A476045AB}" srcOrd="0" destOrd="0" presId="urn:microsoft.com/office/officeart/2005/8/layout/default"/>
    <dgm:cxn modelId="{F02CB254-0478-4843-A52B-B1EE98EE2E18}" type="presParOf" srcId="{2D3CB40D-2D6F-4A90-A67E-739E882CCFE4}" destId="{F214FE96-C2A5-4228-99F0-9BD114C77D7C}" srcOrd="1" destOrd="0" presId="urn:microsoft.com/office/officeart/2005/8/layout/default"/>
    <dgm:cxn modelId="{32C4EAD1-5A1B-42CD-9931-E4A3AC212E4D}" type="presParOf" srcId="{2D3CB40D-2D6F-4A90-A67E-739E882CCFE4}" destId="{8047A851-E618-4031-808E-E16BA90E7857}" srcOrd="2" destOrd="0" presId="urn:microsoft.com/office/officeart/2005/8/layout/default"/>
    <dgm:cxn modelId="{149852ED-F670-473F-BB5A-3634FB7F6173}" type="presParOf" srcId="{2D3CB40D-2D6F-4A90-A67E-739E882CCFE4}" destId="{5409C609-F1BD-4594-9B9A-3B185B82768A}" srcOrd="3" destOrd="0" presId="urn:microsoft.com/office/officeart/2005/8/layout/default"/>
    <dgm:cxn modelId="{C6A958C8-0944-4195-A95E-52588217527C}" type="presParOf" srcId="{2D3CB40D-2D6F-4A90-A67E-739E882CCFE4}" destId="{0C34FA91-FAD8-42A2-8CD1-A14F7E4DBFF2}" srcOrd="4" destOrd="0" presId="urn:microsoft.com/office/officeart/2005/8/layout/default"/>
    <dgm:cxn modelId="{4E294C45-9EE4-4B47-8FFD-BFA6EE39AE9F}" type="presParOf" srcId="{2D3CB40D-2D6F-4A90-A67E-739E882CCFE4}" destId="{7B260ACA-BB95-4A36-9100-9C120B785A1C}" srcOrd="5" destOrd="0" presId="urn:microsoft.com/office/officeart/2005/8/layout/default"/>
    <dgm:cxn modelId="{15E616C6-6B65-4C38-86E8-7987DC95C9A1}" type="presParOf" srcId="{2D3CB40D-2D6F-4A90-A67E-739E882CCFE4}" destId="{D65070EA-2A95-4093-B433-E63621CE578B}" srcOrd="6" destOrd="0" presId="urn:microsoft.com/office/officeart/2005/8/layout/default"/>
    <dgm:cxn modelId="{4B41A168-0E57-4C57-B95D-F121F3FF7A43}" type="presParOf" srcId="{2D3CB40D-2D6F-4A90-A67E-739E882CCFE4}" destId="{538FF499-876D-4C35-9BE8-BE886982BC0E}" srcOrd="7" destOrd="0" presId="urn:microsoft.com/office/officeart/2005/8/layout/default"/>
    <dgm:cxn modelId="{236D7531-A0A7-4EA4-9095-53C1BF1A1037}" type="presParOf" srcId="{2D3CB40D-2D6F-4A90-A67E-739E882CCFE4}" destId="{E0DC504A-D8F2-4B48-AA58-33C7CF32E0EE}" srcOrd="8" destOrd="0" presId="urn:microsoft.com/office/officeart/2005/8/layout/default"/>
    <dgm:cxn modelId="{09196169-4D18-4203-9AA0-ACEB9C5E8F17}" type="presParOf" srcId="{2D3CB40D-2D6F-4A90-A67E-739E882CCFE4}" destId="{BD3D9A31-76A5-4C13-9B97-E0D92C996173}" srcOrd="9" destOrd="0" presId="urn:microsoft.com/office/officeart/2005/8/layout/default"/>
    <dgm:cxn modelId="{C39B9C8C-517E-4A53-97CF-B192D87C7C56}" type="presParOf" srcId="{2D3CB40D-2D6F-4A90-A67E-739E882CCFE4}" destId="{28E1DA2E-62A9-45E8-A89E-8DA2987018D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63EB07A-3349-4C99-B49C-339E89EA7319}" type="doc">
      <dgm:prSet loTypeId="urn:microsoft.com/office/officeart/2005/8/layout/process2" loCatId="process" qsTypeId="urn:microsoft.com/office/officeart/2005/8/quickstyle/simple1" qsCatId="simple" csTypeId="urn:microsoft.com/office/officeart/2005/8/colors/accent1_2" csCatId="accent1" phldr="1"/>
      <dgm:spPr/>
    </dgm:pt>
    <dgm:pt modelId="{8F44D34A-FE3C-4239-87B8-3928921C809B}">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‘There were lots of neighbours out there watching &amp; the man was screaming, but nobody did anything or said anything to the police. People in that block stuck together &amp; kept silent.’</a:t>
          </a:r>
        </a:p>
      </dgm:t>
    </dgm:pt>
    <dgm:pt modelId="{A4AE6515-7627-44B1-A239-B0904CACAFAD}" type="parTrans" cxnId="{4C6DD4AC-3FBF-4437-871D-B37F7F2C314F}">
      <dgm:prSet/>
      <dgm:spPr/>
      <dgm:t>
        <a:bodyPr/>
        <a:lstStyle/>
        <a:p>
          <a:endParaRPr lang="en-GB"/>
        </a:p>
      </dgm:t>
    </dgm:pt>
    <dgm:pt modelId="{92CAB1FE-CE1E-4DD0-B2F1-A4E9DFD50D2D}" type="sibTrans" cxnId="{4C6DD4AC-3FBF-4437-871D-B37F7F2C314F}">
      <dgm:prSet/>
      <dgm:spPr>
        <a:solidFill>
          <a:schemeClr val="accent2">
            <a:lumMod val="75000"/>
          </a:schemeClr>
        </a:solidFill>
        <a:ln>
          <a:solidFill>
            <a:schemeClr val="tx1"/>
          </a:solidFill>
        </a:ln>
      </dgm:spPr>
      <dgm:t>
        <a:bodyPr/>
        <a:lstStyle/>
        <a:p>
          <a:endParaRPr lang="en-GB"/>
        </a:p>
      </dgm:t>
    </dgm:pt>
    <dgm:pt modelId="{B43BFBD3-CA61-41D7-AC9C-D064BD8DF86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‘Whenever anybody new came to the block, people told them to watch out for him. There was a story that he locked a 14 year old girl in the house &amp; raped her but it wasn’t true.’</a:t>
          </a:r>
        </a:p>
      </dgm:t>
    </dgm:pt>
    <dgm:pt modelId="{8BD31BCB-1DE6-409D-BEA2-75388F827F85}" type="parTrans" cxnId="{EA4ACFCD-446F-43F0-8EF5-EC703C039190}">
      <dgm:prSet/>
      <dgm:spPr/>
      <dgm:t>
        <a:bodyPr/>
        <a:lstStyle/>
        <a:p>
          <a:endParaRPr lang="en-GB"/>
        </a:p>
      </dgm:t>
    </dgm:pt>
    <dgm:pt modelId="{538966E1-1E5D-4033-BE7B-4A35BBD74344}" type="sibTrans" cxnId="{EA4ACFCD-446F-43F0-8EF5-EC703C039190}">
      <dgm:prSet/>
      <dgm:spPr>
        <a:solidFill>
          <a:schemeClr val="accent2">
            <a:lumMod val="75000"/>
          </a:schemeClr>
        </a:solidFill>
        <a:ln>
          <a:solidFill>
            <a:schemeClr val="tx1"/>
          </a:solidFill>
        </a:ln>
      </dgm:spPr>
      <dgm:t>
        <a:bodyPr/>
        <a:lstStyle/>
        <a:p>
          <a:endParaRPr lang="en-GB"/>
        </a:p>
      </dgm:t>
    </dgm:pt>
    <dgm:pt modelId="{7173F3A4-E200-4D12-8D1C-702E68527CA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youngsters had been drinking all day &amp; the name-calling got out of control. They got hot-headed. I could cope with them giving him a beating but setting him on fire was sick.’</a:t>
          </a:r>
        </a:p>
      </dgm:t>
    </dgm:pt>
    <dgm:pt modelId="{46A0F533-FC10-47D6-A372-FA8BA2EF6FDF}" type="parTrans" cxnId="{6439CBA1-8856-4111-AF03-F2DBFEFB4C75}">
      <dgm:prSet/>
      <dgm:spPr/>
      <dgm:t>
        <a:bodyPr/>
        <a:lstStyle/>
        <a:p>
          <a:endParaRPr lang="en-GB"/>
        </a:p>
      </dgm:t>
    </dgm:pt>
    <dgm:pt modelId="{39856411-9C5D-4826-8232-53E2FF6E6F3C}" type="sibTrans" cxnId="{6439CBA1-8856-4111-AF03-F2DBFEFB4C75}">
      <dgm:prSet/>
      <dgm:spPr/>
      <dgm:t>
        <a:bodyPr/>
        <a:lstStyle/>
        <a:p>
          <a:endParaRPr lang="en-GB"/>
        </a:p>
      </dgm:t>
    </dgm:pt>
    <dgm:pt modelId="{B7D36B75-F219-4E58-863A-8DC95B30D68C}" type="pres">
      <dgm:prSet presAssocID="{C63EB07A-3349-4C99-B49C-339E89EA7319}" presName="linearFlow" presStyleCnt="0">
        <dgm:presLayoutVars>
          <dgm:resizeHandles val="exact"/>
        </dgm:presLayoutVars>
      </dgm:prSet>
      <dgm:spPr/>
    </dgm:pt>
    <dgm:pt modelId="{4CED4C34-7130-46AB-9EAC-7897B0175884}" type="pres">
      <dgm:prSet presAssocID="{8F44D34A-FE3C-4239-87B8-3928921C809B}" presName="node" presStyleLbl="node1" presStyleIdx="0" presStyleCnt="3" custScaleX="214694">
        <dgm:presLayoutVars>
          <dgm:bulletEnabled val="1"/>
        </dgm:presLayoutVars>
      </dgm:prSet>
      <dgm:spPr/>
    </dgm:pt>
    <dgm:pt modelId="{658CB1AC-0120-4D96-B706-047BA08AEAF5}" type="pres">
      <dgm:prSet presAssocID="{92CAB1FE-CE1E-4DD0-B2F1-A4E9DFD50D2D}" presName="sibTrans" presStyleLbl="sibTrans2D1" presStyleIdx="0" presStyleCnt="2"/>
      <dgm:spPr/>
    </dgm:pt>
    <dgm:pt modelId="{8EE9F40C-EE8A-4194-A8DA-7FC5EA756486}" type="pres">
      <dgm:prSet presAssocID="{92CAB1FE-CE1E-4DD0-B2F1-A4E9DFD50D2D}" presName="connectorText" presStyleLbl="sibTrans2D1" presStyleIdx="0" presStyleCnt="2"/>
      <dgm:spPr/>
    </dgm:pt>
    <dgm:pt modelId="{FB5DF89B-4923-479B-B697-DC9B8EC069BC}" type="pres">
      <dgm:prSet presAssocID="{B43BFBD3-CA61-41D7-AC9C-D064BD8DF867}" presName="node" presStyleLbl="node1" presStyleIdx="1" presStyleCnt="3" custScaleX="207875">
        <dgm:presLayoutVars>
          <dgm:bulletEnabled val="1"/>
        </dgm:presLayoutVars>
      </dgm:prSet>
      <dgm:spPr/>
    </dgm:pt>
    <dgm:pt modelId="{27EC5C0E-700E-421B-9568-92E791F24FFA}" type="pres">
      <dgm:prSet presAssocID="{538966E1-1E5D-4033-BE7B-4A35BBD74344}" presName="sibTrans" presStyleLbl="sibTrans2D1" presStyleIdx="1" presStyleCnt="2"/>
      <dgm:spPr/>
    </dgm:pt>
    <dgm:pt modelId="{E6668A56-04D3-4856-A444-6948138B3BB3}" type="pres">
      <dgm:prSet presAssocID="{538966E1-1E5D-4033-BE7B-4A35BBD74344}" presName="connectorText" presStyleLbl="sibTrans2D1" presStyleIdx="1" presStyleCnt="2"/>
      <dgm:spPr/>
    </dgm:pt>
    <dgm:pt modelId="{3CED9154-FA55-4FFE-BEF1-5E054BE4EC8C}" type="pres">
      <dgm:prSet presAssocID="{7173F3A4-E200-4D12-8D1C-702E68527CA9}" presName="node" presStyleLbl="node1" presStyleIdx="2" presStyleCnt="3" custScaleX="186955">
        <dgm:presLayoutVars>
          <dgm:bulletEnabled val="1"/>
        </dgm:presLayoutVars>
      </dgm:prSet>
      <dgm:spPr/>
    </dgm:pt>
  </dgm:ptLst>
  <dgm:cxnLst>
    <dgm:cxn modelId="{2F680A1E-B7B9-4F3E-845A-F1EE82AF27D1}" type="presOf" srcId="{538966E1-1E5D-4033-BE7B-4A35BBD74344}" destId="{27EC5C0E-700E-421B-9568-92E791F24FFA}" srcOrd="0" destOrd="0" presId="urn:microsoft.com/office/officeart/2005/8/layout/process2"/>
    <dgm:cxn modelId="{548A972E-EC20-463F-B7F9-CA4E2B5C365A}" type="presOf" srcId="{7173F3A4-E200-4D12-8D1C-702E68527CA9}" destId="{3CED9154-FA55-4FFE-BEF1-5E054BE4EC8C}" srcOrd="0" destOrd="0" presId="urn:microsoft.com/office/officeart/2005/8/layout/process2"/>
    <dgm:cxn modelId="{3F699A35-9E43-459A-A283-F22A8A7C06F9}" type="presOf" srcId="{B43BFBD3-CA61-41D7-AC9C-D064BD8DF867}" destId="{FB5DF89B-4923-479B-B697-DC9B8EC069BC}" srcOrd="0" destOrd="0" presId="urn:microsoft.com/office/officeart/2005/8/layout/process2"/>
    <dgm:cxn modelId="{340ABC38-70C9-44EF-B058-27FAC998F977}" type="presOf" srcId="{8F44D34A-FE3C-4239-87B8-3928921C809B}" destId="{4CED4C34-7130-46AB-9EAC-7897B0175884}" srcOrd="0" destOrd="0" presId="urn:microsoft.com/office/officeart/2005/8/layout/process2"/>
    <dgm:cxn modelId="{B9CA035F-191B-4B16-A0BB-15393AE13E91}" type="presOf" srcId="{92CAB1FE-CE1E-4DD0-B2F1-A4E9DFD50D2D}" destId="{8EE9F40C-EE8A-4194-A8DA-7FC5EA756486}" srcOrd="1" destOrd="0" presId="urn:microsoft.com/office/officeart/2005/8/layout/process2"/>
    <dgm:cxn modelId="{5C255049-2C39-4D2D-8CB6-0276830BBB08}" type="presOf" srcId="{C63EB07A-3349-4C99-B49C-339E89EA7319}" destId="{B7D36B75-F219-4E58-863A-8DC95B30D68C}" srcOrd="0" destOrd="0" presId="urn:microsoft.com/office/officeart/2005/8/layout/process2"/>
    <dgm:cxn modelId="{6439CBA1-8856-4111-AF03-F2DBFEFB4C75}" srcId="{C63EB07A-3349-4C99-B49C-339E89EA7319}" destId="{7173F3A4-E200-4D12-8D1C-702E68527CA9}" srcOrd="2" destOrd="0" parTransId="{46A0F533-FC10-47D6-A372-FA8BA2EF6FDF}" sibTransId="{39856411-9C5D-4826-8232-53E2FF6E6F3C}"/>
    <dgm:cxn modelId="{4C6DD4AC-3FBF-4437-871D-B37F7F2C314F}" srcId="{C63EB07A-3349-4C99-B49C-339E89EA7319}" destId="{8F44D34A-FE3C-4239-87B8-3928921C809B}" srcOrd="0" destOrd="0" parTransId="{A4AE6515-7627-44B1-A239-B0904CACAFAD}" sibTransId="{92CAB1FE-CE1E-4DD0-B2F1-A4E9DFD50D2D}"/>
    <dgm:cxn modelId="{EA4ACFCD-446F-43F0-8EF5-EC703C039190}" srcId="{C63EB07A-3349-4C99-B49C-339E89EA7319}" destId="{B43BFBD3-CA61-41D7-AC9C-D064BD8DF867}" srcOrd="1" destOrd="0" parTransId="{8BD31BCB-1DE6-409D-BEA2-75388F827F85}" sibTransId="{538966E1-1E5D-4033-BE7B-4A35BBD74344}"/>
    <dgm:cxn modelId="{F5152EE7-C4E4-42BE-8D2A-36C984766F96}" type="presOf" srcId="{92CAB1FE-CE1E-4DD0-B2F1-A4E9DFD50D2D}" destId="{658CB1AC-0120-4D96-B706-047BA08AEAF5}" srcOrd="0" destOrd="0" presId="urn:microsoft.com/office/officeart/2005/8/layout/process2"/>
    <dgm:cxn modelId="{9B6B84F3-EB93-46C4-8278-F9CA0A2D643B}" type="presOf" srcId="{538966E1-1E5D-4033-BE7B-4A35BBD74344}" destId="{E6668A56-04D3-4856-A444-6948138B3BB3}" srcOrd="1" destOrd="0" presId="urn:microsoft.com/office/officeart/2005/8/layout/process2"/>
    <dgm:cxn modelId="{AF62CE75-F5BE-4DB7-8318-4D2A9AE5A8CC}" type="presParOf" srcId="{B7D36B75-F219-4E58-863A-8DC95B30D68C}" destId="{4CED4C34-7130-46AB-9EAC-7897B0175884}" srcOrd="0" destOrd="0" presId="urn:microsoft.com/office/officeart/2005/8/layout/process2"/>
    <dgm:cxn modelId="{8F545981-3315-4819-B7B4-B21FCA2A0564}" type="presParOf" srcId="{B7D36B75-F219-4E58-863A-8DC95B30D68C}" destId="{658CB1AC-0120-4D96-B706-047BA08AEAF5}" srcOrd="1" destOrd="0" presId="urn:microsoft.com/office/officeart/2005/8/layout/process2"/>
    <dgm:cxn modelId="{89E5DBA4-0500-45D9-AE70-00C458F7BC1A}" type="presParOf" srcId="{658CB1AC-0120-4D96-B706-047BA08AEAF5}" destId="{8EE9F40C-EE8A-4194-A8DA-7FC5EA756486}" srcOrd="0" destOrd="0" presId="urn:microsoft.com/office/officeart/2005/8/layout/process2"/>
    <dgm:cxn modelId="{0A029AB2-C47B-4557-8CC8-75B0FD2EA69A}" type="presParOf" srcId="{B7D36B75-F219-4E58-863A-8DC95B30D68C}" destId="{FB5DF89B-4923-479B-B697-DC9B8EC069BC}" srcOrd="2" destOrd="0" presId="urn:microsoft.com/office/officeart/2005/8/layout/process2"/>
    <dgm:cxn modelId="{8290091A-DE62-405E-BB1E-63E159E4FFD2}" type="presParOf" srcId="{B7D36B75-F219-4E58-863A-8DC95B30D68C}" destId="{27EC5C0E-700E-421B-9568-92E791F24FFA}" srcOrd="3" destOrd="0" presId="urn:microsoft.com/office/officeart/2005/8/layout/process2"/>
    <dgm:cxn modelId="{AC78862B-5C9B-47DE-9F61-FB74775DEBBA}" type="presParOf" srcId="{27EC5C0E-700E-421B-9568-92E791F24FFA}" destId="{E6668A56-04D3-4856-A444-6948138B3BB3}" srcOrd="0" destOrd="0" presId="urn:microsoft.com/office/officeart/2005/8/layout/process2"/>
    <dgm:cxn modelId="{6CF1A5F8-486C-4B7A-B5CB-6FA42D26A5D1}" type="presParOf" srcId="{B7D36B75-F219-4E58-863A-8DC95B30D68C}" destId="{3CED9154-FA55-4FFE-BEF1-5E054BE4EC8C}"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EF2405A-4B78-488C-B6E8-BF5C02B920C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1A9C446-EBB3-45BC-A5B4-F9CB697B01B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 to identify &amp; record when hate crime is happening</a:t>
          </a:r>
        </a:p>
      </dgm:t>
    </dgm:pt>
    <dgm:pt modelId="{6900795A-F3E8-44E0-B193-E50B91E5E9B1}" type="parTrans" cxnId="{64D7206E-ACCB-4E78-94FE-F9A26454DF8B}">
      <dgm:prSet/>
      <dgm:spPr/>
      <dgm:t>
        <a:bodyPr/>
        <a:lstStyle/>
        <a:p>
          <a:endParaRPr lang="en-GB"/>
        </a:p>
      </dgm:t>
    </dgm:pt>
    <dgm:pt modelId="{298F96A6-8A46-45E6-A826-AE4E459D74C8}" type="sibTrans" cxnId="{64D7206E-ACCB-4E78-94FE-F9A26454DF8B}">
      <dgm:prSet/>
      <dgm:spPr/>
      <dgm:t>
        <a:bodyPr/>
        <a:lstStyle/>
        <a:p>
          <a:endParaRPr lang="en-GB"/>
        </a:p>
      </dgm:t>
    </dgm:pt>
    <dgm:pt modelId="{89C5F3D2-ECF8-4ACC-AC8C-C205F1177FE3}">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Help to identify any victim/witnesses vulnerabilities or specific needs – risk assess</a:t>
          </a:r>
        </a:p>
      </dgm:t>
    </dgm:pt>
    <dgm:pt modelId="{F828DABE-8434-472D-A0AF-B5A6684AF1F0}" type="parTrans" cxnId="{53AE9BDC-EFB4-4FB9-9549-E33994817E3B}">
      <dgm:prSet/>
      <dgm:spPr/>
      <dgm:t>
        <a:bodyPr/>
        <a:lstStyle/>
        <a:p>
          <a:endParaRPr lang="en-GB"/>
        </a:p>
      </dgm:t>
    </dgm:pt>
    <dgm:pt modelId="{F4A948D4-E974-486B-A1AA-3FA193D074F9}" type="sibTrans" cxnId="{53AE9BDC-EFB4-4FB9-9549-E33994817E3B}">
      <dgm:prSet/>
      <dgm:spPr/>
      <dgm:t>
        <a:bodyPr/>
        <a:lstStyle/>
        <a:p>
          <a:endParaRPr lang="en-GB"/>
        </a:p>
      </dgm:t>
    </dgm:pt>
    <dgm:pt modelId="{8C7255F5-4108-4D7A-BAAA-A1F0A585F0A9}">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Investigate the hate element</a:t>
          </a:r>
        </a:p>
      </dgm:t>
    </dgm:pt>
    <dgm:pt modelId="{6292F0A5-6654-47EC-B870-80BBCF430C18}" type="parTrans" cxnId="{68E8F174-7435-4A63-AFD9-BB40C79F84FC}">
      <dgm:prSet/>
      <dgm:spPr/>
      <dgm:t>
        <a:bodyPr/>
        <a:lstStyle/>
        <a:p>
          <a:endParaRPr lang="en-GB"/>
        </a:p>
      </dgm:t>
    </dgm:pt>
    <dgm:pt modelId="{0B9795E7-4B19-4099-B94C-B19DA2F3D1E5}" type="sibTrans" cxnId="{68E8F174-7435-4A63-AFD9-BB40C79F84FC}">
      <dgm:prSet/>
      <dgm:spPr/>
      <dgm:t>
        <a:bodyPr/>
        <a:lstStyle/>
        <a:p>
          <a:endParaRPr lang="en-GB"/>
        </a:p>
      </dgm:t>
    </dgm:pt>
    <dgm:pt modelId="{211C2DB8-9A38-420F-A8E2-8292270C19A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Provide a single point of contact</a:t>
          </a:r>
        </a:p>
      </dgm:t>
    </dgm:pt>
    <dgm:pt modelId="{E7B6DBFD-202E-40C8-B9A2-CAE5D4496956}" type="parTrans" cxnId="{F5C15652-1A4A-4EF0-934A-C42907E3F82B}">
      <dgm:prSet/>
      <dgm:spPr/>
      <dgm:t>
        <a:bodyPr/>
        <a:lstStyle/>
        <a:p>
          <a:endParaRPr lang="en-GB"/>
        </a:p>
      </dgm:t>
    </dgm:pt>
    <dgm:pt modelId="{41978FEC-11A2-4B67-95FF-423068D6F79C}" type="sibTrans" cxnId="{F5C15652-1A4A-4EF0-934A-C42907E3F82B}">
      <dgm:prSet/>
      <dgm:spPr/>
      <dgm:t>
        <a:bodyPr/>
        <a:lstStyle/>
        <a:p>
          <a:endParaRPr lang="en-GB"/>
        </a:p>
      </dgm:t>
    </dgm:pt>
    <dgm:pt modelId="{3DDFFCEB-C5BF-46F0-B6E3-FDE52EE9DB1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Provide regular updates</a:t>
          </a:r>
        </a:p>
      </dgm:t>
    </dgm:pt>
    <dgm:pt modelId="{16623E48-79B7-4708-BCD1-25E93574B990}" type="parTrans" cxnId="{D05A2E98-82EB-4896-A9E1-228388CE0F90}">
      <dgm:prSet/>
      <dgm:spPr/>
      <dgm:t>
        <a:bodyPr/>
        <a:lstStyle/>
        <a:p>
          <a:endParaRPr lang="en-GB"/>
        </a:p>
      </dgm:t>
    </dgm:pt>
    <dgm:pt modelId="{ADDFEBEF-EB04-40BB-9E72-BFC8DC336D36}" type="sibTrans" cxnId="{D05A2E98-82EB-4896-A9E1-228388CE0F90}">
      <dgm:prSet/>
      <dgm:spPr/>
      <dgm:t>
        <a:bodyPr/>
        <a:lstStyle/>
        <a:p>
          <a:endParaRPr lang="en-GB"/>
        </a:p>
      </dgm:t>
    </dgm:pt>
    <dgm:pt modelId="{904576FF-EA0E-4316-BD58-739E106ED56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Work with other agencies</a:t>
          </a:r>
        </a:p>
      </dgm:t>
    </dgm:pt>
    <dgm:pt modelId="{0E384DDC-BA85-4CA0-8AF9-5EC101B7503C}" type="parTrans" cxnId="{3C808747-4338-421B-836B-E596072D1334}">
      <dgm:prSet/>
      <dgm:spPr/>
      <dgm:t>
        <a:bodyPr/>
        <a:lstStyle/>
        <a:p>
          <a:endParaRPr lang="en-GB"/>
        </a:p>
      </dgm:t>
    </dgm:pt>
    <dgm:pt modelId="{684832FE-9DC0-47C7-B23C-3381DFD0703C}" type="sibTrans" cxnId="{3C808747-4338-421B-836B-E596072D1334}">
      <dgm:prSet/>
      <dgm:spPr/>
      <dgm:t>
        <a:bodyPr/>
        <a:lstStyle/>
        <a:p>
          <a:endParaRPr lang="en-GB"/>
        </a:p>
      </dgm:t>
    </dgm:pt>
    <dgm:pt modelId="{420A3E44-63EC-4D61-93C7-8C58A3A9C34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Visit on a regular basis</a:t>
          </a:r>
        </a:p>
      </dgm:t>
    </dgm:pt>
    <dgm:pt modelId="{4E379DF1-48C3-462A-BC06-0DB22B1151BF}" type="parTrans" cxnId="{30354830-0594-466D-A1C2-D06E301937E6}">
      <dgm:prSet/>
      <dgm:spPr/>
      <dgm:t>
        <a:bodyPr/>
        <a:lstStyle/>
        <a:p>
          <a:endParaRPr lang="en-GB"/>
        </a:p>
      </dgm:t>
    </dgm:pt>
    <dgm:pt modelId="{C1C47278-7675-44A5-96B3-E3B3249FB921}" type="sibTrans" cxnId="{30354830-0594-466D-A1C2-D06E301937E6}">
      <dgm:prSet/>
      <dgm:spPr/>
      <dgm:t>
        <a:bodyPr/>
        <a:lstStyle/>
        <a:p>
          <a:endParaRPr lang="en-GB"/>
        </a:p>
      </dgm:t>
    </dgm:pt>
    <dgm:pt modelId="{57B6E336-45DF-4B43-993F-BD545A2DDE3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Support the collection of best evidence</a:t>
          </a:r>
        </a:p>
      </dgm:t>
    </dgm:pt>
    <dgm:pt modelId="{75045A9C-7EA1-40AD-93C1-37AE9D6BBE5E}" type="parTrans" cxnId="{0370444F-7A56-4667-B48B-19D823832A9F}">
      <dgm:prSet/>
      <dgm:spPr/>
      <dgm:t>
        <a:bodyPr/>
        <a:lstStyle/>
        <a:p>
          <a:endParaRPr lang="en-GB"/>
        </a:p>
      </dgm:t>
    </dgm:pt>
    <dgm:pt modelId="{98264EA4-8422-4C8B-9E2E-B5191810D6EA}" type="sibTrans" cxnId="{0370444F-7A56-4667-B48B-19D823832A9F}">
      <dgm:prSet/>
      <dgm:spPr/>
      <dgm:t>
        <a:bodyPr/>
        <a:lstStyle/>
        <a:p>
          <a:endParaRPr lang="en-GB"/>
        </a:p>
      </dgm:t>
    </dgm:pt>
    <dgm:pt modelId="{9D921D4A-6DA2-46B2-ACB7-32C2095B4706}" type="pres">
      <dgm:prSet presAssocID="{AEF2405A-4B78-488C-B6E8-BF5C02B920C5}" presName="diagram" presStyleCnt="0">
        <dgm:presLayoutVars>
          <dgm:dir/>
          <dgm:resizeHandles val="exact"/>
        </dgm:presLayoutVars>
      </dgm:prSet>
      <dgm:spPr/>
    </dgm:pt>
    <dgm:pt modelId="{D12CE996-BA21-4C4B-8084-F104C3B6FB83}" type="pres">
      <dgm:prSet presAssocID="{11A9C446-EBB3-45BC-A5B4-F9CB697B01B9}" presName="node" presStyleLbl="node1" presStyleIdx="0" presStyleCnt="8" custLinFactNeighborX="-16528" custLinFactNeighborY="-41">
        <dgm:presLayoutVars>
          <dgm:bulletEnabled val="1"/>
        </dgm:presLayoutVars>
      </dgm:prSet>
      <dgm:spPr/>
    </dgm:pt>
    <dgm:pt modelId="{BD9EF765-AA85-4274-AD25-355B25F0EE59}" type="pres">
      <dgm:prSet presAssocID="{298F96A6-8A46-45E6-A826-AE4E459D74C8}" presName="sibTrans" presStyleCnt="0"/>
      <dgm:spPr/>
    </dgm:pt>
    <dgm:pt modelId="{54E8F837-2981-439A-9D84-DA5341697623}" type="pres">
      <dgm:prSet presAssocID="{89C5F3D2-ECF8-4ACC-AC8C-C205F1177FE3}" presName="node" presStyleLbl="node1" presStyleIdx="1" presStyleCnt="8" custScaleX="144531">
        <dgm:presLayoutVars>
          <dgm:bulletEnabled val="1"/>
        </dgm:presLayoutVars>
      </dgm:prSet>
      <dgm:spPr/>
    </dgm:pt>
    <dgm:pt modelId="{2C5BBA8B-94A3-46C6-8C88-0902BE4F1D6D}" type="pres">
      <dgm:prSet presAssocID="{F4A948D4-E974-486B-A1AA-3FA193D074F9}" presName="sibTrans" presStyleCnt="0"/>
      <dgm:spPr/>
    </dgm:pt>
    <dgm:pt modelId="{7775E66F-0473-4205-8A05-A9B41FC0F78D}" type="pres">
      <dgm:prSet presAssocID="{8C7255F5-4108-4D7A-BAAA-A1F0A585F0A9}" presName="node" presStyleLbl="node1" presStyleIdx="2" presStyleCnt="8" custLinFactNeighborX="21558" custLinFactNeighborY="-3899">
        <dgm:presLayoutVars>
          <dgm:bulletEnabled val="1"/>
        </dgm:presLayoutVars>
      </dgm:prSet>
      <dgm:spPr/>
    </dgm:pt>
    <dgm:pt modelId="{C6DC508A-7A41-44FB-A0CB-9FA843E9F34C}" type="pres">
      <dgm:prSet presAssocID="{0B9795E7-4B19-4099-B94C-B19DA2F3D1E5}" presName="sibTrans" presStyleCnt="0"/>
      <dgm:spPr/>
    </dgm:pt>
    <dgm:pt modelId="{F0D13A7F-3E22-4191-A6FA-F662F8480F01}" type="pres">
      <dgm:prSet presAssocID="{211C2DB8-9A38-420F-A8E2-8292270C19AE}" presName="node" presStyleLbl="node1" presStyleIdx="3" presStyleCnt="8">
        <dgm:presLayoutVars>
          <dgm:bulletEnabled val="1"/>
        </dgm:presLayoutVars>
      </dgm:prSet>
      <dgm:spPr/>
    </dgm:pt>
    <dgm:pt modelId="{88F4A5F4-C28E-4CD4-8CD3-8BE3593E9526}" type="pres">
      <dgm:prSet presAssocID="{41978FEC-11A2-4B67-95FF-423068D6F79C}" presName="sibTrans" presStyleCnt="0"/>
      <dgm:spPr/>
    </dgm:pt>
    <dgm:pt modelId="{CB64393F-1D81-4AC2-9D0D-7A0910CF8291}" type="pres">
      <dgm:prSet presAssocID="{3DDFFCEB-C5BF-46F0-B6E3-FDE52EE9DB1B}" presName="node" presStyleLbl="node1" presStyleIdx="4" presStyleCnt="8">
        <dgm:presLayoutVars>
          <dgm:bulletEnabled val="1"/>
        </dgm:presLayoutVars>
      </dgm:prSet>
      <dgm:spPr/>
    </dgm:pt>
    <dgm:pt modelId="{5895B755-D588-4797-ADE3-3756CD7BE28D}" type="pres">
      <dgm:prSet presAssocID="{ADDFEBEF-EB04-40BB-9E72-BFC8DC336D36}" presName="sibTrans" presStyleCnt="0"/>
      <dgm:spPr/>
    </dgm:pt>
    <dgm:pt modelId="{723A0503-8ECE-4BC1-B511-7EB19BA86369}" type="pres">
      <dgm:prSet presAssocID="{904576FF-EA0E-4316-BD58-739E106ED566}" presName="node" presStyleLbl="node1" presStyleIdx="5" presStyleCnt="8">
        <dgm:presLayoutVars>
          <dgm:bulletEnabled val="1"/>
        </dgm:presLayoutVars>
      </dgm:prSet>
      <dgm:spPr/>
    </dgm:pt>
    <dgm:pt modelId="{EA91D45C-FF9B-4E21-B056-C23D1782C7C4}" type="pres">
      <dgm:prSet presAssocID="{684832FE-9DC0-47C7-B23C-3381DFD0703C}" presName="sibTrans" presStyleCnt="0"/>
      <dgm:spPr/>
    </dgm:pt>
    <dgm:pt modelId="{93239475-BD8A-40F7-AD6A-CAA6C59AF337}" type="pres">
      <dgm:prSet presAssocID="{420A3E44-63EC-4D61-93C7-8C58A3A9C34B}" presName="node" presStyleLbl="node1" presStyleIdx="6" presStyleCnt="8">
        <dgm:presLayoutVars>
          <dgm:bulletEnabled val="1"/>
        </dgm:presLayoutVars>
      </dgm:prSet>
      <dgm:spPr/>
    </dgm:pt>
    <dgm:pt modelId="{756D91CB-00C8-423E-9A0B-ED59FF296D24}" type="pres">
      <dgm:prSet presAssocID="{C1C47278-7675-44A5-96B3-E3B3249FB921}" presName="sibTrans" presStyleCnt="0"/>
      <dgm:spPr/>
    </dgm:pt>
    <dgm:pt modelId="{E448A3D4-A2C9-49A3-9F6C-93CAC84DB120}" type="pres">
      <dgm:prSet presAssocID="{57B6E336-45DF-4B43-993F-BD545A2DDE30}" presName="node" presStyleLbl="node1" presStyleIdx="7" presStyleCnt="8">
        <dgm:presLayoutVars>
          <dgm:bulletEnabled val="1"/>
        </dgm:presLayoutVars>
      </dgm:prSet>
      <dgm:spPr/>
    </dgm:pt>
  </dgm:ptLst>
  <dgm:cxnLst>
    <dgm:cxn modelId="{46C82618-0FFF-40A0-A0DB-DA7CE5B4B612}" type="presOf" srcId="{AEF2405A-4B78-488C-B6E8-BF5C02B920C5}" destId="{9D921D4A-6DA2-46B2-ACB7-32C2095B4706}" srcOrd="0" destOrd="0" presId="urn:microsoft.com/office/officeart/2005/8/layout/default"/>
    <dgm:cxn modelId="{30354830-0594-466D-A1C2-D06E301937E6}" srcId="{AEF2405A-4B78-488C-B6E8-BF5C02B920C5}" destId="{420A3E44-63EC-4D61-93C7-8C58A3A9C34B}" srcOrd="6" destOrd="0" parTransId="{4E379DF1-48C3-462A-BC06-0DB22B1151BF}" sibTransId="{C1C47278-7675-44A5-96B3-E3B3249FB921}"/>
    <dgm:cxn modelId="{3C808747-4338-421B-836B-E596072D1334}" srcId="{AEF2405A-4B78-488C-B6E8-BF5C02B920C5}" destId="{904576FF-EA0E-4316-BD58-739E106ED566}" srcOrd="5" destOrd="0" parTransId="{0E384DDC-BA85-4CA0-8AF9-5EC101B7503C}" sibTransId="{684832FE-9DC0-47C7-B23C-3381DFD0703C}"/>
    <dgm:cxn modelId="{96271249-2BF2-4C4C-AC22-8B838172F86D}" type="presOf" srcId="{3DDFFCEB-C5BF-46F0-B6E3-FDE52EE9DB1B}" destId="{CB64393F-1D81-4AC2-9D0D-7A0910CF8291}" srcOrd="0" destOrd="0" presId="urn:microsoft.com/office/officeart/2005/8/layout/default"/>
    <dgm:cxn modelId="{7D493D6D-C111-4E1A-980B-2DA2365096EE}" type="presOf" srcId="{11A9C446-EBB3-45BC-A5B4-F9CB697B01B9}" destId="{D12CE996-BA21-4C4B-8084-F104C3B6FB83}" srcOrd="0" destOrd="0" presId="urn:microsoft.com/office/officeart/2005/8/layout/default"/>
    <dgm:cxn modelId="{64D7206E-ACCB-4E78-94FE-F9A26454DF8B}" srcId="{AEF2405A-4B78-488C-B6E8-BF5C02B920C5}" destId="{11A9C446-EBB3-45BC-A5B4-F9CB697B01B9}" srcOrd="0" destOrd="0" parTransId="{6900795A-F3E8-44E0-B193-E50B91E5E9B1}" sibTransId="{298F96A6-8A46-45E6-A826-AE4E459D74C8}"/>
    <dgm:cxn modelId="{0370444F-7A56-4667-B48B-19D823832A9F}" srcId="{AEF2405A-4B78-488C-B6E8-BF5C02B920C5}" destId="{57B6E336-45DF-4B43-993F-BD545A2DDE30}" srcOrd="7" destOrd="0" parTransId="{75045A9C-7EA1-40AD-93C1-37AE9D6BBE5E}" sibTransId="{98264EA4-8422-4C8B-9E2E-B5191810D6EA}"/>
    <dgm:cxn modelId="{31FCB651-6471-43BD-9CC3-4EB6627D27AD}" type="presOf" srcId="{8C7255F5-4108-4D7A-BAAA-A1F0A585F0A9}" destId="{7775E66F-0473-4205-8A05-A9B41FC0F78D}" srcOrd="0" destOrd="0" presId="urn:microsoft.com/office/officeart/2005/8/layout/default"/>
    <dgm:cxn modelId="{806F3E52-03AF-4C8B-AF1B-65F932C6B642}" type="presOf" srcId="{420A3E44-63EC-4D61-93C7-8C58A3A9C34B}" destId="{93239475-BD8A-40F7-AD6A-CAA6C59AF337}" srcOrd="0" destOrd="0" presId="urn:microsoft.com/office/officeart/2005/8/layout/default"/>
    <dgm:cxn modelId="{F5C15652-1A4A-4EF0-934A-C42907E3F82B}" srcId="{AEF2405A-4B78-488C-B6E8-BF5C02B920C5}" destId="{211C2DB8-9A38-420F-A8E2-8292270C19AE}" srcOrd="3" destOrd="0" parTransId="{E7B6DBFD-202E-40C8-B9A2-CAE5D4496956}" sibTransId="{41978FEC-11A2-4B67-95FF-423068D6F79C}"/>
    <dgm:cxn modelId="{68E8F174-7435-4A63-AFD9-BB40C79F84FC}" srcId="{AEF2405A-4B78-488C-B6E8-BF5C02B920C5}" destId="{8C7255F5-4108-4D7A-BAAA-A1F0A585F0A9}" srcOrd="2" destOrd="0" parTransId="{6292F0A5-6654-47EC-B870-80BBCF430C18}" sibTransId="{0B9795E7-4B19-4099-B94C-B19DA2F3D1E5}"/>
    <dgm:cxn modelId="{22516985-B385-4127-A169-A14A7FB7E89D}" type="presOf" srcId="{904576FF-EA0E-4316-BD58-739E106ED566}" destId="{723A0503-8ECE-4BC1-B511-7EB19BA86369}" srcOrd="0" destOrd="0" presId="urn:microsoft.com/office/officeart/2005/8/layout/default"/>
    <dgm:cxn modelId="{D05A2E98-82EB-4896-A9E1-228388CE0F90}" srcId="{AEF2405A-4B78-488C-B6E8-BF5C02B920C5}" destId="{3DDFFCEB-C5BF-46F0-B6E3-FDE52EE9DB1B}" srcOrd="4" destOrd="0" parTransId="{16623E48-79B7-4708-BCD1-25E93574B990}" sibTransId="{ADDFEBEF-EB04-40BB-9E72-BFC8DC336D36}"/>
    <dgm:cxn modelId="{0E2C2DAC-CC8E-4D6E-8E25-81014AC2B5D6}" type="presOf" srcId="{211C2DB8-9A38-420F-A8E2-8292270C19AE}" destId="{F0D13A7F-3E22-4191-A6FA-F662F8480F01}" srcOrd="0" destOrd="0" presId="urn:microsoft.com/office/officeart/2005/8/layout/default"/>
    <dgm:cxn modelId="{0D73C2D9-8538-4FED-BED1-6B4AFD264627}" type="presOf" srcId="{89C5F3D2-ECF8-4ACC-AC8C-C205F1177FE3}" destId="{54E8F837-2981-439A-9D84-DA5341697623}" srcOrd="0" destOrd="0" presId="urn:microsoft.com/office/officeart/2005/8/layout/default"/>
    <dgm:cxn modelId="{53AE9BDC-EFB4-4FB9-9549-E33994817E3B}" srcId="{AEF2405A-4B78-488C-B6E8-BF5C02B920C5}" destId="{89C5F3D2-ECF8-4ACC-AC8C-C205F1177FE3}" srcOrd="1" destOrd="0" parTransId="{F828DABE-8434-472D-A0AF-B5A6684AF1F0}" sibTransId="{F4A948D4-E974-486B-A1AA-3FA193D074F9}"/>
    <dgm:cxn modelId="{546EF9E9-C938-45B1-B1C6-212DB80D1ADD}" type="presOf" srcId="{57B6E336-45DF-4B43-993F-BD545A2DDE30}" destId="{E448A3D4-A2C9-49A3-9F6C-93CAC84DB120}" srcOrd="0" destOrd="0" presId="urn:microsoft.com/office/officeart/2005/8/layout/default"/>
    <dgm:cxn modelId="{268DCB8A-859E-4834-99A3-401E9124521D}" type="presParOf" srcId="{9D921D4A-6DA2-46B2-ACB7-32C2095B4706}" destId="{D12CE996-BA21-4C4B-8084-F104C3B6FB83}" srcOrd="0" destOrd="0" presId="urn:microsoft.com/office/officeart/2005/8/layout/default"/>
    <dgm:cxn modelId="{64149474-3631-41F8-AD34-A5E31965A61B}" type="presParOf" srcId="{9D921D4A-6DA2-46B2-ACB7-32C2095B4706}" destId="{BD9EF765-AA85-4274-AD25-355B25F0EE59}" srcOrd="1" destOrd="0" presId="urn:microsoft.com/office/officeart/2005/8/layout/default"/>
    <dgm:cxn modelId="{CB919808-696A-47EA-A63B-7DFE681A3378}" type="presParOf" srcId="{9D921D4A-6DA2-46B2-ACB7-32C2095B4706}" destId="{54E8F837-2981-439A-9D84-DA5341697623}" srcOrd="2" destOrd="0" presId="urn:microsoft.com/office/officeart/2005/8/layout/default"/>
    <dgm:cxn modelId="{ABF39685-66D1-46D9-8EC0-B21915A2D588}" type="presParOf" srcId="{9D921D4A-6DA2-46B2-ACB7-32C2095B4706}" destId="{2C5BBA8B-94A3-46C6-8C88-0902BE4F1D6D}" srcOrd="3" destOrd="0" presId="urn:microsoft.com/office/officeart/2005/8/layout/default"/>
    <dgm:cxn modelId="{CDBD2D3A-122F-4005-A7F4-F616A7EF89D4}" type="presParOf" srcId="{9D921D4A-6DA2-46B2-ACB7-32C2095B4706}" destId="{7775E66F-0473-4205-8A05-A9B41FC0F78D}" srcOrd="4" destOrd="0" presId="urn:microsoft.com/office/officeart/2005/8/layout/default"/>
    <dgm:cxn modelId="{5551BE92-0A58-4FF9-BB09-714705B57406}" type="presParOf" srcId="{9D921D4A-6DA2-46B2-ACB7-32C2095B4706}" destId="{C6DC508A-7A41-44FB-A0CB-9FA843E9F34C}" srcOrd="5" destOrd="0" presId="urn:microsoft.com/office/officeart/2005/8/layout/default"/>
    <dgm:cxn modelId="{DBE9044B-93D5-46DC-AA79-99D73DFDCC79}" type="presParOf" srcId="{9D921D4A-6DA2-46B2-ACB7-32C2095B4706}" destId="{F0D13A7F-3E22-4191-A6FA-F662F8480F01}" srcOrd="6" destOrd="0" presId="urn:microsoft.com/office/officeart/2005/8/layout/default"/>
    <dgm:cxn modelId="{762AB939-D616-4CE8-80E4-D93AE4E4E962}" type="presParOf" srcId="{9D921D4A-6DA2-46B2-ACB7-32C2095B4706}" destId="{88F4A5F4-C28E-4CD4-8CD3-8BE3593E9526}" srcOrd="7" destOrd="0" presId="urn:microsoft.com/office/officeart/2005/8/layout/default"/>
    <dgm:cxn modelId="{2926C417-9C51-4A4C-AF23-DF637D281E3D}" type="presParOf" srcId="{9D921D4A-6DA2-46B2-ACB7-32C2095B4706}" destId="{CB64393F-1D81-4AC2-9D0D-7A0910CF8291}" srcOrd="8" destOrd="0" presId="urn:microsoft.com/office/officeart/2005/8/layout/default"/>
    <dgm:cxn modelId="{F9C7D226-79ED-4AF1-A4D5-C2F685A1B77B}" type="presParOf" srcId="{9D921D4A-6DA2-46B2-ACB7-32C2095B4706}" destId="{5895B755-D588-4797-ADE3-3756CD7BE28D}" srcOrd="9" destOrd="0" presId="urn:microsoft.com/office/officeart/2005/8/layout/default"/>
    <dgm:cxn modelId="{F28DDF35-7DED-4057-ADA7-EEBE84D6A65F}" type="presParOf" srcId="{9D921D4A-6DA2-46B2-ACB7-32C2095B4706}" destId="{723A0503-8ECE-4BC1-B511-7EB19BA86369}" srcOrd="10" destOrd="0" presId="urn:microsoft.com/office/officeart/2005/8/layout/default"/>
    <dgm:cxn modelId="{34D6F4FA-4CEE-4204-B009-C532315F27DA}" type="presParOf" srcId="{9D921D4A-6DA2-46B2-ACB7-32C2095B4706}" destId="{EA91D45C-FF9B-4E21-B056-C23D1782C7C4}" srcOrd="11" destOrd="0" presId="urn:microsoft.com/office/officeart/2005/8/layout/default"/>
    <dgm:cxn modelId="{EA0B2816-5304-4062-8B19-3A9EAB8C8CCD}" type="presParOf" srcId="{9D921D4A-6DA2-46B2-ACB7-32C2095B4706}" destId="{93239475-BD8A-40F7-AD6A-CAA6C59AF337}" srcOrd="12" destOrd="0" presId="urn:microsoft.com/office/officeart/2005/8/layout/default"/>
    <dgm:cxn modelId="{671EDFD3-86F0-4811-B335-994781F30DF2}" type="presParOf" srcId="{9D921D4A-6DA2-46B2-ACB7-32C2095B4706}" destId="{756D91CB-00C8-423E-9A0B-ED59FF296D24}" srcOrd="13" destOrd="0" presId="urn:microsoft.com/office/officeart/2005/8/layout/default"/>
    <dgm:cxn modelId="{1C0ACD8B-CF20-42A2-9F95-04CDAD9B64D7}" type="presParOf" srcId="{9D921D4A-6DA2-46B2-ACB7-32C2095B4706}" destId="{E448A3D4-A2C9-49A3-9F6C-93CAC84DB12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824834-1E14-4CF7-A938-1E9C69E701A7}">
      <dsp:nvSpPr>
        <dsp:cNvPr id="0" name=""/>
        <dsp:cNvSpPr/>
      </dsp:nvSpPr>
      <dsp:spPr>
        <a:xfrm>
          <a:off x="7600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(amendment of Legislation Regs 2008)</a:t>
          </a:r>
        </a:p>
      </dsp:txBody>
      <dsp:txXfrm>
        <a:off x="760050" y="1147"/>
        <a:ext cx="2245635" cy="1347381"/>
      </dsp:txXfrm>
    </dsp:sp>
    <dsp:sp modelId="{77BE70B0-7807-46D8-B35A-6F1EC1DCC401}">
      <dsp:nvSpPr>
        <dsp:cNvPr id="0" name=""/>
        <dsp:cNvSpPr/>
      </dsp:nvSpPr>
      <dsp:spPr>
        <a:xfrm>
          <a:off x="3230250"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 Pay Act 1970</a:t>
          </a:r>
        </a:p>
      </dsp:txBody>
      <dsp:txXfrm>
        <a:off x="3230250" y="1147"/>
        <a:ext cx="2245635" cy="1347381"/>
      </dsp:txXfrm>
    </dsp:sp>
    <dsp:sp modelId="{31E3E3F3-CA2D-46B4-BB48-1A3D75386587}">
      <dsp:nvSpPr>
        <dsp:cNvPr id="0" name=""/>
        <dsp:cNvSpPr/>
      </dsp:nvSpPr>
      <dsp:spPr>
        <a:xfrm>
          <a:off x="5662139" y="1"/>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Race Relations Act 1976</a:t>
          </a:r>
        </a:p>
      </dsp:txBody>
      <dsp:txXfrm>
        <a:off x="5662139" y="1"/>
        <a:ext cx="2245635" cy="1347381"/>
      </dsp:txXfrm>
    </dsp:sp>
    <dsp:sp modelId="{3753088E-2CA5-41AE-86A1-DAD038DF8F05}">
      <dsp:nvSpPr>
        <dsp:cNvPr id="0" name=""/>
        <dsp:cNvSpPr/>
      </dsp:nvSpPr>
      <dsp:spPr>
        <a:xfrm>
          <a:off x="8170649" y="1147"/>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1975</a:t>
          </a:r>
        </a:p>
      </dsp:txBody>
      <dsp:txXfrm>
        <a:off x="8170649" y="1147"/>
        <a:ext cx="2245635" cy="1347381"/>
      </dsp:txXfrm>
    </dsp:sp>
    <dsp:sp modelId="{331BABDA-4CE1-4AA6-927D-083343DF3C8F}">
      <dsp:nvSpPr>
        <dsp:cNvPr id="0" name=""/>
        <dsp:cNvSpPr/>
      </dsp:nvSpPr>
      <dsp:spPr>
        <a:xfrm>
          <a:off x="7600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Sex Discrimination Act 1986</a:t>
          </a:r>
        </a:p>
      </dsp:txBody>
      <dsp:txXfrm>
        <a:off x="760050" y="1573092"/>
        <a:ext cx="2245635" cy="1347381"/>
      </dsp:txXfrm>
    </dsp:sp>
    <dsp:sp modelId="{FFBD244E-5925-463D-898E-2D192FA398D9}">
      <dsp:nvSpPr>
        <dsp:cNvPr id="0" name=""/>
        <dsp:cNvSpPr/>
      </dsp:nvSpPr>
      <dsp:spPr>
        <a:xfrm>
          <a:off x="3230250"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(Sexual Orientation) Regs 2003</a:t>
          </a:r>
        </a:p>
      </dsp:txBody>
      <dsp:txXfrm>
        <a:off x="3230250" y="1573092"/>
        <a:ext cx="2245635" cy="1347381"/>
      </dsp:txXfrm>
    </dsp:sp>
    <dsp:sp modelId="{0CA17F25-AAF9-4C0F-A46C-5E2C20098EF6}">
      <dsp:nvSpPr>
        <dsp:cNvPr id="0" name=""/>
        <dsp:cNvSpPr/>
      </dsp:nvSpPr>
      <dsp:spPr>
        <a:xfrm>
          <a:off x="57004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(Sexual Orientation) Regs 2007</a:t>
          </a:r>
        </a:p>
      </dsp:txBody>
      <dsp:txXfrm>
        <a:off x="5700449" y="1573092"/>
        <a:ext cx="2245635" cy="1347381"/>
      </dsp:txXfrm>
    </dsp:sp>
    <dsp:sp modelId="{1D719C4A-87D0-4281-B119-F6F96783C7EC}">
      <dsp:nvSpPr>
        <dsp:cNvPr id="0" name=""/>
        <dsp:cNvSpPr/>
      </dsp:nvSpPr>
      <dsp:spPr>
        <a:xfrm>
          <a:off x="8170649" y="1573092"/>
          <a:ext cx="2245635" cy="13473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(Religion or Belief) Regs 2003</a:t>
          </a:r>
        </a:p>
      </dsp:txBody>
      <dsp:txXfrm>
        <a:off x="8170649" y="1573092"/>
        <a:ext cx="2245635" cy="1347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1E4AE-CDA9-4991-AC3C-51A1C71E6152}">
      <dsp:nvSpPr>
        <dsp:cNvPr id="0" name=""/>
        <dsp:cNvSpPr/>
      </dsp:nvSpPr>
      <dsp:spPr>
        <a:xfrm>
          <a:off x="1282485" y="212"/>
          <a:ext cx="1862312" cy="1862312"/>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Equality Act 2006</a:t>
          </a:r>
        </a:p>
      </dsp:txBody>
      <dsp:txXfrm>
        <a:off x="1555214" y="272941"/>
        <a:ext cx="1316854" cy="1316854"/>
      </dsp:txXfrm>
    </dsp:sp>
    <dsp:sp modelId="{524B0B9D-6369-4CCB-B860-AC6D37B741C6}">
      <dsp:nvSpPr>
        <dsp:cNvPr id="0" name=""/>
        <dsp:cNvSpPr/>
      </dsp:nvSpPr>
      <dsp:spPr>
        <a:xfrm>
          <a:off x="3296017" y="391298"/>
          <a:ext cx="1080141" cy="1080141"/>
        </a:xfrm>
        <a:prstGeom prst="mathPlus">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439190" y="804344"/>
        <a:ext cx="793795" cy="254049"/>
      </dsp:txXfrm>
    </dsp:sp>
    <dsp:sp modelId="{EF75E332-2702-4328-989B-FF7B04842D9F}">
      <dsp:nvSpPr>
        <dsp:cNvPr id="0" name=""/>
        <dsp:cNvSpPr/>
      </dsp:nvSpPr>
      <dsp:spPr>
        <a:xfrm>
          <a:off x="4536164" y="0"/>
          <a:ext cx="2097336" cy="1862312"/>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Employment Equality (Age) Regs 2006</a:t>
          </a:r>
        </a:p>
      </dsp:txBody>
      <dsp:txXfrm>
        <a:off x="4843312" y="272729"/>
        <a:ext cx="1483040" cy="1316854"/>
      </dsp:txXfrm>
    </dsp:sp>
    <dsp:sp modelId="{D26DFE39-FE8A-47B3-ACFE-77132E2E796F}">
      <dsp:nvSpPr>
        <dsp:cNvPr id="0" name=""/>
        <dsp:cNvSpPr/>
      </dsp:nvSpPr>
      <dsp:spPr>
        <a:xfrm>
          <a:off x="6775934" y="391298"/>
          <a:ext cx="1080141" cy="1080141"/>
        </a:xfrm>
        <a:prstGeom prst="mathEqual">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00250">
            <a:lnSpc>
              <a:spcPct val="90000"/>
            </a:lnSpc>
            <a:spcBef>
              <a:spcPct val="0"/>
            </a:spcBef>
            <a:spcAft>
              <a:spcPct val="35000"/>
            </a:spcAft>
            <a:buNone/>
          </a:pPr>
          <a:endParaRPr lang="en-GB" sz="4500" kern="1200"/>
        </a:p>
      </dsp:txBody>
      <dsp:txXfrm>
        <a:off x="6919107" y="613807"/>
        <a:ext cx="793795" cy="635123"/>
      </dsp:txXfrm>
    </dsp:sp>
    <dsp:sp modelId="{AE11A902-A2EA-4E4B-B02B-CFBC0A1CCD8A}">
      <dsp:nvSpPr>
        <dsp:cNvPr id="0" name=""/>
        <dsp:cNvSpPr/>
      </dsp:nvSpPr>
      <dsp:spPr>
        <a:xfrm>
          <a:off x="8007295" y="212"/>
          <a:ext cx="1862312" cy="1862312"/>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Equality Act 2010</a:t>
          </a:r>
        </a:p>
      </dsp:txBody>
      <dsp:txXfrm>
        <a:off x="8280024" y="272941"/>
        <a:ext cx="1316854" cy="13168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487BE-4812-441D-B5A6-316021307822}">
      <dsp:nvSpPr>
        <dsp:cNvPr id="0" name=""/>
        <dsp:cNvSpPr/>
      </dsp:nvSpPr>
      <dsp:spPr>
        <a:xfrm rot="5400000">
          <a:off x="-420123" y="1882262"/>
          <a:ext cx="1553308"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372155F-88EB-4592-8CCE-79E36CED31F4}">
      <dsp:nvSpPr>
        <dsp:cNvPr id="0" name=""/>
        <dsp:cNvSpPr/>
      </dsp:nvSpPr>
      <dsp:spPr>
        <a:xfrm>
          <a:off x="5469" y="762373"/>
          <a:ext cx="1732061" cy="135784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a:t>
          </a:r>
        </a:p>
      </dsp:txBody>
      <dsp:txXfrm>
        <a:off x="45239" y="802143"/>
        <a:ext cx="1652521" cy="1278306"/>
      </dsp:txXfrm>
    </dsp:sp>
    <dsp:sp modelId="{45D2169D-8F25-4AA1-9BFD-3841549D802C}">
      <dsp:nvSpPr>
        <dsp:cNvPr id="0" name=""/>
        <dsp:cNvSpPr/>
      </dsp:nvSpPr>
      <dsp:spPr>
        <a:xfrm rot="5400000">
          <a:off x="-406141" y="3432796"/>
          <a:ext cx="152534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6594D3E-7AC9-449B-BCF1-F48F634362D8}">
      <dsp:nvSpPr>
        <dsp:cNvPr id="0" name=""/>
        <dsp:cNvSpPr/>
      </dsp:nvSpPr>
      <dsp:spPr>
        <a:xfrm>
          <a:off x="5469" y="2380028"/>
          <a:ext cx="1732061" cy="125250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Disability</a:t>
          </a:r>
        </a:p>
      </dsp:txBody>
      <dsp:txXfrm>
        <a:off x="42154" y="2416713"/>
        <a:ext cx="1658691" cy="1179139"/>
      </dsp:txXfrm>
    </dsp:sp>
    <dsp:sp modelId="{6664E8A3-062A-4FD9-9F86-D17670A9A024}">
      <dsp:nvSpPr>
        <dsp:cNvPr id="0" name=""/>
        <dsp:cNvSpPr/>
      </dsp:nvSpPr>
      <dsp:spPr>
        <a:xfrm rot="21581843">
          <a:off x="356515" y="4189385"/>
          <a:ext cx="2303673"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A238A9C-D6CD-469D-BC94-1C29A5D1CDD8}">
      <dsp:nvSpPr>
        <dsp:cNvPr id="0" name=""/>
        <dsp:cNvSpPr/>
      </dsp:nvSpPr>
      <dsp:spPr>
        <a:xfrm>
          <a:off x="5469" y="3892346"/>
          <a:ext cx="1732061" cy="130141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Marriage &amp; Civil Partnership</a:t>
          </a:r>
        </a:p>
      </dsp:txBody>
      <dsp:txXfrm>
        <a:off x="43586" y="3930463"/>
        <a:ext cx="1655827" cy="1225181"/>
      </dsp:txXfrm>
    </dsp:sp>
    <dsp:sp modelId="{EE872AE1-6EF5-4AC3-BAE7-19DA9F644F00}">
      <dsp:nvSpPr>
        <dsp:cNvPr id="0" name=""/>
        <dsp:cNvSpPr/>
      </dsp:nvSpPr>
      <dsp:spPr>
        <a:xfrm rot="16200000">
          <a:off x="1878070" y="3389124"/>
          <a:ext cx="156420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90F509A-D2A3-42B3-8F2E-5C13FA378655}">
      <dsp:nvSpPr>
        <dsp:cNvPr id="0" name=""/>
        <dsp:cNvSpPr/>
      </dsp:nvSpPr>
      <dsp:spPr>
        <a:xfrm>
          <a:off x="2309111" y="3844292"/>
          <a:ext cx="1732061" cy="13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Pregnancy &amp; Maternity</a:t>
          </a:r>
        </a:p>
      </dsp:txBody>
      <dsp:txXfrm>
        <a:off x="2348636" y="3883817"/>
        <a:ext cx="1653011" cy="1270419"/>
      </dsp:txXfrm>
    </dsp:sp>
    <dsp:sp modelId="{B5BE4A4F-035E-4F63-8318-D6DF7A1DD424}">
      <dsp:nvSpPr>
        <dsp:cNvPr id="0" name=""/>
        <dsp:cNvSpPr/>
      </dsp:nvSpPr>
      <dsp:spPr>
        <a:xfrm rot="16200000">
          <a:off x="1893364" y="1828735"/>
          <a:ext cx="1533615"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3365E2A-1487-411E-9D4C-51F93E090074}">
      <dsp:nvSpPr>
        <dsp:cNvPr id="0" name=""/>
        <dsp:cNvSpPr/>
      </dsp:nvSpPr>
      <dsp:spPr>
        <a:xfrm>
          <a:off x="2309111" y="2301607"/>
          <a:ext cx="1732061" cy="12828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none" kern="1200" dirty="0">
              <a:solidFill>
                <a:schemeClr val="tx1"/>
              </a:solidFill>
            </a:rPr>
            <a:t>Race</a:t>
          </a:r>
        </a:p>
      </dsp:txBody>
      <dsp:txXfrm>
        <a:off x="2346685" y="2339181"/>
        <a:ext cx="1656913" cy="1207727"/>
      </dsp:txXfrm>
    </dsp:sp>
    <dsp:sp modelId="{552D2C48-2588-490C-AB02-FB848FE9141B}">
      <dsp:nvSpPr>
        <dsp:cNvPr id="0" name=""/>
        <dsp:cNvSpPr/>
      </dsp:nvSpPr>
      <dsp:spPr>
        <a:xfrm rot="21599140">
          <a:off x="2660172" y="1050095"/>
          <a:ext cx="2476649"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0C330A6-16CC-4A79-BF8E-05895A670AF5}">
      <dsp:nvSpPr>
        <dsp:cNvPr id="0" name=""/>
        <dsp:cNvSpPr/>
      </dsp:nvSpPr>
      <dsp:spPr>
        <a:xfrm>
          <a:off x="2309111" y="754059"/>
          <a:ext cx="1732061" cy="1287739"/>
        </a:xfrm>
        <a:prstGeom prst="roundRect">
          <a:avLst>
            <a:gd name="adj" fmla="val 10000"/>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Religion or Belief</a:t>
          </a:r>
        </a:p>
      </dsp:txBody>
      <dsp:txXfrm>
        <a:off x="2346828" y="791776"/>
        <a:ext cx="1656627" cy="1212305"/>
      </dsp:txXfrm>
    </dsp:sp>
    <dsp:sp modelId="{5D068B91-21F0-4A97-B0FB-BA9F181E87EE}">
      <dsp:nvSpPr>
        <dsp:cNvPr id="0" name=""/>
        <dsp:cNvSpPr/>
      </dsp:nvSpPr>
      <dsp:spPr>
        <a:xfrm rot="5400000">
          <a:off x="4421879" y="1775082"/>
          <a:ext cx="1439186"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1B8BF31-EB65-48BF-A610-9D604CF01918}">
      <dsp:nvSpPr>
        <dsp:cNvPr id="0" name=""/>
        <dsp:cNvSpPr/>
      </dsp:nvSpPr>
      <dsp:spPr>
        <a:xfrm>
          <a:off x="4790410" y="754059"/>
          <a:ext cx="1732061" cy="127497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a:t>
          </a:r>
        </a:p>
      </dsp:txBody>
      <dsp:txXfrm>
        <a:off x="4827753" y="791402"/>
        <a:ext cx="1657375" cy="1200291"/>
      </dsp:txXfrm>
    </dsp:sp>
    <dsp:sp modelId="{653E2EFB-0201-4830-9566-A434AFE4B075}">
      <dsp:nvSpPr>
        <dsp:cNvPr id="0" name=""/>
        <dsp:cNvSpPr/>
      </dsp:nvSpPr>
      <dsp:spPr>
        <a:xfrm rot="5400000">
          <a:off x="4424078" y="3221957"/>
          <a:ext cx="1434788" cy="155885"/>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8138846-EE0C-472B-9859-B30EAC3C6A2C}">
      <dsp:nvSpPr>
        <dsp:cNvPr id="0" name=""/>
        <dsp:cNvSpPr/>
      </dsp:nvSpPr>
      <dsp:spPr>
        <a:xfrm>
          <a:off x="4790410" y="2288846"/>
          <a:ext cx="1732061" cy="11050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Orientation</a:t>
          </a:r>
        </a:p>
      </dsp:txBody>
      <dsp:txXfrm>
        <a:off x="4822776" y="2321212"/>
        <a:ext cx="1667329" cy="1040340"/>
      </dsp:txXfrm>
    </dsp:sp>
    <dsp:sp modelId="{6BDE9AEF-0FC2-41BC-A800-0C28E9768934}">
      <dsp:nvSpPr>
        <dsp:cNvPr id="0" name=""/>
        <dsp:cNvSpPr/>
      </dsp:nvSpPr>
      <dsp:spPr>
        <a:xfrm>
          <a:off x="4612752" y="3653727"/>
          <a:ext cx="2087376" cy="12661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 Reassignment</a:t>
          </a:r>
        </a:p>
      </dsp:txBody>
      <dsp:txXfrm>
        <a:off x="4649835" y="3690810"/>
        <a:ext cx="2013210" cy="11919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39CE1-6781-4FB8-97BE-6A0CE36D2EA9}">
      <dsp:nvSpPr>
        <dsp:cNvPr id="0" name=""/>
        <dsp:cNvSpPr/>
      </dsp:nvSpPr>
      <dsp:spPr>
        <a:xfrm>
          <a:off x="9465" y="1297726"/>
          <a:ext cx="2829123" cy="27893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Eliminate discrimination, harassment &amp; victimisation</a:t>
          </a:r>
        </a:p>
      </dsp:txBody>
      <dsp:txXfrm>
        <a:off x="91162" y="1379423"/>
        <a:ext cx="2665729" cy="2625952"/>
      </dsp:txXfrm>
    </dsp:sp>
    <dsp:sp modelId="{91F03FD8-3656-4B31-85DF-9B2B168C3237}">
      <dsp:nvSpPr>
        <dsp:cNvPr id="0" name=""/>
        <dsp:cNvSpPr/>
      </dsp:nvSpPr>
      <dsp:spPr>
        <a:xfrm>
          <a:off x="3121501" y="2341588"/>
          <a:ext cx="599774" cy="7016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21501" y="2481912"/>
        <a:ext cx="419842" cy="420974"/>
      </dsp:txXfrm>
    </dsp:sp>
    <dsp:sp modelId="{5B1FC662-E6DA-4B19-A1B5-454A40E77CAA}">
      <dsp:nvSpPr>
        <dsp:cNvPr id="0" name=""/>
        <dsp:cNvSpPr/>
      </dsp:nvSpPr>
      <dsp:spPr>
        <a:xfrm>
          <a:off x="3970238" y="1266571"/>
          <a:ext cx="2829123" cy="28516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Advance equality of opportunity between people who share a PC &amp; people who don’t</a:t>
          </a:r>
        </a:p>
      </dsp:txBody>
      <dsp:txXfrm>
        <a:off x="4053100" y="1349433"/>
        <a:ext cx="2663399" cy="2685933"/>
      </dsp:txXfrm>
    </dsp:sp>
    <dsp:sp modelId="{AD5F8D90-BAD8-470F-8680-C6E5FC6FA0A5}">
      <dsp:nvSpPr>
        <dsp:cNvPr id="0" name=""/>
        <dsp:cNvSpPr/>
      </dsp:nvSpPr>
      <dsp:spPr>
        <a:xfrm>
          <a:off x="7082274" y="2341588"/>
          <a:ext cx="599774" cy="70162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82274" y="2481912"/>
        <a:ext cx="419842" cy="420974"/>
      </dsp:txXfrm>
    </dsp:sp>
    <dsp:sp modelId="{C9436004-2479-4135-8DA0-E8A94688DDDD}">
      <dsp:nvSpPr>
        <dsp:cNvPr id="0" name=""/>
        <dsp:cNvSpPr/>
      </dsp:nvSpPr>
      <dsp:spPr>
        <a:xfrm>
          <a:off x="7931011" y="1251000"/>
          <a:ext cx="2829123" cy="28827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1"/>
              </a:solidFill>
            </a:rPr>
            <a:t>Encourage positive relations between people who share a PC and people who don’t</a:t>
          </a:r>
        </a:p>
      </dsp:txBody>
      <dsp:txXfrm>
        <a:off x="8013873" y="1333862"/>
        <a:ext cx="2663399" cy="27170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26E72-2D92-4AC2-8D22-85D266155845}">
      <dsp:nvSpPr>
        <dsp:cNvPr id="0" name=""/>
        <dsp:cNvSpPr/>
      </dsp:nvSpPr>
      <dsp:spPr>
        <a:xfrm>
          <a:off x="101601" y="2180"/>
          <a:ext cx="10126129" cy="142742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is when an employer takes steps to help or encourage certain groups of people with different needs or who are </a:t>
          </a:r>
          <a:r>
            <a:rPr lang="en-GB" sz="2400" b="1" i="1" kern="1200" dirty="0">
              <a:solidFill>
                <a:schemeClr val="tx1"/>
              </a:solidFill>
            </a:rPr>
            <a:t>under represented or disadvantaged</a:t>
          </a:r>
          <a:r>
            <a:rPr lang="en-GB" sz="2400" kern="1200" dirty="0">
              <a:solidFill>
                <a:schemeClr val="tx1"/>
              </a:solidFill>
            </a:rPr>
            <a:t> in some way access work or training’ (CAB)</a:t>
          </a:r>
        </a:p>
      </dsp:txBody>
      <dsp:txXfrm>
        <a:off x="143409" y="43988"/>
        <a:ext cx="10042513" cy="1343813"/>
      </dsp:txXfrm>
    </dsp:sp>
    <dsp:sp modelId="{5CCECB7F-B35D-4040-964A-0F3AA499FF72}">
      <dsp:nvSpPr>
        <dsp:cNvPr id="0" name=""/>
        <dsp:cNvSpPr/>
      </dsp:nvSpPr>
      <dsp:spPr>
        <a:xfrm rot="5400000">
          <a:off x="4897023" y="1465295"/>
          <a:ext cx="535286" cy="64234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71964" y="1518823"/>
        <a:ext cx="385405" cy="374700"/>
      </dsp:txXfrm>
    </dsp:sp>
    <dsp:sp modelId="{E6C839A5-A191-430F-90FD-0E409D1524C6}">
      <dsp:nvSpPr>
        <dsp:cNvPr id="0" name=""/>
        <dsp:cNvSpPr/>
      </dsp:nvSpPr>
      <dsp:spPr>
        <a:xfrm>
          <a:off x="1710257" y="2143324"/>
          <a:ext cx="6908817" cy="142742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‘Positive action does not mean people will be employed or promoted simply because they share a particular characteristic’ (</a:t>
          </a:r>
          <a:r>
            <a:rPr lang="en-GB" sz="2400" kern="1200" dirty="0" err="1">
              <a:solidFill>
                <a:schemeClr val="tx1"/>
              </a:solidFill>
            </a:rPr>
            <a:t>CofP</a:t>
          </a:r>
          <a:r>
            <a:rPr lang="en-GB" sz="2400" kern="1200" dirty="0">
              <a:solidFill>
                <a:schemeClr val="tx1"/>
              </a:solidFill>
            </a:rPr>
            <a:t>) </a:t>
          </a:r>
        </a:p>
      </dsp:txBody>
      <dsp:txXfrm>
        <a:off x="1752065" y="2185132"/>
        <a:ext cx="6825201" cy="13438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90260-7EB2-410C-826D-F31A25748E7A}">
      <dsp:nvSpPr>
        <dsp:cNvPr id="0" name=""/>
        <dsp:cNvSpPr/>
      </dsp:nvSpPr>
      <dsp:spPr>
        <a:xfrm>
          <a:off x="1388" y="313117"/>
          <a:ext cx="3535081" cy="424209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158</a:t>
          </a:r>
        </a:p>
      </dsp:txBody>
      <dsp:txXfrm rot="16200000">
        <a:off x="-1384363" y="1698869"/>
        <a:ext cx="3478520" cy="707016"/>
      </dsp:txXfrm>
    </dsp:sp>
    <dsp:sp modelId="{B987A4C3-822E-470C-A255-5DDC99FA6CB3}">
      <dsp:nvSpPr>
        <dsp:cNvPr id="0" name=""/>
        <dsp:cNvSpPr/>
      </dsp:nvSpPr>
      <dsp:spPr>
        <a:xfrm>
          <a:off x="708404" y="313117"/>
          <a:ext cx="2633635" cy="42420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positive action to be taken </a:t>
          </a:r>
          <a:r>
            <a:rPr lang="en-GB" sz="2400" b="1" i="1" kern="1200" dirty="0">
              <a:solidFill>
                <a:schemeClr val="tx1"/>
              </a:solidFill>
            </a:rPr>
            <a:t>before or at the recruitment stage</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Awareness sessions</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Targeted advertising</a:t>
          </a:r>
        </a:p>
        <a:p>
          <a:pPr marL="0" lvl="0" indent="0" algn="l" defTabSz="1066800">
            <a:lnSpc>
              <a:spcPct val="90000"/>
            </a:lnSpc>
            <a:spcBef>
              <a:spcPct val="0"/>
            </a:spcBef>
            <a:spcAft>
              <a:spcPct val="35000"/>
            </a:spcAft>
            <a:buFont typeface="Arial" panose="020B0604020202020204" pitchFamily="34" charset="0"/>
            <a:buNone/>
          </a:pPr>
          <a:r>
            <a:rPr lang="en-GB" sz="2400" kern="1200" dirty="0">
              <a:solidFill>
                <a:schemeClr val="tx1"/>
              </a:solidFill>
            </a:rPr>
            <a:t>Mentors</a:t>
          </a:r>
        </a:p>
        <a:p>
          <a:pPr marL="0" lvl="0" indent="0" algn="l" defTabSz="1066800">
            <a:lnSpc>
              <a:spcPct val="90000"/>
            </a:lnSpc>
            <a:spcBef>
              <a:spcPct val="0"/>
            </a:spcBef>
            <a:spcAft>
              <a:spcPct val="35000"/>
            </a:spcAft>
            <a:buNone/>
          </a:pPr>
          <a:endParaRPr lang="en-GB" sz="2400" kern="1200" dirty="0"/>
        </a:p>
      </dsp:txBody>
      <dsp:txXfrm>
        <a:off x="708404" y="313117"/>
        <a:ext cx="2633635" cy="4242097"/>
      </dsp:txXfrm>
    </dsp:sp>
    <dsp:sp modelId="{670BCA55-17F5-4591-BB91-94B7DA392FB8}">
      <dsp:nvSpPr>
        <dsp:cNvPr id="0" name=""/>
        <dsp:cNvSpPr/>
      </dsp:nvSpPr>
      <dsp:spPr>
        <a:xfrm>
          <a:off x="3660197" y="313117"/>
          <a:ext cx="3535081" cy="424209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dirty="0">
              <a:solidFill>
                <a:schemeClr val="tx1"/>
              </a:solidFill>
            </a:rPr>
            <a:t>Section 159</a:t>
          </a:r>
        </a:p>
      </dsp:txBody>
      <dsp:txXfrm rot="16200000">
        <a:off x="2274445" y="1698869"/>
        <a:ext cx="3478520" cy="707016"/>
      </dsp:txXfrm>
    </dsp:sp>
    <dsp:sp modelId="{F77E3E18-942B-4987-A485-58BEEBCD2D62}">
      <dsp:nvSpPr>
        <dsp:cNvPr id="0" name=""/>
        <dsp:cNvSpPr/>
      </dsp:nvSpPr>
      <dsp:spPr>
        <a:xfrm rot="5400000">
          <a:off x="3366107" y="3685245"/>
          <a:ext cx="623530" cy="530262"/>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613FD23-3C4E-4A87-9CF0-D205436CE5EB}">
      <dsp:nvSpPr>
        <dsp:cNvPr id="0" name=""/>
        <dsp:cNvSpPr/>
      </dsp:nvSpPr>
      <dsp:spPr>
        <a:xfrm>
          <a:off x="4367213" y="313117"/>
          <a:ext cx="2633635" cy="42420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Allows employers to use positive action </a:t>
          </a:r>
          <a:r>
            <a:rPr lang="en-GB" sz="2400" b="1" i="1" kern="1200" dirty="0">
              <a:solidFill>
                <a:schemeClr val="tx1"/>
              </a:solidFill>
            </a:rPr>
            <a:t>in recruitment &amp; promotion</a:t>
          </a:r>
        </a:p>
        <a:p>
          <a:pPr marL="0" lvl="0" indent="0" algn="l" defTabSz="1066800">
            <a:lnSpc>
              <a:spcPct val="90000"/>
            </a:lnSpc>
            <a:spcBef>
              <a:spcPct val="0"/>
            </a:spcBef>
            <a:spcAft>
              <a:spcPct val="35000"/>
            </a:spcAft>
            <a:buNone/>
          </a:pPr>
          <a:r>
            <a:rPr lang="en-GB" sz="2400" kern="1200" dirty="0">
              <a:solidFill>
                <a:schemeClr val="tx1"/>
              </a:solidFill>
            </a:rPr>
            <a:t>Familiarisation sessions</a:t>
          </a:r>
        </a:p>
        <a:p>
          <a:pPr marL="0" lvl="0" indent="0" algn="l" defTabSz="1066800">
            <a:lnSpc>
              <a:spcPct val="90000"/>
            </a:lnSpc>
            <a:spcBef>
              <a:spcPct val="0"/>
            </a:spcBef>
            <a:spcAft>
              <a:spcPct val="35000"/>
            </a:spcAft>
            <a:buNone/>
          </a:pPr>
          <a:r>
            <a:rPr lang="en-GB" sz="2400" kern="1200" dirty="0">
              <a:solidFill>
                <a:schemeClr val="tx1"/>
              </a:solidFill>
            </a:rPr>
            <a:t>Tie-breaker (as qualified as or of equal merit)</a:t>
          </a:r>
        </a:p>
        <a:p>
          <a:pPr marL="0" lvl="0" indent="0" algn="l" defTabSz="1066800">
            <a:lnSpc>
              <a:spcPct val="90000"/>
            </a:lnSpc>
            <a:spcBef>
              <a:spcPct val="0"/>
            </a:spcBef>
            <a:spcAft>
              <a:spcPct val="35000"/>
            </a:spcAft>
            <a:buNone/>
          </a:pPr>
          <a:endParaRPr lang="en-GB" sz="2400" kern="1200" dirty="0"/>
        </a:p>
      </dsp:txBody>
      <dsp:txXfrm>
        <a:off x="4367213" y="313117"/>
        <a:ext cx="2633635" cy="42420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5E899-96EC-4C58-8E12-3823AA2D0AFC}">
      <dsp:nvSpPr>
        <dsp:cNvPr id="0" name=""/>
        <dsp:cNvSpPr/>
      </dsp:nvSpPr>
      <dsp:spPr>
        <a:xfrm>
          <a:off x="547962" y="3984"/>
          <a:ext cx="6061802" cy="220400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Under-representation</a:t>
          </a:r>
        </a:p>
        <a:p>
          <a:pPr marL="0" lvl="0" indent="0" algn="ctr" defTabSz="1066800">
            <a:lnSpc>
              <a:spcPct val="90000"/>
            </a:lnSpc>
            <a:spcBef>
              <a:spcPct val="0"/>
            </a:spcBef>
            <a:spcAft>
              <a:spcPct val="35000"/>
            </a:spcAft>
            <a:buNone/>
          </a:pPr>
          <a:r>
            <a:rPr lang="en-GB" sz="2400" b="0" u="none" kern="1200" dirty="0">
              <a:solidFill>
                <a:schemeClr val="tx1"/>
              </a:solidFill>
            </a:rPr>
            <a:t>5% BAME officers nationally: Estimated 14% of UK population</a:t>
          </a:r>
        </a:p>
        <a:p>
          <a:pPr marL="0" lvl="0" indent="0" algn="ctr" defTabSz="1066800">
            <a:lnSpc>
              <a:spcPct val="90000"/>
            </a:lnSpc>
            <a:spcBef>
              <a:spcPct val="0"/>
            </a:spcBef>
            <a:spcAft>
              <a:spcPct val="35000"/>
            </a:spcAft>
            <a:buNone/>
          </a:pPr>
          <a:r>
            <a:rPr lang="en-GB" sz="2400" b="0" u="none" kern="1200" dirty="0">
              <a:solidFill>
                <a:schemeClr val="tx1"/>
              </a:solidFill>
            </a:rPr>
            <a:t>28% female officers nationally: 51% of UK population</a:t>
          </a:r>
        </a:p>
      </dsp:txBody>
      <dsp:txXfrm>
        <a:off x="612515" y="68537"/>
        <a:ext cx="5932696" cy="2074898"/>
      </dsp:txXfrm>
    </dsp:sp>
    <dsp:sp modelId="{D84AA0D9-2725-4159-93D1-DCCA86069C33}">
      <dsp:nvSpPr>
        <dsp:cNvPr id="0" name=""/>
        <dsp:cNvSpPr/>
      </dsp:nvSpPr>
      <dsp:spPr>
        <a:xfrm rot="5400000">
          <a:off x="3165612" y="2263088"/>
          <a:ext cx="826501" cy="9918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822450">
            <a:lnSpc>
              <a:spcPct val="90000"/>
            </a:lnSpc>
            <a:spcBef>
              <a:spcPct val="0"/>
            </a:spcBef>
            <a:spcAft>
              <a:spcPct val="35000"/>
            </a:spcAft>
            <a:buNone/>
          </a:pPr>
          <a:endParaRPr lang="en-GB" sz="4100" kern="1200"/>
        </a:p>
      </dsp:txBody>
      <dsp:txXfrm rot="-5400000">
        <a:off x="3281322" y="2345738"/>
        <a:ext cx="595081" cy="578551"/>
      </dsp:txXfrm>
    </dsp:sp>
    <dsp:sp modelId="{8DF73D84-8593-4C4D-8E8B-9F088A29A405}">
      <dsp:nvSpPr>
        <dsp:cNvPr id="0" name=""/>
        <dsp:cNvSpPr/>
      </dsp:nvSpPr>
      <dsp:spPr>
        <a:xfrm>
          <a:off x="0" y="3309990"/>
          <a:ext cx="7157727" cy="151833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Operational necessity</a:t>
          </a:r>
        </a:p>
        <a:p>
          <a:pPr marL="0" lvl="0" indent="0" algn="ctr" defTabSz="1066800">
            <a:lnSpc>
              <a:spcPct val="90000"/>
            </a:lnSpc>
            <a:spcBef>
              <a:spcPct val="0"/>
            </a:spcBef>
            <a:spcAft>
              <a:spcPct val="35000"/>
            </a:spcAft>
            <a:buNone/>
          </a:pPr>
          <a:r>
            <a:rPr lang="en-GB" sz="2400" b="0" u="none" kern="1200" dirty="0">
              <a:solidFill>
                <a:schemeClr val="tx1"/>
              </a:solidFill>
            </a:rPr>
            <a:t>Rapidly changing communities – requires a workforce with diverse skills</a:t>
          </a:r>
        </a:p>
      </dsp:txBody>
      <dsp:txXfrm>
        <a:off x="44471" y="3354461"/>
        <a:ext cx="7068785" cy="1429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D685F-813D-4A71-A558-A137598625FF}">
      <dsp:nvSpPr>
        <dsp:cNvPr id="0" name=""/>
        <dsp:cNvSpPr/>
      </dsp:nvSpPr>
      <dsp:spPr>
        <a:xfrm>
          <a:off x="237119" y="0"/>
          <a:ext cx="7066588" cy="12965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The process </a:t>
          </a:r>
          <a:r>
            <a:rPr lang="en-GB" sz="2400" kern="1200" dirty="0">
              <a:solidFill>
                <a:schemeClr val="tx1"/>
              </a:solidFill>
            </a:rPr>
            <a:t>by which associations are made without being consciously aware of the process…</a:t>
          </a:r>
        </a:p>
      </dsp:txBody>
      <dsp:txXfrm>
        <a:off x="275093" y="37974"/>
        <a:ext cx="6990640" cy="1220570"/>
      </dsp:txXfrm>
    </dsp:sp>
    <dsp:sp modelId="{F5DF34D0-1596-4CCA-A439-E218F4413942}">
      <dsp:nvSpPr>
        <dsp:cNvPr id="0" name=""/>
        <dsp:cNvSpPr/>
      </dsp:nvSpPr>
      <dsp:spPr>
        <a:xfrm rot="5372598">
          <a:off x="3422590" y="1258681"/>
          <a:ext cx="713564" cy="102706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rot="-5400000">
        <a:off x="3470400" y="1415433"/>
        <a:ext cx="616238" cy="499495"/>
      </dsp:txXfrm>
    </dsp:sp>
    <dsp:sp modelId="{54256F9D-168F-4CD0-B2C2-8BE998B04FD1}">
      <dsp:nvSpPr>
        <dsp:cNvPr id="0" name=""/>
        <dsp:cNvSpPr/>
      </dsp:nvSpPr>
      <dsp:spPr>
        <a:xfrm>
          <a:off x="416155" y="2247907"/>
          <a:ext cx="6752211" cy="228236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Unconscious bias </a:t>
          </a:r>
          <a:r>
            <a:rPr lang="en-GB" sz="2400" kern="1200" dirty="0">
              <a:solidFill>
                <a:schemeClr val="tx1"/>
              </a:solidFill>
            </a:rPr>
            <a:t>happens automatically &amp;triggered by our brain making quick judgments &amp; assessments of people &amp; situations influenced by our background, cultural environment&amp; personal experiences</a:t>
          </a:r>
        </a:p>
      </dsp:txBody>
      <dsp:txXfrm>
        <a:off x="483003" y="2314755"/>
        <a:ext cx="6618515" cy="21486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1ED0E-72A7-477E-9512-2DFF2120814E}">
      <dsp:nvSpPr>
        <dsp:cNvPr id="0" name=""/>
        <dsp:cNvSpPr/>
      </dsp:nvSpPr>
      <dsp:spPr>
        <a:xfrm>
          <a:off x="849" y="644335"/>
          <a:ext cx="3313286" cy="198797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Implicit biases develop &amp; are maintained from our </a:t>
          </a:r>
          <a:r>
            <a:rPr lang="en-GB" sz="2400" b="1" i="1" kern="1200" dirty="0">
              <a:solidFill>
                <a:schemeClr val="tx1"/>
              </a:solidFill>
            </a:rPr>
            <a:t>upbringing</a:t>
          </a:r>
          <a:r>
            <a:rPr lang="en-GB" sz="2400" kern="1200" dirty="0">
              <a:solidFill>
                <a:schemeClr val="tx1"/>
              </a:solidFill>
            </a:rPr>
            <a:t>, our </a:t>
          </a:r>
          <a:r>
            <a:rPr lang="en-GB" sz="2400" b="1" i="1" kern="1200" dirty="0">
              <a:solidFill>
                <a:schemeClr val="tx1"/>
              </a:solidFill>
            </a:rPr>
            <a:t>experiences</a:t>
          </a:r>
          <a:r>
            <a:rPr lang="en-GB" sz="2400" kern="1200" dirty="0">
              <a:solidFill>
                <a:schemeClr val="tx1"/>
              </a:solidFill>
            </a:rPr>
            <a:t> &amp; from the </a:t>
          </a:r>
          <a:r>
            <a:rPr lang="en-GB" sz="2400" b="1" i="1" kern="1200" dirty="0">
              <a:solidFill>
                <a:schemeClr val="tx1"/>
              </a:solidFill>
            </a:rPr>
            <a:t>media</a:t>
          </a:r>
          <a:r>
            <a:rPr lang="en-GB" sz="2400" kern="1200" dirty="0">
              <a:solidFill>
                <a:schemeClr val="tx1"/>
              </a:solidFill>
            </a:rPr>
            <a:t> we absorb</a:t>
          </a:r>
        </a:p>
      </dsp:txBody>
      <dsp:txXfrm>
        <a:off x="849" y="644335"/>
        <a:ext cx="3313286" cy="1987971"/>
      </dsp:txXfrm>
    </dsp:sp>
    <dsp:sp modelId="{F98ACA79-71B9-455D-BF9A-C478C939733A}">
      <dsp:nvSpPr>
        <dsp:cNvPr id="0" name=""/>
        <dsp:cNvSpPr/>
      </dsp:nvSpPr>
      <dsp:spPr>
        <a:xfrm>
          <a:off x="3645464" y="644335"/>
          <a:ext cx="3313286" cy="198797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Being biased is a part of who we are: </a:t>
          </a:r>
          <a:r>
            <a:rPr lang="en-GB" sz="2400" b="1" i="1" kern="1200" dirty="0">
              <a:solidFill>
                <a:schemeClr val="tx1"/>
              </a:solidFill>
            </a:rPr>
            <a:t>we are ALL biased</a:t>
          </a:r>
          <a:r>
            <a:rPr lang="en-GB" sz="2400" kern="1200" dirty="0">
              <a:solidFill>
                <a:schemeClr val="tx1"/>
              </a:solidFill>
            </a:rPr>
            <a:t> &amp; have a </a:t>
          </a:r>
          <a:r>
            <a:rPr lang="en-GB" sz="2400" b="1" i="1" kern="1200" dirty="0">
              <a:solidFill>
                <a:schemeClr val="tx1"/>
              </a:solidFill>
            </a:rPr>
            <a:t>bias blind spot</a:t>
          </a:r>
        </a:p>
      </dsp:txBody>
      <dsp:txXfrm>
        <a:off x="3645464" y="644335"/>
        <a:ext cx="3313286" cy="19879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7E593-8CDC-44A4-B301-553E5DD16D30}">
      <dsp:nvSpPr>
        <dsp:cNvPr id="0" name=""/>
        <dsp:cNvSpPr/>
      </dsp:nvSpPr>
      <dsp:spPr>
        <a:xfrm>
          <a:off x="790" y="728601"/>
          <a:ext cx="3399997" cy="407999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a:p>
      </dsp:txBody>
      <dsp:txXfrm rot="16200000">
        <a:off x="-1332009" y="2061400"/>
        <a:ext cx="3345598" cy="679999"/>
      </dsp:txXfrm>
    </dsp:sp>
    <dsp:sp modelId="{EDB3A80A-172D-4D37-A86E-5DF0FEE7B3B3}">
      <dsp:nvSpPr>
        <dsp:cNvPr id="0" name=""/>
        <dsp:cNvSpPr/>
      </dsp:nvSpPr>
      <dsp:spPr>
        <a:xfrm>
          <a:off x="680789"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63% of people have hidden their accent in a job interview (Birmingham, Liverpool, Newcastle, Glasgow. Cockney)</a:t>
          </a:r>
        </a:p>
      </dsp:txBody>
      <dsp:txXfrm>
        <a:off x="680789" y="728601"/>
        <a:ext cx="2532998" cy="4079997"/>
      </dsp:txXfrm>
    </dsp:sp>
    <dsp:sp modelId="{21966AE2-098B-4351-9606-D360275F37E8}">
      <dsp:nvSpPr>
        <dsp:cNvPr id="0" name=""/>
        <dsp:cNvSpPr/>
      </dsp:nvSpPr>
      <dsp:spPr>
        <a:xfrm>
          <a:off x="3519788" y="728601"/>
          <a:ext cx="3399997" cy="407999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p>
      </dsp:txBody>
      <dsp:txXfrm rot="16200000">
        <a:off x="2186988" y="2061400"/>
        <a:ext cx="3345598" cy="679999"/>
      </dsp:txXfrm>
    </dsp:sp>
    <dsp:sp modelId="{F6ACE426-43AD-4599-B45B-89E3FADD52DE}">
      <dsp:nvSpPr>
        <dsp:cNvPr id="0" name=""/>
        <dsp:cNvSpPr/>
      </dsp:nvSpPr>
      <dsp:spPr>
        <a:xfrm rot="5400000">
          <a:off x="3236869" y="3972646"/>
          <a:ext cx="599836" cy="50999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A95CF95-9639-4EF2-BE37-E5D80F954D38}">
      <dsp:nvSpPr>
        <dsp:cNvPr id="0" name=""/>
        <dsp:cNvSpPr/>
      </dsp:nvSpPr>
      <dsp:spPr>
        <a:xfrm>
          <a:off x="4199787"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Muslim men are 76% less likely to be employed than white Christian men. ‘Adam </a:t>
          </a:r>
          <a:r>
            <a:rPr lang="en-GB" sz="2600" kern="1200" dirty="0" err="1">
              <a:solidFill>
                <a:schemeClr val="tx1"/>
              </a:solidFill>
            </a:rPr>
            <a:t>Henton</a:t>
          </a:r>
          <a:r>
            <a:rPr lang="en-GB" sz="2600" kern="1200" dirty="0">
              <a:solidFill>
                <a:schemeClr val="tx1"/>
              </a:solidFill>
            </a:rPr>
            <a:t>’ is 3 times as likely than ‘Mohammed Allam’ to secure an interview</a:t>
          </a:r>
        </a:p>
      </dsp:txBody>
      <dsp:txXfrm>
        <a:off x="4199787" y="728601"/>
        <a:ext cx="2532998" cy="4079997"/>
      </dsp:txXfrm>
    </dsp:sp>
    <dsp:sp modelId="{87C20E55-615B-442E-8579-6BAED0C9FEB7}">
      <dsp:nvSpPr>
        <dsp:cNvPr id="0" name=""/>
        <dsp:cNvSpPr/>
      </dsp:nvSpPr>
      <dsp:spPr>
        <a:xfrm>
          <a:off x="7038785" y="728601"/>
          <a:ext cx="3399997" cy="407999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endParaRPr lang="en-GB" sz="3900" kern="1200" dirty="0"/>
        </a:p>
      </dsp:txBody>
      <dsp:txXfrm rot="16200000">
        <a:off x="5705986" y="2061400"/>
        <a:ext cx="3345598" cy="679999"/>
      </dsp:txXfrm>
    </dsp:sp>
    <dsp:sp modelId="{20F7C158-3C04-4807-BCA1-CB4A6E23768B}">
      <dsp:nvSpPr>
        <dsp:cNvPr id="0" name=""/>
        <dsp:cNvSpPr/>
      </dsp:nvSpPr>
      <dsp:spPr>
        <a:xfrm rot="5400000">
          <a:off x="6755867" y="3972646"/>
          <a:ext cx="599836" cy="509999"/>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E3BC77-10BD-4C9A-96EB-E52EA2E84680}">
      <dsp:nvSpPr>
        <dsp:cNvPr id="0" name=""/>
        <dsp:cNvSpPr/>
      </dsp:nvSpPr>
      <dsp:spPr>
        <a:xfrm>
          <a:off x="7718785" y="728601"/>
          <a:ext cx="2532998" cy="407999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Attractive people earn 3% - 4% more than people with below average looks</a:t>
          </a:r>
        </a:p>
      </dsp:txBody>
      <dsp:txXfrm>
        <a:off x="7718785" y="728601"/>
        <a:ext cx="2532998" cy="40799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E7A24-29A9-481F-8C45-136DE944ADB3}">
      <dsp:nvSpPr>
        <dsp:cNvPr id="0" name=""/>
        <dsp:cNvSpPr/>
      </dsp:nvSpPr>
      <dsp:spPr>
        <a:xfrm>
          <a:off x="1044664" y="0"/>
          <a:ext cx="3057530" cy="2106638"/>
        </a:xfrm>
        <a:prstGeom prst="roundRect">
          <a:avLst/>
        </a:prstGeom>
        <a:blipFill rotWithShape="1">
          <a:blip xmlns:r="http://schemas.openxmlformats.org/officeDocument/2006/relationships" r:embed="rId1"/>
          <a:srcRect/>
          <a:stretch>
            <a:fillRect l="-1000" r="-1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0E106-EFF7-4352-882E-E3C144FD97A6}">
      <dsp:nvSpPr>
        <dsp:cNvPr id="0" name=""/>
        <dsp:cNvSpPr/>
      </dsp:nvSpPr>
      <dsp:spPr>
        <a:xfrm>
          <a:off x="1055580" y="2448072"/>
          <a:ext cx="3057530" cy="452557"/>
        </a:xfrm>
        <a:prstGeom prst="rect">
          <a:avLst/>
        </a:prstGeom>
        <a:solidFill>
          <a:schemeClr val="accent2">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PC Recruitment</a:t>
          </a:r>
        </a:p>
      </dsp:txBody>
      <dsp:txXfrm>
        <a:off x="1055580" y="2448072"/>
        <a:ext cx="3057530" cy="45255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F4E7F-1A72-4CBC-B442-61F31DF0B034}">
      <dsp:nvSpPr>
        <dsp:cNvPr id="0" name=""/>
        <dsp:cNvSpPr/>
      </dsp:nvSpPr>
      <dsp:spPr>
        <a:xfrm>
          <a:off x="1312" y="377315"/>
          <a:ext cx="5120502" cy="307230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incident</a:t>
          </a:r>
        </a:p>
        <a:p>
          <a:pPr marL="0" lvl="0" indent="0" algn="ctr" defTabSz="1066800">
            <a:lnSpc>
              <a:spcPct val="90000"/>
            </a:lnSpc>
            <a:spcBef>
              <a:spcPct val="0"/>
            </a:spcBef>
            <a:spcAft>
              <a:spcPct val="35000"/>
            </a:spcAft>
            <a:buNone/>
          </a:pPr>
          <a:r>
            <a:rPr lang="en-GB" sz="2400" kern="1200" dirty="0">
              <a:solidFill>
                <a:schemeClr val="tx1"/>
              </a:solidFill>
            </a:rPr>
            <a:t>‘Any non-crime incident which is perceived by the victim or any other person to be motivated by hostility or prejudice based on actual or perceived disability, race, religion &amp; belief, sexual orientation &amp; transgender’</a:t>
          </a:r>
        </a:p>
      </dsp:txBody>
      <dsp:txXfrm>
        <a:off x="1312" y="377315"/>
        <a:ext cx="5120502" cy="3072301"/>
      </dsp:txXfrm>
    </dsp:sp>
    <dsp:sp modelId="{E46BEBE3-AA3E-49F9-9197-3F424B2D311B}">
      <dsp:nvSpPr>
        <dsp:cNvPr id="0" name=""/>
        <dsp:cNvSpPr/>
      </dsp:nvSpPr>
      <dsp:spPr>
        <a:xfrm>
          <a:off x="5633866" y="377315"/>
          <a:ext cx="5120502" cy="307230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Hate crime</a:t>
          </a:r>
        </a:p>
        <a:p>
          <a:pPr marL="0" lvl="0" indent="0" algn="ctr" defTabSz="1066800">
            <a:lnSpc>
              <a:spcPct val="90000"/>
            </a:lnSpc>
            <a:spcBef>
              <a:spcPct val="0"/>
            </a:spcBef>
            <a:spcAft>
              <a:spcPct val="35000"/>
            </a:spcAft>
            <a:buNone/>
          </a:pPr>
          <a:r>
            <a:rPr lang="en-GB" sz="2400" kern="1200" dirty="0">
              <a:solidFill>
                <a:schemeClr val="tx1"/>
              </a:solidFill>
            </a:rPr>
            <a:t>‘A criminal offence which is perceived by the victim or any other person to be motivated by a hostility or prejudice based on a person’s actual or perceived disability, race, religion &amp; belief, sexual orientation &amp; transgender)</a:t>
          </a:r>
        </a:p>
      </dsp:txBody>
      <dsp:txXfrm>
        <a:off x="5633866" y="377315"/>
        <a:ext cx="5120502" cy="30723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5BDE8-F6C9-4094-BEDF-D3C95911C3F1}">
      <dsp:nvSpPr>
        <dsp:cNvPr id="0" name=""/>
        <dsp:cNvSpPr/>
      </dsp:nvSpPr>
      <dsp:spPr>
        <a:xfrm>
          <a:off x="0" y="0"/>
          <a:ext cx="10612816" cy="161106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Stephen Lawrence </a:t>
          </a:r>
          <a:r>
            <a:rPr lang="en-GB" sz="2400" kern="1200" dirty="0">
              <a:solidFill>
                <a:schemeClr val="tx1"/>
              </a:solidFill>
            </a:rPr>
            <a:t>– stabbed &amp; killed in a racist attack in south east London whilst waiting for a bus in January 1993. In January 2012 Gary Dobson &amp; David Norris were found guilty of his murder</a:t>
          </a:r>
        </a:p>
      </dsp:txBody>
      <dsp:txXfrm>
        <a:off x="2283669" y="0"/>
        <a:ext cx="8329147" cy="1611062"/>
      </dsp:txXfrm>
    </dsp:sp>
    <dsp:sp modelId="{0A1CFD51-AC53-4EDA-AE21-19273F2EF5DC}">
      <dsp:nvSpPr>
        <dsp:cNvPr id="0" name=""/>
        <dsp:cNvSpPr/>
      </dsp:nvSpPr>
      <dsp:spPr>
        <a:xfrm>
          <a:off x="161106" y="161106"/>
          <a:ext cx="2122563" cy="1288849"/>
        </a:xfrm>
        <a:prstGeom prst="roundRect">
          <a:avLst>
            <a:gd name="adj" fmla="val 10000"/>
          </a:avLst>
        </a:prstGeom>
        <a:blipFill rotWithShape="1">
          <a:blip xmlns:r="http://schemas.openxmlformats.org/officeDocument/2006/relationships" r:embed="rId1"/>
          <a:srcRect/>
          <a:stretch>
            <a:fillRect l="-3000" r="-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616437D-FA5B-46F1-9574-B3CD02832C2D}">
      <dsp:nvSpPr>
        <dsp:cNvPr id="0" name=""/>
        <dsp:cNvSpPr/>
      </dsp:nvSpPr>
      <dsp:spPr>
        <a:xfrm>
          <a:off x="0" y="1772168"/>
          <a:ext cx="10612816" cy="161106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1" kern="1200" dirty="0" err="1">
              <a:solidFill>
                <a:schemeClr val="tx1"/>
              </a:solidFill>
            </a:rPr>
            <a:t>Sureyya</a:t>
          </a:r>
          <a:r>
            <a:rPr lang="en-GB" sz="2300" b="1" i="1" kern="1200" dirty="0">
              <a:solidFill>
                <a:schemeClr val="tx1"/>
              </a:solidFill>
            </a:rPr>
            <a:t> </a:t>
          </a:r>
          <a:r>
            <a:rPr lang="en-GB" sz="2300" b="1" i="1" kern="1200" dirty="0" err="1">
              <a:solidFill>
                <a:schemeClr val="tx1"/>
              </a:solidFill>
            </a:rPr>
            <a:t>Ozkaya</a:t>
          </a:r>
          <a:r>
            <a:rPr lang="en-GB" sz="2300" b="1" i="1" kern="1200" dirty="0">
              <a:solidFill>
                <a:schemeClr val="tx1"/>
              </a:solidFill>
            </a:rPr>
            <a:t> </a:t>
          </a:r>
          <a:r>
            <a:rPr lang="en-GB" sz="2300" kern="1200" dirty="0">
              <a:solidFill>
                <a:schemeClr val="tx1"/>
              </a:solidFill>
            </a:rPr>
            <a:t>– 14 years old, taunted about her Muslim faith, had her hair set on fire, her hands &amp; feet cut with glass during the attack before her attackers smashed her head against a tree &amp; left her bleeding in a bush in June 2010. She was found by a woman walking her dog.</a:t>
          </a:r>
        </a:p>
      </dsp:txBody>
      <dsp:txXfrm>
        <a:off x="2283669" y="1772168"/>
        <a:ext cx="8329147" cy="1611062"/>
      </dsp:txXfrm>
    </dsp:sp>
    <dsp:sp modelId="{724A6E05-A9D4-4332-A154-BC377F22F233}">
      <dsp:nvSpPr>
        <dsp:cNvPr id="0" name=""/>
        <dsp:cNvSpPr/>
      </dsp:nvSpPr>
      <dsp:spPr>
        <a:xfrm>
          <a:off x="161106" y="1933274"/>
          <a:ext cx="2122563" cy="1288849"/>
        </a:xfrm>
        <a:prstGeom prst="roundRect">
          <a:avLst>
            <a:gd name="adj" fmla="val 10000"/>
          </a:avLst>
        </a:prstGeom>
        <a:blipFill rotWithShape="1">
          <a:blip xmlns:r="http://schemas.openxmlformats.org/officeDocument/2006/relationships" r:embed="rId2"/>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4F41F2D-83D6-4652-8019-1E5F5746403D}">
      <dsp:nvSpPr>
        <dsp:cNvPr id="0" name=""/>
        <dsp:cNvSpPr/>
      </dsp:nvSpPr>
      <dsp:spPr>
        <a:xfrm>
          <a:off x="0" y="3544336"/>
          <a:ext cx="10612816" cy="161106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Kevin Davies </a:t>
          </a:r>
          <a:r>
            <a:rPr lang="en-GB" sz="2400" kern="1200" dirty="0">
              <a:solidFill>
                <a:schemeClr val="tx1"/>
              </a:solidFill>
            </a:rPr>
            <a:t>– held captive in a shed in Gloucestershire for 6 weeks before paramedics found him dead. Beaten, burned &amp; fed potato peelings. Kevin had epilepsy &amp; learning difficulties</a:t>
          </a:r>
        </a:p>
      </dsp:txBody>
      <dsp:txXfrm>
        <a:off x="2283669" y="3544336"/>
        <a:ext cx="8329147" cy="1611062"/>
      </dsp:txXfrm>
    </dsp:sp>
    <dsp:sp modelId="{ABA24B26-8BD6-4CB4-9514-3983FE8E76B0}">
      <dsp:nvSpPr>
        <dsp:cNvPr id="0" name=""/>
        <dsp:cNvSpPr/>
      </dsp:nvSpPr>
      <dsp:spPr>
        <a:xfrm>
          <a:off x="161106" y="3705443"/>
          <a:ext cx="2122563" cy="1288849"/>
        </a:xfrm>
        <a:prstGeom prst="roundRect">
          <a:avLst>
            <a:gd name="adj" fmla="val 10000"/>
          </a:avLst>
        </a:prstGeom>
        <a:blipFill rotWithShape="1">
          <a:blip xmlns:r="http://schemas.openxmlformats.org/officeDocument/2006/relationships" r:embed="rId3"/>
          <a:srcRect/>
          <a:stretch>
            <a:fillRect t="-11000" b="-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B39C8-4D08-4C04-9B5B-A7B41D0227E5}">
      <dsp:nvSpPr>
        <dsp:cNvPr id="0" name=""/>
        <dsp:cNvSpPr/>
      </dsp:nvSpPr>
      <dsp:spPr>
        <a:xfrm>
          <a:off x="0" y="0"/>
          <a:ext cx="8916051" cy="158485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Sophie Lancaster </a:t>
          </a:r>
          <a:r>
            <a:rPr lang="en-GB" sz="2400" kern="1200" dirty="0">
              <a:solidFill>
                <a:schemeClr val="tx1"/>
              </a:solidFill>
            </a:rPr>
            <a:t>– attacked with her boyfriend in a park in Lancashire in 2007 because they dressed differently. Kicked repeatedly, Sophie died after spending 13 days in a coma</a:t>
          </a:r>
        </a:p>
      </dsp:txBody>
      <dsp:txXfrm>
        <a:off x="1941695" y="0"/>
        <a:ext cx="6974355" cy="1584854"/>
      </dsp:txXfrm>
    </dsp:sp>
    <dsp:sp modelId="{6F96DCF9-88F2-4665-A324-0A8C177924C5}">
      <dsp:nvSpPr>
        <dsp:cNvPr id="0" name=""/>
        <dsp:cNvSpPr/>
      </dsp:nvSpPr>
      <dsp:spPr>
        <a:xfrm>
          <a:off x="158485" y="158485"/>
          <a:ext cx="1783210" cy="1267883"/>
        </a:xfrm>
        <a:prstGeom prst="roundRect">
          <a:avLst>
            <a:gd name="adj" fmla="val 10000"/>
          </a:avLst>
        </a:prstGeom>
        <a:blipFill rotWithShape="1">
          <a:blip xmlns:r="http://schemas.openxmlformats.org/officeDocument/2006/relationships" r:embed="rId1"/>
          <a:srcRect/>
          <a:stretch>
            <a:fillRect t="-16000" b="-1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D9AA3F7-9731-4A2C-9474-26E71BABB130}">
      <dsp:nvSpPr>
        <dsp:cNvPr id="0" name=""/>
        <dsp:cNvSpPr/>
      </dsp:nvSpPr>
      <dsp:spPr>
        <a:xfrm>
          <a:off x="0" y="1743339"/>
          <a:ext cx="8916051" cy="1584854"/>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Jody </a:t>
          </a:r>
          <a:r>
            <a:rPr lang="en-GB" sz="2400" b="1" i="1" kern="1200" dirty="0" err="1">
              <a:solidFill>
                <a:schemeClr val="tx1"/>
              </a:solidFill>
            </a:rPr>
            <a:t>Dobrowski</a:t>
          </a:r>
          <a:r>
            <a:rPr lang="en-GB" sz="2400" b="1" i="1" kern="1200" dirty="0">
              <a:solidFill>
                <a:schemeClr val="tx1"/>
              </a:solidFill>
            </a:rPr>
            <a:t> </a:t>
          </a:r>
          <a:r>
            <a:rPr lang="en-GB" sz="2400" kern="1200" dirty="0">
              <a:solidFill>
                <a:schemeClr val="tx1"/>
              </a:solidFill>
            </a:rPr>
            <a:t>– murdered in October 2005 on Clapham Common because of his sexual orientation. Beaten so badly he had to be identified by his fingerprints</a:t>
          </a:r>
        </a:p>
      </dsp:txBody>
      <dsp:txXfrm>
        <a:off x="1941695" y="1743339"/>
        <a:ext cx="6974355" cy="1584854"/>
      </dsp:txXfrm>
    </dsp:sp>
    <dsp:sp modelId="{299798A3-0D79-4A6D-AB51-E2B617337297}">
      <dsp:nvSpPr>
        <dsp:cNvPr id="0" name=""/>
        <dsp:cNvSpPr/>
      </dsp:nvSpPr>
      <dsp:spPr>
        <a:xfrm>
          <a:off x="158485" y="1901824"/>
          <a:ext cx="1783210" cy="1267883"/>
        </a:xfrm>
        <a:prstGeom prst="roundRect">
          <a:avLst>
            <a:gd name="adj" fmla="val 10000"/>
          </a:avLst>
        </a:prstGeom>
        <a:blipFill rotWithShape="1">
          <a:blip xmlns:r="http://schemas.openxmlformats.org/officeDocument/2006/relationships" r:embed="rId2"/>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06A4AED-558E-4750-BFDB-C3F3AC34630C}">
      <dsp:nvSpPr>
        <dsp:cNvPr id="0" name=""/>
        <dsp:cNvSpPr/>
      </dsp:nvSpPr>
      <dsp:spPr>
        <a:xfrm>
          <a:off x="0" y="3486678"/>
          <a:ext cx="8916051" cy="1584854"/>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Johnny Delaney </a:t>
          </a:r>
          <a:r>
            <a:rPr lang="en-GB" sz="2400" kern="1200" dirty="0">
              <a:solidFill>
                <a:schemeClr val="tx1"/>
              </a:solidFill>
            </a:rPr>
            <a:t>– 15, was kicked to death by a group of teenagers in Cheshire, May 2003. One of the gang stamped on Johnny’s head with both feet &amp; said he deserved it because “he was only a Gypsy”</a:t>
          </a:r>
        </a:p>
      </dsp:txBody>
      <dsp:txXfrm>
        <a:off x="1941695" y="3486678"/>
        <a:ext cx="6974355" cy="1584854"/>
      </dsp:txXfrm>
    </dsp:sp>
    <dsp:sp modelId="{43C3CB28-4D48-48DF-8502-D28EF571806E}">
      <dsp:nvSpPr>
        <dsp:cNvPr id="0" name=""/>
        <dsp:cNvSpPr/>
      </dsp:nvSpPr>
      <dsp:spPr>
        <a:xfrm>
          <a:off x="158485" y="3645164"/>
          <a:ext cx="1783210" cy="1267883"/>
        </a:xfrm>
        <a:prstGeom prst="roundRect">
          <a:avLst>
            <a:gd name="adj" fmla="val 10000"/>
          </a:avLst>
        </a:prstGeom>
        <a:blipFill rotWithShape="1">
          <a:blip xmlns:r="http://schemas.openxmlformats.org/officeDocument/2006/relationships" r:embed="rId3"/>
          <a:srcRect/>
          <a:stretch>
            <a:fillRect t="-3000" b="-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E42D1-D31C-4871-B4FA-1E1326F1ECFD}">
      <dsp:nvSpPr>
        <dsp:cNvPr id="0" name=""/>
        <dsp:cNvSpPr/>
      </dsp:nvSpPr>
      <dsp:spPr>
        <a:xfrm>
          <a:off x="1053762"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 - culture</a:t>
          </a:r>
        </a:p>
      </dsp:txBody>
      <dsp:txXfrm>
        <a:off x="1053762" y="9"/>
        <a:ext cx="2362939" cy="1417763"/>
      </dsp:txXfrm>
    </dsp:sp>
    <dsp:sp modelId="{DFCC3688-0FB7-40FD-8C14-41946B60158F}">
      <dsp:nvSpPr>
        <dsp:cNvPr id="0" name=""/>
        <dsp:cNvSpPr/>
      </dsp:nvSpPr>
      <dsp:spPr>
        <a:xfrm>
          <a:off x="3652996"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Homelessness</a:t>
          </a:r>
        </a:p>
      </dsp:txBody>
      <dsp:txXfrm>
        <a:off x="3652996" y="9"/>
        <a:ext cx="2362939" cy="1417763"/>
      </dsp:txXfrm>
    </dsp:sp>
    <dsp:sp modelId="{72A3B70D-6B4B-4732-A1AA-EDD51DAAF565}">
      <dsp:nvSpPr>
        <dsp:cNvPr id="0" name=""/>
        <dsp:cNvSpPr/>
      </dsp:nvSpPr>
      <dsp:spPr>
        <a:xfrm>
          <a:off x="6252229" y="9"/>
          <a:ext cx="2362939" cy="141776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Age (Elder abuse)</a:t>
          </a:r>
        </a:p>
      </dsp:txBody>
      <dsp:txXfrm>
        <a:off x="6252229" y="9"/>
        <a:ext cx="2362939" cy="1417763"/>
      </dsp:txXfrm>
    </dsp:sp>
    <dsp:sp modelId="{E4C55D4F-0F09-4A00-ACCF-3AA0ADC27DED}">
      <dsp:nvSpPr>
        <dsp:cNvPr id="0" name=""/>
        <dsp:cNvSpPr/>
      </dsp:nvSpPr>
      <dsp:spPr>
        <a:xfrm>
          <a:off x="2353379" y="1654066"/>
          <a:ext cx="2362939" cy="14177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Gender</a:t>
          </a:r>
        </a:p>
      </dsp:txBody>
      <dsp:txXfrm>
        <a:off x="2353379" y="1654066"/>
        <a:ext cx="2362939" cy="1417763"/>
      </dsp:txXfrm>
    </dsp:sp>
    <dsp:sp modelId="{5ED7689D-9FA9-4612-8939-74EECE008D6E}">
      <dsp:nvSpPr>
        <dsp:cNvPr id="0" name=""/>
        <dsp:cNvSpPr/>
      </dsp:nvSpPr>
      <dsp:spPr>
        <a:xfrm>
          <a:off x="4952612" y="1654066"/>
          <a:ext cx="2362939" cy="141776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 workers</a:t>
          </a:r>
        </a:p>
      </dsp:txBody>
      <dsp:txXfrm>
        <a:off x="4952612" y="1654066"/>
        <a:ext cx="2362939" cy="14177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94F4A-F26A-4E91-9496-4F868B6CB086}">
      <dsp:nvSpPr>
        <dsp:cNvPr id="0" name=""/>
        <dsp:cNvSpPr/>
      </dsp:nvSpPr>
      <dsp:spPr>
        <a:xfrm>
          <a:off x="558792" y="4074"/>
          <a:ext cx="4283255" cy="184003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someone thinks they (or someone else) has been targeted because of a recognised characteristic that’s enough to report</a:t>
          </a:r>
        </a:p>
      </dsp:txBody>
      <dsp:txXfrm>
        <a:off x="612685" y="57967"/>
        <a:ext cx="4175469" cy="1732245"/>
      </dsp:txXfrm>
    </dsp:sp>
    <dsp:sp modelId="{F7ED7699-2CBE-4E68-B9EF-A80DCEFE1E5C}">
      <dsp:nvSpPr>
        <dsp:cNvPr id="0" name=""/>
        <dsp:cNvSpPr/>
      </dsp:nvSpPr>
      <dsp:spPr>
        <a:xfrm>
          <a:off x="5111919" y="543816"/>
          <a:ext cx="650144"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a:off x="5111919" y="695925"/>
        <a:ext cx="455101" cy="456328"/>
      </dsp:txXfrm>
    </dsp:sp>
    <dsp:sp modelId="{F9FE37CA-8AD0-45D5-8555-2212A021C627}">
      <dsp:nvSpPr>
        <dsp:cNvPr id="0" name=""/>
        <dsp:cNvSpPr/>
      </dsp:nvSpPr>
      <dsp:spPr>
        <a:xfrm>
          <a:off x="6068735" y="4074"/>
          <a:ext cx="4429936" cy="184003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It’s not up to the Police to decide whether something is a hate incident or a crime (although if it goes to court this will be a decision that is made by the CPS)</a:t>
          </a:r>
        </a:p>
      </dsp:txBody>
      <dsp:txXfrm>
        <a:off x="6122628" y="57967"/>
        <a:ext cx="4322150" cy="1732245"/>
      </dsp:txXfrm>
    </dsp:sp>
    <dsp:sp modelId="{1E8F6F94-A536-4A7F-9C2F-90120C5B320F}">
      <dsp:nvSpPr>
        <dsp:cNvPr id="0" name=""/>
        <dsp:cNvSpPr/>
      </dsp:nvSpPr>
      <dsp:spPr>
        <a:xfrm rot="5400000">
          <a:off x="8000396" y="2058776"/>
          <a:ext cx="650392"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8097428" y="2113853"/>
        <a:ext cx="456328" cy="455274"/>
      </dsp:txXfrm>
    </dsp:sp>
    <dsp:sp modelId="{FDE4F794-44AD-44F6-99BA-72B4EDF349B4}">
      <dsp:nvSpPr>
        <dsp:cNvPr id="0" name=""/>
        <dsp:cNvSpPr/>
      </dsp:nvSpPr>
      <dsp:spPr>
        <a:xfrm>
          <a:off x="6238325" y="3070793"/>
          <a:ext cx="4260347" cy="184003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identified by someone else when the victim does not recognise a hate crime </a:t>
          </a:r>
        </a:p>
      </dsp:txBody>
      <dsp:txXfrm>
        <a:off x="6292218" y="3124686"/>
        <a:ext cx="4152561" cy="1732245"/>
      </dsp:txXfrm>
    </dsp:sp>
    <dsp:sp modelId="{4F2BFFF1-DB93-4226-8B45-ADE09B2B7D03}">
      <dsp:nvSpPr>
        <dsp:cNvPr id="0" name=""/>
        <dsp:cNvSpPr/>
      </dsp:nvSpPr>
      <dsp:spPr>
        <a:xfrm rot="10800000">
          <a:off x="5318309" y="3610535"/>
          <a:ext cx="650144" cy="76054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10800000">
        <a:off x="5513352" y="3762644"/>
        <a:ext cx="455101" cy="456328"/>
      </dsp:txXfrm>
    </dsp:sp>
    <dsp:sp modelId="{BEFCFACD-8A2B-44B4-91F1-4A84BE6AF938}">
      <dsp:nvSpPr>
        <dsp:cNvPr id="0" name=""/>
        <dsp:cNvSpPr/>
      </dsp:nvSpPr>
      <dsp:spPr>
        <a:xfrm>
          <a:off x="711423" y="3070793"/>
          <a:ext cx="4300214" cy="184003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Can be based on an actual or perceived characteristic</a:t>
          </a:r>
        </a:p>
      </dsp:txBody>
      <dsp:txXfrm>
        <a:off x="765316" y="3124686"/>
        <a:ext cx="4192428" cy="173224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A47E2-FCCF-4014-964A-3373E661507F}">
      <dsp:nvSpPr>
        <dsp:cNvPr id="0" name=""/>
        <dsp:cNvSpPr/>
      </dsp:nvSpPr>
      <dsp:spPr>
        <a:xfrm>
          <a:off x="0" y="0"/>
          <a:ext cx="9018621" cy="27093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Some of the most horrific murders of disabled people in recent years have been mate crimes. Steven Hoskin had learning disabilities. He was made to wear a dog collar &amp; lead &amp; dragged around his own house by his, ‘friends.’ He was forced to call his captors ‘Sir’ &amp; ‘Madam.’ His benefits were stolen. He was forced off a viaduct &amp; fell to his death in July 2006 </a:t>
          </a:r>
        </a:p>
      </dsp:txBody>
      <dsp:txXfrm>
        <a:off x="2074657" y="0"/>
        <a:ext cx="6943963" cy="2709332"/>
      </dsp:txXfrm>
    </dsp:sp>
    <dsp:sp modelId="{D301D3CE-8229-40D5-AB12-A128E78DC63F}">
      <dsp:nvSpPr>
        <dsp:cNvPr id="0" name=""/>
        <dsp:cNvSpPr/>
      </dsp:nvSpPr>
      <dsp:spPr>
        <a:xfrm>
          <a:off x="270933" y="270933"/>
          <a:ext cx="1803724" cy="2167465"/>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3A4B3-C2B9-4EDF-B4CA-1F29E2BDBC5B}">
      <dsp:nvSpPr>
        <dsp:cNvPr id="0" name=""/>
        <dsp:cNvSpPr/>
      </dsp:nvSpPr>
      <dsp:spPr>
        <a:xfrm>
          <a:off x="0" y="0"/>
          <a:ext cx="7812391" cy="2085176"/>
        </a:xfrm>
        <a:prstGeom prst="roundRect">
          <a:avLst>
            <a:gd name="adj" fmla="val 10000"/>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703BB-F0FD-45B7-8FF7-1DE57E629970}">
      <dsp:nvSpPr>
        <dsp:cNvPr id="0" name=""/>
        <dsp:cNvSpPr/>
      </dsp:nvSpPr>
      <dsp:spPr>
        <a:xfrm>
          <a:off x="234371" y="278023"/>
          <a:ext cx="2294889" cy="1529129"/>
        </a:xfrm>
        <a:prstGeom prst="roundRect">
          <a:avLst>
            <a:gd name="adj" fmla="val 10000"/>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EF3E596-DD2F-4A6B-8A9E-39D660745E59}">
      <dsp:nvSpPr>
        <dsp:cNvPr id="0" name=""/>
        <dsp:cNvSpPr/>
      </dsp:nvSpPr>
      <dsp:spPr>
        <a:xfrm rot="10800000">
          <a:off x="234371"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Impact</a:t>
          </a:r>
        </a:p>
        <a:p>
          <a:pPr marL="0" lvl="0" indent="0" algn="ctr" defTabSz="1244600">
            <a:lnSpc>
              <a:spcPct val="90000"/>
            </a:lnSpc>
            <a:spcBef>
              <a:spcPct val="0"/>
            </a:spcBef>
            <a:spcAft>
              <a:spcPct val="35000"/>
            </a:spcAft>
            <a:buNone/>
          </a:pPr>
          <a:r>
            <a:rPr lang="en-GB" sz="2400" kern="1200" dirty="0">
              <a:solidFill>
                <a:schemeClr val="tx1"/>
              </a:solidFill>
            </a:rPr>
            <a:t>Victim, family, community</a:t>
          </a:r>
        </a:p>
      </dsp:txBody>
      <dsp:txXfrm rot="10800000">
        <a:off x="304947" y="2085176"/>
        <a:ext cx="2153737" cy="2477973"/>
      </dsp:txXfrm>
    </dsp:sp>
    <dsp:sp modelId="{2F6AEB53-3E13-4C8A-97F3-1E091018F653}">
      <dsp:nvSpPr>
        <dsp:cNvPr id="0" name=""/>
        <dsp:cNvSpPr/>
      </dsp:nvSpPr>
      <dsp:spPr>
        <a:xfrm>
          <a:off x="2758750" y="278023"/>
          <a:ext cx="2294889" cy="1529129"/>
        </a:xfrm>
        <a:prstGeom prst="roundRect">
          <a:avLst>
            <a:gd name="adj" fmla="val 10000"/>
          </a:avLst>
        </a:prstGeom>
        <a:blipFill rotWithShape="1">
          <a:blip xmlns:r="http://schemas.openxmlformats.org/officeDocument/2006/relationships" r:embed="rId2"/>
          <a:srcRect/>
          <a:stretch>
            <a:fillRect t="-1000" b="-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010352C-DA9C-494C-AB04-BAD599041085}">
      <dsp:nvSpPr>
        <dsp:cNvPr id="0" name=""/>
        <dsp:cNvSpPr/>
      </dsp:nvSpPr>
      <dsp:spPr>
        <a:xfrm rot="10800000">
          <a:off x="2758750"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Risks</a:t>
          </a:r>
        </a:p>
        <a:p>
          <a:pPr marL="0" lvl="0" indent="0" algn="ctr" defTabSz="1244600">
            <a:lnSpc>
              <a:spcPct val="90000"/>
            </a:lnSpc>
            <a:spcBef>
              <a:spcPct val="0"/>
            </a:spcBef>
            <a:spcAft>
              <a:spcPct val="35000"/>
            </a:spcAft>
            <a:buNone/>
          </a:pPr>
          <a:r>
            <a:rPr lang="en-GB" sz="2400" kern="1200" dirty="0">
              <a:solidFill>
                <a:schemeClr val="tx1"/>
              </a:solidFill>
            </a:rPr>
            <a:t>Immediate &amp; future</a:t>
          </a:r>
        </a:p>
      </dsp:txBody>
      <dsp:txXfrm rot="10800000">
        <a:off x="2829326" y="2085176"/>
        <a:ext cx="2153737" cy="2477973"/>
      </dsp:txXfrm>
    </dsp:sp>
    <dsp:sp modelId="{BCC3275E-B5A8-4BCC-8D70-CEBD91484024}">
      <dsp:nvSpPr>
        <dsp:cNvPr id="0" name=""/>
        <dsp:cNvSpPr/>
      </dsp:nvSpPr>
      <dsp:spPr>
        <a:xfrm>
          <a:off x="5283129" y="278023"/>
          <a:ext cx="2294889" cy="1529129"/>
        </a:xfrm>
        <a:prstGeom prst="roundRect">
          <a:avLst>
            <a:gd name="adj" fmla="val 10000"/>
          </a:avLst>
        </a:prstGeom>
        <a:blipFill rotWithShape="1">
          <a:blip xmlns:r="http://schemas.openxmlformats.org/officeDocument/2006/relationships" r:embed="rId3"/>
          <a:srcRect/>
          <a:stretch>
            <a:fillRect l="-9000" r="-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83507CC-2B29-40DD-B987-1994A4128592}">
      <dsp:nvSpPr>
        <dsp:cNvPr id="0" name=""/>
        <dsp:cNvSpPr/>
      </dsp:nvSpPr>
      <dsp:spPr>
        <a:xfrm rot="10800000">
          <a:off x="5283129" y="2085176"/>
          <a:ext cx="2294889" cy="2548549"/>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GB" sz="2800" b="1" i="1" kern="1200" dirty="0">
              <a:solidFill>
                <a:schemeClr val="tx1"/>
              </a:solidFill>
            </a:rPr>
            <a:t>Steps</a:t>
          </a:r>
        </a:p>
        <a:p>
          <a:pPr marL="0" lvl="0" indent="0" algn="ctr" defTabSz="1244600">
            <a:lnSpc>
              <a:spcPct val="90000"/>
            </a:lnSpc>
            <a:spcBef>
              <a:spcPct val="0"/>
            </a:spcBef>
            <a:spcAft>
              <a:spcPct val="35000"/>
            </a:spcAft>
            <a:buNone/>
          </a:pPr>
          <a:r>
            <a:rPr lang="en-GB" sz="2400" kern="1200" dirty="0">
              <a:solidFill>
                <a:schemeClr val="tx1"/>
              </a:solidFill>
            </a:rPr>
            <a:t>To mitigate impact &amp; risks</a:t>
          </a:r>
        </a:p>
      </dsp:txBody>
      <dsp:txXfrm rot="10800000">
        <a:off x="5353705" y="2085176"/>
        <a:ext cx="2153737" cy="247797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76FE0-9A06-4241-91D1-AAE30A317FC9}">
      <dsp:nvSpPr>
        <dsp:cNvPr id="0" name=""/>
        <dsp:cNvSpPr/>
      </dsp:nvSpPr>
      <dsp:spPr>
        <a:xfrm>
          <a:off x="1187" y="101375"/>
          <a:ext cx="4630044" cy="38149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“I’ve been in work sometimes &amp; been really upset. And you feel like jumping off a cliff or hanging yourself or something because no one is helping you.” </a:t>
          </a:r>
          <a:r>
            <a:rPr lang="en-GB" sz="2400" kern="1200" dirty="0" err="1">
              <a:solidFill>
                <a:schemeClr val="tx1"/>
              </a:solidFill>
            </a:rPr>
            <a:t>Seb</a:t>
          </a:r>
          <a:r>
            <a:rPr lang="en-GB" sz="2400" kern="1200" dirty="0">
              <a:solidFill>
                <a:schemeClr val="tx1"/>
              </a:solidFill>
            </a:rPr>
            <a:t>, victim of learning disability hate crime living in Gwent</a:t>
          </a:r>
        </a:p>
      </dsp:txBody>
      <dsp:txXfrm>
        <a:off x="1187" y="101375"/>
        <a:ext cx="4630044" cy="3814952"/>
      </dsp:txXfrm>
    </dsp:sp>
    <dsp:sp modelId="{3472B097-0673-46E7-9FD4-F9D6610C4424}">
      <dsp:nvSpPr>
        <dsp:cNvPr id="0" name=""/>
        <dsp:cNvSpPr/>
      </dsp:nvSpPr>
      <dsp:spPr>
        <a:xfrm>
          <a:off x="5094235" y="101375"/>
          <a:ext cx="4630044" cy="381495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“I’m not suicidal by emotion. I’ve sat down &amp; been through the emotional bit. I’ve got to the place now where suicide is a lifestyle option. I now know that if it gets to point X, if A outweighs B then it’s something which….it’s a pragmatic choice.” </a:t>
          </a:r>
          <a:r>
            <a:rPr lang="en-GB" sz="2400" kern="1200" dirty="0">
              <a:solidFill>
                <a:schemeClr val="tx1"/>
              </a:solidFill>
            </a:rPr>
            <a:t>Susie, a trans woman in South Wales (taken from the All Wales Hate Crime Research Project 2013) </a:t>
          </a:r>
        </a:p>
      </dsp:txBody>
      <dsp:txXfrm>
        <a:off x="5094235" y="101375"/>
        <a:ext cx="4630044" cy="381495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90E4A-0D47-4421-8448-509A476045AB}">
      <dsp:nvSpPr>
        <dsp:cNvPr id="0" name=""/>
        <dsp:cNvSpPr/>
      </dsp:nvSpPr>
      <dsp:spPr>
        <a:xfrm>
          <a:off x="310798" y="2683"/>
          <a:ext cx="3259069" cy="195544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Bijan Ebrahimi was an Iranian refugee who also had learning difficulties</a:t>
          </a:r>
        </a:p>
      </dsp:txBody>
      <dsp:txXfrm>
        <a:off x="310798" y="2683"/>
        <a:ext cx="3259069" cy="1955441"/>
      </dsp:txXfrm>
    </dsp:sp>
    <dsp:sp modelId="{8047A851-E618-4031-808E-E16BA90E7857}">
      <dsp:nvSpPr>
        <dsp:cNvPr id="0" name=""/>
        <dsp:cNvSpPr/>
      </dsp:nvSpPr>
      <dsp:spPr>
        <a:xfrm>
          <a:off x="3895775" y="2683"/>
          <a:ext cx="3259069" cy="19554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had reported multiple incidents of racial abuse</a:t>
          </a:r>
        </a:p>
      </dsp:txBody>
      <dsp:txXfrm>
        <a:off x="3895775" y="2683"/>
        <a:ext cx="3259069" cy="1955441"/>
      </dsp:txXfrm>
    </dsp:sp>
    <dsp:sp modelId="{0C34FA91-FAD8-42A2-8CD1-A14F7E4DBFF2}">
      <dsp:nvSpPr>
        <dsp:cNvPr id="0" name=""/>
        <dsp:cNvSpPr/>
      </dsp:nvSpPr>
      <dsp:spPr>
        <a:xfrm>
          <a:off x="7480752" y="2683"/>
          <a:ext cx="3259069" cy="1955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Police began to view him as a nuisance caller</a:t>
          </a:r>
        </a:p>
      </dsp:txBody>
      <dsp:txXfrm>
        <a:off x="7480752" y="2683"/>
        <a:ext cx="3259069" cy="1955441"/>
      </dsp:txXfrm>
    </dsp:sp>
    <dsp:sp modelId="{D65070EA-2A95-4093-B433-E63621CE578B}">
      <dsp:nvSpPr>
        <dsp:cNvPr id="0" name=""/>
        <dsp:cNvSpPr/>
      </dsp:nvSpPr>
      <dsp:spPr>
        <a:xfrm>
          <a:off x="310798" y="2284031"/>
          <a:ext cx="3259069" cy="1955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was accused of being a paedophile by neighbours &amp; arrested by the Police</a:t>
          </a:r>
        </a:p>
      </dsp:txBody>
      <dsp:txXfrm>
        <a:off x="310798" y="2284031"/>
        <a:ext cx="3259069" cy="1955441"/>
      </dsp:txXfrm>
    </dsp:sp>
    <dsp:sp modelId="{E0DC504A-D8F2-4B48-AA58-33C7CF32E0EE}">
      <dsp:nvSpPr>
        <dsp:cNvPr id="0" name=""/>
        <dsp:cNvSpPr/>
      </dsp:nvSpPr>
      <dsp:spPr>
        <a:xfrm>
          <a:off x="3895775" y="2284031"/>
          <a:ext cx="3259069" cy="19554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November 2013, Bijan Ebrahimi  was attacked, set on fire &amp; left to burn to death in a front garden</a:t>
          </a:r>
        </a:p>
      </dsp:txBody>
      <dsp:txXfrm>
        <a:off x="3895775" y="2284031"/>
        <a:ext cx="3259069" cy="1955441"/>
      </dsp:txXfrm>
    </dsp:sp>
    <dsp:sp modelId="{28E1DA2E-62A9-45E8-A89E-8DA2987018D8}">
      <dsp:nvSpPr>
        <dsp:cNvPr id="0" name=""/>
        <dsp:cNvSpPr/>
      </dsp:nvSpPr>
      <dsp:spPr>
        <a:xfrm>
          <a:off x="7480752" y="2284031"/>
          <a:ext cx="3259069" cy="195544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 called multiple times the evening he dies saying his life was in danger</a:t>
          </a:r>
        </a:p>
      </dsp:txBody>
      <dsp:txXfrm>
        <a:off x="7480752" y="2284031"/>
        <a:ext cx="3259069" cy="19554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D4C34-7130-46AB-9EAC-7897B0175884}">
      <dsp:nvSpPr>
        <dsp:cNvPr id="0" name=""/>
        <dsp:cNvSpPr/>
      </dsp:nvSpPr>
      <dsp:spPr>
        <a:xfrm>
          <a:off x="-6" y="2393"/>
          <a:ext cx="10515613" cy="122448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‘There were lots of neighbours out there watching &amp; the man was screaming, but nobody did anything or said anything to the police. People in that block stuck together &amp; kept silent.’</a:t>
          </a:r>
        </a:p>
      </dsp:txBody>
      <dsp:txXfrm>
        <a:off x="35858" y="38257"/>
        <a:ext cx="10443885" cy="1152760"/>
      </dsp:txXfrm>
    </dsp:sp>
    <dsp:sp modelId="{658CB1AC-0120-4D96-B706-047BA08AEAF5}">
      <dsp:nvSpPr>
        <dsp:cNvPr id="0" name=""/>
        <dsp:cNvSpPr/>
      </dsp:nvSpPr>
      <dsp:spPr>
        <a:xfrm rot="5400000">
          <a:off x="5028208" y="1257494"/>
          <a:ext cx="459183" cy="5510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5092495" y="1303412"/>
        <a:ext cx="330611" cy="321428"/>
      </dsp:txXfrm>
    </dsp:sp>
    <dsp:sp modelId="{FB5DF89B-4923-479B-B697-DC9B8EC069BC}">
      <dsp:nvSpPr>
        <dsp:cNvPr id="0" name=""/>
        <dsp:cNvSpPr/>
      </dsp:nvSpPr>
      <dsp:spPr>
        <a:xfrm>
          <a:off x="166988" y="1839126"/>
          <a:ext cx="10181622" cy="122448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‘Whenever anybody new came to the block, people told them to watch out for him. There was a story that he locked a 14 year old girl in the house &amp; raped her but it wasn’t true.’</a:t>
          </a:r>
        </a:p>
      </dsp:txBody>
      <dsp:txXfrm>
        <a:off x="202852" y="1874990"/>
        <a:ext cx="10109894" cy="1152760"/>
      </dsp:txXfrm>
    </dsp:sp>
    <dsp:sp modelId="{27EC5C0E-700E-421B-9568-92E791F24FFA}">
      <dsp:nvSpPr>
        <dsp:cNvPr id="0" name=""/>
        <dsp:cNvSpPr/>
      </dsp:nvSpPr>
      <dsp:spPr>
        <a:xfrm rot="5400000">
          <a:off x="5028208" y="3094227"/>
          <a:ext cx="459183" cy="5510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5092495" y="3140145"/>
        <a:ext cx="330611" cy="321428"/>
      </dsp:txXfrm>
    </dsp:sp>
    <dsp:sp modelId="{3CED9154-FA55-4FFE-BEF1-5E054BE4EC8C}">
      <dsp:nvSpPr>
        <dsp:cNvPr id="0" name=""/>
        <dsp:cNvSpPr/>
      </dsp:nvSpPr>
      <dsp:spPr>
        <a:xfrm>
          <a:off x="679314" y="3675859"/>
          <a:ext cx="9156970" cy="122448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youngsters had been drinking all day &amp; the name-calling got out of control. They got hot-headed. I could cope with them giving him a beating but setting him on fire was sick.’</a:t>
          </a:r>
        </a:p>
      </dsp:txBody>
      <dsp:txXfrm>
        <a:off x="715178" y="3711723"/>
        <a:ext cx="9085242" cy="115276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CE996-BA21-4C4B-8084-F104C3B6FB83}">
      <dsp:nvSpPr>
        <dsp:cNvPr id="0" name=""/>
        <dsp:cNvSpPr/>
      </dsp:nvSpPr>
      <dsp:spPr>
        <a:xfrm>
          <a:off x="781567" y="311434"/>
          <a:ext cx="2396053"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&amp; record when hate crime is happening</a:t>
          </a:r>
        </a:p>
      </dsp:txBody>
      <dsp:txXfrm>
        <a:off x="781567" y="311434"/>
        <a:ext cx="2396053" cy="1437632"/>
      </dsp:txXfrm>
    </dsp:sp>
    <dsp:sp modelId="{54E8F837-2981-439A-9D84-DA5341697623}">
      <dsp:nvSpPr>
        <dsp:cNvPr id="0" name=""/>
        <dsp:cNvSpPr/>
      </dsp:nvSpPr>
      <dsp:spPr>
        <a:xfrm>
          <a:off x="3813245" y="312023"/>
          <a:ext cx="3463040"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Help to identify any victim/witnesses vulnerabilities or specific needs – risk assess</a:t>
          </a:r>
        </a:p>
      </dsp:txBody>
      <dsp:txXfrm>
        <a:off x="3813245" y="312023"/>
        <a:ext cx="3463040" cy="1437632"/>
      </dsp:txXfrm>
    </dsp:sp>
    <dsp:sp modelId="{7775E66F-0473-4205-8A05-A9B41FC0F78D}">
      <dsp:nvSpPr>
        <dsp:cNvPr id="0" name=""/>
        <dsp:cNvSpPr/>
      </dsp:nvSpPr>
      <dsp:spPr>
        <a:xfrm>
          <a:off x="8032432" y="255970"/>
          <a:ext cx="2396053" cy="1437632"/>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the hate element</a:t>
          </a:r>
        </a:p>
      </dsp:txBody>
      <dsp:txXfrm>
        <a:off x="8032432" y="255970"/>
        <a:ext cx="2396053" cy="1437632"/>
      </dsp:txXfrm>
    </dsp:sp>
    <dsp:sp modelId="{F0D13A7F-3E22-4191-A6FA-F662F8480F01}">
      <dsp:nvSpPr>
        <dsp:cNvPr id="0" name=""/>
        <dsp:cNvSpPr/>
      </dsp:nvSpPr>
      <dsp:spPr>
        <a:xfrm>
          <a:off x="393250"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a single point of contact</a:t>
          </a:r>
        </a:p>
      </dsp:txBody>
      <dsp:txXfrm>
        <a:off x="393250" y="1989261"/>
        <a:ext cx="2396053" cy="1437632"/>
      </dsp:txXfrm>
    </dsp:sp>
    <dsp:sp modelId="{CB64393F-1D81-4AC2-9D0D-7A0910CF8291}">
      <dsp:nvSpPr>
        <dsp:cNvPr id="0" name=""/>
        <dsp:cNvSpPr/>
      </dsp:nvSpPr>
      <dsp:spPr>
        <a:xfrm>
          <a:off x="3028909"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regular updates</a:t>
          </a:r>
        </a:p>
      </dsp:txBody>
      <dsp:txXfrm>
        <a:off x="3028909" y="1989261"/>
        <a:ext cx="2396053" cy="1437632"/>
      </dsp:txXfrm>
    </dsp:sp>
    <dsp:sp modelId="{723A0503-8ECE-4BC1-B511-7EB19BA86369}">
      <dsp:nvSpPr>
        <dsp:cNvPr id="0" name=""/>
        <dsp:cNvSpPr/>
      </dsp:nvSpPr>
      <dsp:spPr>
        <a:xfrm>
          <a:off x="5664568"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Work with other agencies</a:t>
          </a:r>
        </a:p>
      </dsp:txBody>
      <dsp:txXfrm>
        <a:off x="5664568" y="1989261"/>
        <a:ext cx="2396053" cy="1437632"/>
      </dsp:txXfrm>
    </dsp:sp>
    <dsp:sp modelId="{93239475-BD8A-40F7-AD6A-CAA6C59AF337}">
      <dsp:nvSpPr>
        <dsp:cNvPr id="0" name=""/>
        <dsp:cNvSpPr/>
      </dsp:nvSpPr>
      <dsp:spPr>
        <a:xfrm>
          <a:off x="8300227" y="1989261"/>
          <a:ext cx="2396053" cy="1437632"/>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Visit on a regular basis</a:t>
          </a:r>
        </a:p>
      </dsp:txBody>
      <dsp:txXfrm>
        <a:off x="8300227" y="1989261"/>
        <a:ext cx="2396053" cy="1437632"/>
      </dsp:txXfrm>
    </dsp:sp>
    <dsp:sp modelId="{E448A3D4-A2C9-49A3-9F6C-93CAC84DB120}">
      <dsp:nvSpPr>
        <dsp:cNvPr id="0" name=""/>
        <dsp:cNvSpPr/>
      </dsp:nvSpPr>
      <dsp:spPr>
        <a:xfrm>
          <a:off x="4346739" y="3666498"/>
          <a:ext cx="2396053" cy="143763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Support the collection of best evidence</a:t>
          </a:r>
        </a:p>
      </dsp:txBody>
      <dsp:txXfrm>
        <a:off x="4346739" y="3666498"/>
        <a:ext cx="2396053" cy="14376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E980ED-F8DF-4D74-8226-7E54AD233F8B}"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E3AFB-46A3-4FF2-917F-5E77223042DD}" type="slidenum">
              <a:rPr lang="en-GB" smtClean="0"/>
              <a:t>‹#›</a:t>
            </a:fld>
            <a:endParaRPr lang="en-GB"/>
          </a:p>
        </p:txBody>
      </p:sp>
    </p:spTree>
    <p:extLst>
      <p:ext uri="{BB962C8B-B14F-4D97-AF65-F5344CB8AC3E}">
        <p14:creationId xmlns:p14="http://schemas.microsoft.com/office/powerpoint/2010/main" val="27755679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2C7C4-6411-41C3-A1EA-AA71F2D0D23E}"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E253CD-D23A-4701-BAE6-72638E63D39A}" type="slidenum">
              <a:rPr lang="en-GB" smtClean="0"/>
              <a:t>‹#›</a:t>
            </a:fld>
            <a:endParaRPr lang="en-GB"/>
          </a:p>
        </p:txBody>
      </p:sp>
    </p:spTree>
    <p:extLst>
      <p:ext uri="{BB962C8B-B14F-4D97-AF65-F5344CB8AC3E}">
        <p14:creationId xmlns:p14="http://schemas.microsoft.com/office/powerpoint/2010/main" val="3354888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youtube.com/watch?v=P41xeb_hMU4&amp;feature=youtu.b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terms such as 'ethics', 'diversity', 'equality', 'human rights', 'bias', 'prejudice', 'discrimination' and 'stereotyping'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being a victim of bias, prejudice, discrimination or stereotyping</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next few hours: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honest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Draw on personal experiences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Don’t worry about your language or terminology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conversations in the classroom </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sz="1400" b="1"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4E253CD-D23A-4701-BAE6-72638E63D39A}" type="slidenum">
              <a:rPr lang="en-GB" smtClean="0"/>
              <a:t>1</a:t>
            </a:fld>
            <a:endParaRPr lang="en-GB"/>
          </a:p>
        </p:txBody>
      </p:sp>
    </p:spTree>
    <p:extLst>
      <p:ext uri="{BB962C8B-B14F-4D97-AF65-F5344CB8AC3E}">
        <p14:creationId xmlns:p14="http://schemas.microsoft.com/office/powerpoint/2010/main" val="241659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solidFill>
                  <a:srgbClr val="FF0000"/>
                </a:solidFill>
                <a:latin typeface="Arial" panose="020B0604020202020204" pitchFamily="34" charset="0"/>
                <a:cs typeface="Arial" panose="020B0604020202020204" pitchFamily="34" charset="0"/>
              </a:rPr>
              <a:t>Main</a:t>
            </a:r>
            <a:r>
              <a:rPr lang="en-GB" sz="1100" b="1" baseline="0" dirty="0">
                <a:solidFill>
                  <a:srgbClr val="FF0000"/>
                </a:solidFill>
                <a:latin typeface="Arial" panose="020B0604020202020204" pitchFamily="34" charset="0"/>
                <a:cs typeface="Arial" panose="020B0604020202020204" pitchFamily="34" charset="0"/>
              </a:rPr>
              <a:t> points of the Equality Act 2010:</a:t>
            </a: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The Equality Act 2010 legally protects people from discrimination in the workplace and in wider society. It replaced anti discrimination laws with a single act making the law easier to understand and strengthening protection in some situations.</a:t>
            </a:r>
          </a:p>
          <a:p>
            <a:pPr>
              <a:lnSpc>
                <a:spcPct val="100000"/>
              </a:lnSpc>
            </a:pPr>
            <a:endParaRPr lang="en-GB" sz="1100" b="0"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b="0" baseline="0" dirty="0">
                <a:solidFill>
                  <a:srgbClr val="FF0000"/>
                </a:solidFill>
                <a:latin typeface="Arial" panose="020B0604020202020204" pitchFamily="34" charset="0"/>
                <a:cs typeface="Arial" panose="020B0604020202020204" pitchFamily="34" charset="0"/>
              </a:rPr>
              <a:t>It provides Britain with a discrimination law that protects individuals from unfair treatment and promotes a fair and more equal society.</a:t>
            </a:r>
          </a:p>
          <a:p>
            <a:pPr>
              <a:lnSpc>
                <a:spcPct val="100000"/>
              </a:lnSpc>
            </a:pPr>
            <a:endParaRPr lang="en-GB" sz="1100" b="1" baseline="0" dirty="0">
              <a:solidFill>
                <a:srgbClr val="FF0000"/>
              </a:solidFill>
              <a:latin typeface="Arial" panose="020B0604020202020204" pitchFamily="34" charset="0"/>
              <a:cs typeface="Arial" panose="020B0604020202020204" pitchFamily="34" charset="0"/>
            </a:endParaRPr>
          </a:p>
          <a:p>
            <a:pPr>
              <a:lnSpc>
                <a:spcPct val="100000"/>
              </a:lnSpc>
            </a:pPr>
            <a:r>
              <a:rPr lang="en-GB" sz="1100" dirty="0">
                <a:solidFill>
                  <a:srgbClr val="FF0000"/>
                </a:solidFill>
                <a:latin typeface="Arial" panose="020B0604020202020204" pitchFamily="34" charset="0"/>
                <a:cs typeface="Arial" panose="020B0604020202020204" pitchFamily="34" charset="0"/>
              </a:rPr>
              <a:t>After</a:t>
            </a:r>
            <a:r>
              <a:rPr lang="en-GB" sz="1100" dirty="0">
                <a:latin typeface="Arial" panose="020B0604020202020204" pitchFamily="34" charset="0"/>
                <a:cs typeface="Arial" panose="020B0604020202020204" pitchFamily="34" charset="0"/>
              </a:rPr>
              <a:t> giving</a:t>
            </a:r>
            <a:r>
              <a:rPr lang="en-GB" sz="1100" baseline="0" dirty="0">
                <a:latin typeface="Arial" panose="020B0604020202020204" pitchFamily="34" charset="0"/>
                <a:cs typeface="Arial" panose="020B0604020202020204" pitchFamily="34" charset="0"/>
              </a:rPr>
              <a:t> </a:t>
            </a:r>
            <a:r>
              <a:rPr lang="en-GB" sz="1100" kern="1200" dirty="0">
                <a:solidFill>
                  <a:schemeClr val="tx1"/>
                </a:solidFill>
                <a:effectLst/>
                <a:latin typeface="Arial" panose="020B0604020202020204" pitchFamily="34" charset="0"/>
                <a:ea typeface="+mn-ea"/>
                <a:cs typeface="Arial" panose="020B0604020202020204" pitchFamily="34" charset="0"/>
              </a:rPr>
              <a:t>an overview of the Equality Act 2010 and the rationale for its introduction, including previous legislation it replaces,</a:t>
            </a:r>
            <a:r>
              <a:rPr lang="en-GB" sz="1100" kern="1200" baseline="0" dirty="0">
                <a:solidFill>
                  <a:schemeClr val="tx1"/>
                </a:solidFill>
                <a:effectLst/>
                <a:latin typeface="Arial" panose="020B0604020202020204" pitchFamily="34" charset="0"/>
                <a:ea typeface="+mn-ea"/>
                <a:cs typeface="Arial" panose="020B0604020202020204" pitchFamily="34" charset="0"/>
              </a:rPr>
              <a:t> trainer to ask:</a:t>
            </a:r>
          </a:p>
          <a:p>
            <a:pPr>
              <a:lnSpc>
                <a:spcPct val="100000"/>
              </a:lnSpc>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baseline="0" dirty="0">
                <a:solidFill>
                  <a:schemeClr val="tx1"/>
                </a:solidFill>
                <a:effectLst/>
                <a:latin typeface="Arial" panose="020B0604020202020204" pitchFamily="34" charset="0"/>
                <a:ea typeface="+mn-ea"/>
                <a:cs typeface="Arial" panose="020B0604020202020204" pitchFamily="34" charset="0"/>
              </a:rPr>
              <a:t>Q. How are we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record answers and facilitate a discussion around which of these are most influential.   Consideration should be given to protected characteristics, social class, personality, appearance etc.</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Before showing PPT slide 3, trainer to ask: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a:t>
            </a:r>
            <a:r>
              <a:rPr lang="en-GB" sz="1100" kern="120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In relation to the Equality Act 2010, do you know what characteristics are protected?</a:t>
            </a: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Equality Act 2010 </a:t>
            </a:r>
            <a:r>
              <a:rPr lang="en-GB" sz="1100" dirty="0">
                <a:latin typeface="Arial" panose="020B0604020202020204" pitchFamily="34" charset="0"/>
                <a:cs typeface="Arial" panose="020B0604020202020204" pitchFamily="34" charset="0"/>
              </a:rPr>
              <a:t>recognises that people might suffer discrimination and be disadvantaged for many reasons</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Act puts fairness at the heart of society, harmonises discrimination law, strengthens the law to support progress on Equalities and devolves the responsibility for discrimination to Wales.</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The Act consolidates the existing 116 different pieces of equality legislation, which gives people the right not to be treated less favourably. The protected characteristics (strands) will be looked at on the next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Welsh Language is not part of the Equality Act as it is covered by its own specific piece of legislation.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The Welsh Language Measure 2011</a:t>
            </a:r>
          </a:p>
          <a:p>
            <a:pPr>
              <a:lnSpc>
                <a:spcPct val="100000"/>
              </a:lnSpc>
            </a:pPr>
            <a:endParaRPr lang="en-GB" sz="1100" b="1" u="sng"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Welsh Language (Wales) Measure 2011 modernised the existing legal framework regarding the use of the Welsh language in the delivery of public services.</a:t>
            </a:r>
            <a:endParaRPr lang="en-GB" sz="1100" b="1" u="sng"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 main points of interest</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following came into force on the 6th April 2011</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 new integrated General public Equality Duty (that extended the public duties to age, sexual orientation, religion or belief, gender reassignment, also including pregnancy and maternity)  The responsibility for these were devolved to Welsh Government.</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There is the need to have due regard to the need to:</a:t>
            </a: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Eliminate unlawful discrimination, harassment and victimisation</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Advance Equality of opportunity</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Foster good relations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employment and the provision of goods and services (covers both staff and the public who access services)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Covers 8 of the 9 protected characteristics – not Marriage and Civil Partnership</a:t>
            </a:r>
          </a:p>
          <a:p>
            <a:pPr marL="171450" indent="-171450">
              <a:lnSpc>
                <a:spcPct val="10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 Additional Notes - The Welsh</a:t>
            </a:r>
            <a:r>
              <a:rPr lang="en-GB" sz="1100" b="1" baseline="0" dirty="0">
                <a:latin typeface="Arial" panose="020B0604020202020204" pitchFamily="34" charset="0"/>
                <a:cs typeface="Arial" panose="020B0604020202020204" pitchFamily="34" charset="0"/>
              </a:rPr>
              <a:t> Language Measure includes provision about the official status of the Welsh language and established the office of the Welsh language Commissioner. </a:t>
            </a:r>
          </a:p>
          <a:p>
            <a:pPr marL="171450" indent="-171450">
              <a:lnSpc>
                <a:spcPct val="100000"/>
              </a:lnSpc>
              <a:buFont typeface="Arial" panose="020B0604020202020204" pitchFamily="34" charset="0"/>
              <a:buChar char="•"/>
            </a:pPr>
            <a:endParaRPr lang="en-GB" sz="1100" b="1" baseline="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b="1" baseline="0" dirty="0">
                <a:latin typeface="Arial" panose="020B0604020202020204" pitchFamily="34" charset="0"/>
                <a:cs typeface="Arial" panose="020B0604020202020204" pitchFamily="34" charset="0"/>
              </a:rPr>
              <a:t>The commissioners principle aim is to promote and facilitate the use of the Welsh language and ensure that the Welsh language is treated no less favourably than the English language. </a:t>
            </a:r>
            <a:endParaRPr lang="en-GB" sz="1100" b="1" dirty="0">
              <a:latin typeface="Arial" panose="020B0604020202020204" pitchFamily="34" charset="0"/>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2</a:t>
            </a:fld>
            <a:endParaRPr lang="en-GB" dirty="0"/>
          </a:p>
        </p:txBody>
      </p:sp>
    </p:spTree>
    <p:extLst>
      <p:ext uri="{BB962C8B-B14F-4D97-AF65-F5344CB8AC3E}">
        <p14:creationId xmlns:p14="http://schemas.microsoft.com/office/powerpoint/2010/main" val="4180550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How are we different? </a:t>
            </a:r>
            <a:r>
              <a:rPr lang="en-GB" b="1" dirty="0" err="1"/>
              <a:t>Boardblast</a:t>
            </a:r>
            <a:endParaRPr lang="en-GB" b="1" dirty="0"/>
          </a:p>
          <a:p>
            <a:r>
              <a:rPr lang="en-GB" b="1" dirty="0"/>
              <a:t>QTS – In relation to the Equality Act 2010, do you know what characteristics are protected?</a:t>
            </a:r>
          </a:p>
          <a:p>
            <a:endParaRPr lang="en-GB" b="1" dirty="0"/>
          </a:p>
          <a:p>
            <a:r>
              <a:rPr lang="en-GB" dirty="0"/>
              <a:t> </a:t>
            </a:r>
            <a:r>
              <a:rPr lang="en-GB" b="0" u="none" dirty="0"/>
              <a:t>The Equality Act recognises that people may suffer discrimination and be disadvantaged for many reasons. </a:t>
            </a:r>
          </a:p>
          <a:p>
            <a:endParaRPr lang="en-GB" b="0" u="none" dirty="0"/>
          </a:p>
          <a:p>
            <a:r>
              <a:rPr lang="en-GB" b="0" u="none" dirty="0"/>
              <a:t>The Equality Act covers the same groups that were protected by existing Equality legislation.</a:t>
            </a:r>
            <a:r>
              <a:rPr lang="en-GB" b="0" u="none" baseline="0" dirty="0"/>
              <a:t> These groups are called protected characteristics. </a:t>
            </a:r>
          </a:p>
          <a:p>
            <a:endParaRPr lang="en-GB" b="0" u="none" baseline="0" dirty="0"/>
          </a:p>
          <a:p>
            <a:r>
              <a:rPr lang="en-GB" b="0" u="none" baseline="0" dirty="0"/>
              <a:t>There are 9 protected characteristics as highlighted in this slide. Everyone in Britain is protected from discrimination because of the protected characteristics that we all have.</a:t>
            </a:r>
            <a:endParaRPr lang="en-GB" b="0" u="none" dirty="0"/>
          </a:p>
        </p:txBody>
      </p:sp>
      <p:sp>
        <p:nvSpPr>
          <p:cNvPr id="4" name="Slide Number Placeholder 3"/>
          <p:cNvSpPr>
            <a:spLocks noGrp="1"/>
          </p:cNvSpPr>
          <p:nvPr>
            <p:ph type="sldNum" sz="quarter" idx="10"/>
          </p:nvPr>
        </p:nvSpPr>
        <p:spPr/>
        <p:txBody>
          <a:bodyPr/>
          <a:lstStyle/>
          <a:p>
            <a:fld id="{44E253CD-D23A-4701-BAE6-72638E63D39A}" type="slidenum">
              <a:rPr lang="en-GB" smtClean="0"/>
              <a:t>3</a:t>
            </a:fld>
            <a:endParaRPr lang="en-GB" dirty="0"/>
          </a:p>
        </p:txBody>
      </p:sp>
    </p:spTree>
    <p:extLst>
      <p:ext uri="{BB962C8B-B14F-4D97-AF65-F5344CB8AC3E}">
        <p14:creationId xmlns:p14="http://schemas.microsoft.com/office/powerpoint/2010/main" val="4200302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The</a:t>
            </a:r>
            <a:r>
              <a:rPr lang="en-GB" sz="1100" b="1" baseline="0" dirty="0">
                <a:latin typeface="Arial" panose="020B0604020202020204" pitchFamily="34" charset="0"/>
                <a:cs typeface="Arial" panose="020B0604020202020204" pitchFamily="34" charset="0"/>
              </a:rPr>
              <a:t> Trans Umbrella – </a:t>
            </a:r>
            <a:r>
              <a:rPr lang="en-GB" sz="1100" b="0" baseline="0" dirty="0">
                <a:latin typeface="Arial" panose="020B0604020202020204" pitchFamily="34" charset="0"/>
                <a:cs typeface="Arial" panose="020B0604020202020204" pitchFamily="34" charset="0"/>
              </a:rPr>
              <a:t>This is a term used for someone whose self identification, anatomy, appearance, manner, expression, behaviour and / or how others perceive them challenge traditional societal expectations of gender expression and designated birth sex.</a:t>
            </a:r>
            <a:endParaRPr lang="en-GB" sz="1100" b="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Through discussion and Q&amp;A trainer explores gender and sexual identity:</a:t>
            </a:r>
          </a:p>
          <a:p>
            <a:r>
              <a:rPr lang="en-GB" sz="1100" dirty="0">
                <a:latin typeface="Arial" panose="020B0604020202020204" pitchFamily="34" charset="0"/>
                <a:cs typeface="Arial" panose="020B0604020202020204" pitchFamily="34" charset="0"/>
              </a:rPr>
              <a:t>•	Gender as a social construction </a:t>
            </a:r>
          </a:p>
          <a:p>
            <a:r>
              <a:rPr lang="en-GB" sz="1100" dirty="0">
                <a:latin typeface="Arial" panose="020B0604020202020204" pitchFamily="34" charset="0"/>
                <a:cs typeface="Arial" panose="020B0604020202020204" pitchFamily="34" charset="0"/>
              </a:rPr>
              <a:t>•	Stereotypes </a:t>
            </a:r>
          </a:p>
          <a:p>
            <a:r>
              <a:rPr lang="en-GB" sz="1100" dirty="0">
                <a:latin typeface="Arial" panose="020B0604020202020204" pitchFamily="34" charset="0"/>
                <a:cs typeface="Arial" panose="020B0604020202020204" pitchFamily="34" charset="0"/>
              </a:rPr>
              <a:t>•	The transitioning process</a:t>
            </a:r>
          </a:p>
          <a:p>
            <a:r>
              <a:rPr lang="en-GB" sz="1100" dirty="0">
                <a:latin typeface="Arial" panose="020B0604020202020204" pitchFamily="34" charset="0"/>
                <a:cs typeface="Arial" panose="020B0604020202020204" pitchFamily="34" charset="0"/>
              </a:rPr>
              <a:t>•	Scenarios where gender identity impacts on police response </a:t>
            </a:r>
          </a:p>
          <a:p>
            <a:r>
              <a:rPr lang="en-GB" sz="1100" dirty="0">
                <a:latin typeface="Arial" panose="020B0604020202020204" pitchFamily="34" charset="0"/>
                <a:cs typeface="Arial" panose="020B0604020202020204" pitchFamily="34" charset="0"/>
              </a:rPr>
              <a:t>•	Differences between sexual orientation, gender identity, expression and biological sex</a:t>
            </a:r>
          </a:p>
          <a:p>
            <a:r>
              <a:rPr lang="en-GB" sz="1100" dirty="0">
                <a:latin typeface="Arial" panose="020B0604020202020204" pitchFamily="34" charset="0"/>
                <a:cs typeface="Arial" panose="020B0604020202020204" pitchFamily="34" charset="0"/>
              </a:rPr>
              <a:t>•	Legislation around the Gender Recognition Act and police searches</a:t>
            </a:r>
          </a:p>
          <a:p>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Misgendering</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Vulnerability and sensitivities relating to LGBTQI+ people</a:t>
            </a:r>
          </a:p>
          <a:p>
            <a:r>
              <a:rPr lang="en-GB" sz="1100" dirty="0">
                <a:latin typeface="Arial" panose="020B0604020202020204" pitchFamily="34" charset="0"/>
                <a:cs typeface="Arial" panose="020B0604020202020204" pitchFamily="34" charset="0"/>
              </a:rPr>
              <a:t>•	Lauren’s story – a video clip of Lauren, a trans woman, and her experiences with the Police </a:t>
            </a:r>
          </a:p>
          <a:p>
            <a:endParaRPr lang="en-GB" sz="1100" dirty="0">
              <a:latin typeface="Arial" panose="020B0604020202020204" pitchFamily="34" charset="0"/>
              <a:cs typeface="Arial" panose="020B0604020202020204" pitchFamily="34" charset="0"/>
            </a:endParaRPr>
          </a:p>
          <a:p>
            <a:endParaRPr lang="en-GB" sz="1100" b="1"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The Gender Binary is the assumption that all people are one of 2 genders – male and female. People who identify as male or female identify as a binary gender since they identify with a gender within the system of the gender binary. </a:t>
            </a:r>
          </a:p>
          <a:p>
            <a:endParaRPr lang="en-GB" sz="1100" b="1" baseline="0" dirty="0">
              <a:latin typeface="Arial" panose="020B0604020202020204" pitchFamily="34" charset="0"/>
              <a:cs typeface="Arial" panose="020B0604020202020204" pitchFamily="34" charset="0"/>
            </a:endParaRPr>
          </a:p>
          <a:p>
            <a:r>
              <a:rPr lang="en-GB" sz="1100" b="1" baseline="0" dirty="0">
                <a:latin typeface="Arial" panose="020B0604020202020204" pitchFamily="34" charset="0"/>
                <a:cs typeface="Arial" panose="020B0604020202020204" pitchFamily="34" charset="0"/>
              </a:rPr>
              <a:t>A non binary person simply identifies with a gender that is not male or female. Whilst they can identify with aspects of either gender, they can also have an identity outside the binary which can change and evolve over time. Non binary can mean different things to different people. </a:t>
            </a: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a:t>
            </a:fld>
            <a:endParaRPr lang="en-GB"/>
          </a:p>
        </p:txBody>
      </p:sp>
    </p:spTree>
    <p:extLst>
      <p:ext uri="{BB962C8B-B14F-4D97-AF65-F5344CB8AC3E}">
        <p14:creationId xmlns:p14="http://schemas.microsoft.com/office/powerpoint/2010/main" val="28507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Explore gender and sexual identity. </a:t>
            </a:r>
          </a:p>
          <a:p>
            <a:endParaRPr lang="en-GB" b="1" dirty="0"/>
          </a:p>
          <a:p>
            <a:r>
              <a:rPr lang="en-GB" b="0" dirty="0"/>
              <a:t>The </a:t>
            </a:r>
            <a:r>
              <a:rPr lang="en-GB" b="0" dirty="0" err="1"/>
              <a:t>Genderbread</a:t>
            </a:r>
            <a:r>
              <a:rPr lang="en-GB" b="0" dirty="0"/>
              <a:t> person is a visual representation</a:t>
            </a:r>
            <a:r>
              <a:rPr lang="en-GB" b="0" baseline="0" dirty="0"/>
              <a:t> used to help people understand the complexities of Gender. </a:t>
            </a:r>
          </a:p>
          <a:p>
            <a:endParaRPr lang="en-GB" b="1" baseline="0" dirty="0"/>
          </a:p>
          <a:p>
            <a:r>
              <a:rPr lang="en-GB" b="0" baseline="0" dirty="0"/>
              <a:t>It has been used in various forms by Gender Educators for decades. This version was created by Sam </a:t>
            </a:r>
            <a:r>
              <a:rPr lang="en-GB" b="0" baseline="0" dirty="0" err="1"/>
              <a:t>Killerman</a:t>
            </a:r>
            <a:r>
              <a:rPr lang="en-GB" b="0" baseline="0" dirty="0"/>
              <a:t> in 2018. </a:t>
            </a:r>
          </a:p>
          <a:p>
            <a:endParaRPr lang="en-GB" b="1" baseline="0" dirty="0"/>
          </a:p>
          <a:p>
            <a:r>
              <a:rPr lang="en-GB" b="0" baseline="0" dirty="0"/>
              <a:t>Identity, Orientation, Expression, Sex – We can think about these as existing continuums. A lot of people see themselves as existing between 0 and 100.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5</a:t>
            </a:fld>
            <a:endParaRPr lang="en-GB"/>
          </a:p>
        </p:txBody>
      </p:sp>
    </p:spTree>
    <p:extLst>
      <p:ext uri="{BB962C8B-B14F-4D97-AF65-F5344CB8AC3E}">
        <p14:creationId xmlns:p14="http://schemas.microsoft.com/office/powerpoint/2010/main" val="3445697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Play You Tube video – Laurens story (5 </a:t>
            </a:r>
            <a:r>
              <a:rPr lang="en-GB" sz="1100" dirty="0" err="1">
                <a:latin typeface="Arial" panose="020B0604020202020204" pitchFamily="34" charset="0"/>
                <a:cs typeface="Arial" panose="020B0604020202020204" pitchFamily="34" charset="0"/>
              </a:rPr>
              <a:t>mins</a:t>
            </a:r>
            <a:r>
              <a:rPr lang="en-GB" sz="1100" dirty="0">
                <a:latin typeface="Arial" panose="020B0604020202020204" pitchFamily="34" charset="0"/>
                <a:cs typeface="Arial" panose="020B0604020202020204" pitchFamily="34" charset="0"/>
              </a:rPr>
              <a:t> 22 seconds) </a:t>
            </a:r>
          </a:p>
        </p:txBody>
      </p:sp>
      <p:sp>
        <p:nvSpPr>
          <p:cNvPr id="4" name="Slide Number Placeholder 3"/>
          <p:cNvSpPr>
            <a:spLocks noGrp="1"/>
          </p:cNvSpPr>
          <p:nvPr>
            <p:ph type="sldNum" sz="quarter" idx="10"/>
          </p:nvPr>
        </p:nvSpPr>
        <p:spPr/>
        <p:txBody>
          <a:bodyPr/>
          <a:lstStyle/>
          <a:p>
            <a:fld id="{44E253CD-D23A-4701-BAE6-72638E63D39A}" type="slidenum">
              <a:rPr lang="en-GB" smtClean="0"/>
              <a:t>6</a:t>
            </a:fld>
            <a:endParaRPr lang="en-GB"/>
          </a:p>
        </p:txBody>
      </p:sp>
    </p:spTree>
    <p:extLst>
      <p:ext uri="{BB962C8B-B14F-4D97-AF65-F5344CB8AC3E}">
        <p14:creationId xmlns:p14="http://schemas.microsoft.com/office/powerpoint/2010/main" val="3292984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Language Quiz – students to complete a language quiz in pairs or small groups, discussing terminology, context and appropriateness. Quiz discussion should include coverage of: </a:t>
            </a:r>
          </a:p>
          <a:p>
            <a:r>
              <a:rPr lang="en-GB" sz="1100" dirty="0">
                <a:latin typeface="Arial" panose="020B0604020202020204" pitchFamily="34" charset="0"/>
                <a:cs typeface="Arial" panose="020B0604020202020204" pitchFamily="34" charset="0"/>
              </a:rPr>
              <a:t>•	Medical and social models of disability </a:t>
            </a:r>
          </a:p>
          <a:p>
            <a:r>
              <a:rPr lang="en-GB" sz="1100" dirty="0">
                <a:latin typeface="Arial" panose="020B0604020202020204" pitchFamily="34" charset="0"/>
                <a:cs typeface="Arial" panose="020B0604020202020204" pitchFamily="34" charset="0"/>
              </a:rPr>
              <a:t>•	Previous legislation discriminating against gay men (origins of homosexuality) </a:t>
            </a:r>
          </a:p>
          <a:p>
            <a:r>
              <a:rPr lang="en-GB" sz="1100" dirty="0">
                <a:latin typeface="Arial" panose="020B0604020202020204" pitchFamily="34" charset="0"/>
                <a:cs typeface="Arial" panose="020B0604020202020204" pitchFamily="34" charset="0"/>
              </a:rPr>
              <a:t>•	Gypsy and Traveller culture and stereotypes</a:t>
            </a:r>
          </a:p>
          <a:p>
            <a:r>
              <a:rPr lang="en-GB" sz="1100" dirty="0">
                <a:latin typeface="Arial" panose="020B0604020202020204" pitchFamily="34" charset="0"/>
                <a:cs typeface="Arial" panose="020B0604020202020204" pitchFamily="34" charset="0"/>
              </a:rPr>
              <a:t>•	Students’ experiences of contact with different communities </a:t>
            </a:r>
          </a:p>
          <a:p>
            <a:r>
              <a:rPr lang="en-GB" sz="1100" dirty="0">
                <a:latin typeface="Arial" panose="020B0604020202020204" pitchFamily="34" charset="0"/>
                <a:cs typeface="Arial" panose="020B0604020202020204" pitchFamily="34" charset="0"/>
              </a:rPr>
              <a:t>•	Concept of vulnerability </a:t>
            </a:r>
          </a:p>
          <a:p>
            <a:r>
              <a:rPr lang="en-GB" sz="1100" dirty="0">
                <a:latin typeface="Arial" panose="020B0604020202020204" pitchFamily="34" charset="0"/>
                <a:cs typeface="Arial" panose="020B0604020202020204" pitchFamily="34" charset="0"/>
              </a:rPr>
              <a:t>•	Importance of demographic monitoring</a:t>
            </a:r>
          </a:p>
          <a:p>
            <a:r>
              <a:rPr lang="en-GB" sz="1100" dirty="0">
                <a:latin typeface="Arial" panose="020B0604020202020204" pitchFamily="34" charset="0"/>
                <a:cs typeface="Arial" panose="020B0604020202020204" pitchFamily="34" charset="0"/>
              </a:rPr>
              <a:t>•	Examples of unacceptable language </a:t>
            </a:r>
          </a:p>
        </p:txBody>
      </p:sp>
      <p:sp>
        <p:nvSpPr>
          <p:cNvPr id="4" name="Slide Number Placeholder 3"/>
          <p:cNvSpPr>
            <a:spLocks noGrp="1"/>
          </p:cNvSpPr>
          <p:nvPr>
            <p:ph type="sldNum" sz="quarter" idx="10"/>
          </p:nvPr>
        </p:nvSpPr>
        <p:spPr/>
        <p:txBody>
          <a:bodyPr/>
          <a:lstStyle/>
          <a:p>
            <a:fld id="{44E253CD-D23A-4701-BAE6-72638E63D39A}" type="slidenum">
              <a:rPr lang="en-GB" smtClean="0"/>
              <a:t>7</a:t>
            </a:fld>
            <a:endParaRPr lang="en-GB"/>
          </a:p>
        </p:txBody>
      </p:sp>
    </p:spTree>
    <p:extLst>
      <p:ext uri="{BB962C8B-B14F-4D97-AF65-F5344CB8AC3E}">
        <p14:creationId xmlns:p14="http://schemas.microsoft.com/office/powerpoint/2010/main" val="2613708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QTS – what experiences have you had around people with protected characteristics?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Trainer to lead discussion around experiences of people with Protected Characteristics, including influence of media, to explore concepts of bias and prejudice. Links to hate crime begin to be made (e.g. rise post </a:t>
            </a:r>
            <a:r>
              <a:rPr lang="en-GB" sz="1100" dirty="0" err="1">
                <a:latin typeface="Arial" panose="020B0604020202020204" pitchFamily="34" charset="0"/>
                <a:cs typeface="Arial" panose="020B0604020202020204" pitchFamily="34" charset="0"/>
              </a:rPr>
              <a:t>Brexit</a:t>
            </a:r>
            <a:r>
              <a:rPr lang="en-GB" sz="1100" dirty="0">
                <a:latin typeface="Arial" panose="020B0604020202020204" pitchFamily="34" charset="0"/>
                <a:cs typeface="Arial" panose="020B0604020202020204" pitchFamily="34" charset="0"/>
              </a:rPr>
              <a:t> and political campaigns). Exploration of the perception of the Police amongst specific communities and how these perceptions are formed.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1.</a:t>
            </a:r>
            <a:r>
              <a:rPr lang="en-GB" sz="1100" baseline="0" dirty="0">
                <a:latin typeface="Arial" panose="020B0604020202020204" pitchFamily="34" charset="0"/>
                <a:cs typeface="Arial" panose="020B0604020202020204" pitchFamily="34" charset="0"/>
              </a:rPr>
              <a:t> </a:t>
            </a:r>
            <a:r>
              <a:rPr lang="en-GB" sz="1100" dirty="0">
                <a:solidFill>
                  <a:schemeClr val="accent5"/>
                </a:solidFill>
                <a:latin typeface="Arial" panose="020B0604020202020204" pitchFamily="34" charset="0"/>
                <a:cs typeface="Arial" panose="020B0604020202020204" pitchFamily="34" charset="0"/>
              </a:rPr>
              <a:t>(How Fair is Wales? 2011)</a:t>
            </a:r>
            <a:endParaRPr lang="en-GB" sz="1100" dirty="0">
              <a:latin typeface="Arial" panose="020B0604020202020204" pitchFamily="34" charset="0"/>
              <a:cs typeface="Arial" panose="020B0604020202020204" pitchFamily="34" charset="0"/>
            </a:endParaRPr>
          </a:p>
          <a:p>
            <a:pPr>
              <a:lnSpc>
                <a:spcPct val="100000"/>
              </a:lnSpc>
            </a:pPr>
            <a:r>
              <a:rPr lang="en-GB" sz="1100" dirty="0">
                <a:solidFill>
                  <a:schemeClr val="accent2"/>
                </a:solidFill>
                <a:latin typeface="Arial" panose="020B0604020202020204" pitchFamily="34" charset="0"/>
                <a:cs typeface="Arial" panose="020B0604020202020204" pitchFamily="34" charset="0"/>
              </a:rPr>
              <a:t>3. Disabled people are more likely to be in fear of physical attacks or verbal insults </a:t>
            </a:r>
          </a:p>
          <a:p>
            <a:pPr>
              <a:lnSpc>
                <a:spcPct val="100000"/>
              </a:lnSpc>
            </a:pPr>
            <a:endParaRPr lang="en-GB" sz="1100" dirty="0">
              <a:solidFill>
                <a:schemeClr val="accent2"/>
              </a:solidFill>
              <a:latin typeface="Arial" panose="020B0604020202020204" pitchFamily="34" charset="0"/>
              <a:cs typeface="Arial" panose="020B0604020202020204" pitchFamily="34" charset="0"/>
            </a:endParaRPr>
          </a:p>
          <a:p>
            <a:pPr>
              <a:lnSpc>
                <a:spcPct val="100000"/>
              </a:lnSpc>
            </a:pPr>
            <a:endParaRPr lang="en-GB" sz="1100" b="1" dirty="0">
              <a:solidFill>
                <a:schemeClr val="accent2"/>
              </a:solidFill>
              <a:latin typeface="Arial" panose="020B0604020202020204" pitchFamily="34" charset="0"/>
              <a:cs typeface="Arial" panose="020B0604020202020204" pitchFamily="34" charset="0"/>
            </a:endParaRPr>
          </a:p>
          <a:p>
            <a:pPr>
              <a:lnSpc>
                <a:spcPct val="100000"/>
              </a:lnSpc>
            </a:pPr>
            <a:r>
              <a:rPr lang="en-GB" sz="1100" b="1" dirty="0">
                <a:solidFill>
                  <a:schemeClr val="accent2"/>
                </a:solidFill>
                <a:latin typeface="Arial" panose="020B0604020202020204" pitchFamily="34" charset="0"/>
                <a:cs typeface="Arial" panose="020B0604020202020204" pitchFamily="34" charset="0"/>
              </a:rPr>
              <a:t>Links to Hate Crime – </a:t>
            </a:r>
            <a:r>
              <a:rPr lang="en-GB" sz="1100" b="0" dirty="0">
                <a:solidFill>
                  <a:schemeClr val="accent2"/>
                </a:solidFill>
                <a:latin typeface="Arial" panose="020B0604020202020204" pitchFamily="34" charset="0"/>
                <a:cs typeface="Arial" panose="020B0604020202020204" pitchFamily="34" charset="0"/>
              </a:rPr>
              <a:t>People</a:t>
            </a:r>
            <a:r>
              <a:rPr lang="en-GB" sz="1100" b="0" baseline="0" dirty="0">
                <a:solidFill>
                  <a:schemeClr val="accent2"/>
                </a:solidFill>
                <a:latin typeface="Arial" panose="020B0604020202020204" pitchFamily="34" charset="0"/>
                <a:cs typeface="Arial" panose="020B0604020202020204" pitchFamily="34" charset="0"/>
              </a:rPr>
              <a:t> experience hostility or violence because of who they are or who people think they are. </a:t>
            </a:r>
          </a:p>
          <a:p>
            <a:pPr>
              <a:lnSpc>
                <a:spcPct val="100000"/>
              </a:lnSpc>
            </a:pPr>
            <a:r>
              <a:rPr lang="en-GB" sz="1100" b="0" baseline="0" dirty="0">
                <a:solidFill>
                  <a:schemeClr val="accent2"/>
                </a:solidFill>
                <a:latin typeface="Arial" panose="020B0604020202020204" pitchFamily="34" charset="0"/>
                <a:cs typeface="Arial" panose="020B0604020202020204" pitchFamily="34" charset="0"/>
              </a:rPr>
              <a:t>Somebody may be subjected to verbal or physical abuse because they are disabled or because somebody believes that they are of a particular sexual orientation.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8</a:t>
            </a:fld>
            <a:endParaRPr lang="en-GB" dirty="0"/>
          </a:p>
        </p:txBody>
      </p:sp>
    </p:spTree>
    <p:extLst>
      <p:ext uri="{BB962C8B-B14F-4D97-AF65-F5344CB8AC3E}">
        <p14:creationId xmlns:p14="http://schemas.microsoft.com/office/powerpoint/2010/main" val="1356366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Links to hate crime begin to be made (e.g. rise post </a:t>
            </a:r>
            <a:r>
              <a:rPr lang="en-GB" sz="1100" kern="1200" dirty="0" err="1">
                <a:solidFill>
                  <a:schemeClr val="tx1"/>
                </a:solidFill>
                <a:effectLst/>
                <a:latin typeface="Arial" panose="020B0604020202020204" pitchFamily="34" charset="0"/>
                <a:ea typeface="+mn-ea"/>
                <a:cs typeface="Arial" panose="020B0604020202020204" pitchFamily="34" charset="0"/>
              </a:rPr>
              <a:t>Brexit</a:t>
            </a:r>
            <a:r>
              <a:rPr lang="en-GB" sz="1100" kern="1200" dirty="0">
                <a:solidFill>
                  <a:schemeClr val="tx1"/>
                </a:solidFill>
                <a:effectLst/>
                <a:latin typeface="Arial" panose="020B0604020202020204" pitchFamily="34" charset="0"/>
                <a:ea typeface="+mn-ea"/>
                <a:cs typeface="Arial" panose="020B0604020202020204" pitchFamily="34" charset="0"/>
              </a:rPr>
              <a:t> and political campaigns). Exploration of the perception of the Police amongst specific communities and how these perceptions are formed.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baseline="0" dirty="0">
                <a:solidFill>
                  <a:schemeClr val="tx1"/>
                </a:solidFill>
                <a:effectLst/>
                <a:latin typeface="Arial" panose="020B0604020202020204" pitchFamily="34" charset="0"/>
                <a:ea typeface="+mn-ea"/>
                <a:cs typeface="Arial" panose="020B0604020202020204" pitchFamily="34" charset="0"/>
              </a:rPr>
              <a:t>The media can influence peoples perceptions and attitudes.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baseline="0" dirty="0">
                <a:solidFill>
                  <a:schemeClr val="tx1"/>
                </a:solidFill>
                <a:effectLst/>
                <a:latin typeface="Arial" panose="020B0604020202020204" pitchFamily="34" charset="0"/>
                <a:ea typeface="+mn-ea"/>
                <a:cs typeface="Arial" panose="020B0604020202020204" pitchFamily="34" charset="0"/>
              </a:rPr>
              <a:t>If the media portrays a person or a protected group in a negative way, this can have a major impact on the general public’s perception. </a:t>
            </a:r>
            <a:endParaRPr lang="en-GB" sz="1100" b="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9</a:t>
            </a:fld>
            <a:endParaRPr lang="en-GB"/>
          </a:p>
        </p:txBody>
      </p:sp>
    </p:spTree>
    <p:extLst>
      <p:ext uri="{BB962C8B-B14F-4D97-AF65-F5344CB8AC3E}">
        <p14:creationId xmlns:p14="http://schemas.microsoft.com/office/powerpoint/2010/main" val="2617111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Following discussion of the above, trainer to facilitate Activity 1: 7 types of discrimination:</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QTS – What are the 7 types of discrimination? Once recorded on whiteboard then group activity.</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Direct discrimination: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Direct discrimination occurs when someone is treated less favourably than another person because of a protected characteristic they have or are thought to have or because they associate with someone who has a protected characteristic.</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Indirect discrimination: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 sexual orientation, marriage and civil partnership, disability and gender reassignment. </a:t>
            </a: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Indirect discrimination can occur when you have a condition, rule, policy or even a practice, that applies to everyone but particularly disadvantages people who share a protected characteristic. Indirect discrimination can be justified if you can show that you acted reasonably i.e. that it is ‘a proportionate means of achieving a legitimate aim’.</a:t>
            </a: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Discrimination by association: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someone because they associate with another person who possesses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Discrimination by perception: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an individual because others think they possess a particular protected characteristic. It applies even if the person does not actually possess that characteristic.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Harassment: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Harassment is “unwanted conduct related to a relevant protected characteristic, which has the purpose or effect of violating an individual’s dignity or creating an intimidating, hostile, degrading, humiliating or offensive environment for that individual”. Harassment applies to all protected characteristics except for pregnancy and maternity and marriage and civil partnership.</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Failure to make adjustments for a disabled person:</a:t>
            </a: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Victimisation: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Victimisation occurs when an employee is treated badly because they have made or supported a complaint or raised a grievance under the Equality Act; or because they are suspected of doing so.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 Harassment of others: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Applies to age, disability, gender reassignment, race, religion or belief, sex, and sexual orientation.  The Equality Act makes you potentially liable for harassment of your others. You may be liable when you are aware that harassment has taken place, and have not taken reasonable steps to prevent it from happening again. </a:t>
            </a:r>
          </a:p>
          <a:p>
            <a:endParaRPr lang="en-GB" b="1" dirty="0"/>
          </a:p>
          <a:p>
            <a:r>
              <a:rPr lang="en-GB" b="1" dirty="0"/>
              <a:t>***Gwent Trainers to distribute/email to students their ‘Anti –Racist </a:t>
            </a:r>
            <a:r>
              <a:rPr lang="en-GB" b="1" dirty="0" err="1"/>
              <a:t>Wales’</a:t>
            </a:r>
            <a:r>
              <a:rPr lang="en-GB" b="1" dirty="0"/>
              <a:t> handout as specified by their Chief Officers**** </a:t>
            </a:r>
          </a:p>
        </p:txBody>
      </p:sp>
      <p:sp>
        <p:nvSpPr>
          <p:cNvPr id="4" name="Slide Number Placeholder 3"/>
          <p:cNvSpPr>
            <a:spLocks noGrp="1"/>
          </p:cNvSpPr>
          <p:nvPr>
            <p:ph type="sldNum" sz="quarter" idx="10"/>
          </p:nvPr>
        </p:nvSpPr>
        <p:spPr/>
        <p:txBody>
          <a:bodyPr/>
          <a:lstStyle/>
          <a:p>
            <a:fld id="{44E253CD-D23A-4701-BAE6-72638E63D39A}" type="slidenum">
              <a:rPr lang="en-GB" smtClean="0"/>
              <a:t>10</a:t>
            </a:fld>
            <a:endParaRPr lang="en-GB"/>
          </a:p>
        </p:txBody>
      </p:sp>
    </p:spTree>
    <p:extLst>
      <p:ext uri="{BB962C8B-B14F-4D97-AF65-F5344CB8AC3E}">
        <p14:creationId xmlns:p14="http://schemas.microsoft.com/office/powerpoint/2010/main" val="3349513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QTS – What does positive action mean to you?</a:t>
            </a:r>
          </a:p>
          <a:p>
            <a:endParaRPr lang="en-GB" b="0" baseline="0" dirty="0"/>
          </a:p>
          <a:p>
            <a:r>
              <a:rPr lang="en-GB" b="0" baseline="0" dirty="0"/>
              <a:t>This is the process of increasing the number of employees from certain groups in a company or business that are known to have been disadvantaged in the past. </a:t>
            </a:r>
          </a:p>
          <a:p>
            <a:r>
              <a:rPr lang="en-GB" b="0" baseline="0" dirty="0"/>
              <a:t>Positive action is lawful but positive discrimination is not. Employers are guilty of positive discrimination if they hire or seek an individual based purely on their protected characteristics rather than experience or qualifications.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11</a:t>
            </a:fld>
            <a:endParaRPr lang="en-GB"/>
          </a:p>
        </p:txBody>
      </p:sp>
    </p:spTree>
    <p:extLst>
      <p:ext uri="{BB962C8B-B14F-4D97-AF65-F5344CB8AC3E}">
        <p14:creationId xmlns:p14="http://schemas.microsoft.com/office/powerpoint/2010/main" val="856730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r>
              <a:rPr lang="en-GB" b="1" u="sng" baseline="0" dirty="0"/>
              <a:t>Section 158 Equality Act 2010</a:t>
            </a:r>
          </a:p>
          <a:p>
            <a:r>
              <a:rPr lang="en-GB" b="0" u="none" baseline="0" dirty="0"/>
              <a:t>The employer can encourage people from disadvantaged groups to apply for work and can provide training to equip them for that particular work. </a:t>
            </a:r>
          </a:p>
          <a:p>
            <a:r>
              <a:rPr lang="en-GB" b="0" u="none" baseline="0" dirty="0"/>
              <a:t>The decision on whom to select must be made on merit alone, except in circumstances where candidates are as qualified as each other and S159 applies. </a:t>
            </a:r>
          </a:p>
          <a:p>
            <a:endParaRPr lang="en-GB" b="1" u="none" baseline="0" dirty="0"/>
          </a:p>
          <a:p>
            <a:r>
              <a:rPr lang="en-GB" b="1" u="sng" baseline="0" dirty="0"/>
              <a:t>Section 159 Equality Act 2010</a:t>
            </a:r>
          </a:p>
          <a:p>
            <a:r>
              <a:rPr lang="en-GB" b="0" u="none" baseline="0" dirty="0"/>
              <a:t>Allows an employer to treat an applicant or employee with a protected characteristic (</a:t>
            </a:r>
            <a:r>
              <a:rPr lang="en-GB" b="0" u="none" baseline="0" dirty="0" err="1"/>
              <a:t>e.g.race</a:t>
            </a:r>
            <a:r>
              <a:rPr lang="en-GB" b="0" u="none" baseline="0" dirty="0"/>
              <a:t>, sex, age) more favourably in connection with recruitment or promotion than someone without that characteristic who is as qualified for the role. The employer must reasonably think that people with the protected characteristic suffer a disadvantage or are under represented in that particular area. Employers should not have a policy of treating people who share a characteristic more favourably. They should decide whether or not to take positive action on a case by case basis. </a:t>
            </a:r>
            <a:endParaRPr lang="en-GB" b="0" u="none" dirty="0"/>
          </a:p>
        </p:txBody>
      </p:sp>
      <p:sp>
        <p:nvSpPr>
          <p:cNvPr id="4" name="Slide Number Placeholder 3"/>
          <p:cNvSpPr>
            <a:spLocks noGrp="1"/>
          </p:cNvSpPr>
          <p:nvPr>
            <p:ph type="sldNum" sz="quarter" idx="10"/>
          </p:nvPr>
        </p:nvSpPr>
        <p:spPr/>
        <p:txBody>
          <a:bodyPr/>
          <a:lstStyle/>
          <a:p>
            <a:fld id="{44E253CD-D23A-4701-BAE6-72638E63D39A}" type="slidenum">
              <a:rPr lang="en-GB" smtClean="0"/>
              <a:t>12</a:t>
            </a:fld>
            <a:endParaRPr lang="en-GB"/>
          </a:p>
        </p:txBody>
      </p:sp>
    </p:spTree>
    <p:extLst>
      <p:ext uri="{BB962C8B-B14F-4D97-AF65-F5344CB8AC3E}">
        <p14:creationId xmlns:p14="http://schemas.microsoft.com/office/powerpoint/2010/main" val="3857821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Examples of barriers experienced by particular groups / communities.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13</a:t>
            </a:fld>
            <a:endParaRPr lang="en-GB"/>
          </a:p>
        </p:txBody>
      </p:sp>
    </p:spTree>
    <p:extLst>
      <p:ext uri="{BB962C8B-B14F-4D97-AF65-F5344CB8AC3E}">
        <p14:creationId xmlns:p14="http://schemas.microsoft.com/office/powerpoint/2010/main" val="1900578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14</a:t>
            </a:fld>
            <a:endParaRPr lang="en-GB"/>
          </a:p>
        </p:txBody>
      </p:sp>
    </p:spTree>
    <p:extLst>
      <p:ext uri="{BB962C8B-B14F-4D97-AF65-F5344CB8AC3E}">
        <p14:creationId xmlns:p14="http://schemas.microsoft.com/office/powerpoint/2010/main" val="3051312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Students to guess the answer.  Discuss.</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Have you </a:t>
            </a:r>
            <a:r>
              <a:rPr lang="en-GB" sz="1100" b="0" kern="1200" dirty="0">
                <a:solidFill>
                  <a:schemeClr val="tx1"/>
                </a:solidFill>
                <a:effectLst/>
                <a:latin typeface="Arial" panose="020B0604020202020204" pitchFamily="34" charset="0"/>
                <a:ea typeface="+mn-ea"/>
                <a:cs typeface="Arial" panose="020B0604020202020204" pitchFamily="34" charset="0"/>
              </a:rPr>
              <a:t>heard of unconscious bias?</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15</a:t>
            </a:fld>
            <a:endParaRPr lang="en-GB"/>
          </a:p>
        </p:txBody>
      </p:sp>
    </p:spTree>
    <p:extLst>
      <p:ext uri="{BB962C8B-B14F-4D97-AF65-F5344CB8AC3E}">
        <p14:creationId xmlns:p14="http://schemas.microsoft.com/office/powerpoint/2010/main" val="743547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does unconscious bias mean to you?</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Our brains are hard wired to rapidly categorise people instinctively, and we use the most obvious and visible categories to do this: age, body weight, physical attractiveness, skin colour, gender and disability.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But we use many other less visible dimensions such as; accent, social background, sexual orientation, nationality, religion, education, and even job title or organisational department.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These categories automatically assign a whole suite of unconscious characteristics, good and bad, to anyone categorised as being from that group.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They are automatic and unconscious biases over which we have little control, and they influence everyone, no matter how unbiased we think we may be.</a:t>
            </a:r>
          </a:p>
          <a:p>
            <a:endParaRPr lang="en-GB" sz="1100"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(Shire Professional Chartered Psychologists)</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16</a:t>
            </a:fld>
            <a:endParaRPr lang="en-GB"/>
          </a:p>
        </p:txBody>
      </p:sp>
    </p:spTree>
    <p:extLst>
      <p:ext uri="{BB962C8B-B14F-4D97-AF65-F5344CB8AC3E}">
        <p14:creationId xmlns:p14="http://schemas.microsoft.com/office/powerpoint/2010/main" val="3144558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Bias Blind Spot – Experts tell us that our unconscious mind makes a majority of our decisions. It creates “blind spots” as unconscious biases can narrow your vision and potentially influence your behaviours</a:t>
            </a:r>
            <a:r>
              <a:rPr lang="en-GB" b="1" dirty="0"/>
              <a:t>. </a:t>
            </a:r>
          </a:p>
        </p:txBody>
      </p:sp>
      <p:sp>
        <p:nvSpPr>
          <p:cNvPr id="4" name="Slide Number Placeholder 3"/>
          <p:cNvSpPr>
            <a:spLocks noGrp="1"/>
          </p:cNvSpPr>
          <p:nvPr>
            <p:ph type="sldNum" sz="quarter" idx="10"/>
          </p:nvPr>
        </p:nvSpPr>
        <p:spPr/>
        <p:txBody>
          <a:bodyPr/>
          <a:lstStyle/>
          <a:p>
            <a:fld id="{44E253CD-D23A-4701-BAE6-72638E63D39A}" type="slidenum">
              <a:rPr lang="en-GB" smtClean="0"/>
              <a:t>17</a:t>
            </a:fld>
            <a:endParaRPr lang="en-GB"/>
          </a:p>
        </p:txBody>
      </p:sp>
    </p:spTree>
    <p:extLst>
      <p:ext uri="{BB962C8B-B14F-4D97-AF65-F5344CB8AC3E}">
        <p14:creationId xmlns:p14="http://schemas.microsoft.com/office/powerpoint/2010/main" val="1445285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Research around the impact of UB on decision making with a focus on people processes</a:t>
            </a:r>
          </a:p>
          <a:p>
            <a:endParaRPr lang="en-GB" dirty="0"/>
          </a:p>
          <a:p>
            <a:endParaRPr lang="en-GB" b="1" dirty="0"/>
          </a:p>
          <a:p>
            <a:r>
              <a:rPr lang="en-GB" b="1" dirty="0"/>
              <a:t>Stephen Lawrence Case</a:t>
            </a:r>
          </a:p>
          <a:p>
            <a:r>
              <a:rPr lang="en-GB" b="0" dirty="0"/>
              <a:t>Stephen Lawrence was a black, British teenager from South East London murdered in 1993 whilst waiting for a bus. </a:t>
            </a:r>
          </a:p>
          <a:p>
            <a:r>
              <a:rPr lang="en-GB" b="0" dirty="0"/>
              <a:t>It was suggested during the investigation that Lawrence was killed because he was black</a:t>
            </a:r>
            <a:r>
              <a:rPr lang="en-GB" b="0" baseline="0" dirty="0"/>
              <a:t> and that the handling of the case by the police and the CPS was affected by issues of race. </a:t>
            </a:r>
          </a:p>
          <a:p>
            <a:r>
              <a:rPr lang="en-GB" b="0" baseline="0" dirty="0"/>
              <a:t>1n 1998, a public enquiry headed by Sir William Macpherson examined the original case and concluded that the force was institutionally racist. This is a form of racism expressed in the practice of social and political institutions and is reflected in disparities regarding wealth, income, criminal justice, employment and education amongst other factors. </a:t>
            </a:r>
          </a:p>
          <a:p>
            <a:r>
              <a:rPr lang="en-GB" b="0" baseline="0" dirty="0"/>
              <a:t>Over 25 years on, the Chair of The National Police Chief’s Council Sara Thornton argued that Institutional Racism is not a helpful term and the real problem is unconscious bias. </a:t>
            </a:r>
          </a:p>
          <a:p>
            <a:endParaRPr lang="en-GB" b="0" baseline="0" dirty="0"/>
          </a:p>
          <a:p>
            <a:r>
              <a:rPr lang="en-GB" b="1" baseline="0" dirty="0"/>
              <a:t>Rotherham Child Abuse Case</a:t>
            </a:r>
          </a:p>
          <a:p>
            <a:r>
              <a:rPr lang="en-GB" b="0" baseline="0" dirty="0"/>
              <a:t>This was child sexual exploitation on a significant scale. Between the late 1980’s – 2010 over 1400 children were exploited.</a:t>
            </a:r>
          </a:p>
          <a:p>
            <a:r>
              <a:rPr lang="en-GB" b="0" baseline="0" dirty="0"/>
              <a:t>Children were sexually exploited by men who largely came from the Pakistani heritage community. </a:t>
            </a:r>
          </a:p>
          <a:p>
            <a:r>
              <a:rPr lang="en-GB" b="0" baseline="0" dirty="0"/>
              <a:t>This has been described as the biggest child protection scandal in UK history due to the failure of local authorities to act on reports of abuse throughout that period. </a:t>
            </a:r>
          </a:p>
          <a:p>
            <a:r>
              <a:rPr lang="en-GB" b="0" baseline="0" dirty="0"/>
              <a:t>The failure to address the abuse was attributed to a combination of factors revolving round race, class and gender, derisory and sexist attitudes towards the mostly working class victims and a fear that the perpetrators ethnicity would trigger allegations of racism and damage community relations.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18</a:t>
            </a:fld>
            <a:endParaRPr lang="en-GB"/>
          </a:p>
        </p:txBody>
      </p:sp>
    </p:spTree>
    <p:extLst>
      <p:ext uri="{BB962C8B-B14F-4D97-AF65-F5344CB8AC3E}">
        <p14:creationId xmlns:p14="http://schemas.microsoft.com/office/powerpoint/2010/main" val="42075633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19</a:t>
            </a:fld>
            <a:endParaRPr lang="en-GB"/>
          </a:p>
        </p:txBody>
      </p:sp>
    </p:spTree>
    <p:extLst>
      <p:ext uri="{BB962C8B-B14F-4D97-AF65-F5344CB8AC3E}">
        <p14:creationId xmlns:p14="http://schemas.microsoft.com/office/powerpoint/2010/main" val="2458496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Click on ‘http://’ link to go to webpage</a:t>
            </a:r>
          </a:p>
        </p:txBody>
      </p:sp>
      <p:sp>
        <p:nvSpPr>
          <p:cNvPr id="4" name="Slide Number Placeholder 3"/>
          <p:cNvSpPr>
            <a:spLocks noGrp="1"/>
          </p:cNvSpPr>
          <p:nvPr>
            <p:ph type="sldNum" sz="quarter" idx="10"/>
          </p:nvPr>
        </p:nvSpPr>
        <p:spPr/>
        <p:txBody>
          <a:bodyPr/>
          <a:lstStyle/>
          <a:p>
            <a:fld id="{44E253CD-D23A-4701-BAE6-72638E63D39A}" type="slidenum">
              <a:rPr lang="en-GB" smtClean="0"/>
              <a:t>20</a:t>
            </a:fld>
            <a:endParaRPr lang="en-GB"/>
          </a:p>
        </p:txBody>
      </p:sp>
    </p:spTree>
    <p:extLst>
      <p:ext uri="{BB962C8B-B14F-4D97-AF65-F5344CB8AC3E}">
        <p14:creationId xmlns:p14="http://schemas.microsoft.com/office/powerpoint/2010/main" val="4268235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A hate crime is also known</a:t>
            </a:r>
            <a:r>
              <a:rPr lang="en-GB" b="0" baseline="0" dirty="0"/>
              <a:t> as a bias motivated crime. it is a prejudice motivated crime which occurs when a perpetrator targets a victim because of their membership (or perceived membership) of a certain social group or race. </a:t>
            </a:r>
          </a:p>
          <a:p>
            <a:endParaRPr lang="en-GB" b="1" baseline="0" dirty="0"/>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21</a:t>
            </a:fld>
            <a:endParaRPr lang="en-GB" dirty="0"/>
          </a:p>
        </p:txBody>
      </p:sp>
    </p:spTree>
    <p:extLst>
      <p:ext uri="{BB962C8B-B14F-4D97-AF65-F5344CB8AC3E}">
        <p14:creationId xmlns:p14="http://schemas.microsoft.com/office/powerpoint/2010/main" val="17943280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22</a:t>
            </a:fld>
            <a:endParaRPr lang="en-GB" dirty="0"/>
          </a:p>
        </p:txBody>
      </p:sp>
    </p:spTree>
    <p:extLst>
      <p:ext uri="{BB962C8B-B14F-4D97-AF65-F5344CB8AC3E}">
        <p14:creationId xmlns:p14="http://schemas.microsoft.com/office/powerpoint/2010/main" val="18882878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23</a:t>
            </a:fld>
            <a:endParaRPr lang="en-GB"/>
          </a:p>
        </p:txBody>
      </p:sp>
    </p:spTree>
    <p:extLst>
      <p:ext uri="{BB962C8B-B14F-4D97-AF65-F5344CB8AC3E}">
        <p14:creationId xmlns:p14="http://schemas.microsoft.com/office/powerpoint/2010/main" val="17022727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a:t>As previously discussed,</a:t>
            </a:r>
            <a:r>
              <a:rPr lang="en-GB" b="0" baseline="0" dirty="0"/>
              <a:t> Hate Crimes are acts of violence or hostility directed at people because of who they are. The police and CPS in general, record data on hate crime for 5 protected characteristics: </a:t>
            </a:r>
          </a:p>
          <a:p>
            <a:pPr marL="228600" indent="-228600">
              <a:buAutoNum type="arabicPeriod"/>
            </a:pPr>
            <a:r>
              <a:rPr lang="en-GB" b="0" baseline="0" dirty="0"/>
              <a:t>Disability</a:t>
            </a:r>
          </a:p>
          <a:p>
            <a:pPr marL="228600" indent="-228600">
              <a:buAutoNum type="arabicPeriod"/>
            </a:pPr>
            <a:r>
              <a:rPr lang="en-GB" b="0" baseline="0" dirty="0"/>
              <a:t>Transgender status </a:t>
            </a:r>
          </a:p>
          <a:p>
            <a:pPr marL="228600" indent="-228600">
              <a:buAutoNum type="arabicPeriod"/>
            </a:pPr>
            <a:r>
              <a:rPr lang="en-GB" b="0" baseline="0" dirty="0"/>
              <a:t>Race</a:t>
            </a:r>
          </a:p>
          <a:p>
            <a:pPr marL="228600" indent="-228600">
              <a:buAutoNum type="arabicPeriod"/>
            </a:pPr>
            <a:r>
              <a:rPr lang="en-GB" b="0" baseline="0" dirty="0"/>
              <a:t>Religion</a:t>
            </a:r>
          </a:p>
          <a:p>
            <a:pPr marL="228600" indent="-228600">
              <a:buAutoNum type="arabicPeriod"/>
            </a:pPr>
            <a:r>
              <a:rPr lang="en-GB" b="0" baseline="0" dirty="0"/>
              <a:t>Sexual Orientation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24</a:t>
            </a:fld>
            <a:endParaRPr lang="en-GB"/>
          </a:p>
        </p:txBody>
      </p:sp>
    </p:spTree>
    <p:extLst>
      <p:ext uri="{BB962C8B-B14F-4D97-AF65-F5344CB8AC3E}">
        <p14:creationId xmlns:p14="http://schemas.microsoft.com/office/powerpoint/2010/main" val="17791874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25</a:t>
            </a:fld>
            <a:endParaRPr lang="en-GB"/>
          </a:p>
        </p:txBody>
      </p:sp>
    </p:spTree>
    <p:extLst>
      <p:ext uri="{BB962C8B-B14F-4D97-AF65-F5344CB8AC3E}">
        <p14:creationId xmlns:p14="http://schemas.microsoft.com/office/powerpoint/2010/main" val="2271257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Answer: Hate Incident</a:t>
            </a:r>
          </a:p>
          <a:p>
            <a:endParaRPr lang="en-GB" b="0" dirty="0"/>
          </a:p>
          <a:p>
            <a:r>
              <a:rPr lang="en-GB" b="0" dirty="0"/>
              <a:t>Some examples of hate incidents\;</a:t>
            </a:r>
          </a:p>
          <a:p>
            <a:r>
              <a:rPr lang="en-GB" b="0" dirty="0"/>
              <a:t>Name</a:t>
            </a:r>
            <a:r>
              <a:rPr lang="en-GB" b="0" baseline="0" dirty="0"/>
              <a:t> calling</a:t>
            </a:r>
          </a:p>
          <a:p>
            <a:r>
              <a:rPr lang="en-GB" b="0" baseline="0" dirty="0"/>
              <a:t>Bullying</a:t>
            </a:r>
          </a:p>
          <a:p>
            <a:r>
              <a:rPr lang="en-GB" b="0" baseline="0" dirty="0"/>
              <a:t>Throwing rubbish into a garden</a:t>
            </a:r>
          </a:p>
          <a:p>
            <a:endParaRPr lang="en-GB" b="0" baseline="0" dirty="0"/>
          </a:p>
          <a:p>
            <a:r>
              <a:rPr lang="en-GB" b="0" baseline="0" dirty="0"/>
              <a:t>Hate incidents can become hate crimes when criminal offences are committed.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26</a:t>
            </a:fld>
            <a:endParaRPr lang="en-GB"/>
          </a:p>
        </p:txBody>
      </p:sp>
    </p:spTree>
    <p:extLst>
      <p:ext uri="{BB962C8B-B14F-4D97-AF65-F5344CB8AC3E}">
        <p14:creationId xmlns:p14="http://schemas.microsoft.com/office/powerpoint/2010/main" val="39052706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Answer – Hate Crime</a:t>
            </a:r>
          </a:p>
          <a:p>
            <a:endParaRPr lang="en-GB" b="1" dirty="0"/>
          </a:p>
          <a:p>
            <a:r>
              <a:rPr lang="en-GB" b="0" dirty="0"/>
              <a:t>Criminal offence</a:t>
            </a:r>
            <a:r>
              <a:rPr lang="en-GB" b="0" baseline="0" dirty="0"/>
              <a:t> committed </a:t>
            </a:r>
            <a:endParaRPr lang="en-GB" b="0" dirty="0"/>
          </a:p>
          <a:p>
            <a:r>
              <a:rPr lang="en-GB" b="0" dirty="0"/>
              <a:t>The victim</a:t>
            </a:r>
            <a:r>
              <a:rPr lang="en-GB" b="0" baseline="0" dirty="0"/>
              <a:t> perceives it to be hate related due to his disability. </a:t>
            </a:r>
          </a:p>
          <a:p>
            <a:r>
              <a:rPr lang="en-GB" b="0" baseline="0" dirty="0"/>
              <a:t>It is irrelevant that the suspects say that they did not know that the victim had a disability.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27</a:t>
            </a:fld>
            <a:endParaRPr lang="en-GB"/>
          </a:p>
        </p:txBody>
      </p:sp>
    </p:spTree>
    <p:extLst>
      <p:ext uri="{BB962C8B-B14F-4D97-AF65-F5344CB8AC3E}">
        <p14:creationId xmlns:p14="http://schemas.microsoft.com/office/powerpoint/2010/main" val="21020306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 – Hate</a:t>
            </a:r>
            <a:r>
              <a:rPr lang="en-GB" b="1" baseline="0" dirty="0"/>
              <a:t> Crime</a:t>
            </a:r>
          </a:p>
          <a:p>
            <a:endParaRPr lang="en-GB" b="1" baseline="0" dirty="0"/>
          </a:p>
          <a:p>
            <a:r>
              <a:rPr lang="en-GB" b="0" baseline="0" dirty="0"/>
              <a:t>Criminal offence committed </a:t>
            </a:r>
          </a:p>
          <a:p>
            <a:r>
              <a:rPr lang="en-GB" b="0" baseline="0" dirty="0"/>
              <a:t>Although the victim thinks that the attack was random, his girlfriend believes it to be hate related due to his nationality.</a:t>
            </a:r>
          </a:p>
          <a:p>
            <a:r>
              <a:rPr lang="en-GB" b="0" baseline="0" dirty="0"/>
              <a:t>The victim does not recognise it as a hate crime but a third party – his girlfriend does.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28</a:t>
            </a:fld>
            <a:endParaRPr lang="en-GB"/>
          </a:p>
        </p:txBody>
      </p:sp>
    </p:spTree>
    <p:extLst>
      <p:ext uri="{BB962C8B-B14F-4D97-AF65-F5344CB8AC3E}">
        <p14:creationId xmlns:p14="http://schemas.microsoft.com/office/powerpoint/2010/main" val="32847978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Answer – Hate Crime</a:t>
            </a:r>
          </a:p>
          <a:p>
            <a:endParaRPr lang="en-GB" b="1" baseline="0" dirty="0"/>
          </a:p>
          <a:p>
            <a:r>
              <a:rPr lang="en-GB" b="0" baseline="0" dirty="0"/>
              <a:t>Discrimination by association – the son is being discriminated against because of his association with his father.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29</a:t>
            </a:fld>
            <a:endParaRPr lang="en-GB"/>
          </a:p>
        </p:txBody>
      </p:sp>
    </p:spTree>
    <p:extLst>
      <p:ext uri="{BB962C8B-B14F-4D97-AF65-F5344CB8AC3E}">
        <p14:creationId xmlns:p14="http://schemas.microsoft.com/office/powerpoint/2010/main" val="17403367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30</a:t>
            </a:fld>
            <a:endParaRPr lang="en-GB"/>
          </a:p>
        </p:txBody>
      </p:sp>
    </p:spTree>
    <p:extLst>
      <p:ext uri="{BB962C8B-B14F-4D97-AF65-F5344CB8AC3E}">
        <p14:creationId xmlns:p14="http://schemas.microsoft.com/office/powerpoint/2010/main" val="19636092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r>
              <a:rPr lang="en-GB" b="1" baseline="0" dirty="0"/>
              <a:t>Answer – Hate Crime </a:t>
            </a:r>
          </a:p>
          <a:p>
            <a:endParaRPr lang="en-GB" b="1" baseline="0" dirty="0"/>
          </a:p>
          <a:p>
            <a:r>
              <a:rPr lang="en-GB" b="0" baseline="0" dirty="0"/>
              <a:t>Third party – husband perceives it to be hate related due to the females disability. </a:t>
            </a:r>
            <a:endParaRPr lang="en-GB" b="0" dirty="0"/>
          </a:p>
        </p:txBody>
      </p:sp>
      <p:sp>
        <p:nvSpPr>
          <p:cNvPr id="4" name="Slide Number Placeholder 3"/>
          <p:cNvSpPr>
            <a:spLocks noGrp="1"/>
          </p:cNvSpPr>
          <p:nvPr>
            <p:ph type="sldNum" sz="quarter" idx="10"/>
          </p:nvPr>
        </p:nvSpPr>
        <p:spPr/>
        <p:txBody>
          <a:bodyPr/>
          <a:lstStyle/>
          <a:p>
            <a:fld id="{44E253CD-D23A-4701-BAE6-72638E63D39A}" type="slidenum">
              <a:rPr lang="en-GB" smtClean="0"/>
              <a:t>31</a:t>
            </a:fld>
            <a:endParaRPr lang="en-GB"/>
          </a:p>
        </p:txBody>
      </p:sp>
    </p:spTree>
    <p:extLst>
      <p:ext uri="{BB962C8B-B14F-4D97-AF65-F5344CB8AC3E}">
        <p14:creationId xmlns:p14="http://schemas.microsoft.com/office/powerpoint/2010/main" val="3362261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32</a:t>
            </a:fld>
            <a:endParaRPr lang="en-GB"/>
          </a:p>
        </p:txBody>
      </p:sp>
    </p:spTree>
    <p:extLst>
      <p:ext uri="{BB962C8B-B14F-4D97-AF65-F5344CB8AC3E}">
        <p14:creationId xmlns:p14="http://schemas.microsoft.com/office/powerpoint/2010/main" val="41727577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33</a:t>
            </a:fld>
            <a:endParaRPr lang="en-GB"/>
          </a:p>
        </p:txBody>
      </p:sp>
    </p:spTree>
    <p:extLst>
      <p:ext uri="{BB962C8B-B14F-4D97-AF65-F5344CB8AC3E}">
        <p14:creationId xmlns:p14="http://schemas.microsoft.com/office/powerpoint/2010/main" val="12680110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Impact</a:t>
            </a:r>
          </a:p>
          <a:p>
            <a:r>
              <a:rPr lang="en-GB" b="0" dirty="0"/>
              <a:t>Victim-</a:t>
            </a:r>
            <a:r>
              <a:rPr lang="en-GB" b="0" baseline="0" dirty="0"/>
              <a:t> long lasting effects, fearful of repercussions, may be a repeat victim.</a:t>
            </a:r>
          </a:p>
          <a:p>
            <a:r>
              <a:rPr lang="en-GB" b="0" baseline="0" dirty="0"/>
              <a:t>Family – could become fearful that they too will be targeted.</a:t>
            </a:r>
          </a:p>
          <a:p>
            <a:r>
              <a:rPr lang="en-GB" b="0" baseline="0" dirty="0"/>
              <a:t>Community – fearful of repercussions, community may be targeted, could lead to community tensions. </a:t>
            </a:r>
          </a:p>
          <a:p>
            <a:endParaRPr lang="en-GB" b="0" baseline="0" dirty="0"/>
          </a:p>
          <a:p>
            <a:r>
              <a:rPr lang="en-GB" b="1" baseline="0" dirty="0"/>
              <a:t>Risks</a:t>
            </a:r>
          </a:p>
          <a:p>
            <a:r>
              <a:rPr lang="en-GB" b="0" baseline="0" dirty="0"/>
              <a:t>What risks are there to the victim, family members, community?</a:t>
            </a:r>
          </a:p>
          <a:p>
            <a:r>
              <a:rPr lang="en-GB" b="0" baseline="0" dirty="0"/>
              <a:t>Risk assessment to be made – what information do we have?</a:t>
            </a:r>
          </a:p>
          <a:p>
            <a:endParaRPr lang="en-GB" b="1" baseline="0" dirty="0"/>
          </a:p>
          <a:p>
            <a:r>
              <a:rPr lang="en-GB" b="1" baseline="0" dirty="0"/>
              <a:t>Steps </a:t>
            </a:r>
          </a:p>
          <a:p>
            <a:r>
              <a:rPr lang="en-GB" b="0" baseline="0" dirty="0"/>
              <a:t>Our role as police officers. </a:t>
            </a:r>
          </a:p>
          <a:p>
            <a:r>
              <a:rPr lang="en-GB" b="0" baseline="0" dirty="0"/>
              <a:t>What can we do to safeguard victims / other potential victims? </a:t>
            </a: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34</a:t>
            </a:fld>
            <a:endParaRPr lang="en-GB"/>
          </a:p>
        </p:txBody>
      </p:sp>
    </p:spTree>
    <p:extLst>
      <p:ext uri="{BB962C8B-B14F-4D97-AF65-F5344CB8AC3E}">
        <p14:creationId xmlns:p14="http://schemas.microsoft.com/office/powerpoint/2010/main" val="27625873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&lt;iframe width="560" height="315" </a:t>
            </a:r>
            <a:r>
              <a:rPr lang="en-GB" sz="1100" dirty="0" err="1">
                <a:latin typeface="Arial" panose="020B0604020202020204" pitchFamily="34" charset="0"/>
                <a:cs typeface="Arial" panose="020B0604020202020204" pitchFamily="34" charset="0"/>
              </a:rPr>
              <a:t>src</a:t>
            </a:r>
            <a:r>
              <a:rPr lang="en-GB" sz="1100" dirty="0">
                <a:latin typeface="Arial" panose="020B0604020202020204" pitchFamily="34" charset="0"/>
                <a:cs typeface="Arial" panose="020B0604020202020204" pitchFamily="34" charset="0"/>
              </a:rPr>
              <a:t>="https://www.youtube.com/embed/P41xeb_hMU4" </a:t>
            </a:r>
            <a:r>
              <a:rPr lang="en-GB" sz="1100" dirty="0" err="1">
                <a:latin typeface="Arial" panose="020B0604020202020204" pitchFamily="34" charset="0"/>
                <a:cs typeface="Arial" panose="020B0604020202020204" pitchFamily="34" charset="0"/>
              </a:rPr>
              <a:t>frameborder</a:t>
            </a:r>
            <a:r>
              <a:rPr lang="en-GB" sz="1100" dirty="0">
                <a:latin typeface="Arial" panose="020B0604020202020204" pitchFamily="34" charset="0"/>
                <a:cs typeface="Arial" panose="020B0604020202020204" pitchFamily="34" charset="0"/>
              </a:rPr>
              <a:t>="0" allow="</a:t>
            </a:r>
            <a:r>
              <a:rPr lang="en-GB" sz="1100" dirty="0" err="1">
                <a:latin typeface="Arial" panose="020B0604020202020204" pitchFamily="34" charset="0"/>
                <a:cs typeface="Arial" panose="020B0604020202020204" pitchFamily="34" charset="0"/>
              </a:rPr>
              <a:t>autoplay</a:t>
            </a:r>
            <a:r>
              <a:rPr lang="en-GB" sz="1100" dirty="0">
                <a:latin typeface="Arial" panose="020B0604020202020204" pitchFamily="34" charset="0"/>
                <a:cs typeface="Arial" panose="020B0604020202020204" pitchFamily="34" charset="0"/>
              </a:rPr>
              <a:t>; encrypted-media" </a:t>
            </a:r>
            <a:r>
              <a:rPr lang="en-GB" sz="1100" dirty="0" err="1">
                <a:latin typeface="Arial" panose="020B0604020202020204" pitchFamily="34" charset="0"/>
                <a:cs typeface="Arial" panose="020B0604020202020204" pitchFamily="34" charset="0"/>
              </a:rPr>
              <a:t>allowfullscreen</a:t>
            </a:r>
            <a:r>
              <a:rPr lang="en-GB" sz="1100" dirty="0">
                <a:latin typeface="Arial" panose="020B0604020202020204" pitchFamily="34" charset="0"/>
                <a:cs typeface="Arial" panose="020B0604020202020204" pitchFamily="34" charset="0"/>
              </a:rPr>
              <a:t>&gt;&lt;/iframe&gt;</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hlinkClick r:id="rId3"/>
              </a:rPr>
              <a:t>https://www.youtube.com/watch?v=P41xeb_hMU4&amp;feature=youtu.be</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35</a:t>
            </a:fld>
            <a:endParaRPr lang="en-GB"/>
          </a:p>
        </p:txBody>
      </p:sp>
    </p:spTree>
    <p:extLst>
      <p:ext uri="{BB962C8B-B14F-4D97-AF65-F5344CB8AC3E}">
        <p14:creationId xmlns:p14="http://schemas.microsoft.com/office/powerpoint/2010/main" val="35214364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(following video clip) – What mistakes do you think were made by the Police?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https://www.youtube.com/watch?v=iwDxe4GXj1s</a:t>
            </a: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Murder of Bijan Ebrahimi - Channel 4 (6 mins 22 seconds) </a:t>
            </a:r>
          </a:p>
          <a:p>
            <a:endParaRPr lang="en-GB" sz="1100" b="0" dirty="0">
              <a:latin typeface="Arial" panose="020B0604020202020204" pitchFamily="34" charset="0"/>
              <a:cs typeface="Arial" panose="020B0604020202020204" pitchFamily="34" charset="0"/>
            </a:endParaRPr>
          </a:p>
          <a:p>
            <a:pPr>
              <a:lnSpc>
                <a:spcPct val="100000"/>
              </a:lnSpc>
            </a:pPr>
            <a:r>
              <a:rPr lang="en-GB" sz="1100" kern="1200" baseline="0" dirty="0">
                <a:solidFill>
                  <a:schemeClr val="tx1"/>
                </a:solidFill>
                <a:effectLst/>
                <a:latin typeface="Arial" panose="020B0604020202020204" pitchFamily="34" charset="0"/>
                <a:ea typeface="+mn-ea"/>
                <a:cs typeface="Arial" panose="020B0604020202020204" pitchFamily="34" charset="0"/>
              </a:rPr>
              <a:t>Trainer to debrief using student contributions &amp; PPT slides  36 &amp; 37 covering:-</a:t>
            </a:r>
          </a:p>
          <a:p>
            <a:pPr>
              <a:lnSpc>
                <a:spcPct val="100000"/>
              </a:lnSpc>
            </a:pPr>
            <a:endParaRPr lang="en-GB" sz="1100" kern="1200" baseline="0" dirty="0">
              <a:solidFill>
                <a:schemeClr val="tx1"/>
              </a:solidFill>
              <a:effectLst/>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Risk of incident to victim</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Impact on victim/family/community</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Steps the police could take to mitigate the risks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Other agencies that could be brought in to take over the risks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36</a:t>
            </a:fld>
            <a:endParaRPr lang="en-GB"/>
          </a:p>
        </p:txBody>
      </p:sp>
    </p:spTree>
    <p:extLst>
      <p:ext uri="{BB962C8B-B14F-4D97-AF65-F5344CB8AC3E}">
        <p14:creationId xmlns:p14="http://schemas.microsoft.com/office/powerpoint/2010/main" val="291896758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37</a:t>
            </a:fld>
            <a:endParaRPr lang="en-GB"/>
          </a:p>
        </p:txBody>
      </p:sp>
    </p:spTree>
    <p:extLst>
      <p:ext uri="{BB962C8B-B14F-4D97-AF65-F5344CB8AC3E}">
        <p14:creationId xmlns:p14="http://schemas.microsoft.com/office/powerpoint/2010/main" val="3316140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Q. What do you think your responsibilities are when dealing with a hate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Trainer to inform students of the Disability Hate Crime</a:t>
            </a:r>
            <a:r>
              <a:rPr lang="en-GB" sz="1100" b="1" kern="1200" baseline="0" dirty="0">
                <a:solidFill>
                  <a:schemeClr val="tx1"/>
                </a:solidFill>
                <a:effectLst/>
                <a:latin typeface="Arial" panose="020B0604020202020204" pitchFamily="34" charset="0"/>
                <a:ea typeface="+mn-ea"/>
                <a:cs typeface="Arial" panose="020B0604020202020204" pitchFamily="34" charset="0"/>
              </a:rPr>
              <a:t> Guide on Moodle for any </a:t>
            </a:r>
            <a:r>
              <a:rPr lang="en-GB" sz="1100" b="1" kern="1200" baseline="0">
                <a:solidFill>
                  <a:schemeClr val="tx1"/>
                </a:solidFill>
                <a:effectLst/>
                <a:latin typeface="Arial" panose="020B0604020202020204" pitchFamily="34" charset="0"/>
                <a:ea typeface="+mn-ea"/>
                <a:cs typeface="Arial" panose="020B0604020202020204" pitchFamily="34" charset="0"/>
              </a:rPr>
              <a:t>further reading</a:t>
            </a:r>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38</a:t>
            </a:fld>
            <a:endParaRPr lang="en-GB"/>
          </a:p>
        </p:txBody>
      </p:sp>
    </p:spTree>
    <p:extLst>
      <p:ext uri="{BB962C8B-B14F-4D97-AF65-F5344CB8AC3E}">
        <p14:creationId xmlns:p14="http://schemas.microsoft.com/office/powerpoint/2010/main" val="41459168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E253CD-D23A-4701-BAE6-72638E63D39A}" type="slidenum">
              <a:rPr lang="en-GB" smtClean="0"/>
              <a:t>39</a:t>
            </a:fld>
            <a:endParaRPr lang="en-GB"/>
          </a:p>
        </p:txBody>
      </p:sp>
    </p:spTree>
    <p:extLst>
      <p:ext uri="{BB962C8B-B14F-4D97-AF65-F5344CB8AC3E}">
        <p14:creationId xmlns:p14="http://schemas.microsoft.com/office/powerpoint/2010/main" val="3273191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6939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6440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7980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2735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8505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5659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74574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239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2817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0710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905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92430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91818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80805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1566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10139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2911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79659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528981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69362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212368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7260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378041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370330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7H3OpRcWpeQ"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png"/><Relationship Id="rId7" Type="http://schemas.openxmlformats.org/officeDocument/2006/relationships/diagramColors" Target="../diagrams/colors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5.png"/><Relationship Id="rId7" Type="http://schemas.openxmlformats.org/officeDocument/2006/relationships/diagramQuickStyle" Target="../diagrams/quickStyle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16.png"/><Relationship Id="rId9" Type="http://schemas.microsoft.com/office/2007/relationships/diagramDrawing" Target="../diagrams/drawing9.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hyperlink" Target="https://implicit.harvard.edu/implicit/takeatest.html" TargetMode="External"/><Relationship Id="rId7" Type="http://schemas.openxmlformats.org/officeDocument/2006/relationships/diagramQuickStyle" Target="../diagrams/quickStyle1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18.png"/><Relationship Id="rId9" Type="http://schemas.microsoft.com/office/2007/relationships/diagramDrawing" Target="../diagrams/drawing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4.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6.jpg"/><Relationship Id="rId7" Type="http://schemas.openxmlformats.org/officeDocument/2006/relationships/diagramColors" Target="../diagrams/colors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hyperlink" Target="https://youtu.be/P41xeb_hMU4" TargetMode="External"/><Relationship Id="rId7" Type="http://schemas.openxmlformats.org/officeDocument/2006/relationships/diagramQuickStyle" Target="../diagrams/quickStyle19.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32.png"/><Relationship Id="rId9" Type="http://schemas.microsoft.com/office/2007/relationships/diagramDrawing" Target="../diagrams/drawing19.xml"/></Relationships>
</file>

<file path=ppt/slides/_rels/slide36.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hyperlink" Target="https://www.youtube.com/watch?v=iwDxe4GXj1s" TargetMode="External"/><Relationship Id="rId7" Type="http://schemas.openxmlformats.org/officeDocument/2006/relationships/diagramColors" Target="../diagrams/colors20.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rotWithShape="1">
          <a:blip r:embed="rId3">
            <a:extLst>
              <a:ext uri="{28A0092B-C50C-407E-A947-70E740481C1C}">
                <a14:useLocalDpi xmlns:a14="http://schemas.microsoft.com/office/drawing/2010/main" val="0"/>
              </a:ext>
            </a:extLst>
          </a:blip>
          <a:srcRect l="39976" r="9750" b="9090"/>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prstClr val="white"/>
                </a:solidFill>
                <a:latin typeface="Arial Nova Cond" panose="020B0506020202020204" pitchFamily="34" charset="0"/>
              </a:rPr>
              <a:t>Valuing Diversity &amp; Inclusion</a:t>
            </a:r>
            <a:endParaRPr kumimoji="0" lang="en-US" sz="4800" b="0" i="0" u="none" strike="noStrike" kern="1200" cap="none" spc="0" normalizeH="0" baseline="0" noProof="0" dirty="0">
              <a:ln>
                <a:noFill/>
              </a:ln>
              <a:solidFill>
                <a:prstClr val="white"/>
              </a:solidFill>
              <a:effectLst/>
              <a:uLnTx/>
              <a:uFillTx/>
              <a:latin typeface="Arial Nova Cond" panose="020B0506020202020204" pitchFamily="34" charset="0"/>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Tree>
    <p:extLst>
      <p:ext uri="{BB962C8B-B14F-4D97-AF65-F5344CB8AC3E}">
        <p14:creationId xmlns:p14="http://schemas.microsoft.com/office/powerpoint/2010/main" val="31459304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627529" y="143436"/>
            <a:ext cx="1097279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Law</a:t>
            </a:r>
          </a:p>
        </p:txBody>
      </p:sp>
      <p:graphicFrame>
        <p:nvGraphicFramePr>
          <p:cNvPr id="2" name="Diagram 1">
            <a:extLst>
              <a:ext uri="{FF2B5EF4-FFF2-40B4-BE49-F238E27FC236}">
                <a16:creationId xmlns:a16="http://schemas.microsoft.com/office/drawing/2014/main" id="{8B7AC31F-529E-4BF2-BA89-DA5A0C5A7B85}"/>
              </a:ext>
            </a:extLst>
          </p:cNvPr>
          <p:cNvGraphicFramePr/>
          <p:nvPr>
            <p:extLst>
              <p:ext uri="{D42A27DB-BD31-4B8C-83A1-F6EECF244321}">
                <p14:modId xmlns:p14="http://schemas.microsoft.com/office/powerpoint/2010/main" val="666009571"/>
              </p:ext>
            </p:extLst>
          </p:nvPr>
        </p:nvGraphicFramePr>
        <p:xfrm>
          <a:off x="507832" y="827137"/>
          <a:ext cx="11176336" cy="2921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E9DFD9FB-C227-4052-B1EC-C01E04EB79AE}"/>
              </a:ext>
            </a:extLst>
          </p:cNvPr>
          <p:cNvGraphicFramePr/>
          <p:nvPr>
            <p:extLst>
              <p:ext uri="{D42A27DB-BD31-4B8C-83A1-F6EECF244321}">
                <p14:modId xmlns:p14="http://schemas.microsoft.com/office/powerpoint/2010/main" val="1367390918"/>
              </p:ext>
            </p:extLst>
          </p:nvPr>
        </p:nvGraphicFramePr>
        <p:xfrm>
          <a:off x="448235" y="3896036"/>
          <a:ext cx="11152093" cy="18627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7891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E21E4AE-CDA9-4991-AC3C-51A1C71E6152}"/>
                                            </p:graphicEl>
                                          </p:spTgt>
                                        </p:tgtEl>
                                        <p:attrNameLst>
                                          <p:attrName>style.visibility</p:attrName>
                                        </p:attrNameLst>
                                      </p:cBhvr>
                                      <p:to>
                                        <p:strVal val="visible"/>
                                      </p:to>
                                    </p:set>
                                    <p:animEffect transition="in" filter="fade">
                                      <p:cBhvr>
                                        <p:cTn id="12" dur="500"/>
                                        <p:tgtEl>
                                          <p:spTgt spid="3">
                                            <p:graphicEl>
                                              <a:dgm id="{DE21E4AE-CDA9-4991-AC3C-51A1C71E61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24B0B9D-6369-4CCB-B860-AC6D37B741C6}"/>
                                            </p:graphicEl>
                                          </p:spTgt>
                                        </p:tgtEl>
                                        <p:attrNameLst>
                                          <p:attrName>style.visibility</p:attrName>
                                        </p:attrNameLst>
                                      </p:cBhvr>
                                      <p:to>
                                        <p:strVal val="visible"/>
                                      </p:to>
                                    </p:set>
                                    <p:animEffect transition="in" filter="fade">
                                      <p:cBhvr>
                                        <p:cTn id="17" dur="500"/>
                                        <p:tgtEl>
                                          <p:spTgt spid="3">
                                            <p:graphicEl>
                                              <a:dgm id="{524B0B9D-6369-4CCB-B860-AC6D37B741C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EF75E332-2702-4328-989B-FF7B04842D9F}"/>
                                            </p:graphicEl>
                                          </p:spTgt>
                                        </p:tgtEl>
                                        <p:attrNameLst>
                                          <p:attrName>style.visibility</p:attrName>
                                        </p:attrNameLst>
                                      </p:cBhvr>
                                      <p:to>
                                        <p:strVal val="visible"/>
                                      </p:to>
                                    </p:set>
                                    <p:animEffect transition="in" filter="fade">
                                      <p:cBhvr>
                                        <p:cTn id="20" dur="500"/>
                                        <p:tgtEl>
                                          <p:spTgt spid="3">
                                            <p:graphicEl>
                                              <a:dgm id="{EF75E332-2702-4328-989B-FF7B04842D9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D26DFE39-FE8A-47B3-ACFE-77132E2E796F}"/>
                                            </p:graphicEl>
                                          </p:spTgt>
                                        </p:tgtEl>
                                        <p:attrNameLst>
                                          <p:attrName>style.visibility</p:attrName>
                                        </p:attrNameLst>
                                      </p:cBhvr>
                                      <p:to>
                                        <p:strVal val="visible"/>
                                      </p:to>
                                    </p:set>
                                    <p:animEffect transition="in" filter="fade">
                                      <p:cBhvr>
                                        <p:cTn id="25" dur="500"/>
                                        <p:tgtEl>
                                          <p:spTgt spid="3">
                                            <p:graphicEl>
                                              <a:dgm id="{D26DFE39-FE8A-47B3-ACFE-77132E2E796F}"/>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AE11A902-A2EA-4E4B-B02B-CFBC0A1CCD8A}"/>
                                            </p:graphicEl>
                                          </p:spTgt>
                                        </p:tgtEl>
                                        <p:attrNameLst>
                                          <p:attrName>style.visibility</p:attrName>
                                        </p:attrNameLst>
                                      </p:cBhvr>
                                      <p:to>
                                        <p:strVal val="visible"/>
                                      </p:to>
                                    </p:set>
                                    <p:animEffect transition="in" filter="fade">
                                      <p:cBhvr>
                                        <p:cTn id="28" dur="500"/>
                                        <p:tgtEl>
                                          <p:spTgt spid="3">
                                            <p:graphicEl>
                                              <a:dgm id="{AE11A902-A2EA-4E4B-B02B-CFBC0A1CCD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3"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394447" y="98638"/>
            <a:ext cx="1140310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Protected Characteristics</a:t>
            </a:r>
          </a:p>
        </p:txBody>
      </p:sp>
      <p:graphicFrame>
        <p:nvGraphicFramePr>
          <p:cNvPr id="2" name="Diagram 1">
            <a:extLst>
              <a:ext uri="{FF2B5EF4-FFF2-40B4-BE49-F238E27FC236}">
                <a16:creationId xmlns:a16="http://schemas.microsoft.com/office/drawing/2014/main" id="{4066D723-D9AC-4D35-A3F8-E2FCE87FF360}"/>
              </a:ext>
            </a:extLst>
          </p:cNvPr>
          <p:cNvGraphicFramePr/>
          <p:nvPr>
            <p:extLst>
              <p:ext uri="{D42A27DB-BD31-4B8C-83A1-F6EECF244321}">
                <p14:modId xmlns:p14="http://schemas.microsoft.com/office/powerpoint/2010/main" val="1840204479"/>
              </p:ext>
            </p:extLst>
          </p:nvPr>
        </p:nvGraphicFramePr>
        <p:xfrm>
          <a:off x="394447" y="235682"/>
          <a:ext cx="6705599" cy="59478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B9FB6180-31BC-4295-8609-01527DD127A8}"/>
              </a:ext>
            </a:extLst>
          </p:cNvPr>
          <p:cNvSpPr/>
          <p:nvPr/>
        </p:nvSpPr>
        <p:spPr>
          <a:xfrm>
            <a:off x="7328800" y="882013"/>
            <a:ext cx="4468753" cy="1843258"/>
          </a:xfrm>
          <a:prstGeom prst="rect">
            <a:avLst/>
          </a:prstGeom>
          <a:solidFill>
            <a:schemeClr val="accent2">
              <a:lumMod val="40000"/>
              <a:lumOff val="60000"/>
            </a:schemeClr>
          </a:solidFill>
          <a:ln>
            <a:solidFill>
              <a:schemeClr val="tx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A person has a disability of s/he has a physical or mental impairment which has a substantial &amp; long term effect on that person’s ability to carry out normal day-to-day activities. Includes conditions like HIV &amp; cancer</a:t>
            </a:r>
          </a:p>
        </p:txBody>
      </p:sp>
      <p:sp>
        <p:nvSpPr>
          <p:cNvPr id="4" name="Rectangle 3">
            <a:extLst>
              <a:ext uri="{FF2B5EF4-FFF2-40B4-BE49-F238E27FC236}">
                <a16:creationId xmlns:a16="http://schemas.microsoft.com/office/drawing/2014/main" id="{AB32402C-9443-4CD1-B27B-E8A8FE920C9B}"/>
              </a:ext>
            </a:extLst>
          </p:cNvPr>
          <p:cNvSpPr/>
          <p:nvPr/>
        </p:nvSpPr>
        <p:spPr>
          <a:xfrm>
            <a:off x="7328799" y="2999358"/>
            <a:ext cx="4468753" cy="1066801"/>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Refers to a group of people defined by their race, colour or nationality. Includes Gypsy &amp; Traveller communities</a:t>
            </a:r>
          </a:p>
        </p:txBody>
      </p:sp>
      <p:sp>
        <p:nvSpPr>
          <p:cNvPr id="6" name="Rectangle 5">
            <a:extLst>
              <a:ext uri="{FF2B5EF4-FFF2-40B4-BE49-F238E27FC236}">
                <a16:creationId xmlns:a16="http://schemas.microsoft.com/office/drawing/2014/main" id="{B55F15B1-EDF0-4AFE-A13F-38602FF8BE76}"/>
              </a:ext>
            </a:extLst>
          </p:cNvPr>
          <p:cNvSpPr/>
          <p:nvPr/>
        </p:nvSpPr>
        <p:spPr>
          <a:xfrm>
            <a:off x="7328799" y="4297912"/>
            <a:ext cx="4468753" cy="1554956"/>
          </a:xfrm>
          <a:prstGeom prst="rect">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Belief includes religious &amp; philosophical beliefs including lack of belief (Atheism). A belief should affect the way you live your life for it to be included under the definition</a:t>
            </a:r>
          </a:p>
        </p:txBody>
      </p:sp>
    </p:spTree>
    <p:extLst>
      <p:ext uri="{BB962C8B-B14F-4D97-AF65-F5344CB8AC3E}">
        <p14:creationId xmlns:p14="http://schemas.microsoft.com/office/powerpoint/2010/main" val="205117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372155F-88EB-4592-8CCE-79E36CED31F4}"/>
                                            </p:graphicEl>
                                          </p:spTgt>
                                        </p:tgtEl>
                                        <p:attrNameLst>
                                          <p:attrName>style.visibility</p:attrName>
                                        </p:attrNameLst>
                                      </p:cBhvr>
                                      <p:to>
                                        <p:strVal val="visible"/>
                                      </p:to>
                                    </p:set>
                                    <p:animEffect transition="in" filter="fade">
                                      <p:cBhvr>
                                        <p:cTn id="7" dur="500"/>
                                        <p:tgtEl>
                                          <p:spTgt spid="2">
                                            <p:graphicEl>
                                              <a:dgm id="{E372155F-88EB-4592-8CCE-79E36CED31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59487BE-4812-441D-B5A6-316021307822}"/>
                                            </p:graphicEl>
                                          </p:spTgt>
                                        </p:tgtEl>
                                        <p:attrNameLst>
                                          <p:attrName>style.visibility</p:attrName>
                                        </p:attrNameLst>
                                      </p:cBhvr>
                                      <p:to>
                                        <p:strVal val="visible"/>
                                      </p:to>
                                    </p:set>
                                    <p:animEffect transition="in" filter="fade">
                                      <p:cBhvr>
                                        <p:cTn id="12" dur="500"/>
                                        <p:tgtEl>
                                          <p:spTgt spid="2">
                                            <p:graphicEl>
                                              <a:dgm id="{F59487BE-4812-441D-B5A6-3160213078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594D3E-7AC9-449B-BCF1-F48F634362D8}"/>
                                            </p:graphicEl>
                                          </p:spTgt>
                                        </p:tgtEl>
                                        <p:attrNameLst>
                                          <p:attrName>style.visibility</p:attrName>
                                        </p:attrNameLst>
                                      </p:cBhvr>
                                      <p:to>
                                        <p:strVal val="visible"/>
                                      </p:to>
                                    </p:set>
                                    <p:animEffect transition="in" filter="fade">
                                      <p:cBhvr>
                                        <p:cTn id="15" dur="500"/>
                                        <p:tgtEl>
                                          <p:spTgt spid="2">
                                            <p:graphicEl>
                                              <a:dgm id="{56594D3E-7AC9-449B-BCF1-F48F634362D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5D2169D-8F25-4AA1-9BFD-3841549D802C}"/>
                                            </p:graphicEl>
                                          </p:spTgt>
                                        </p:tgtEl>
                                        <p:attrNameLst>
                                          <p:attrName>style.visibility</p:attrName>
                                        </p:attrNameLst>
                                      </p:cBhvr>
                                      <p:to>
                                        <p:strVal val="visible"/>
                                      </p:to>
                                    </p:set>
                                    <p:animEffect transition="in" filter="fade">
                                      <p:cBhvr>
                                        <p:cTn id="20" dur="500"/>
                                        <p:tgtEl>
                                          <p:spTgt spid="2">
                                            <p:graphicEl>
                                              <a:dgm id="{45D2169D-8F25-4AA1-9BFD-3841549D802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A238A9C-D6CD-469D-BC94-1C29A5D1CDD8}"/>
                                            </p:graphicEl>
                                          </p:spTgt>
                                        </p:tgtEl>
                                        <p:attrNameLst>
                                          <p:attrName>style.visibility</p:attrName>
                                        </p:attrNameLst>
                                      </p:cBhvr>
                                      <p:to>
                                        <p:strVal val="visible"/>
                                      </p:to>
                                    </p:set>
                                    <p:animEffect transition="in" filter="fade">
                                      <p:cBhvr>
                                        <p:cTn id="23" dur="500"/>
                                        <p:tgtEl>
                                          <p:spTgt spid="2">
                                            <p:graphicEl>
                                              <a:dgm id="{FA238A9C-D6CD-469D-BC94-1C29A5D1CDD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6664E8A3-062A-4FD9-9F86-D17670A9A024}"/>
                                            </p:graphicEl>
                                          </p:spTgt>
                                        </p:tgtEl>
                                        <p:attrNameLst>
                                          <p:attrName>style.visibility</p:attrName>
                                        </p:attrNameLst>
                                      </p:cBhvr>
                                      <p:to>
                                        <p:strVal val="visible"/>
                                      </p:to>
                                    </p:set>
                                    <p:animEffect transition="in" filter="fade">
                                      <p:cBhvr>
                                        <p:cTn id="28" dur="500"/>
                                        <p:tgtEl>
                                          <p:spTgt spid="2">
                                            <p:graphicEl>
                                              <a:dgm id="{6664E8A3-062A-4FD9-9F86-D17670A9A0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90F509A-D2A3-42B3-8F2E-5C13FA378655}"/>
                                            </p:graphicEl>
                                          </p:spTgt>
                                        </p:tgtEl>
                                        <p:attrNameLst>
                                          <p:attrName>style.visibility</p:attrName>
                                        </p:attrNameLst>
                                      </p:cBhvr>
                                      <p:to>
                                        <p:strVal val="visible"/>
                                      </p:to>
                                    </p:set>
                                    <p:animEffect transition="in" filter="fade">
                                      <p:cBhvr>
                                        <p:cTn id="31" dur="500"/>
                                        <p:tgtEl>
                                          <p:spTgt spid="2">
                                            <p:graphicEl>
                                              <a:dgm id="{A90F509A-D2A3-42B3-8F2E-5C13FA37865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E872AE1-6EF5-4AC3-BAE7-19DA9F644F00}"/>
                                            </p:graphicEl>
                                          </p:spTgt>
                                        </p:tgtEl>
                                        <p:attrNameLst>
                                          <p:attrName>style.visibility</p:attrName>
                                        </p:attrNameLst>
                                      </p:cBhvr>
                                      <p:to>
                                        <p:strVal val="visible"/>
                                      </p:to>
                                    </p:set>
                                    <p:animEffect transition="in" filter="fade">
                                      <p:cBhvr>
                                        <p:cTn id="36" dur="500"/>
                                        <p:tgtEl>
                                          <p:spTgt spid="2">
                                            <p:graphicEl>
                                              <a:dgm id="{EE872AE1-6EF5-4AC3-BAE7-19DA9F644F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365E2A-1487-411E-9D4C-51F93E090074}"/>
                                            </p:graphicEl>
                                          </p:spTgt>
                                        </p:tgtEl>
                                        <p:attrNameLst>
                                          <p:attrName>style.visibility</p:attrName>
                                        </p:attrNameLst>
                                      </p:cBhvr>
                                      <p:to>
                                        <p:strVal val="visible"/>
                                      </p:to>
                                    </p:set>
                                    <p:animEffect transition="in" filter="fade">
                                      <p:cBhvr>
                                        <p:cTn id="39" dur="500"/>
                                        <p:tgtEl>
                                          <p:spTgt spid="2">
                                            <p:graphicEl>
                                              <a:dgm id="{43365E2A-1487-411E-9D4C-51F93E090074}"/>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B5BE4A4F-035E-4F63-8318-D6DF7A1DD424}"/>
                                            </p:graphicEl>
                                          </p:spTgt>
                                        </p:tgtEl>
                                        <p:attrNameLst>
                                          <p:attrName>style.visibility</p:attrName>
                                        </p:attrNameLst>
                                      </p:cBhvr>
                                      <p:to>
                                        <p:strVal val="visible"/>
                                      </p:to>
                                    </p:set>
                                    <p:animEffect transition="in" filter="fade">
                                      <p:cBhvr>
                                        <p:cTn id="44" dur="500"/>
                                        <p:tgtEl>
                                          <p:spTgt spid="2">
                                            <p:graphicEl>
                                              <a:dgm id="{B5BE4A4F-035E-4F63-8318-D6DF7A1DD4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40C330A6-16CC-4A79-BF8E-05895A670AF5}"/>
                                            </p:graphicEl>
                                          </p:spTgt>
                                        </p:tgtEl>
                                        <p:attrNameLst>
                                          <p:attrName>style.visibility</p:attrName>
                                        </p:attrNameLst>
                                      </p:cBhvr>
                                      <p:to>
                                        <p:strVal val="visible"/>
                                      </p:to>
                                    </p:set>
                                    <p:animEffect transition="in" filter="fade">
                                      <p:cBhvr>
                                        <p:cTn id="47" dur="500"/>
                                        <p:tgtEl>
                                          <p:spTgt spid="2">
                                            <p:graphicEl>
                                              <a:dgm id="{40C330A6-16CC-4A79-BF8E-05895A670AF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552D2C48-2588-490C-AB02-FB848FE9141B}"/>
                                            </p:graphicEl>
                                          </p:spTgt>
                                        </p:tgtEl>
                                        <p:attrNameLst>
                                          <p:attrName>style.visibility</p:attrName>
                                        </p:attrNameLst>
                                      </p:cBhvr>
                                      <p:to>
                                        <p:strVal val="visible"/>
                                      </p:to>
                                    </p:set>
                                    <p:animEffect transition="in" filter="fade">
                                      <p:cBhvr>
                                        <p:cTn id="52" dur="500"/>
                                        <p:tgtEl>
                                          <p:spTgt spid="2">
                                            <p:graphicEl>
                                              <a:dgm id="{552D2C48-2588-490C-AB02-FB848FE9141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31B8BF31-EB65-48BF-A610-9D604CF01918}"/>
                                            </p:graphicEl>
                                          </p:spTgt>
                                        </p:tgtEl>
                                        <p:attrNameLst>
                                          <p:attrName>style.visibility</p:attrName>
                                        </p:attrNameLst>
                                      </p:cBhvr>
                                      <p:to>
                                        <p:strVal val="visible"/>
                                      </p:to>
                                    </p:set>
                                    <p:animEffect transition="in" filter="fade">
                                      <p:cBhvr>
                                        <p:cTn id="55" dur="500"/>
                                        <p:tgtEl>
                                          <p:spTgt spid="2">
                                            <p:graphicEl>
                                              <a:dgm id="{31B8BF31-EB65-48BF-A610-9D604CF01918}"/>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D068B91-21F0-4A97-B0FB-BA9F181E87EE}"/>
                                            </p:graphicEl>
                                          </p:spTgt>
                                        </p:tgtEl>
                                        <p:attrNameLst>
                                          <p:attrName>style.visibility</p:attrName>
                                        </p:attrNameLst>
                                      </p:cBhvr>
                                      <p:to>
                                        <p:strVal val="visible"/>
                                      </p:to>
                                    </p:set>
                                    <p:animEffect transition="in" filter="fade">
                                      <p:cBhvr>
                                        <p:cTn id="60" dur="500"/>
                                        <p:tgtEl>
                                          <p:spTgt spid="2">
                                            <p:graphicEl>
                                              <a:dgm id="{5D068B91-21F0-4A97-B0FB-BA9F181E87EE}"/>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C8138846-EE0C-472B-9859-B30EAC3C6A2C}"/>
                                            </p:graphicEl>
                                          </p:spTgt>
                                        </p:tgtEl>
                                        <p:attrNameLst>
                                          <p:attrName>style.visibility</p:attrName>
                                        </p:attrNameLst>
                                      </p:cBhvr>
                                      <p:to>
                                        <p:strVal val="visible"/>
                                      </p:to>
                                    </p:set>
                                    <p:animEffect transition="in" filter="fade">
                                      <p:cBhvr>
                                        <p:cTn id="63" dur="500"/>
                                        <p:tgtEl>
                                          <p:spTgt spid="2">
                                            <p:graphicEl>
                                              <a:dgm id="{C8138846-EE0C-472B-9859-B30EAC3C6A2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653E2EFB-0201-4830-9566-A434AFE4B075}"/>
                                            </p:graphicEl>
                                          </p:spTgt>
                                        </p:tgtEl>
                                        <p:attrNameLst>
                                          <p:attrName>style.visibility</p:attrName>
                                        </p:attrNameLst>
                                      </p:cBhvr>
                                      <p:to>
                                        <p:strVal val="visible"/>
                                      </p:to>
                                    </p:set>
                                    <p:animEffect transition="in" filter="fade">
                                      <p:cBhvr>
                                        <p:cTn id="68" dur="500"/>
                                        <p:tgtEl>
                                          <p:spTgt spid="2">
                                            <p:graphicEl>
                                              <a:dgm id="{653E2EFB-0201-4830-9566-A434AFE4B075}"/>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6BDE9AEF-0FC2-41BC-A800-0C28E9768934}"/>
                                            </p:graphicEl>
                                          </p:spTgt>
                                        </p:tgtEl>
                                        <p:attrNameLst>
                                          <p:attrName>style.visibility</p:attrName>
                                        </p:attrNameLst>
                                      </p:cBhvr>
                                      <p:to>
                                        <p:strVal val="visible"/>
                                      </p:to>
                                    </p:set>
                                    <p:animEffect transition="in" filter="fade">
                                      <p:cBhvr>
                                        <p:cTn id="71" dur="500"/>
                                        <p:tgtEl>
                                          <p:spTgt spid="2">
                                            <p:graphicEl>
                                              <a:dgm id="{6BDE9AEF-0FC2-41BC-A800-0C28E9768934}"/>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3"/>
                                        </p:tgtEl>
                                        <p:attrNameLst>
                                          <p:attrName>style.visibility</p:attrName>
                                        </p:attrNameLst>
                                      </p:cBhvr>
                                      <p:to>
                                        <p:strVal val="visible"/>
                                      </p:to>
                                    </p:set>
                                    <p:animEffect transition="in" filter="fade">
                                      <p:cBhvr>
                                        <p:cTn id="76" dur="500"/>
                                        <p:tgtEl>
                                          <p:spTgt spid="3"/>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fade">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6"/>
                                        </p:tgtEl>
                                        <p:attrNameLst>
                                          <p:attrName>style.visibility</p:attrName>
                                        </p:attrNameLst>
                                      </p:cBhvr>
                                      <p:to>
                                        <p:strVal val="visible"/>
                                      </p:to>
                                    </p:set>
                                    <p:animEffect transition="in" filter="fade">
                                      <p:cBhvr>
                                        <p:cTn id="8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P spid="4"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331741" y="1549784"/>
            <a:ext cx="7273158" cy="4182218"/>
          </a:xfrm>
          <a:prstGeom prst="rect">
            <a:avLst/>
          </a:prstGeom>
        </p:spPr>
      </p:pic>
      <p:sp>
        <p:nvSpPr>
          <p:cNvPr id="2" name="Title 1">
            <a:extLst>
              <a:ext uri="{FF2B5EF4-FFF2-40B4-BE49-F238E27FC236}">
                <a16:creationId xmlns:a16="http://schemas.microsoft.com/office/drawing/2014/main" id="{7C7B9CCA-6904-428D-9E67-18C6EF5AFCE6}"/>
              </a:ext>
            </a:extLst>
          </p:cNvPr>
          <p:cNvSpPr>
            <a:spLocks noGrp="1"/>
          </p:cNvSpPr>
          <p:nvPr>
            <p:ph type="title"/>
          </p:nvPr>
        </p:nvSpPr>
        <p:spPr>
          <a:xfrm>
            <a:off x="838200" y="365125"/>
            <a:ext cx="10515600" cy="760873"/>
          </a:xfrm>
          <a:solidFill>
            <a:srgbClr val="002060"/>
          </a:solidFill>
        </p:spPr>
        <p:txBody>
          <a:bodyPr>
            <a:normAutofit/>
          </a:bodyPr>
          <a:lstStyle/>
          <a:p>
            <a:pPr algn="ctr"/>
            <a:r>
              <a:rPr lang="en-GB" sz="3600" b="1" dirty="0">
                <a:solidFill>
                  <a:schemeClr val="bg1"/>
                </a:solidFill>
                <a:latin typeface="+mn-lt"/>
              </a:rPr>
              <a:t>The Transgender Umbrella</a:t>
            </a:r>
          </a:p>
        </p:txBody>
      </p:sp>
    </p:spTree>
    <p:extLst>
      <p:ext uri="{BB962C8B-B14F-4D97-AF65-F5344CB8AC3E}">
        <p14:creationId xmlns:p14="http://schemas.microsoft.com/office/powerpoint/2010/main" val="2431787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653854" y="999067"/>
            <a:ext cx="8346180" cy="4766403"/>
          </a:xfrm>
          <a:prstGeom prst="rect">
            <a:avLst/>
          </a:prstGeom>
        </p:spPr>
      </p:pic>
      <p:sp>
        <p:nvSpPr>
          <p:cNvPr id="2" name="Title 1">
            <a:extLst>
              <a:ext uri="{FF2B5EF4-FFF2-40B4-BE49-F238E27FC236}">
                <a16:creationId xmlns:a16="http://schemas.microsoft.com/office/drawing/2014/main" id="{FA7AC31D-8CB4-4CFC-AF00-9E9F359DE9E6}"/>
              </a:ext>
            </a:extLst>
          </p:cNvPr>
          <p:cNvSpPr>
            <a:spLocks noGrp="1"/>
          </p:cNvSpPr>
          <p:nvPr>
            <p:ph type="title"/>
          </p:nvPr>
        </p:nvSpPr>
        <p:spPr>
          <a:xfrm>
            <a:off x="592667" y="287867"/>
            <a:ext cx="11243733" cy="592300"/>
          </a:xfrm>
          <a:solidFill>
            <a:srgbClr val="002060"/>
          </a:solidFill>
        </p:spPr>
        <p:txBody>
          <a:bodyPr>
            <a:normAutofit/>
          </a:bodyPr>
          <a:lstStyle/>
          <a:p>
            <a:pPr algn="ctr"/>
            <a:r>
              <a:rPr lang="en-GB" sz="3600" b="1" dirty="0">
                <a:solidFill>
                  <a:schemeClr val="bg1"/>
                </a:solidFill>
                <a:latin typeface="+mn-lt"/>
              </a:rPr>
              <a:t>The </a:t>
            </a:r>
            <a:r>
              <a:rPr lang="en-GB" sz="3600" b="1" dirty="0" err="1">
                <a:solidFill>
                  <a:schemeClr val="bg1"/>
                </a:solidFill>
                <a:latin typeface="+mn-lt"/>
              </a:rPr>
              <a:t>Genderbread</a:t>
            </a:r>
            <a:r>
              <a:rPr lang="en-GB" sz="3600" b="1" dirty="0">
                <a:solidFill>
                  <a:schemeClr val="bg1"/>
                </a:solidFill>
                <a:latin typeface="+mn-lt"/>
              </a:rPr>
              <a:t> Person</a:t>
            </a:r>
          </a:p>
        </p:txBody>
      </p:sp>
    </p:spTree>
    <p:extLst>
      <p:ext uri="{BB962C8B-B14F-4D97-AF65-F5344CB8AC3E}">
        <p14:creationId xmlns:p14="http://schemas.microsoft.com/office/powerpoint/2010/main" val="123985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92667" y="237067"/>
            <a:ext cx="1085426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err="1">
                <a:solidFill>
                  <a:schemeClr val="bg1"/>
                </a:solidFill>
                <a:latin typeface="+mn-lt"/>
              </a:rPr>
              <a:t>Misgendering</a:t>
            </a:r>
            <a:endParaRPr lang="en-GB" sz="3200" b="1" dirty="0">
              <a:solidFill>
                <a:schemeClr val="bg1"/>
              </a:solidFill>
              <a:latin typeface="+mn-lt"/>
            </a:endParaRPr>
          </a:p>
        </p:txBody>
      </p:sp>
      <p:pic>
        <p:nvPicPr>
          <p:cNvPr id="4" name="Picture 3">
            <a:hlinkClick r:id="rId3"/>
          </p:cNvPr>
          <p:cNvPicPr>
            <a:picLocks noChangeAspect="1"/>
          </p:cNvPicPr>
          <p:nvPr/>
        </p:nvPicPr>
        <p:blipFill>
          <a:blip r:embed="rId4"/>
          <a:stretch>
            <a:fillRect/>
          </a:stretch>
        </p:blipFill>
        <p:spPr>
          <a:xfrm>
            <a:off x="10609451" y="4469553"/>
            <a:ext cx="1106197" cy="768992"/>
          </a:xfrm>
          <a:prstGeom prst="rect">
            <a:avLst/>
          </a:prstGeom>
        </p:spPr>
      </p:pic>
      <p:sp>
        <p:nvSpPr>
          <p:cNvPr id="2" name="Scroll: Horizontal 1">
            <a:extLst>
              <a:ext uri="{FF2B5EF4-FFF2-40B4-BE49-F238E27FC236}">
                <a16:creationId xmlns:a16="http://schemas.microsoft.com/office/drawing/2014/main" id="{258704AF-98ED-463B-B6F2-452D6477A058}"/>
              </a:ext>
            </a:extLst>
          </p:cNvPr>
          <p:cNvSpPr/>
          <p:nvPr/>
        </p:nvSpPr>
        <p:spPr>
          <a:xfrm>
            <a:off x="1270719" y="948266"/>
            <a:ext cx="8821548" cy="4673601"/>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“For a Trans woman to be called “sir” or ‘he” or for a Trans man to be called “miss” or “she” may seem to the outsider to be of little consequence, but to a Trans person it says “your struggles are worthless,” “you don’t deserve respect” or worse, “freak.”</a:t>
            </a:r>
          </a:p>
          <a:p>
            <a:pPr algn="ctr"/>
            <a:r>
              <a:rPr lang="en-GB" sz="2400" dirty="0">
                <a:solidFill>
                  <a:schemeClr val="tx1"/>
                </a:solidFill>
              </a:rPr>
              <a:t>On good days we can perhaps cope when family &amp; friends get it wrong, perhaps even understand, but on bad days it can be the thing that breaks us: &amp; if we are calling the police, it’s a bad day!”</a:t>
            </a:r>
          </a:p>
        </p:txBody>
      </p:sp>
    </p:spTree>
    <p:extLst>
      <p:ext uri="{BB962C8B-B14F-4D97-AF65-F5344CB8AC3E}">
        <p14:creationId xmlns:p14="http://schemas.microsoft.com/office/powerpoint/2010/main" val="696737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22270"/>
          <a:stretch/>
        </p:blipFill>
        <p:spPr>
          <a:xfrm>
            <a:off x="2529192" y="1204461"/>
            <a:ext cx="7529208" cy="4449077"/>
          </a:xfrm>
          <a:prstGeom prst="rect">
            <a:avLst/>
          </a:prstGeom>
        </p:spPr>
      </p:pic>
      <p:sp>
        <p:nvSpPr>
          <p:cNvPr id="6" name="TextBox 5"/>
          <p:cNvSpPr txBox="1"/>
          <p:nvPr/>
        </p:nvSpPr>
        <p:spPr>
          <a:xfrm>
            <a:off x="812801" y="169333"/>
            <a:ext cx="10684932"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Quick Quiz</a:t>
            </a:r>
          </a:p>
        </p:txBody>
      </p:sp>
    </p:spTree>
    <p:extLst>
      <p:ext uri="{BB962C8B-B14F-4D97-AF65-F5344CB8AC3E}">
        <p14:creationId xmlns:p14="http://schemas.microsoft.com/office/powerpoint/2010/main" val="852842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3423" y="1539569"/>
            <a:ext cx="3507945" cy="3816429"/>
          </a:xfrm>
          <a:prstGeom prst="rect">
            <a:avLst/>
          </a:prstGeom>
          <a:solidFill>
            <a:schemeClr val="accent2">
              <a:lumMod val="20000"/>
              <a:lumOff val="80000"/>
            </a:schemeClr>
          </a:solidFill>
          <a:ln>
            <a:solidFill>
              <a:schemeClr val="tx1"/>
            </a:solidFill>
          </a:ln>
        </p:spPr>
        <p:txBody>
          <a:bodyPr wrap="square">
            <a:spAutoFit/>
          </a:bodyPr>
          <a:lstStyle/>
          <a:p>
            <a:r>
              <a:rPr lang="en-GB" sz="2200" dirty="0"/>
              <a:t>63% of people think Gypsy Travellers are unsuitable to be teachers and 38% would be unhappy about a close relative marrying a Gypsy Traveller. Nearly 66% of people strongly disagree that they would have no objection to a Gypsy Traveller site being near their home. </a:t>
            </a:r>
          </a:p>
        </p:txBody>
      </p:sp>
      <p:sp>
        <p:nvSpPr>
          <p:cNvPr id="5" name="Rectangle 4"/>
          <p:cNvSpPr/>
          <p:nvPr/>
        </p:nvSpPr>
        <p:spPr>
          <a:xfrm>
            <a:off x="4272727" y="925052"/>
            <a:ext cx="3482163" cy="2431435"/>
          </a:xfrm>
          <a:prstGeom prst="rect">
            <a:avLst/>
          </a:prstGeom>
          <a:solidFill>
            <a:schemeClr val="accent2">
              <a:lumMod val="40000"/>
              <a:lumOff val="60000"/>
            </a:schemeClr>
          </a:solidFill>
          <a:ln>
            <a:solidFill>
              <a:schemeClr val="tx1"/>
            </a:solidFill>
          </a:ln>
        </p:spPr>
        <p:txBody>
          <a:bodyPr wrap="square">
            <a:spAutoFit/>
          </a:bodyPr>
          <a:lstStyle/>
          <a:p>
            <a:r>
              <a:rPr lang="en-GB" sz="2200" dirty="0"/>
              <a:t>73% of Trans people have experienced comments, threatening behaviour, physical abuse, verbal abuse or sexual abuse while in public spaces </a:t>
            </a:r>
            <a:r>
              <a:rPr lang="en-GB" sz="2000" i="1" dirty="0"/>
              <a:t>(Whittle et al. 2007)</a:t>
            </a:r>
          </a:p>
        </p:txBody>
      </p:sp>
      <p:sp>
        <p:nvSpPr>
          <p:cNvPr id="6" name="Rectangle 5"/>
          <p:cNvSpPr/>
          <p:nvPr/>
        </p:nvSpPr>
        <p:spPr>
          <a:xfrm>
            <a:off x="7906249" y="1534462"/>
            <a:ext cx="3482163" cy="3754874"/>
          </a:xfrm>
          <a:prstGeom prst="rect">
            <a:avLst/>
          </a:prstGeom>
          <a:solidFill>
            <a:schemeClr val="accent2">
              <a:lumMod val="20000"/>
              <a:lumOff val="80000"/>
            </a:schemeClr>
          </a:solidFill>
          <a:ln>
            <a:solidFill>
              <a:schemeClr val="tx1"/>
            </a:solidFill>
          </a:ln>
        </p:spPr>
        <p:txBody>
          <a:bodyPr wrap="square">
            <a:spAutoFit/>
          </a:bodyPr>
          <a:lstStyle/>
          <a:p>
            <a:r>
              <a:rPr lang="en-GB" sz="2200" dirty="0"/>
              <a:t>20% of LGB people expect to be treated worse than heterosexual people when reporting a crime if the police officer knew their sexual orientation and almost 50% of LGB people expect they would face barriers to becoming a PCSO </a:t>
            </a:r>
            <a:r>
              <a:rPr lang="en-GB" sz="2000" i="1" dirty="0"/>
              <a:t>(Stonewall, A practical Guide for Police Forces, 2013) </a:t>
            </a:r>
          </a:p>
        </p:txBody>
      </p:sp>
      <p:sp>
        <p:nvSpPr>
          <p:cNvPr id="7" name="Rectangle 6"/>
          <p:cNvSpPr/>
          <p:nvPr/>
        </p:nvSpPr>
        <p:spPr>
          <a:xfrm>
            <a:off x="4285752" y="3501514"/>
            <a:ext cx="3482163" cy="2092881"/>
          </a:xfrm>
          <a:prstGeom prst="rect">
            <a:avLst/>
          </a:prstGeom>
          <a:solidFill>
            <a:schemeClr val="accent2">
              <a:lumMod val="60000"/>
              <a:lumOff val="40000"/>
            </a:schemeClr>
          </a:solidFill>
          <a:ln>
            <a:solidFill>
              <a:schemeClr val="tx1"/>
            </a:solidFill>
          </a:ln>
        </p:spPr>
        <p:txBody>
          <a:bodyPr wrap="square">
            <a:spAutoFit/>
          </a:bodyPr>
          <a:lstStyle/>
          <a:p>
            <a:r>
              <a:rPr lang="en-GB" sz="2200" dirty="0"/>
              <a:t>Disabled people are around 10% more likely to have experienced a crime in the past 12 months than non-disabled people </a:t>
            </a:r>
            <a:r>
              <a:rPr lang="en-GB" sz="2000" i="1" dirty="0"/>
              <a:t>(British Crime Survey)</a:t>
            </a:r>
          </a:p>
        </p:txBody>
      </p:sp>
      <p:sp>
        <p:nvSpPr>
          <p:cNvPr id="8" name="TextBox 7"/>
          <p:cNvSpPr txBox="1"/>
          <p:nvPr/>
        </p:nvSpPr>
        <p:spPr>
          <a:xfrm>
            <a:off x="366408" y="87829"/>
            <a:ext cx="1145918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Experiences of People with Protected Characteristics</a:t>
            </a:r>
          </a:p>
        </p:txBody>
      </p:sp>
    </p:spTree>
    <p:extLst>
      <p:ext uri="{BB962C8B-B14F-4D97-AF65-F5344CB8AC3E}">
        <p14:creationId xmlns:p14="http://schemas.microsoft.com/office/powerpoint/2010/main" val="153500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21050"/>
          <a:stretch/>
        </p:blipFill>
        <p:spPr>
          <a:xfrm>
            <a:off x="814647" y="682238"/>
            <a:ext cx="10366735" cy="4786334"/>
          </a:xfrm>
          <a:prstGeom prst="rect">
            <a:avLst/>
          </a:prstGeom>
        </p:spPr>
      </p:pic>
    </p:spTree>
    <p:extLst>
      <p:ext uri="{BB962C8B-B14F-4D97-AF65-F5344CB8AC3E}">
        <p14:creationId xmlns:p14="http://schemas.microsoft.com/office/powerpoint/2010/main" val="144031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8800" y="203200"/>
            <a:ext cx="109728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Equality Act 2010: The Public Duty</a:t>
            </a:r>
          </a:p>
        </p:txBody>
      </p:sp>
      <p:sp>
        <p:nvSpPr>
          <p:cNvPr id="3" name="Callout: Down Arrow 2">
            <a:extLst>
              <a:ext uri="{FF2B5EF4-FFF2-40B4-BE49-F238E27FC236}">
                <a16:creationId xmlns:a16="http://schemas.microsoft.com/office/drawing/2014/main" id="{1537F8C1-42F5-4095-9E10-E344D6840FD8}"/>
              </a:ext>
            </a:extLst>
          </p:cNvPr>
          <p:cNvSpPr/>
          <p:nvPr/>
        </p:nvSpPr>
        <p:spPr>
          <a:xfrm>
            <a:off x="829733" y="907298"/>
            <a:ext cx="10498667" cy="124323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Public Sector organisations must have due regard to the need to…….. </a:t>
            </a:r>
          </a:p>
        </p:txBody>
      </p:sp>
      <p:graphicFrame>
        <p:nvGraphicFramePr>
          <p:cNvPr id="4" name="Diagram 3">
            <a:extLst>
              <a:ext uri="{FF2B5EF4-FFF2-40B4-BE49-F238E27FC236}">
                <a16:creationId xmlns:a16="http://schemas.microsoft.com/office/drawing/2014/main" id="{71AE3E93-2A6C-4E9C-9F86-65D638BA4912}"/>
              </a:ext>
            </a:extLst>
          </p:cNvPr>
          <p:cNvGraphicFramePr/>
          <p:nvPr>
            <p:extLst>
              <p:ext uri="{D42A27DB-BD31-4B8C-83A1-F6EECF244321}">
                <p14:modId xmlns:p14="http://schemas.microsoft.com/office/powerpoint/2010/main" val="1153756079"/>
              </p:ext>
            </p:extLst>
          </p:nvPr>
        </p:nvGraphicFramePr>
        <p:xfrm>
          <a:off x="762000" y="1270000"/>
          <a:ext cx="10769600" cy="538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028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6C39CE1-6781-4FB8-97BE-6A0CE36D2EA9}"/>
                                            </p:graphicEl>
                                          </p:spTgt>
                                        </p:tgtEl>
                                        <p:attrNameLst>
                                          <p:attrName>style.visibility</p:attrName>
                                        </p:attrNameLst>
                                      </p:cBhvr>
                                      <p:to>
                                        <p:strVal val="visible"/>
                                      </p:to>
                                    </p:set>
                                    <p:animEffect transition="in" filter="fade">
                                      <p:cBhvr>
                                        <p:cTn id="12" dur="500"/>
                                        <p:tgtEl>
                                          <p:spTgt spid="4">
                                            <p:graphicEl>
                                              <a:dgm id="{E6C39CE1-6781-4FB8-97BE-6A0CE36D2EA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1F03FD8-3656-4B31-85DF-9B2B168C3237}"/>
                                            </p:graphicEl>
                                          </p:spTgt>
                                        </p:tgtEl>
                                        <p:attrNameLst>
                                          <p:attrName>style.visibility</p:attrName>
                                        </p:attrNameLst>
                                      </p:cBhvr>
                                      <p:to>
                                        <p:strVal val="visible"/>
                                      </p:to>
                                    </p:set>
                                    <p:animEffect transition="in" filter="fade">
                                      <p:cBhvr>
                                        <p:cTn id="17" dur="500"/>
                                        <p:tgtEl>
                                          <p:spTgt spid="4">
                                            <p:graphicEl>
                                              <a:dgm id="{91F03FD8-3656-4B31-85DF-9B2B168C3237}"/>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5B1FC662-E6DA-4B19-A1B5-454A40E77CAA}"/>
                                            </p:graphicEl>
                                          </p:spTgt>
                                        </p:tgtEl>
                                        <p:attrNameLst>
                                          <p:attrName>style.visibility</p:attrName>
                                        </p:attrNameLst>
                                      </p:cBhvr>
                                      <p:to>
                                        <p:strVal val="visible"/>
                                      </p:to>
                                    </p:set>
                                    <p:animEffect transition="in" filter="fade">
                                      <p:cBhvr>
                                        <p:cTn id="20" dur="500"/>
                                        <p:tgtEl>
                                          <p:spTgt spid="4">
                                            <p:graphicEl>
                                              <a:dgm id="{5B1FC662-E6DA-4B19-A1B5-454A40E77CA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5F8D90-BAD8-470F-8680-C6E5FC6FA0A5}"/>
                                            </p:graphicEl>
                                          </p:spTgt>
                                        </p:tgtEl>
                                        <p:attrNameLst>
                                          <p:attrName>style.visibility</p:attrName>
                                        </p:attrNameLst>
                                      </p:cBhvr>
                                      <p:to>
                                        <p:strVal val="visible"/>
                                      </p:to>
                                    </p:set>
                                    <p:animEffect transition="in" filter="fade">
                                      <p:cBhvr>
                                        <p:cTn id="25" dur="500"/>
                                        <p:tgtEl>
                                          <p:spTgt spid="4">
                                            <p:graphicEl>
                                              <a:dgm id="{AD5F8D90-BAD8-470F-8680-C6E5FC6FA0A5}"/>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C9436004-2479-4135-8DA0-E8A94688DDDD}"/>
                                            </p:graphicEl>
                                          </p:spTgt>
                                        </p:tgtEl>
                                        <p:attrNameLst>
                                          <p:attrName>style.visibility</p:attrName>
                                        </p:attrNameLst>
                                      </p:cBhvr>
                                      <p:to>
                                        <p:strVal val="visible"/>
                                      </p:to>
                                    </p:set>
                                    <p:animEffect transition="in" filter="fade">
                                      <p:cBhvr>
                                        <p:cTn id="28" dur="500"/>
                                        <p:tgtEl>
                                          <p:spTgt spid="4">
                                            <p:graphicEl>
                                              <a:dgm id="{C9436004-2479-4135-8DA0-E8A94688DD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95867" y="186268"/>
            <a:ext cx="1061719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What is ‘Positive Action’?</a:t>
            </a:r>
          </a:p>
        </p:txBody>
      </p:sp>
      <p:sp>
        <p:nvSpPr>
          <p:cNvPr id="6" name="Callout: Down Arrow 5">
            <a:extLst>
              <a:ext uri="{FF2B5EF4-FFF2-40B4-BE49-F238E27FC236}">
                <a16:creationId xmlns:a16="http://schemas.microsoft.com/office/drawing/2014/main" id="{4A4CBD14-47F6-4948-8E9B-581C6448D083}"/>
              </a:ext>
            </a:extLst>
          </p:cNvPr>
          <p:cNvSpPr/>
          <p:nvPr/>
        </p:nvSpPr>
        <p:spPr>
          <a:xfrm>
            <a:off x="1727199" y="771043"/>
            <a:ext cx="9042400" cy="1202266"/>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Write your own definition…….</a:t>
            </a:r>
          </a:p>
        </p:txBody>
      </p:sp>
      <p:graphicFrame>
        <p:nvGraphicFramePr>
          <p:cNvPr id="7" name="Diagram 6">
            <a:extLst>
              <a:ext uri="{FF2B5EF4-FFF2-40B4-BE49-F238E27FC236}">
                <a16:creationId xmlns:a16="http://schemas.microsoft.com/office/drawing/2014/main" id="{B57EA097-31CD-4FE5-A2F0-82EB12C7550D}"/>
              </a:ext>
            </a:extLst>
          </p:cNvPr>
          <p:cNvGraphicFramePr/>
          <p:nvPr>
            <p:extLst>
              <p:ext uri="{D42A27DB-BD31-4B8C-83A1-F6EECF244321}">
                <p14:modId xmlns:p14="http://schemas.microsoft.com/office/powerpoint/2010/main" val="2576471019"/>
              </p:ext>
            </p:extLst>
          </p:nvPr>
        </p:nvGraphicFramePr>
        <p:xfrm>
          <a:off x="1083732" y="2115963"/>
          <a:ext cx="10329333" cy="3572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10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98726E72-2D92-4AC2-8D22-85D266155845}"/>
                                            </p:graphicEl>
                                          </p:spTgt>
                                        </p:tgtEl>
                                        <p:attrNameLst>
                                          <p:attrName>style.visibility</p:attrName>
                                        </p:attrNameLst>
                                      </p:cBhvr>
                                      <p:to>
                                        <p:strVal val="visible"/>
                                      </p:to>
                                    </p:set>
                                    <p:animEffect transition="in" filter="fade">
                                      <p:cBhvr>
                                        <p:cTn id="7" dur="500"/>
                                        <p:tgtEl>
                                          <p:spTgt spid="7">
                                            <p:graphicEl>
                                              <a:dgm id="{98726E72-2D92-4AC2-8D22-85D2661558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5CCECB7F-B35D-4040-964A-0F3AA499FF72}"/>
                                            </p:graphicEl>
                                          </p:spTgt>
                                        </p:tgtEl>
                                        <p:attrNameLst>
                                          <p:attrName>style.visibility</p:attrName>
                                        </p:attrNameLst>
                                      </p:cBhvr>
                                      <p:to>
                                        <p:strVal val="visible"/>
                                      </p:to>
                                    </p:set>
                                    <p:animEffect transition="in" filter="fade">
                                      <p:cBhvr>
                                        <p:cTn id="12" dur="500"/>
                                        <p:tgtEl>
                                          <p:spTgt spid="7">
                                            <p:graphicEl>
                                              <a:dgm id="{5CCECB7F-B35D-4040-964A-0F3AA499FF7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6C839A5-A191-430F-90FD-0E409D1524C6}"/>
                                            </p:graphicEl>
                                          </p:spTgt>
                                        </p:tgtEl>
                                        <p:attrNameLst>
                                          <p:attrName>style.visibility</p:attrName>
                                        </p:attrNameLst>
                                      </p:cBhvr>
                                      <p:to>
                                        <p:strVal val="visible"/>
                                      </p:to>
                                    </p:set>
                                    <p:animEffect transition="in" filter="fade">
                                      <p:cBhvr>
                                        <p:cTn id="15" dur="500"/>
                                        <p:tgtEl>
                                          <p:spTgt spid="7">
                                            <p:graphicEl>
                                              <a:dgm id="{E6C839A5-A191-430F-90FD-0E409D1524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8801" y="271046"/>
            <a:ext cx="1109133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Legal Stuff …</a:t>
            </a:r>
          </a:p>
        </p:txBody>
      </p:sp>
      <p:graphicFrame>
        <p:nvGraphicFramePr>
          <p:cNvPr id="2" name="Diagram 1">
            <a:extLst>
              <a:ext uri="{FF2B5EF4-FFF2-40B4-BE49-F238E27FC236}">
                <a16:creationId xmlns:a16="http://schemas.microsoft.com/office/drawing/2014/main" id="{DE401A8B-A3FF-4E1B-BA64-E5F6AA7F4789}"/>
              </a:ext>
            </a:extLst>
          </p:cNvPr>
          <p:cNvGraphicFramePr/>
          <p:nvPr>
            <p:extLst>
              <p:ext uri="{D42A27DB-BD31-4B8C-83A1-F6EECF244321}">
                <p14:modId xmlns:p14="http://schemas.microsoft.com/office/powerpoint/2010/main" val="3671947018"/>
              </p:ext>
            </p:extLst>
          </p:nvPr>
        </p:nvGraphicFramePr>
        <p:xfrm>
          <a:off x="558801" y="884495"/>
          <a:ext cx="7196667" cy="486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Vertical 5">
            <a:extLst>
              <a:ext uri="{FF2B5EF4-FFF2-40B4-BE49-F238E27FC236}">
                <a16:creationId xmlns:a16="http://schemas.microsoft.com/office/drawing/2014/main" id="{3EDEFACC-BBF8-44E4-839B-FF8BC981A1F1}"/>
              </a:ext>
            </a:extLst>
          </p:cNvPr>
          <p:cNvSpPr/>
          <p:nvPr/>
        </p:nvSpPr>
        <p:spPr>
          <a:xfrm>
            <a:off x="8024682" y="1404696"/>
            <a:ext cx="3608517" cy="3827930"/>
          </a:xfrm>
          <a:prstGeom prst="vertic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must be evidence that groups are disadvantaged or underrepresented</a:t>
            </a:r>
          </a:p>
        </p:txBody>
      </p:sp>
    </p:spTree>
    <p:extLst>
      <p:ext uri="{BB962C8B-B14F-4D97-AF65-F5344CB8AC3E}">
        <p14:creationId xmlns:p14="http://schemas.microsoft.com/office/powerpoint/2010/main" val="2980573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2A90260-7EB2-410C-826D-F31A25748E7A}"/>
                                            </p:graphicEl>
                                          </p:spTgt>
                                        </p:tgtEl>
                                        <p:attrNameLst>
                                          <p:attrName>style.visibility</p:attrName>
                                        </p:attrNameLst>
                                      </p:cBhvr>
                                      <p:to>
                                        <p:strVal val="visible"/>
                                      </p:to>
                                    </p:set>
                                    <p:animEffect transition="in" filter="fade">
                                      <p:cBhvr>
                                        <p:cTn id="7" dur="500"/>
                                        <p:tgtEl>
                                          <p:spTgt spid="2">
                                            <p:graphicEl>
                                              <a:dgm id="{D2A90260-7EB2-410C-826D-F31A25748E7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987A4C3-822E-470C-A255-5DDC99FA6CB3}"/>
                                            </p:graphicEl>
                                          </p:spTgt>
                                        </p:tgtEl>
                                        <p:attrNameLst>
                                          <p:attrName>style.visibility</p:attrName>
                                        </p:attrNameLst>
                                      </p:cBhvr>
                                      <p:to>
                                        <p:strVal val="visible"/>
                                      </p:to>
                                    </p:set>
                                    <p:animEffect transition="in" filter="fade">
                                      <p:cBhvr>
                                        <p:cTn id="12" dur="500"/>
                                        <p:tgtEl>
                                          <p:spTgt spid="2">
                                            <p:graphicEl>
                                              <a:dgm id="{B987A4C3-822E-470C-A255-5DDC99FA6CB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77E3E18-942B-4987-A485-58BEEBCD2D62}"/>
                                            </p:graphicEl>
                                          </p:spTgt>
                                        </p:tgtEl>
                                        <p:attrNameLst>
                                          <p:attrName>style.visibility</p:attrName>
                                        </p:attrNameLst>
                                      </p:cBhvr>
                                      <p:to>
                                        <p:strVal val="visible"/>
                                      </p:to>
                                    </p:set>
                                    <p:animEffect transition="in" filter="fade">
                                      <p:cBhvr>
                                        <p:cTn id="17" dur="500"/>
                                        <p:tgtEl>
                                          <p:spTgt spid="2">
                                            <p:graphicEl>
                                              <a:dgm id="{F77E3E18-942B-4987-A485-58BEEBCD2D6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670BCA55-17F5-4591-BB91-94B7DA392FB8}"/>
                                            </p:graphicEl>
                                          </p:spTgt>
                                        </p:tgtEl>
                                        <p:attrNameLst>
                                          <p:attrName>style.visibility</p:attrName>
                                        </p:attrNameLst>
                                      </p:cBhvr>
                                      <p:to>
                                        <p:strVal val="visible"/>
                                      </p:to>
                                    </p:set>
                                    <p:animEffect transition="in" filter="fade">
                                      <p:cBhvr>
                                        <p:cTn id="20" dur="500"/>
                                        <p:tgtEl>
                                          <p:spTgt spid="2">
                                            <p:graphicEl>
                                              <a:dgm id="{670BCA55-17F5-4591-BB91-94B7DA392FB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613FD23-3C4E-4A87-9CF0-D205436CE5EB}"/>
                                            </p:graphicEl>
                                          </p:spTgt>
                                        </p:tgtEl>
                                        <p:attrNameLst>
                                          <p:attrName>style.visibility</p:attrName>
                                        </p:attrNameLst>
                                      </p:cBhvr>
                                      <p:to>
                                        <p:strVal val="visible"/>
                                      </p:to>
                                    </p:set>
                                    <p:animEffect transition="in" filter="fade">
                                      <p:cBhvr>
                                        <p:cTn id="25" dur="500"/>
                                        <p:tgtEl>
                                          <p:spTgt spid="2">
                                            <p:graphicEl>
                                              <a:dgm id="{4613FD23-3C4E-4A87-9CF0-D205436CE5E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bg/>
                                          </p:spTgt>
                                        </p:tgtEl>
                                        <p:attrNameLst>
                                          <p:attrName>style.visibility</p:attrName>
                                        </p:attrNameLst>
                                      </p:cBhvr>
                                      <p:to>
                                        <p:strVal val="visible"/>
                                      </p:to>
                                    </p:set>
                                    <p:animEffect transition="in" filter="fade">
                                      <p:cBhvr>
                                        <p:cTn id="30" dur="500"/>
                                        <p:tgtEl>
                                          <p:spTgt spid="6">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build="allAtOnce"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2A611D-BE3A-4E1D-B836-EF67BCB7C573}"/>
              </a:ext>
            </a:extLst>
          </p:cNvPr>
          <p:cNvSpPr>
            <a:spLocks noGrp="1"/>
          </p:cNvSpPr>
          <p:nvPr>
            <p:ph type="title"/>
          </p:nvPr>
        </p:nvSpPr>
        <p:spPr>
          <a:xfrm>
            <a:off x="375430" y="100031"/>
            <a:ext cx="11457982" cy="670934"/>
          </a:xfrm>
          <a:solidFill>
            <a:srgbClr val="002060"/>
          </a:solidFill>
        </p:spPr>
        <p:txBody>
          <a:bodyPr>
            <a:normAutofit/>
          </a:bodyPr>
          <a:lstStyle/>
          <a:p>
            <a:pPr algn="ctr"/>
            <a:r>
              <a:rPr lang="en-GB" sz="3200" b="1" dirty="0">
                <a:solidFill>
                  <a:schemeClr val="bg1"/>
                </a:solidFill>
                <a:latin typeface="+mn-lt"/>
              </a:rPr>
              <a:t>Barriers</a:t>
            </a:r>
          </a:p>
        </p:txBody>
      </p:sp>
      <p:graphicFrame>
        <p:nvGraphicFramePr>
          <p:cNvPr id="6" name="Diagram 5">
            <a:extLst>
              <a:ext uri="{FF2B5EF4-FFF2-40B4-BE49-F238E27FC236}">
                <a16:creationId xmlns:a16="http://schemas.microsoft.com/office/drawing/2014/main" id="{038C532F-E23A-4538-8871-669D92CCE203}"/>
              </a:ext>
            </a:extLst>
          </p:cNvPr>
          <p:cNvGraphicFramePr/>
          <p:nvPr>
            <p:extLst>
              <p:ext uri="{D42A27DB-BD31-4B8C-83A1-F6EECF244321}">
                <p14:modId xmlns:p14="http://schemas.microsoft.com/office/powerpoint/2010/main" val="4211587882"/>
              </p:ext>
            </p:extLst>
          </p:nvPr>
        </p:nvGraphicFramePr>
        <p:xfrm>
          <a:off x="2725574" y="868426"/>
          <a:ext cx="7157727" cy="4832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hought Bubble: Cloud 9">
            <a:extLst>
              <a:ext uri="{FF2B5EF4-FFF2-40B4-BE49-F238E27FC236}">
                <a16:creationId xmlns:a16="http://schemas.microsoft.com/office/drawing/2014/main" id="{9DACDAB6-7665-4F64-9944-C65345DB3FD3}"/>
              </a:ext>
            </a:extLst>
          </p:cNvPr>
          <p:cNvSpPr/>
          <p:nvPr/>
        </p:nvSpPr>
        <p:spPr>
          <a:xfrm>
            <a:off x="161152" y="1092939"/>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My family don’t know I’m applying</a:t>
            </a:r>
          </a:p>
        </p:txBody>
      </p:sp>
      <p:sp>
        <p:nvSpPr>
          <p:cNvPr id="12" name="Thought Bubble: Cloud 11">
            <a:extLst>
              <a:ext uri="{FF2B5EF4-FFF2-40B4-BE49-F238E27FC236}">
                <a16:creationId xmlns:a16="http://schemas.microsoft.com/office/drawing/2014/main" id="{2D656857-647A-4DA6-82E7-6B39FFDC1808}"/>
              </a:ext>
            </a:extLst>
          </p:cNvPr>
          <p:cNvSpPr/>
          <p:nvPr/>
        </p:nvSpPr>
        <p:spPr>
          <a:xfrm>
            <a:off x="9127158" y="2549326"/>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 see no black officers, it’s us &amp; them</a:t>
            </a:r>
          </a:p>
        </p:txBody>
      </p:sp>
      <p:sp>
        <p:nvSpPr>
          <p:cNvPr id="13" name="Thought Bubble: Cloud 12">
            <a:extLst>
              <a:ext uri="{FF2B5EF4-FFF2-40B4-BE49-F238E27FC236}">
                <a16:creationId xmlns:a16="http://schemas.microsoft.com/office/drawing/2014/main" id="{2429E6F6-9573-4C2E-B990-89AA4CA94287}"/>
              </a:ext>
            </a:extLst>
          </p:cNvPr>
          <p:cNvSpPr/>
          <p:nvPr/>
        </p:nvSpPr>
        <p:spPr>
          <a:xfrm>
            <a:off x="215154" y="3335106"/>
            <a:ext cx="3064842" cy="1470511"/>
          </a:xfrm>
          <a:prstGeom prst="cloudCallou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I’m a gay man, am I allowed to apply?</a:t>
            </a:r>
          </a:p>
        </p:txBody>
      </p:sp>
    </p:spTree>
    <p:extLst>
      <p:ext uri="{BB962C8B-B14F-4D97-AF65-F5344CB8AC3E}">
        <p14:creationId xmlns:p14="http://schemas.microsoft.com/office/powerpoint/2010/main" val="33302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10" grpId="0" animBg="1"/>
      <p:bldP spid="12"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38081" y="545094"/>
            <a:ext cx="4066384" cy="5102794"/>
          </a:xfrm>
          <a:prstGeom prst="rect">
            <a:avLst/>
          </a:prstGeom>
          <a:ln>
            <a:solidFill>
              <a:schemeClr val="tx1"/>
            </a:solidFill>
          </a:ln>
        </p:spPr>
      </p:pic>
      <p:pic>
        <p:nvPicPr>
          <p:cNvPr id="3" name="Picture 2"/>
          <p:cNvPicPr>
            <a:picLocks noChangeAspect="1"/>
          </p:cNvPicPr>
          <p:nvPr/>
        </p:nvPicPr>
        <p:blipFill>
          <a:blip r:embed="rId4"/>
          <a:stretch>
            <a:fillRect/>
          </a:stretch>
        </p:blipFill>
        <p:spPr>
          <a:xfrm>
            <a:off x="7087207" y="545094"/>
            <a:ext cx="3042168" cy="3310415"/>
          </a:xfrm>
          <a:prstGeom prst="rect">
            <a:avLst/>
          </a:prstGeom>
          <a:ln>
            <a:solidFill>
              <a:schemeClr val="tx1"/>
            </a:solidFill>
          </a:ln>
        </p:spPr>
      </p:pic>
      <p:pic>
        <p:nvPicPr>
          <p:cNvPr id="4" name="Picture 3"/>
          <p:cNvPicPr>
            <a:picLocks noChangeAspect="1"/>
          </p:cNvPicPr>
          <p:nvPr/>
        </p:nvPicPr>
        <p:blipFill>
          <a:blip r:embed="rId5"/>
          <a:stretch>
            <a:fillRect/>
          </a:stretch>
        </p:blipFill>
        <p:spPr>
          <a:xfrm>
            <a:off x="6626919" y="4094881"/>
            <a:ext cx="3962743" cy="1402202"/>
          </a:xfrm>
          <a:prstGeom prst="rect">
            <a:avLst/>
          </a:prstGeom>
          <a:ln>
            <a:solidFill>
              <a:schemeClr val="tx1"/>
            </a:solidFill>
          </a:ln>
        </p:spPr>
      </p:pic>
    </p:spTree>
    <p:extLst>
      <p:ext uri="{BB962C8B-B14F-4D97-AF65-F5344CB8AC3E}">
        <p14:creationId xmlns:p14="http://schemas.microsoft.com/office/powerpoint/2010/main" val="392643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alphaModFix amt="40000"/>
            <a:extLst>
              <a:ext uri="{BEBA8EAE-BF5A-486C-A8C5-ECC9F3942E4B}">
                <a14:imgProps xmlns:a14="http://schemas.microsoft.com/office/drawing/2010/main">
                  <a14:imgLayer r:embed="rId4">
                    <a14:imgEffect>
                      <a14:colorTemperature colorTemp="3960"/>
                    </a14:imgEffect>
                    <a14:imgEffect>
                      <a14:saturation sat="43000"/>
                    </a14:imgEffect>
                  </a14:imgLayer>
                </a14:imgProps>
              </a:ext>
            </a:extLst>
          </a:blip>
          <a:stretch>
            <a:fillRect/>
          </a:stretch>
        </p:blipFill>
        <p:spPr>
          <a:xfrm>
            <a:off x="1988037" y="961466"/>
            <a:ext cx="8351390" cy="5020321"/>
          </a:xfrm>
          <a:prstGeom prst="rect">
            <a:avLst/>
          </a:prstGeom>
        </p:spPr>
      </p:pic>
      <p:sp>
        <p:nvSpPr>
          <p:cNvPr id="5" name="Rectangle 4"/>
          <p:cNvSpPr/>
          <p:nvPr/>
        </p:nvSpPr>
        <p:spPr>
          <a:xfrm>
            <a:off x="2325989" y="961466"/>
            <a:ext cx="7877974" cy="4524315"/>
          </a:xfrm>
          <a:prstGeom prst="rect">
            <a:avLst/>
          </a:prstGeom>
        </p:spPr>
        <p:txBody>
          <a:bodyPr wrap="square">
            <a:spAutoFit/>
          </a:bodyPr>
          <a:lstStyle/>
          <a:p>
            <a:r>
              <a:rPr lang="en-GB" sz="2400" b="1" dirty="0"/>
              <a:t>A young boy and his father are on their way home from football practice when a distracted driver crosses the centre line and hits them head on. The father dies at the scene of this horrible car accident, but the boy is still alive when the emergency medical technicians arrive.</a:t>
            </a:r>
          </a:p>
          <a:p>
            <a:endParaRPr lang="en-GB" sz="2400" b="1" dirty="0"/>
          </a:p>
          <a:p>
            <a:r>
              <a:rPr lang="en-GB" sz="2400" b="1" dirty="0"/>
              <a:t>The boy is transported to the hospital in an ambulance and he is taken immediately into surgery. But the surgeon steps out of the operating room and says, "Call </a:t>
            </a:r>
            <a:r>
              <a:rPr lang="en-GB" sz="2400" b="1" dirty="0" err="1"/>
              <a:t>Dr.</a:t>
            </a:r>
            <a:r>
              <a:rPr lang="en-GB" sz="2400" b="1" dirty="0"/>
              <a:t> Baker to the operating room. I can't operate on this boy - he is my son!”</a:t>
            </a:r>
          </a:p>
          <a:p>
            <a:pPr algn="ctr"/>
            <a:endParaRPr lang="en-GB" sz="2400" b="1" dirty="0"/>
          </a:p>
          <a:p>
            <a:pPr algn="ctr"/>
            <a:r>
              <a:rPr lang="en-GB" sz="2400" b="1" dirty="0"/>
              <a:t>Who is the surgeon?</a:t>
            </a:r>
          </a:p>
        </p:txBody>
      </p:sp>
      <p:sp>
        <p:nvSpPr>
          <p:cNvPr id="6" name="TextBox 5"/>
          <p:cNvSpPr txBox="1"/>
          <p:nvPr/>
        </p:nvSpPr>
        <p:spPr>
          <a:xfrm>
            <a:off x="677333" y="237066"/>
            <a:ext cx="1097279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A Riddle …</a:t>
            </a:r>
          </a:p>
        </p:txBody>
      </p:sp>
    </p:spTree>
    <p:extLst>
      <p:ext uri="{BB962C8B-B14F-4D97-AF65-F5344CB8AC3E}">
        <p14:creationId xmlns:p14="http://schemas.microsoft.com/office/powerpoint/2010/main" val="960877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7862532" y="1250144"/>
            <a:ext cx="3753735" cy="3860452"/>
          </a:xfrm>
          <a:prstGeom prst="rect">
            <a:avLst/>
          </a:prstGeom>
          <a:ln>
            <a:solidFill>
              <a:schemeClr val="tx1"/>
            </a:solidFill>
          </a:ln>
        </p:spPr>
      </p:pic>
      <p:sp>
        <p:nvSpPr>
          <p:cNvPr id="4" name="TextBox 3"/>
          <p:cNvSpPr txBox="1"/>
          <p:nvPr/>
        </p:nvSpPr>
        <p:spPr>
          <a:xfrm>
            <a:off x="609601" y="135467"/>
            <a:ext cx="110066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Unconscious Bias: What is it?</a:t>
            </a:r>
          </a:p>
        </p:txBody>
      </p:sp>
      <p:graphicFrame>
        <p:nvGraphicFramePr>
          <p:cNvPr id="3" name="Diagram 2">
            <a:extLst>
              <a:ext uri="{FF2B5EF4-FFF2-40B4-BE49-F238E27FC236}">
                <a16:creationId xmlns:a16="http://schemas.microsoft.com/office/drawing/2014/main" id="{EE028440-E1D5-4EC2-AC71-0B9505A9ED93}"/>
              </a:ext>
            </a:extLst>
          </p:cNvPr>
          <p:cNvGraphicFramePr/>
          <p:nvPr>
            <p:extLst>
              <p:ext uri="{D42A27DB-BD31-4B8C-83A1-F6EECF244321}">
                <p14:modId xmlns:p14="http://schemas.microsoft.com/office/powerpoint/2010/main" val="3440845321"/>
              </p:ext>
            </p:extLst>
          </p:nvPr>
        </p:nvGraphicFramePr>
        <p:xfrm>
          <a:off x="355600" y="984655"/>
          <a:ext cx="7506932" cy="4726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9843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76D685F-813D-4A71-A558-A137598625FF}"/>
                                            </p:graphicEl>
                                          </p:spTgt>
                                        </p:tgtEl>
                                        <p:attrNameLst>
                                          <p:attrName>style.visibility</p:attrName>
                                        </p:attrNameLst>
                                      </p:cBhvr>
                                      <p:to>
                                        <p:strVal val="visible"/>
                                      </p:to>
                                    </p:set>
                                    <p:animEffect transition="in" filter="fade">
                                      <p:cBhvr>
                                        <p:cTn id="12" dur="500"/>
                                        <p:tgtEl>
                                          <p:spTgt spid="3">
                                            <p:graphicEl>
                                              <a:dgm id="{B76D685F-813D-4A71-A558-A137598625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5DF34D0-1596-4CCA-A439-E218F4413942}"/>
                                            </p:graphicEl>
                                          </p:spTgt>
                                        </p:tgtEl>
                                        <p:attrNameLst>
                                          <p:attrName>style.visibility</p:attrName>
                                        </p:attrNameLst>
                                      </p:cBhvr>
                                      <p:to>
                                        <p:strVal val="visible"/>
                                      </p:to>
                                    </p:set>
                                    <p:animEffect transition="in" filter="fade">
                                      <p:cBhvr>
                                        <p:cTn id="17" dur="500"/>
                                        <p:tgtEl>
                                          <p:spTgt spid="3">
                                            <p:graphicEl>
                                              <a:dgm id="{F5DF34D0-1596-4CCA-A439-E218F4413942}"/>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54256F9D-168F-4CD0-B2C2-8BE998B04FD1}"/>
                                            </p:graphicEl>
                                          </p:spTgt>
                                        </p:tgtEl>
                                        <p:attrNameLst>
                                          <p:attrName>style.visibility</p:attrName>
                                        </p:attrNameLst>
                                      </p:cBhvr>
                                      <p:to>
                                        <p:strVal val="visible"/>
                                      </p:to>
                                    </p:set>
                                    <p:animEffect transition="in" filter="fade">
                                      <p:cBhvr>
                                        <p:cTn id="20" dur="500"/>
                                        <p:tgtEl>
                                          <p:spTgt spid="3">
                                            <p:graphicEl>
                                              <a:dgm id="{54256F9D-168F-4CD0-B2C2-8BE998B04FD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98540" y="3970909"/>
            <a:ext cx="8394920" cy="1853345"/>
          </a:xfrm>
          <a:prstGeom prst="rect">
            <a:avLst/>
          </a:prstGeom>
        </p:spPr>
      </p:pic>
      <p:pic>
        <p:nvPicPr>
          <p:cNvPr id="3" name="Picture 2"/>
          <p:cNvPicPr>
            <a:picLocks noChangeAspect="1"/>
          </p:cNvPicPr>
          <p:nvPr/>
        </p:nvPicPr>
        <p:blipFill>
          <a:blip r:embed="rId4"/>
          <a:stretch>
            <a:fillRect/>
          </a:stretch>
        </p:blipFill>
        <p:spPr>
          <a:xfrm>
            <a:off x="8382522" y="1652674"/>
            <a:ext cx="2871465" cy="1871634"/>
          </a:xfrm>
          <a:prstGeom prst="rect">
            <a:avLst/>
          </a:prstGeom>
        </p:spPr>
      </p:pic>
      <p:sp>
        <p:nvSpPr>
          <p:cNvPr id="7" name="TextBox 6"/>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What Causes Unconscious Bias?</a:t>
            </a:r>
          </a:p>
        </p:txBody>
      </p:sp>
      <p:graphicFrame>
        <p:nvGraphicFramePr>
          <p:cNvPr id="6" name="Diagram 5">
            <a:extLst>
              <a:ext uri="{FF2B5EF4-FFF2-40B4-BE49-F238E27FC236}">
                <a16:creationId xmlns:a16="http://schemas.microsoft.com/office/drawing/2014/main" id="{A2F62D07-1547-4429-955C-8B645C9B6C0E}"/>
              </a:ext>
            </a:extLst>
          </p:cNvPr>
          <p:cNvGraphicFramePr/>
          <p:nvPr>
            <p:extLst>
              <p:ext uri="{D42A27DB-BD31-4B8C-83A1-F6EECF244321}">
                <p14:modId xmlns:p14="http://schemas.microsoft.com/office/powerpoint/2010/main" val="3822349366"/>
              </p:ext>
            </p:extLst>
          </p:nvPr>
        </p:nvGraphicFramePr>
        <p:xfrm>
          <a:off x="938013" y="764517"/>
          <a:ext cx="6959600" cy="32766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92606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F71ED0E-72A7-477E-9512-2DFF2120814E}"/>
                                            </p:graphicEl>
                                          </p:spTgt>
                                        </p:tgtEl>
                                        <p:attrNameLst>
                                          <p:attrName>style.visibility</p:attrName>
                                        </p:attrNameLst>
                                      </p:cBhvr>
                                      <p:to>
                                        <p:strVal val="visible"/>
                                      </p:to>
                                    </p:set>
                                    <p:animEffect transition="in" filter="fade">
                                      <p:cBhvr>
                                        <p:cTn id="7" dur="500"/>
                                        <p:tgtEl>
                                          <p:spTgt spid="6">
                                            <p:graphicEl>
                                              <a:dgm id="{AF71ED0E-72A7-477E-9512-2DFF2120814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98ACA79-71B9-455D-BF9A-C478C939733A}"/>
                                            </p:graphicEl>
                                          </p:spTgt>
                                        </p:tgtEl>
                                        <p:attrNameLst>
                                          <p:attrName>style.visibility</p:attrName>
                                        </p:attrNameLst>
                                      </p:cBhvr>
                                      <p:to>
                                        <p:strVal val="visible"/>
                                      </p:to>
                                    </p:set>
                                    <p:animEffect transition="in" filter="fade">
                                      <p:cBhvr>
                                        <p:cTn id="12" dur="500"/>
                                        <p:tgtEl>
                                          <p:spTgt spid="6">
                                            <p:graphicEl>
                                              <a:dgm id="{F98ACA79-71B9-455D-BF9A-C478C939733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268376" y="1597345"/>
            <a:ext cx="2658060" cy="3290932"/>
          </a:xfrm>
          <a:prstGeom prst="rect">
            <a:avLst/>
          </a:prstGeom>
        </p:spPr>
      </p:pic>
      <p:sp>
        <p:nvSpPr>
          <p:cNvPr id="5" name="Rectangle 4"/>
          <p:cNvSpPr/>
          <p:nvPr/>
        </p:nvSpPr>
        <p:spPr>
          <a:xfrm>
            <a:off x="1366982" y="2605714"/>
            <a:ext cx="6096000" cy="1274195"/>
          </a:xfrm>
          <a:prstGeom prst="rect">
            <a:avLst/>
          </a:prstGeom>
          <a:solidFill>
            <a:schemeClr val="accent2">
              <a:lumMod val="40000"/>
              <a:lumOff val="6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Confirmation Bias </a:t>
            </a:r>
            <a:endParaRPr kumimoji="0" lang="en-GB" sz="2400" b="0" i="0" u="none" strike="noStrike" kern="0" cap="none" spc="0" normalizeH="0" baseline="0" noProof="0" dirty="0">
              <a:ln>
                <a:noFill/>
              </a:ln>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Seeing and hearing what we expect to and ignoring the evidence to the contrary</a:t>
            </a:r>
          </a:p>
        </p:txBody>
      </p:sp>
      <p:sp>
        <p:nvSpPr>
          <p:cNvPr id="7" name="Rectangle 6"/>
          <p:cNvSpPr/>
          <p:nvPr/>
        </p:nvSpPr>
        <p:spPr>
          <a:xfrm>
            <a:off x="1366982" y="4145604"/>
            <a:ext cx="6096000" cy="1643527"/>
          </a:xfrm>
          <a:prstGeom prst="rect">
            <a:avLst/>
          </a:prstGeom>
          <a:solidFill>
            <a:schemeClr val="accent2">
              <a:lumMod val="60000"/>
              <a:lumOff val="4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Source Bias </a:t>
            </a: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Placing more value on information that has come from a source we trust and not testing information rigorously </a:t>
            </a:r>
          </a:p>
        </p:txBody>
      </p:sp>
      <p:sp>
        <p:nvSpPr>
          <p:cNvPr id="8" name="Rectangle 7"/>
          <p:cNvSpPr/>
          <p:nvPr/>
        </p:nvSpPr>
        <p:spPr>
          <a:xfrm>
            <a:off x="1366982" y="1065825"/>
            <a:ext cx="6096000" cy="1274195"/>
          </a:xfrm>
          <a:prstGeom prst="rect">
            <a:avLst/>
          </a:prstGeom>
          <a:solidFill>
            <a:schemeClr val="accent2">
              <a:lumMod val="20000"/>
              <a:lumOff val="80000"/>
            </a:schemeClr>
          </a:solidFill>
          <a:ln>
            <a:solidFill>
              <a:schemeClr val="tx1"/>
            </a:solidFill>
          </a:ln>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effectLst/>
                <a:uLnTx/>
                <a:uFillTx/>
              </a:rPr>
              <a:t>Affinity Bias </a:t>
            </a:r>
            <a:endParaRPr kumimoji="0" lang="en-GB" sz="2400" b="0" i="0" u="none" strike="noStrike" kern="0" cap="none" spc="0" normalizeH="0" baseline="0" noProof="0" dirty="0">
              <a:ln>
                <a:noFill/>
              </a:ln>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Preferring people who are similar to us (career, gender, accent, sexual orientation</a:t>
            </a:r>
          </a:p>
        </p:txBody>
      </p:sp>
      <p:sp>
        <p:nvSpPr>
          <p:cNvPr id="9" name="TextBox 8"/>
          <p:cNvSpPr txBox="1"/>
          <p:nvPr/>
        </p:nvSpPr>
        <p:spPr>
          <a:xfrm>
            <a:off x="558801" y="237067"/>
            <a:ext cx="109050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Types of Bias</a:t>
            </a:r>
          </a:p>
        </p:txBody>
      </p:sp>
    </p:spTree>
    <p:extLst>
      <p:ext uri="{BB962C8B-B14F-4D97-AF65-F5344CB8AC3E}">
        <p14:creationId xmlns:p14="http://schemas.microsoft.com/office/powerpoint/2010/main" val="4083432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36302" y="255707"/>
            <a:ext cx="10786532" cy="66875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Impacts of Unconscious Bias</a:t>
            </a:r>
          </a:p>
        </p:txBody>
      </p:sp>
      <p:graphicFrame>
        <p:nvGraphicFramePr>
          <p:cNvPr id="3" name="Diagram 2">
            <a:extLst>
              <a:ext uri="{FF2B5EF4-FFF2-40B4-BE49-F238E27FC236}">
                <a16:creationId xmlns:a16="http://schemas.microsoft.com/office/drawing/2014/main" id="{FE818CE3-8EB0-437E-9885-0081A4FEFD54}"/>
              </a:ext>
            </a:extLst>
          </p:cNvPr>
          <p:cNvGraphicFramePr/>
          <p:nvPr>
            <p:extLst>
              <p:ext uri="{D42A27DB-BD31-4B8C-83A1-F6EECF244321}">
                <p14:modId xmlns:p14="http://schemas.microsoft.com/office/powerpoint/2010/main" val="1575336273"/>
              </p:ext>
            </p:extLst>
          </p:nvPr>
        </p:nvGraphicFramePr>
        <p:xfrm>
          <a:off x="876213" y="590086"/>
          <a:ext cx="10439574" cy="5537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7579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F97E593-8CDC-44A4-B301-553E5DD16D30}"/>
                                            </p:graphicEl>
                                          </p:spTgt>
                                        </p:tgtEl>
                                        <p:attrNameLst>
                                          <p:attrName>style.visibility</p:attrName>
                                        </p:attrNameLst>
                                      </p:cBhvr>
                                      <p:to>
                                        <p:strVal val="visible"/>
                                      </p:to>
                                    </p:set>
                                    <p:animEffect transition="in" filter="fade">
                                      <p:cBhvr>
                                        <p:cTn id="7" dur="500"/>
                                        <p:tgtEl>
                                          <p:spTgt spid="3">
                                            <p:graphicEl>
                                              <a:dgm id="{2F97E593-8CDC-44A4-B301-553E5DD16D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DB3A80A-172D-4D37-A86E-5DF0FEE7B3B3}"/>
                                            </p:graphicEl>
                                          </p:spTgt>
                                        </p:tgtEl>
                                        <p:attrNameLst>
                                          <p:attrName>style.visibility</p:attrName>
                                        </p:attrNameLst>
                                      </p:cBhvr>
                                      <p:to>
                                        <p:strVal val="visible"/>
                                      </p:to>
                                    </p:set>
                                    <p:animEffect transition="in" filter="fade">
                                      <p:cBhvr>
                                        <p:cTn id="12" dur="500"/>
                                        <p:tgtEl>
                                          <p:spTgt spid="3">
                                            <p:graphicEl>
                                              <a:dgm id="{EDB3A80A-172D-4D37-A86E-5DF0FEE7B3B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6ACE426-43AD-4599-B45B-89E3FADD52DE}"/>
                                            </p:graphicEl>
                                          </p:spTgt>
                                        </p:tgtEl>
                                        <p:attrNameLst>
                                          <p:attrName>style.visibility</p:attrName>
                                        </p:attrNameLst>
                                      </p:cBhvr>
                                      <p:to>
                                        <p:strVal val="visible"/>
                                      </p:to>
                                    </p:set>
                                    <p:animEffect transition="in" filter="fade">
                                      <p:cBhvr>
                                        <p:cTn id="17" dur="500"/>
                                        <p:tgtEl>
                                          <p:spTgt spid="3">
                                            <p:graphicEl>
                                              <a:dgm id="{F6ACE426-43AD-4599-B45B-89E3FADD52D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21966AE2-098B-4351-9606-D360275F37E8}"/>
                                            </p:graphicEl>
                                          </p:spTgt>
                                        </p:tgtEl>
                                        <p:attrNameLst>
                                          <p:attrName>style.visibility</p:attrName>
                                        </p:attrNameLst>
                                      </p:cBhvr>
                                      <p:to>
                                        <p:strVal val="visible"/>
                                      </p:to>
                                    </p:set>
                                    <p:animEffect transition="in" filter="fade">
                                      <p:cBhvr>
                                        <p:cTn id="20" dur="500"/>
                                        <p:tgtEl>
                                          <p:spTgt spid="3">
                                            <p:graphicEl>
                                              <a:dgm id="{21966AE2-098B-4351-9606-D360275F37E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7A95CF95-9639-4EF2-BE37-E5D80F954D38}"/>
                                            </p:graphicEl>
                                          </p:spTgt>
                                        </p:tgtEl>
                                        <p:attrNameLst>
                                          <p:attrName>style.visibility</p:attrName>
                                        </p:attrNameLst>
                                      </p:cBhvr>
                                      <p:to>
                                        <p:strVal val="visible"/>
                                      </p:to>
                                    </p:set>
                                    <p:animEffect transition="in" filter="fade">
                                      <p:cBhvr>
                                        <p:cTn id="25" dur="500"/>
                                        <p:tgtEl>
                                          <p:spTgt spid="3">
                                            <p:graphicEl>
                                              <a:dgm id="{7A95CF95-9639-4EF2-BE37-E5D80F954D38}"/>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0F7C158-3C04-4807-BCA1-CB4A6E23768B}"/>
                                            </p:graphicEl>
                                          </p:spTgt>
                                        </p:tgtEl>
                                        <p:attrNameLst>
                                          <p:attrName>style.visibility</p:attrName>
                                        </p:attrNameLst>
                                      </p:cBhvr>
                                      <p:to>
                                        <p:strVal val="visible"/>
                                      </p:to>
                                    </p:set>
                                    <p:animEffect transition="in" filter="fade">
                                      <p:cBhvr>
                                        <p:cTn id="30" dur="500"/>
                                        <p:tgtEl>
                                          <p:spTgt spid="3">
                                            <p:graphicEl>
                                              <a:dgm id="{20F7C158-3C04-4807-BCA1-CB4A6E23768B}"/>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87C20E55-615B-442E-8579-6BAED0C9FEB7}"/>
                                            </p:graphicEl>
                                          </p:spTgt>
                                        </p:tgtEl>
                                        <p:attrNameLst>
                                          <p:attrName>style.visibility</p:attrName>
                                        </p:attrNameLst>
                                      </p:cBhvr>
                                      <p:to>
                                        <p:strVal val="visible"/>
                                      </p:to>
                                    </p:set>
                                    <p:animEffect transition="in" filter="fade">
                                      <p:cBhvr>
                                        <p:cTn id="33" dur="500"/>
                                        <p:tgtEl>
                                          <p:spTgt spid="3">
                                            <p:graphicEl>
                                              <a:dgm id="{87C20E55-615B-442E-8579-6BAED0C9FEB7}"/>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A5E3BC77-10BD-4C9A-96EB-E52EA2E84680}"/>
                                            </p:graphicEl>
                                          </p:spTgt>
                                        </p:tgtEl>
                                        <p:attrNameLst>
                                          <p:attrName>style.visibility</p:attrName>
                                        </p:attrNameLst>
                                      </p:cBhvr>
                                      <p:to>
                                        <p:strVal val="visible"/>
                                      </p:to>
                                    </p:set>
                                    <p:animEffect transition="in" filter="fade">
                                      <p:cBhvr>
                                        <p:cTn id="38" dur="500"/>
                                        <p:tgtEl>
                                          <p:spTgt spid="3">
                                            <p:graphicEl>
                                              <a:dgm id="{A5E3BC77-10BD-4C9A-96EB-E52EA2E8468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818729" y="4711318"/>
            <a:ext cx="907758" cy="907758"/>
          </a:xfrm>
          <a:prstGeom prst="rect">
            <a:avLst/>
          </a:prstGeom>
        </p:spPr>
      </p:pic>
      <p:sp>
        <p:nvSpPr>
          <p:cNvPr id="9" name="TextBox 8"/>
          <p:cNvSpPr txBox="1"/>
          <p:nvPr/>
        </p:nvSpPr>
        <p:spPr>
          <a:xfrm>
            <a:off x="457201" y="169333"/>
            <a:ext cx="11269286" cy="66543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Local Examples</a:t>
            </a:r>
          </a:p>
        </p:txBody>
      </p:sp>
      <p:sp>
        <p:nvSpPr>
          <p:cNvPr id="3" name="Rectangle 2">
            <a:extLst>
              <a:ext uri="{FF2B5EF4-FFF2-40B4-BE49-F238E27FC236}">
                <a16:creationId xmlns:a16="http://schemas.microsoft.com/office/drawing/2014/main" id="{F672EFDC-F598-44A9-A5AC-2A29A6772DEA}"/>
              </a:ext>
            </a:extLst>
          </p:cNvPr>
          <p:cNvSpPr/>
          <p:nvPr/>
        </p:nvSpPr>
        <p:spPr>
          <a:xfrm>
            <a:off x="1710266" y="976562"/>
            <a:ext cx="9618133" cy="121920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dirty="0">
                <a:solidFill>
                  <a:schemeClr val="tx1"/>
                </a:solidFill>
              </a:rPr>
              <a:t>Sergeant promotion process:</a:t>
            </a:r>
          </a:p>
          <a:p>
            <a:pPr algn="ctr"/>
            <a:r>
              <a:rPr lang="en-GB" sz="2400" dirty="0">
                <a:solidFill>
                  <a:schemeClr val="tx1"/>
                </a:solidFill>
              </a:rPr>
              <a:t>It’s your first day as a Sgt when one of your team tells you that they are upset with the ‘banter’ on the shift. How would you deal with this? </a:t>
            </a:r>
          </a:p>
        </p:txBody>
      </p:sp>
      <p:sp>
        <p:nvSpPr>
          <p:cNvPr id="10" name="Rectangle: Rounded Corners 9">
            <a:extLst>
              <a:ext uri="{FF2B5EF4-FFF2-40B4-BE49-F238E27FC236}">
                <a16:creationId xmlns:a16="http://schemas.microsoft.com/office/drawing/2014/main" id="{10A43B33-4799-4151-93DE-F14720593363}"/>
              </a:ext>
            </a:extLst>
          </p:cNvPr>
          <p:cNvSpPr/>
          <p:nvPr/>
        </p:nvSpPr>
        <p:spPr>
          <a:xfrm>
            <a:off x="1720164" y="2717905"/>
            <a:ext cx="4700533" cy="2901171"/>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400" b="1" dirty="0">
                <a:solidFill>
                  <a:schemeClr val="tx1"/>
                </a:solidFill>
              </a:rPr>
              <a:t>Recruitment of LGB &amp; T people</a:t>
            </a:r>
            <a:r>
              <a:rPr lang="en-GB" sz="2400" dirty="0">
                <a:solidFill>
                  <a:schemeClr val="tx1"/>
                </a:solidFill>
              </a:rPr>
              <a:t>:</a:t>
            </a:r>
          </a:p>
          <a:p>
            <a:pPr algn="ctr"/>
            <a:r>
              <a:rPr lang="en-GB" sz="2400" dirty="0">
                <a:solidFill>
                  <a:schemeClr val="tx1"/>
                </a:solidFill>
              </a:rPr>
              <a:t>Heterosexual:</a:t>
            </a:r>
            <a:r>
              <a:rPr lang="en-GB" sz="2400" i="1" dirty="0">
                <a:solidFill>
                  <a:schemeClr val="tx1"/>
                </a:solidFill>
              </a:rPr>
              <a:t>469 (79%)</a:t>
            </a:r>
          </a:p>
          <a:p>
            <a:pPr algn="ctr"/>
            <a:r>
              <a:rPr lang="en-GB" sz="2400" dirty="0">
                <a:solidFill>
                  <a:schemeClr val="tx1"/>
                </a:solidFill>
              </a:rPr>
              <a:t>Lesbian: </a:t>
            </a:r>
            <a:r>
              <a:rPr lang="en-GB" sz="2400" i="1" dirty="0">
                <a:solidFill>
                  <a:schemeClr val="tx1"/>
                </a:solidFill>
              </a:rPr>
              <a:t>22 (3%)</a:t>
            </a:r>
          </a:p>
          <a:p>
            <a:pPr algn="ctr"/>
            <a:r>
              <a:rPr lang="en-GB" sz="2400" dirty="0">
                <a:solidFill>
                  <a:schemeClr val="tx1"/>
                </a:solidFill>
              </a:rPr>
              <a:t>Bisexual:</a:t>
            </a:r>
            <a:r>
              <a:rPr lang="en-GB" sz="2400" i="1" dirty="0">
                <a:solidFill>
                  <a:schemeClr val="tx1"/>
                </a:solidFill>
              </a:rPr>
              <a:t>23 (4%)</a:t>
            </a:r>
          </a:p>
          <a:p>
            <a:pPr algn="ctr"/>
            <a:r>
              <a:rPr lang="en-GB" sz="2400" dirty="0">
                <a:solidFill>
                  <a:schemeClr val="tx1"/>
                </a:solidFill>
              </a:rPr>
              <a:t>Gay man: </a:t>
            </a:r>
            <a:r>
              <a:rPr lang="en-GB" sz="2400" i="1" dirty="0">
                <a:solidFill>
                  <a:schemeClr val="tx1"/>
                </a:solidFill>
              </a:rPr>
              <a:t>7 (1%)</a:t>
            </a:r>
          </a:p>
          <a:p>
            <a:pPr algn="ctr"/>
            <a:r>
              <a:rPr lang="en-GB" sz="2400" dirty="0">
                <a:solidFill>
                  <a:schemeClr val="tx1"/>
                </a:solidFill>
              </a:rPr>
              <a:t>Not specified: </a:t>
            </a:r>
            <a:r>
              <a:rPr lang="en-GB" sz="2400" i="1" dirty="0">
                <a:solidFill>
                  <a:schemeClr val="tx1"/>
                </a:solidFill>
              </a:rPr>
              <a:t>70 (11%)</a:t>
            </a:r>
          </a:p>
          <a:p>
            <a:pPr algn="ctr"/>
            <a:r>
              <a:rPr lang="en-GB" sz="2400" b="1" dirty="0">
                <a:solidFill>
                  <a:schemeClr val="tx1"/>
                </a:solidFill>
              </a:rPr>
              <a:t>**Stereotype Threat</a:t>
            </a:r>
          </a:p>
          <a:p>
            <a:pPr algn="ctr"/>
            <a:endParaRPr lang="en-GB" sz="2400" dirty="0"/>
          </a:p>
        </p:txBody>
      </p:sp>
      <p:graphicFrame>
        <p:nvGraphicFramePr>
          <p:cNvPr id="13" name="Diagram 12">
            <a:extLst>
              <a:ext uri="{FF2B5EF4-FFF2-40B4-BE49-F238E27FC236}">
                <a16:creationId xmlns:a16="http://schemas.microsoft.com/office/drawing/2014/main" id="{5462A246-B68C-4D28-B224-6985348E8061}"/>
              </a:ext>
            </a:extLst>
          </p:cNvPr>
          <p:cNvGraphicFramePr/>
          <p:nvPr>
            <p:extLst>
              <p:ext uri="{D42A27DB-BD31-4B8C-83A1-F6EECF244321}">
                <p14:modId xmlns:p14="http://schemas.microsoft.com/office/powerpoint/2010/main" val="1302682324"/>
              </p:ext>
            </p:extLst>
          </p:nvPr>
        </p:nvGraphicFramePr>
        <p:xfrm>
          <a:off x="6420697" y="2717905"/>
          <a:ext cx="5168691" cy="29011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26530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0" grpId="0" animBg="1"/>
      <p:bldGraphic spid="13"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6916" y="237067"/>
            <a:ext cx="10706925"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 ….</a:t>
            </a:r>
          </a:p>
        </p:txBody>
      </p:sp>
      <p:graphicFrame>
        <p:nvGraphicFramePr>
          <p:cNvPr id="2" name="Diagram 1">
            <a:extLst>
              <a:ext uri="{FF2B5EF4-FFF2-40B4-BE49-F238E27FC236}">
                <a16:creationId xmlns:a16="http://schemas.microsoft.com/office/drawing/2014/main" id="{095C4E48-636F-433B-B092-1A8ECCDE8620}"/>
              </a:ext>
            </a:extLst>
          </p:cNvPr>
          <p:cNvGraphicFramePr/>
          <p:nvPr>
            <p:extLst>
              <p:ext uri="{D42A27DB-BD31-4B8C-83A1-F6EECF244321}">
                <p14:modId xmlns:p14="http://schemas.microsoft.com/office/powerpoint/2010/main" val="297966928"/>
              </p:ext>
            </p:extLst>
          </p:nvPr>
        </p:nvGraphicFramePr>
        <p:xfrm>
          <a:off x="766916" y="1206563"/>
          <a:ext cx="10755682" cy="3826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2AD617B6-AF1C-45D9-8DED-412C152B6FD6}"/>
              </a:ext>
            </a:extLst>
          </p:cNvPr>
          <p:cNvSpPr/>
          <p:nvPr/>
        </p:nvSpPr>
        <p:spPr>
          <a:xfrm>
            <a:off x="2523066" y="994896"/>
            <a:ext cx="7687733" cy="423334"/>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Agreed by Home Office &amp; National Police Chiefs Council</a:t>
            </a:r>
          </a:p>
        </p:txBody>
      </p:sp>
      <p:sp>
        <p:nvSpPr>
          <p:cNvPr id="6" name="Rectangle 5">
            <a:extLst>
              <a:ext uri="{FF2B5EF4-FFF2-40B4-BE49-F238E27FC236}">
                <a16:creationId xmlns:a16="http://schemas.microsoft.com/office/drawing/2014/main" id="{C4B18226-A794-4C86-9BC8-AD6F5F76992C}"/>
              </a:ext>
            </a:extLst>
          </p:cNvPr>
          <p:cNvSpPr/>
          <p:nvPr/>
        </p:nvSpPr>
        <p:spPr>
          <a:xfrm>
            <a:off x="2523066" y="5033496"/>
            <a:ext cx="7687733" cy="617941"/>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could suggest hate motivation?</a:t>
            </a:r>
          </a:p>
        </p:txBody>
      </p:sp>
    </p:spTree>
    <p:extLst>
      <p:ext uri="{BB962C8B-B14F-4D97-AF65-F5344CB8AC3E}">
        <p14:creationId xmlns:p14="http://schemas.microsoft.com/office/powerpoint/2010/main" val="1482556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3FF4E7F-1A72-4CBC-B442-61F31DF0B034}"/>
                                            </p:graphicEl>
                                          </p:spTgt>
                                        </p:tgtEl>
                                        <p:attrNameLst>
                                          <p:attrName>style.visibility</p:attrName>
                                        </p:attrNameLst>
                                      </p:cBhvr>
                                      <p:to>
                                        <p:strVal val="visible"/>
                                      </p:to>
                                    </p:set>
                                    <p:animEffect transition="in" filter="fade">
                                      <p:cBhvr>
                                        <p:cTn id="12" dur="500"/>
                                        <p:tgtEl>
                                          <p:spTgt spid="2">
                                            <p:graphicEl>
                                              <a:dgm id="{93FF4E7F-1A72-4CBC-B442-61F31DF0B03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46BEBE3-AA3E-49F9-9197-3F424B2D311B}"/>
                                            </p:graphicEl>
                                          </p:spTgt>
                                        </p:tgtEl>
                                        <p:attrNameLst>
                                          <p:attrName>style.visibility</p:attrName>
                                        </p:attrNameLst>
                                      </p:cBhvr>
                                      <p:to>
                                        <p:strVal val="visible"/>
                                      </p:to>
                                    </p:set>
                                    <p:animEffect transition="in" filter="fade">
                                      <p:cBhvr>
                                        <p:cTn id="17" dur="500"/>
                                        <p:tgtEl>
                                          <p:spTgt spid="2">
                                            <p:graphicEl>
                                              <a:dgm id="{E46BEBE3-AA3E-49F9-9197-3F424B2D311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969583" y="172171"/>
            <a:ext cx="1083733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What does hate crime look like?</a:t>
            </a:r>
          </a:p>
        </p:txBody>
      </p:sp>
      <p:graphicFrame>
        <p:nvGraphicFramePr>
          <p:cNvPr id="7" name="Diagram 6">
            <a:extLst>
              <a:ext uri="{FF2B5EF4-FFF2-40B4-BE49-F238E27FC236}">
                <a16:creationId xmlns:a16="http://schemas.microsoft.com/office/drawing/2014/main" id="{1833ADA1-F013-4A7A-B168-D467A1350710}"/>
              </a:ext>
            </a:extLst>
          </p:cNvPr>
          <p:cNvGraphicFramePr/>
          <p:nvPr>
            <p:extLst>
              <p:ext uri="{D42A27DB-BD31-4B8C-83A1-F6EECF244321}">
                <p14:modId xmlns:p14="http://schemas.microsoft.com/office/powerpoint/2010/main" val="3123741949"/>
              </p:ext>
            </p:extLst>
          </p:nvPr>
        </p:nvGraphicFramePr>
        <p:xfrm>
          <a:off x="969583" y="834767"/>
          <a:ext cx="10612817" cy="5155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945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0A1CFD51-AC53-4EDA-AE21-19273F2EF5DC}"/>
                                            </p:graphicEl>
                                          </p:spTgt>
                                        </p:tgtEl>
                                        <p:attrNameLst>
                                          <p:attrName>style.visibility</p:attrName>
                                        </p:attrNameLst>
                                      </p:cBhvr>
                                      <p:to>
                                        <p:strVal val="visible"/>
                                      </p:to>
                                    </p:set>
                                    <p:animEffect transition="in" filter="fade">
                                      <p:cBhvr>
                                        <p:cTn id="7" dur="500"/>
                                        <p:tgtEl>
                                          <p:spTgt spid="7">
                                            <p:graphicEl>
                                              <a:dgm id="{0A1CFD51-AC53-4EDA-AE21-19273F2EF5D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6DF5BDE8-F6C9-4094-BEDF-D3C95911C3F1}"/>
                                            </p:graphicEl>
                                          </p:spTgt>
                                        </p:tgtEl>
                                        <p:attrNameLst>
                                          <p:attrName>style.visibility</p:attrName>
                                        </p:attrNameLst>
                                      </p:cBhvr>
                                      <p:to>
                                        <p:strVal val="visible"/>
                                      </p:to>
                                    </p:set>
                                    <p:animEffect transition="in" filter="fade">
                                      <p:cBhvr>
                                        <p:cTn id="10" dur="500"/>
                                        <p:tgtEl>
                                          <p:spTgt spid="7">
                                            <p:graphicEl>
                                              <a:dgm id="{6DF5BDE8-F6C9-4094-BEDF-D3C95911C3F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724A6E05-A9D4-4332-A154-BC377F22F233}"/>
                                            </p:graphicEl>
                                          </p:spTgt>
                                        </p:tgtEl>
                                        <p:attrNameLst>
                                          <p:attrName>style.visibility</p:attrName>
                                        </p:attrNameLst>
                                      </p:cBhvr>
                                      <p:to>
                                        <p:strVal val="visible"/>
                                      </p:to>
                                    </p:set>
                                    <p:animEffect transition="in" filter="fade">
                                      <p:cBhvr>
                                        <p:cTn id="15" dur="500"/>
                                        <p:tgtEl>
                                          <p:spTgt spid="7">
                                            <p:graphicEl>
                                              <a:dgm id="{724A6E05-A9D4-4332-A154-BC377F22F233}"/>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D616437D-FA5B-46F1-9574-B3CD02832C2D}"/>
                                            </p:graphicEl>
                                          </p:spTgt>
                                        </p:tgtEl>
                                        <p:attrNameLst>
                                          <p:attrName>style.visibility</p:attrName>
                                        </p:attrNameLst>
                                      </p:cBhvr>
                                      <p:to>
                                        <p:strVal val="visible"/>
                                      </p:to>
                                    </p:set>
                                    <p:animEffect transition="in" filter="fade">
                                      <p:cBhvr>
                                        <p:cTn id="18" dur="500"/>
                                        <p:tgtEl>
                                          <p:spTgt spid="7">
                                            <p:graphicEl>
                                              <a:dgm id="{D616437D-FA5B-46F1-9574-B3CD02832C2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ABA24B26-8BD6-4CB4-9514-3983FE8E76B0}"/>
                                            </p:graphicEl>
                                          </p:spTgt>
                                        </p:tgtEl>
                                        <p:attrNameLst>
                                          <p:attrName>style.visibility</p:attrName>
                                        </p:attrNameLst>
                                      </p:cBhvr>
                                      <p:to>
                                        <p:strVal val="visible"/>
                                      </p:to>
                                    </p:set>
                                    <p:animEffect transition="in" filter="fade">
                                      <p:cBhvr>
                                        <p:cTn id="23" dur="500"/>
                                        <p:tgtEl>
                                          <p:spTgt spid="7">
                                            <p:graphicEl>
                                              <a:dgm id="{ABA24B26-8BD6-4CB4-9514-3983FE8E76B0}"/>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64F41F2D-83D6-4652-8019-1E5F5746403D}"/>
                                            </p:graphicEl>
                                          </p:spTgt>
                                        </p:tgtEl>
                                        <p:attrNameLst>
                                          <p:attrName>style.visibility</p:attrName>
                                        </p:attrNameLst>
                                      </p:cBhvr>
                                      <p:to>
                                        <p:strVal val="visible"/>
                                      </p:to>
                                    </p:set>
                                    <p:animEffect transition="in" filter="fade">
                                      <p:cBhvr>
                                        <p:cTn id="26" dur="500"/>
                                        <p:tgtEl>
                                          <p:spTgt spid="7">
                                            <p:graphicEl>
                                              <a:dgm id="{64F41F2D-83D6-4652-8019-1E5F574640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FA79E48-0068-445A-9CFB-7886D4633D65}"/>
              </a:ext>
            </a:extLst>
          </p:cNvPr>
          <p:cNvSpPr>
            <a:spLocks noGrp="1"/>
          </p:cNvSpPr>
          <p:nvPr>
            <p:ph type="title"/>
          </p:nvPr>
        </p:nvSpPr>
        <p:spPr>
          <a:xfrm>
            <a:off x="838200" y="283735"/>
            <a:ext cx="10515600" cy="549275"/>
          </a:xfrm>
          <a:solidFill>
            <a:srgbClr val="002060"/>
          </a:solidFill>
        </p:spPr>
        <p:txBody>
          <a:bodyPr>
            <a:normAutofit fontScale="90000"/>
          </a:bodyPr>
          <a:lstStyle/>
          <a:p>
            <a:pPr algn="ctr"/>
            <a:r>
              <a:rPr lang="en-GB" sz="3600" b="1" dirty="0">
                <a:solidFill>
                  <a:schemeClr val="bg1"/>
                </a:solidFill>
                <a:latin typeface="+mn-lt"/>
              </a:rPr>
              <a:t>Hate Crime</a:t>
            </a:r>
          </a:p>
        </p:txBody>
      </p:sp>
      <p:graphicFrame>
        <p:nvGraphicFramePr>
          <p:cNvPr id="9" name="Diagram 8">
            <a:extLst>
              <a:ext uri="{FF2B5EF4-FFF2-40B4-BE49-F238E27FC236}">
                <a16:creationId xmlns:a16="http://schemas.microsoft.com/office/drawing/2014/main" id="{4018D35B-9FAB-4320-8823-D1CF00FE0740}"/>
              </a:ext>
            </a:extLst>
          </p:cNvPr>
          <p:cNvGraphicFramePr/>
          <p:nvPr>
            <p:extLst>
              <p:ext uri="{D42A27DB-BD31-4B8C-83A1-F6EECF244321}">
                <p14:modId xmlns:p14="http://schemas.microsoft.com/office/powerpoint/2010/main" val="2801684383"/>
              </p:ext>
            </p:extLst>
          </p:nvPr>
        </p:nvGraphicFramePr>
        <p:xfrm>
          <a:off x="1659466" y="893233"/>
          <a:ext cx="8916051" cy="5071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5820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graphicEl>
                                              <a:dgm id="{6F96DCF9-88F2-4665-A324-0A8C177924C5}"/>
                                            </p:graphicEl>
                                          </p:spTgt>
                                        </p:tgtEl>
                                        <p:attrNameLst>
                                          <p:attrName>style.visibility</p:attrName>
                                        </p:attrNameLst>
                                      </p:cBhvr>
                                      <p:to>
                                        <p:strVal val="visible"/>
                                      </p:to>
                                    </p:set>
                                    <p:animEffect transition="in" filter="fade">
                                      <p:cBhvr>
                                        <p:cTn id="7" dur="500"/>
                                        <p:tgtEl>
                                          <p:spTgt spid="9">
                                            <p:graphicEl>
                                              <a:dgm id="{6F96DCF9-88F2-4665-A324-0A8C177924C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graphicEl>
                                              <a:dgm id="{511B39C8-4D08-4C04-9B5B-A7B41D0227E5}"/>
                                            </p:graphicEl>
                                          </p:spTgt>
                                        </p:tgtEl>
                                        <p:attrNameLst>
                                          <p:attrName>style.visibility</p:attrName>
                                        </p:attrNameLst>
                                      </p:cBhvr>
                                      <p:to>
                                        <p:strVal val="visible"/>
                                      </p:to>
                                    </p:set>
                                    <p:animEffect transition="in" filter="fade">
                                      <p:cBhvr>
                                        <p:cTn id="10" dur="500"/>
                                        <p:tgtEl>
                                          <p:spTgt spid="9">
                                            <p:graphicEl>
                                              <a:dgm id="{511B39C8-4D08-4C04-9B5B-A7B41D0227E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graphicEl>
                                              <a:dgm id="{299798A3-0D79-4A6D-AB51-E2B617337297}"/>
                                            </p:graphicEl>
                                          </p:spTgt>
                                        </p:tgtEl>
                                        <p:attrNameLst>
                                          <p:attrName>style.visibility</p:attrName>
                                        </p:attrNameLst>
                                      </p:cBhvr>
                                      <p:to>
                                        <p:strVal val="visible"/>
                                      </p:to>
                                    </p:set>
                                    <p:animEffect transition="in" filter="fade">
                                      <p:cBhvr>
                                        <p:cTn id="15" dur="500"/>
                                        <p:tgtEl>
                                          <p:spTgt spid="9">
                                            <p:graphicEl>
                                              <a:dgm id="{299798A3-0D79-4A6D-AB51-E2B61733729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graphicEl>
                                              <a:dgm id="{BD9AA3F7-9731-4A2C-9474-26E71BABB130}"/>
                                            </p:graphicEl>
                                          </p:spTgt>
                                        </p:tgtEl>
                                        <p:attrNameLst>
                                          <p:attrName>style.visibility</p:attrName>
                                        </p:attrNameLst>
                                      </p:cBhvr>
                                      <p:to>
                                        <p:strVal val="visible"/>
                                      </p:to>
                                    </p:set>
                                    <p:animEffect transition="in" filter="fade">
                                      <p:cBhvr>
                                        <p:cTn id="18" dur="500"/>
                                        <p:tgtEl>
                                          <p:spTgt spid="9">
                                            <p:graphicEl>
                                              <a:dgm id="{BD9AA3F7-9731-4A2C-9474-26E71BABB13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graphicEl>
                                              <a:dgm id="{43C3CB28-4D48-48DF-8502-D28EF571806E}"/>
                                            </p:graphicEl>
                                          </p:spTgt>
                                        </p:tgtEl>
                                        <p:attrNameLst>
                                          <p:attrName>style.visibility</p:attrName>
                                        </p:attrNameLst>
                                      </p:cBhvr>
                                      <p:to>
                                        <p:strVal val="visible"/>
                                      </p:to>
                                    </p:set>
                                    <p:animEffect transition="in" filter="fade">
                                      <p:cBhvr>
                                        <p:cTn id="23" dur="500"/>
                                        <p:tgtEl>
                                          <p:spTgt spid="9">
                                            <p:graphicEl>
                                              <a:dgm id="{43C3CB28-4D48-48DF-8502-D28EF571806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graphicEl>
                                              <a:dgm id="{806A4AED-558E-4750-BFDB-C3F3AC34630C}"/>
                                            </p:graphicEl>
                                          </p:spTgt>
                                        </p:tgtEl>
                                        <p:attrNameLst>
                                          <p:attrName>style.visibility</p:attrName>
                                        </p:attrNameLst>
                                      </p:cBhvr>
                                      <p:to>
                                        <p:strVal val="visible"/>
                                      </p:to>
                                    </p:set>
                                    <p:animEffect transition="in" filter="fade">
                                      <p:cBhvr>
                                        <p:cTn id="26" dur="500"/>
                                        <p:tgtEl>
                                          <p:spTgt spid="9">
                                            <p:graphicEl>
                                              <a:dgm id="{806A4AED-558E-4750-BFDB-C3F3AC3463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4933" y="188436"/>
            <a:ext cx="1124373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Definitions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969702"/>
            <a:ext cx="1911235" cy="1869137"/>
          </a:xfrm>
          <a:prstGeom prst="rect">
            <a:avLst/>
          </a:prstGeom>
        </p:spPr>
      </p:pic>
      <p:sp>
        <p:nvSpPr>
          <p:cNvPr id="3" name="Callout: Down Arrow 2">
            <a:extLst>
              <a:ext uri="{FF2B5EF4-FFF2-40B4-BE49-F238E27FC236}">
                <a16:creationId xmlns:a16="http://schemas.microsoft.com/office/drawing/2014/main" id="{13C129B2-2CCF-47E9-91C5-E53415C9516A}"/>
              </a:ext>
            </a:extLst>
          </p:cNvPr>
          <p:cNvSpPr/>
          <p:nvPr/>
        </p:nvSpPr>
        <p:spPr>
          <a:xfrm>
            <a:off x="1270000" y="1083733"/>
            <a:ext cx="10278533" cy="118533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Legislation in the UK only currently covers 5 groups. Campaigns are ongoing to add further groups</a:t>
            </a:r>
          </a:p>
        </p:txBody>
      </p:sp>
      <p:graphicFrame>
        <p:nvGraphicFramePr>
          <p:cNvPr id="5" name="Diagram 4">
            <a:extLst>
              <a:ext uri="{FF2B5EF4-FFF2-40B4-BE49-F238E27FC236}">
                <a16:creationId xmlns:a16="http://schemas.microsoft.com/office/drawing/2014/main" id="{BCB95588-B59A-4093-BCCB-184C9260CB5D}"/>
              </a:ext>
            </a:extLst>
          </p:cNvPr>
          <p:cNvGraphicFramePr/>
          <p:nvPr>
            <p:extLst>
              <p:ext uri="{D42A27DB-BD31-4B8C-83A1-F6EECF244321}">
                <p14:modId xmlns:p14="http://schemas.microsoft.com/office/powerpoint/2010/main" val="1406388762"/>
              </p:ext>
            </p:extLst>
          </p:nvPr>
        </p:nvGraphicFramePr>
        <p:xfrm>
          <a:off x="1574800" y="2518033"/>
          <a:ext cx="9668932" cy="3071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47743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C5E42D1-D31C-4871-B4FA-1E1326F1ECFD}"/>
                                            </p:graphicEl>
                                          </p:spTgt>
                                        </p:tgtEl>
                                        <p:attrNameLst>
                                          <p:attrName>style.visibility</p:attrName>
                                        </p:attrNameLst>
                                      </p:cBhvr>
                                      <p:to>
                                        <p:strVal val="visible"/>
                                      </p:to>
                                    </p:set>
                                    <p:animEffect transition="in" filter="fade">
                                      <p:cBhvr>
                                        <p:cTn id="12" dur="500"/>
                                        <p:tgtEl>
                                          <p:spTgt spid="5">
                                            <p:graphicEl>
                                              <a:dgm id="{FC5E42D1-D31C-4871-B4FA-1E1326F1ECF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DFCC3688-0FB7-40FD-8C14-41946B60158F}"/>
                                            </p:graphicEl>
                                          </p:spTgt>
                                        </p:tgtEl>
                                        <p:attrNameLst>
                                          <p:attrName>style.visibility</p:attrName>
                                        </p:attrNameLst>
                                      </p:cBhvr>
                                      <p:to>
                                        <p:strVal val="visible"/>
                                      </p:to>
                                    </p:set>
                                    <p:animEffect transition="in" filter="fade">
                                      <p:cBhvr>
                                        <p:cTn id="17" dur="500"/>
                                        <p:tgtEl>
                                          <p:spTgt spid="5">
                                            <p:graphicEl>
                                              <a:dgm id="{DFCC3688-0FB7-40FD-8C14-41946B60158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2A3B70D-6B4B-4732-A1AA-EDD51DAAF565}"/>
                                            </p:graphicEl>
                                          </p:spTgt>
                                        </p:tgtEl>
                                        <p:attrNameLst>
                                          <p:attrName>style.visibility</p:attrName>
                                        </p:attrNameLst>
                                      </p:cBhvr>
                                      <p:to>
                                        <p:strVal val="visible"/>
                                      </p:to>
                                    </p:set>
                                    <p:animEffect transition="in" filter="fade">
                                      <p:cBhvr>
                                        <p:cTn id="22" dur="500"/>
                                        <p:tgtEl>
                                          <p:spTgt spid="5">
                                            <p:graphicEl>
                                              <a:dgm id="{72A3B70D-6B4B-4732-A1AA-EDD51DAAF56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E4C55D4F-0F09-4A00-ACCF-3AA0ADC27DED}"/>
                                            </p:graphicEl>
                                          </p:spTgt>
                                        </p:tgtEl>
                                        <p:attrNameLst>
                                          <p:attrName>style.visibility</p:attrName>
                                        </p:attrNameLst>
                                      </p:cBhvr>
                                      <p:to>
                                        <p:strVal val="visible"/>
                                      </p:to>
                                    </p:set>
                                    <p:animEffect transition="in" filter="fade">
                                      <p:cBhvr>
                                        <p:cTn id="27" dur="500"/>
                                        <p:tgtEl>
                                          <p:spTgt spid="5">
                                            <p:graphicEl>
                                              <a:dgm id="{E4C55D4F-0F09-4A00-ACCF-3AA0ADC27DE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5ED7689D-9FA9-4612-8939-74EECE008D6E}"/>
                                            </p:graphicEl>
                                          </p:spTgt>
                                        </p:tgtEl>
                                        <p:attrNameLst>
                                          <p:attrName>style.visibility</p:attrName>
                                        </p:attrNameLst>
                                      </p:cBhvr>
                                      <p:to>
                                        <p:strVal val="visible"/>
                                      </p:to>
                                    </p:set>
                                    <p:animEffect transition="in" filter="fade">
                                      <p:cBhvr>
                                        <p:cTn id="32" dur="500"/>
                                        <p:tgtEl>
                                          <p:spTgt spid="5">
                                            <p:graphicEl>
                                              <a:dgm id="{5ED7689D-9FA9-4612-8939-74EECE008D6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5067" y="186266"/>
            <a:ext cx="10921999" cy="64850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Importance of Perception</a:t>
            </a:r>
          </a:p>
        </p:txBody>
      </p:sp>
      <p:graphicFrame>
        <p:nvGraphicFramePr>
          <p:cNvPr id="3" name="Diagram 2">
            <a:extLst>
              <a:ext uri="{FF2B5EF4-FFF2-40B4-BE49-F238E27FC236}">
                <a16:creationId xmlns:a16="http://schemas.microsoft.com/office/drawing/2014/main" id="{135AFB1A-8AB8-4224-9F73-A07C426094E2}"/>
              </a:ext>
            </a:extLst>
          </p:cNvPr>
          <p:cNvGraphicFramePr/>
          <p:nvPr>
            <p:extLst>
              <p:ext uri="{D42A27DB-BD31-4B8C-83A1-F6EECF244321}">
                <p14:modId xmlns:p14="http://schemas.microsoft.com/office/powerpoint/2010/main" val="3602304108"/>
              </p:ext>
            </p:extLst>
          </p:nvPr>
        </p:nvGraphicFramePr>
        <p:xfrm>
          <a:off x="914401" y="971550"/>
          <a:ext cx="11057465" cy="49148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918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B294F4A-F26A-4E91-9496-4F868B6CB086}"/>
                                            </p:graphicEl>
                                          </p:spTgt>
                                        </p:tgtEl>
                                        <p:attrNameLst>
                                          <p:attrName>style.visibility</p:attrName>
                                        </p:attrNameLst>
                                      </p:cBhvr>
                                      <p:to>
                                        <p:strVal val="visible"/>
                                      </p:to>
                                    </p:set>
                                    <p:animEffect transition="in" filter="fade">
                                      <p:cBhvr>
                                        <p:cTn id="7" dur="500"/>
                                        <p:tgtEl>
                                          <p:spTgt spid="3">
                                            <p:graphicEl>
                                              <a:dgm id="{6B294F4A-F26A-4E91-9496-4F868B6CB0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F7ED7699-2CBE-4E68-B9EF-A80DCEFE1E5C}"/>
                                            </p:graphicEl>
                                          </p:spTgt>
                                        </p:tgtEl>
                                        <p:attrNameLst>
                                          <p:attrName>style.visibility</p:attrName>
                                        </p:attrNameLst>
                                      </p:cBhvr>
                                      <p:to>
                                        <p:strVal val="visible"/>
                                      </p:to>
                                    </p:set>
                                    <p:animEffect transition="in" filter="fade">
                                      <p:cBhvr>
                                        <p:cTn id="12" dur="500"/>
                                        <p:tgtEl>
                                          <p:spTgt spid="3">
                                            <p:graphicEl>
                                              <a:dgm id="{F7ED7699-2CBE-4E68-B9EF-A80DCEFE1E5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F9FE37CA-8AD0-45D5-8555-2212A021C627}"/>
                                            </p:graphicEl>
                                          </p:spTgt>
                                        </p:tgtEl>
                                        <p:attrNameLst>
                                          <p:attrName>style.visibility</p:attrName>
                                        </p:attrNameLst>
                                      </p:cBhvr>
                                      <p:to>
                                        <p:strVal val="visible"/>
                                      </p:to>
                                    </p:set>
                                    <p:animEffect transition="in" filter="fade">
                                      <p:cBhvr>
                                        <p:cTn id="15" dur="500"/>
                                        <p:tgtEl>
                                          <p:spTgt spid="3">
                                            <p:graphicEl>
                                              <a:dgm id="{F9FE37CA-8AD0-45D5-8555-2212A021C62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E8F6F94-A536-4A7F-9C2F-90120C5B320F}"/>
                                            </p:graphicEl>
                                          </p:spTgt>
                                        </p:tgtEl>
                                        <p:attrNameLst>
                                          <p:attrName>style.visibility</p:attrName>
                                        </p:attrNameLst>
                                      </p:cBhvr>
                                      <p:to>
                                        <p:strVal val="visible"/>
                                      </p:to>
                                    </p:set>
                                    <p:animEffect transition="in" filter="fade">
                                      <p:cBhvr>
                                        <p:cTn id="20" dur="500"/>
                                        <p:tgtEl>
                                          <p:spTgt spid="3">
                                            <p:graphicEl>
                                              <a:dgm id="{1E8F6F94-A536-4A7F-9C2F-90120C5B320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DE4F794-44AD-44F6-99BA-72B4EDF349B4}"/>
                                            </p:graphicEl>
                                          </p:spTgt>
                                        </p:tgtEl>
                                        <p:attrNameLst>
                                          <p:attrName>style.visibility</p:attrName>
                                        </p:attrNameLst>
                                      </p:cBhvr>
                                      <p:to>
                                        <p:strVal val="visible"/>
                                      </p:to>
                                    </p:set>
                                    <p:animEffect transition="in" filter="fade">
                                      <p:cBhvr>
                                        <p:cTn id="23" dur="500"/>
                                        <p:tgtEl>
                                          <p:spTgt spid="3">
                                            <p:graphicEl>
                                              <a:dgm id="{FDE4F794-44AD-44F6-99BA-72B4EDF349B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F2BFFF1-DB93-4226-8B45-ADE09B2B7D03}"/>
                                            </p:graphicEl>
                                          </p:spTgt>
                                        </p:tgtEl>
                                        <p:attrNameLst>
                                          <p:attrName>style.visibility</p:attrName>
                                        </p:attrNameLst>
                                      </p:cBhvr>
                                      <p:to>
                                        <p:strVal val="visible"/>
                                      </p:to>
                                    </p:set>
                                    <p:animEffect transition="in" filter="fade">
                                      <p:cBhvr>
                                        <p:cTn id="28" dur="500"/>
                                        <p:tgtEl>
                                          <p:spTgt spid="3">
                                            <p:graphicEl>
                                              <a:dgm id="{4F2BFFF1-DB93-4226-8B45-ADE09B2B7D0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BEFCFACD-8A2B-44B4-91F1-4A84BE6AF938}"/>
                                            </p:graphicEl>
                                          </p:spTgt>
                                        </p:tgtEl>
                                        <p:attrNameLst>
                                          <p:attrName>style.visibility</p:attrName>
                                        </p:attrNameLst>
                                      </p:cBhvr>
                                      <p:to>
                                        <p:strVal val="visible"/>
                                      </p:to>
                                    </p:set>
                                    <p:animEffect transition="in" filter="fade">
                                      <p:cBhvr>
                                        <p:cTn id="31" dur="500"/>
                                        <p:tgtEl>
                                          <p:spTgt spid="3">
                                            <p:graphicEl>
                                              <a:dgm id="{BEFCFACD-8A2B-44B4-91F1-4A84BE6AF93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11200" y="389467"/>
            <a:ext cx="1095586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907FA590-4EB9-408A-BB94-CFDA8325B5EF}"/>
              </a:ext>
            </a:extLst>
          </p:cNvPr>
          <p:cNvSpPr/>
          <p:nvPr/>
        </p:nvSpPr>
        <p:spPr>
          <a:xfrm>
            <a:off x="1507067" y="1303867"/>
            <a:ext cx="8923866" cy="3928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gay man has reported being called a ‘nonce’ and ‘kiddie fiddler’ by his neighbour. He believes his neighbour does not like him because of his sexual orientation</a:t>
            </a:r>
          </a:p>
        </p:txBody>
      </p:sp>
    </p:spTree>
    <p:extLst>
      <p:ext uri="{BB962C8B-B14F-4D97-AF65-F5344CB8AC3E}">
        <p14:creationId xmlns:p14="http://schemas.microsoft.com/office/powerpoint/2010/main" val="4164103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80534" y="254001"/>
            <a:ext cx="1073573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793039BC-07A8-4BB6-801C-2D6ED4867695}"/>
              </a:ext>
            </a:extLst>
          </p:cNvPr>
          <p:cNvSpPr/>
          <p:nvPr/>
        </p:nvSpPr>
        <p:spPr>
          <a:xfrm>
            <a:off x="1574800" y="1058838"/>
            <a:ext cx="9042400" cy="4470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young man with non-visible learning disabilities is attacked in the street by 2 men that he does not know who steal his mobile phone. He feels victimised because he has a learning disability although the men say that they did not know him or that he had any kind of disability. They did not use any abusive language during the attack</a:t>
            </a:r>
          </a:p>
        </p:txBody>
      </p:sp>
    </p:spTree>
    <p:extLst>
      <p:ext uri="{BB962C8B-B14F-4D97-AF65-F5344CB8AC3E}">
        <p14:creationId xmlns:p14="http://schemas.microsoft.com/office/powerpoint/2010/main" val="4107516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9600" y="287867"/>
            <a:ext cx="10905067" cy="64417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55C3350E-41BB-47CD-B249-02AC92F110E8}"/>
              </a:ext>
            </a:extLst>
          </p:cNvPr>
          <p:cNvSpPr/>
          <p:nvPr/>
        </p:nvSpPr>
        <p:spPr>
          <a:xfrm>
            <a:off x="1574801" y="1286933"/>
            <a:ext cx="8669866" cy="3962400"/>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Polish male is beaten badly outside a takeaway whilst out with his girlfriends. The male believes that the attack is random but his girlfriend is claiming that he was targeted because of his nationality </a:t>
            </a:r>
          </a:p>
        </p:txBody>
      </p:sp>
    </p:spTree>
    <p:extLst>
      <p:ext uri="{BB962C8B-B14F-4D97-AF65-F5344CB8AC3E}">
        <p14:creationId xmlns:p14="http://schemas.microsoft.com/office/powerpoint/2010/main" val="305324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34534" y="338667"/>
            <a:ext cx="1076960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4A94899B-C4A0-4202-A8B4-F04DC980685C}"/>
              </a:ext>
            </a:extLst>
          </p:cNvPr>
          <p:cNvSpPr/>
          <p:nvPr/>
        </p:nvSpPr>
        <p:spPr>
          <a:xfrm>
            <a:off x="1947333" y="1507067"/>
            <a:ext cx="8686800" cy="3674533"/>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father of a 15 year old boy has recently undergone gender reassignment surgery &amp; is now female. The son is receiving death threats at school making reference to his father’s sex change</a:t>
            </a:r>
          </a:p>
        </p:txBody>
      </p:sp>
    </p:spTree>
    <p:extLst>
      <p:ext uri="{BB962C8B-B14F-4D97-AF65-F5344CB8AC3E}">
        <p14:creationId xmlns:p14="http://schemas.microsoft.com/office/powerpoint/2010/main" val="1372438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2000" y="338668"/>
            <a:ext cx="10651067" cy="663264"/>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7D2495E2-CACA-47DC-A316-2B12DEDE331C}"/>
              </a:ext>
            </a:extLst>
          </p:cNvPr>
          <p:cNvSpPr/>
          <p:nvPr/>
        </p:nvSpPr>
        <p:spPr>
          <a:xfrm>
            <a:off x="1532467" y="1312152"/>
            <a:ext cx="9127066" cy="4233696"/>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group of white British females are walking through Newport town centre &amp; see a group of Asian females dressed for a night out. One remarks, “I f***</a:t>
            </a:r>
            <a:r>
              <a:rPr lang="en-GB" sz="2800" dirty="0" err="1">
                <a:solidFill>
                  <a:schemeClr val="tx1"/>
                </a:solidFill>
              </a:rPr>
              <a:t>ing</a:t>
            </a:r>
            <a:r>
              <a:rPr lang="en-GB" sz="2800" dirty="0">
                <a:solidFill>
                  <a:schemeClr val="tx1"/>
                </a:solidFill>
              </a:rPr>
              <a:t> hate it when Muslims try &amp; dress British.” The group is then assaulted by the Asian females who call them ‘racist bitches’ during the attack. The assault victims make the complaint</a:t>
            </a:r>
          </a:p>
        </p:txBody>
      </p:sp>
    </p:spTree>
    <p:extLst>
      <p:ext uri="{BB962C8B-B14F-4D97-AF65-F5344CB8AC3E}">
        <p14:creationId xmlns:p14="http://schemas.microsoft.com/office/powerpoint/2010/main" val="2534859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83660" y="272375"/>
            <a:ext cx="11147897"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How would you record this incident?</a:t>
            </a:r>
          </a:p>
        </p:txBody>
      </p:sp>
      <p:sp>
        <p:nvSpPr>
          <p:cNvPr id="3" name="Scroll: Horizontal 2">
            <a:extLst>
              <a:ext uri="{FF2B5EF4-FFF2-40B4-BE49-F238E27FC236}">
                <a16:creationId xmlns:a16="http://schemas.microsoft.com/office/drawing/2014/main" id="{12142E32-2A49-4F64-BC27-D38977E3D553}"/>
              </a:ext>
            </a:extLst>
          </p:cNvPr>
          <p:cNvSpPr/>
          <p:nvPr/>
        </p:nvSpPr>
        <p:spPr>
          <a:xfrm>
            <a:off x="1634247" y="1108611"/>
            <a:ext cx="9416374" cy="4640778"/>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 disabled female with shortened limbs is waiting at a cashpoint. It is a rugby international day. 2 men approach her from behind &amp; grope her. She is unable to fend them off &amp; is distressed &amp; upset by the incident. She believes the incident was random &amp; alcohol-fuelled. Her husband called the police &amp; suggested she was targeted deliberately</a:t>
            </a:r>
          </a:p>
        </p:txBody>
      </p:sp>
    </p:spTree>
    <p:extLst>
      <p:ext uri="{BB962C8B-B14F-4D97-AF65-F5344CB8AC3E}">
        <p14:creationId xmlns:p14="http://schemas.microsoft.com/office/powerpoint/2010/main" val="2284556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75071" y="996527"/>
            <a:ext cx="10441857" cy="1938992"/>
          </a:xfrm>
          <a:prstGeom prst="rect">
            <a:avLst/>
          </a:prstGeom>
          <a:solidFill>
            <a:schemeClr val="accent2">
              <a:lumMod val="20000"/>
              <a:lumOff val="80000"/>
            </a:schemeClr>
          </a:solidFill>
          <a:ln>
            <a:solidFill>
              <a:schemeClr val="tx1"/>
            </a:solidFill>
          </a:ln>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i="0" u="none" strike="noStrike" kern="0" cap="none" spc="0" normalizeH="0" baseline="0" noProof="0" dirty="0">
                <a:ln>
                  <a:noFill/>
                </a:ln>
                <a:solidFill>
                  <a:srgbClr val="000000"/>
                </a:solidFill>
                <a:effectLst/>
                <a:uLnTx/>
                <a:uFillTx/>
              </a:rPr>
              <a:t>The befriending of people, who are perceived by perpetrators to be vulnerable, for the purposes of taking advantage of, exploiting and/or abusing them. This can strongly be associated, but not exclusively associated, with people with a learning disability, learning difficulties or mental health conditions. </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endParaRP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endParaRPr>
          </a:p>
        </p:txBody>
      </p:sp>
      <p:sp>
        <p:nvSpPr>
          <p:cNvPr id="8" name="TextBox 7"/>
          <p:cNvSpPr txBox="1"/>
          <p:nvPr/>
        </p:nvSpPr>
        <p:spPr>
          <a:xfrm>
            <a:off x="700391" y="330740"/>
            <a:ext cx="10862343" cy="66578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Mate Crime</a:t>
            </a:r>
          </a:p>
        </p:txBody>
      </p:sp>
      <p:graphicFrame>
        <p:nvGraphicFramePr>
          <p:cNvPr id="2" name="Diagram 1">
            <a:extLst>
              <a:ext uri="{FF2B5EF4-FFF2-40B4-BE49-F238E27FC236}">
                <a16:creationId xmlns:a16="http://schemas.microsoft.com/office/drawing/2014/main" id="{1CE9B8C3-FAA7-4D0A-B147-8D4384617E96}"/>
              </a:ext>
            </a:extLst>
          </p:cNvPr>
          <p:cNvGraphicFramePr/>
          <p:nvPr>
            <p:extLst>
              <p:ext uri="{D42A27DB-BD31-4B8C-83A1-F6EECF244321}">
                <p14:modId xmlns:p14="http://schemas.microsoft.com/office/powerpoint/2010/main" val="3591042031"/>
              </p:ext>
            </p:extLst>
          </p:nvPr>
        </p:nvGraphicFramePr>
        <p:xfrm>
          <a:off x="1586689" y="3152141"/>
          <a:ext cx="9018621" cy="2709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3691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301D3CE-8229-40D5-AB12-A128E78DC63F}"/>
                                            </p:graphicEl>
                                          </p:spTgt>
                                        </p:tgtEl>
                                        <p:attrNameLst>
                                          <p:attrName>style.visibility</p:attrName>
                                        </p:attrNameLst>
                                      </p:cBhvr>
                                      <p:to>
                                        <p:strVal val="visible"/>
                                      </p:to>
                                    </p:set>
                                    <p:animEffect transition="in" filter="fade">
                                      <p:cBhvr>
                                        <p:cTn id="17" dur="500"/>
                                        <p:tgtEl>
                                          <p:spTgt spid="2">
                                            <p:graphicEl>
                                              <a:dgm id="{D301D3CE-8229-40D5-AB12-A128E78DC63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F54A47E2-FCCF-4014-964A-3373E661507F}"/>
                                            </p:graphicEl>
                                          </p:spTgt>
                                        </p:tgtEl>
                                        <p:attrNameLst>
                                          <p:attrName>style.visibility</p:attrName>
                                        </p:attrNameLst>
                                      </p:cBhvr>
                                      <p:to>
                                        <p:strVal val="visible"/>
                                      </p:to>
                                    </p:set>
                                    <p:animEffect transition="in" filter="fade">
                                      <p:cBhvr>
                                        <p:cTn id="20" dur="500"/>
                                        <p:tgtEl>
                                          <p:spTgt spid="2">
                                            <p:graphicEl>
                                              <a:dgm id="{F54A47E2-FCCF-4014-964A-3373E66150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013048" y="1361873"/>
            <a:ext cx="6528817" cy="4221804"/>
          </a:xfrm>
          <a:prstGeom prst="rect">
            <a:avLst/>
          </a:prstGeom>
        </p:spPr>
      </p:pic>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Hate Crime</a:t>
            </a:r>
          </a:p>
        </p:txBody>
      </p:sp>
    </p:spTree>
    <p:extLst>
      <p:ext uri="{BB962C8B-B14F-4D97-AF65-F5344CB8AC3E}">
        <p14:creationId xmlns:p14="http://schemas.microsoft.com/office/powerpoint/2010/main" val="494222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70084" y="194817"/>
            <a:ext cx="1079770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Effects of Hate Crime</a:t>
            </a:r>
          </a:p>
        </p:txBody>
      </p:sp>
      <p:graphicFrame>
        <p:nvGraphicFramePr>
          <p:cNvPr id="4" name="Diagram 3">
            <a:extLst>
              <a:ext uri="{FF2B5EF4-FFF2-40B4-BE49-F238E27FC236}">
                <a16:creationId xmlns:a16="http://schemas.microsoft.com/office/drawing/2014/main" id="{43A883A9-152D-4FFE-84FA-D4028960E6D1}"/>
              </a:ext>
            </a:extLst>
          </p:cNvPr>
          <p:cNvGraphicFramePr/>
          <p:nvPr>
            <p:extLst>
              <p:ext uri="{D42A27DB-BD31-4B8C-83A1-F6EECF244321}">
                <p14:modId xmlns:p14="http://schemas.microsoft.com/office/powerpoint/2010/main" val="1651318076"/>
              </p:ext>
            </p:extLst>
          </p:nvPr>
        </p:nvGraphicFramePr>
        <p:xfrm>
          <a:off x="2362739" y="959859"/>
          <a:ext cx="7812391" cy="4633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5771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A3A4B3-C2B9-4EDF-B4CA-1F29E2BDBC5B}"/>
                                            </p:graphicEl>
                                          </p:spTgt>
                                        </p:tgtEl>
                                        <p:attrNameLst>
                                          <p:attrName>style.visibility</p:attrName>
                                        </p:attrNameLst>
                                      </p:cBhvr>
                                      <p:to>
                                        <p:strVal val="visible"/>
                                      </p:to>
                                    </p:set>
                                    <p:animEffect transition="in" filter="fade">
                                      <p:cBhvr>
                                        <p:cTn id="7" dur="500"/>
                                        <p:tgtEl>
                                          <p:spTgt spid="4">
                                            <p:graphicEl>
                                              <a:dgm id="{B6A3A4B3-C2B9-4EDF-B4CA-1F29E2BDBC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EAE703BB-F0FD-45B7-8FF7-1DE57E629970}"/>
                                            </p:graphicEl>
                                          </p:spTgt>
                                        </p:tgtEl>
                                        <p:attrNameLst>
                                          <p:attrName>style.visibility</p:attrName>
                                        </p:attrNameLst>
                                      </p:cBhvr>
                                      <p:to>
                                        <p:strVal val="visible"/>
                                      </p:to>
                                    </p:set>
                                    <p:animEffect transition="in" filter="fade">
                                      <p:cBhvr>
                                        <p:cTn id="12" dur="500"/>
                                        <p:tgtEl>
                                          <p:spTgt spid="4">
                                            <p:graphicEl>
                                              <a:dgm id="{EAE703BB-F0FD-45B7-8FF7-1DE57E6299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F3E596-DD2F-4A6B-8A9E-39D660745E59}"/>
                                            </p:graphicEl>
                                          </p:spTgt>
                                        </p:tgtEl>
                                        <p:attrNameLst>
                                          <p:attrName>style.visibility</p:attrName>
                                        </p:attrNameLst>
                                      </p:cBhvr>
                                      <p:to>
                                        <p:strVal val="visible"/>
                                      </p:to>
                                    </p:set>
                                    <p:animEffect transition="in" filter="fade">
                                      <p:cBhvr>
                                        <p:cTn id="15" dur="500"/>
                                        <p:tgtEl>
                                          <p:spTgt spid="4">
                                            <p:graphicEl>
                                              <a:dgm id="{AEF3E596-DD2F-4A6B-8A9E-39D660745E5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F6AEB53-3E13-4C8A-97F3-1E091018F653}"/>
                                            </p:graphicEl>
                                          </p:spTgt>
                                        </p:tgtEl>
                                        <p:attrNameLst>
                                          <p:attrName>style.visibility</p:attrName>
                                        </p:attrNameLst>
                                      </p:cBhvr>
                                      <p:to>
                                        <p:strVal val="visible"/>
                                      </p:to>
                                    </p:set>
                                    <p:animEffect transition="in" filter="fade">
                                      <p:cBhvr>
                                        <p:cTn id="20" dur="500"/>
                                        <p:tgtEl>
                                          <p:spTgt spid="4">
                                            <p:graphicEl>
                                              <a:dgm id="{2F6AEB53-3E13-4C8A-97F3-1E091018F65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010352C-DA9C-494C-AB04-BAD599041085}"/>
                                            </p:graphicEl>
                                          </p:spTgt>
                                        </p:tgtEl>
                                        <p:attrNameLst>
                                          <p:attrName>style.visibility</p:attrName>
                                        </p:attrNameLst>
                                      </p:cBhvr>
                                      <p:to>
                                        <p:strVal val="visible"/>
                                      </p:to>
                                    </p:set>
                                    <p:animEffect transition="in" filter="fade">
                                      <p:cBhvr>
                                        <p:cTn id="23" dur="500"/>
                                        <p:tgtEl>
                                          <p:spTgt spid="4">
                                            <p:graphicEl>
                                              <a:dgm id="{C010352C-DA9C-494C-AB04-BAD59904108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BCC3275E-B5A8-4BCC-8D70-CEBD91484024}"/>
                                            </p:graphicEl>
                                          </p:spTgt>
                                        </p:tgtEl>
                                        <p:attrNameLst>
                                          <p:attrName>style.visibility</p:attrName>
                                        </p:attrNameLst>
                                      </p:cBhvr>
                                      <p:to>
                                        <p:strVal val="visible"/>
                                      </p:to>
                                    </p:set>
                                    <p:animEffect transition="in" filter="fade">
                                      <p:cBhvr>
                                        <p:cTn id="28" dur="500"/>
                                        <p:tgtEl>
                                          <p:spTgt spid="4">
                                            <p:graphicEl>
                                              <a:dgm id="{BCC3275E-B5A8-4BCC-8D70-CEBD914840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E83507CC-2B29-40DD-B987-1994A4128592}"/>
                                            </p:graphicEl>
                                          </p:spTgt>
                                        </p:tgtEl>
                                        <p:attrNameLst>
                                          <p:attrName>style.visibility</p:attrName>
                                        </p:attrNameLst>
                                      </p:cBhvr>
                                      <p:to>
                                        <p:strVal val="visible"/>
                                      </p:to>
                                    </p:set>
                                    <p:animEffect transition="in" filter="fade">
                                      <p:cBhvr>
                                        <p:cTn id="31" dur="500"/>
                                        <p:tgtEl>
                                          <p:spTgt spid="4">
                                            <p:graphicEl>
                                              <a:dgm id="{E83507CC-2B29-40DD-B987-1994A41285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14723" y="1033423"/>
            <a:ext cx="9725467" cy="830997"/>
          </a:xfrm>
          <a:prstGeom prst="rect">
            <a:avLst/>
          </a:prstGeom>
          <a:solidFill>
            <a:schemeClr val="accent2">
              <a:lumMod val="20000"/>
              <a:lumOff val="80000"/>
            </a:schemeClr>
          </a:solidFill>
          <a:ln>
            <a:solidFill>
              <a:schemeClr val="tx1"/>
            </a:solidFill>
          </a:ln>
        </p:spPr>
        <p:txBody>
          <a:bodyPr wrap="square">
            <a:spAutoFit/>
          </a:bodyPr>
          <a:lstStyle/>
          <a:p>
            <a:pPr algn="ctr"/>
            <a:r>
              <a:rPr lang="en-GB" sz="2400" u="sng" dirty="0"/>
              <a:t>Disability Hate Crime </a:t>
            </a:r>
            <a:r>
              <a:rPr lang="en-GB" sz="2400" dirty="0"/>
              <a:t>  </a:t>
            </a:r>
            <a:r>
              <a:rPr lang="en-GB" sz="2400" u="sng" dirty="0"/>
              <a:t>Faith-based Hate Crime</a:t>
            </a:r>
            <a:r>
              <a:rPr lang="en-GB" sz="2400" dirty="0"/>
              <a:t>   </a:t>
            </a:r>
            <a:r>
              <a:rPr lang="en-GB" sz="2400" u="sng" dirty="0"/>
              <a:t>Homophobic Hate Crime</a:t>
            </a:r>
            <a:r>
              <a:rPr lang="en-GB" sz="2400" dirty="0"/>
              <a:t>   </a:t>
            </a:r>
          </a:p>
          <a:p>
            <a:pPr algn="ctr"/>
            <a:r>
              <a:rPr lang="en-GB" sz="2400" u="sng" dirty="0"/>
              <a:t>Racist Hate Crime </a:t>
            </a:r>
            <a:r>
              <a:rPr lang="en-GB" sz="2400" dirty="0"/>
              <a:t>   </a:t>
            </a:r>
            <a:r>
              <a:rPr lang="en-GB" sz="2400" u="sng" dirty="0"/>
              <a:t>Transphobic Hate Crime </a:t>
            </a:r>
          </a:p>
        </p:txBody>
      </p:sp>
      <p:pic>
        <p:nvPicPr>
          <p:cNvPr id="2" name="Picture 1">
            <a:hlinkClick r:id="rId3"/>
          </p:cNvPr>
          <p:cNvPicPr>
            <a:picLocks noChangeAspect="1"/>
          </p:cNvPicPr>
          <p:nvPr/>
        </p:nvPicPr>
        <p:blipFill rotWithShape="1">
          <a:blip r:embed="rId4" cstate="print">
            <a:extLst>
              <a:ext uri="{28A0092B-C50C-407E-A947-70E740481C1C}">
                <a14:useLocalDpi xmlns:a14="http://schemas.microsoft.com/office/drawing/2010/main" val="0"/>
              </a:ext>
            </a:extLst>
          </a:blip>
          <a:srcRect l="30872" t="25078" r="30291" b="24885"/>
          <a:stretch/>
        </p:blipFill>
        <p:spPr>
          <a:xfrm>
            <a:off x="10954029" y="4647319"/>
            <a:ext cx="886507" cy="642468"/>
          </a:xfrm>
          <a:prstGeom prst="rect">
            <a:avLst/>
          </a:prstGeom>
        </p:spPr>
      </p:pic>
      <p:sp>
        <p:nvSpPr>
          <p:cNvPr id="7" name="TextBox 6"/>
          <p:cNvSpPr txBox="1"/>
          <p:nvPr/>
        </p:nvSpPr>
        <p:spPr>
          <a:xfrm>
            <a:off x="564204" y="289576"/>
            <a:ext cx="11089532" cy="64246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Effects of Hate Crime</a:t>
            </a:r>
          </a:p>
        </p:txBody>
      </p:sp>
      <p:graphicFrame>
        <p:nvGraphicFramePr>
          <p:cNvPr id="3" name="Diagram 2">
            <a:extLst>
              <a:ext uri="{FF2B5EF4-FFF2-40B4-BE49-F238E27FC236}">
                <a16:creationId xmlns:a16="http://schemas.microsoft.com/office/drawing/2014/main" id="{1F44C4D4-8C26-4B4B-A812-682762B6F9BA}"/>
              </a:ext>
            </a:extLst>
          </p:cNvPr>
          <p:cNvGraphicFramePr/>
          <p:nvPr>
            <p:extLst>
              <p:ext uri="{D42A27DB-BD31-4B8C-83A1-F6EECF244321}">
                <p14:modId xmlns:p14="http://schemas.microsoft.com/office/powerpoint/2010/main" val="3890176647"/>
              </p:ext>
            </p:extLst>
          </p:nvPr>
        </p:nvGraphicFramePr>
        <p:xfrm>
          <a:off x="891486" y="1864420"/>
          <a:ext cx="9725467" cy="40177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7026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1976FE0-9A06-4241-91D1-AAE30A317FC9}"/>
                                            </p:graphicEl>
                                          </p:spTgt>
                                        </p:tgtEl>
                                        <p:attrNameLst>
                                          <p:attrName>style.visibility</p:attrName>
                                        </p:attrNameLst>
                                      </p:cBhvr>
                                      <p:to>
                                        <p:strVal val="visible"/>
                                      </p:to>
                                    </p:set>
                                    <p:animEffect transition="in" filter="fade">
                                      <p:cBhvr>
                                        <p:cTn id="12" dur="500"/>
                                        <p:tgtEl>
                                          <p:spTgt spid="3">
                                            <p:graphicEl>
                                              <a:dgm id="{C1976FE0-9A06-4241-91D1-AAE30A317FC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3472B097-0673-46E7-9FD4-F9D6610C4424}"/>
                                            </p:graphicEl>
                                          </p:spTgt>
                                        </p:tgtEl>
                                        <p:attrNameLst>
                                          <p:attrName>style.visibility</p:attrName>
                                        </p:attrNameLst>
                                      </p:cBhvr>
                                      <p:to>
                                        <p:strVal val="visible"/>
                                      </p:to>
                                    </p:set>
                                    <p:animEffect transition="in" filter="fade">
                                      <p:cBhvr>
                                        <p:cTn id="17" dur="500"/>
                                        <p:tgtEl>
                                          <p:spTgt spid="3">
                                            <p:graphicEl>
                                              <a:dgm id="{3472B097-0673-46E7-9FD4-F9D6610C44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80936" y="285713"/>
            <a:ext cx="1105062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The Ultimate Risk</a:t>
            </a:r>
          </a:p>
        </p:txBody>
      </p:sp>
      <p:sp>
        <p:nvSpPr>
          <p:cNvPr id="2" name="Rectangle 1"/>
          <p:cNvSpPr/>
          <p:nvPr/>
        </p:nvSpPr>
        <p:spPr>
          <a:xfrm>
            <a:off x="2998844" y="5640477"/>
            <a:ext cx="6538586" cy="646331"/>
          </a:xfrm>
          <a:prstGeom prst="rect">
            <a:avLst/>
          </a:prstGeom>
        </p:spPr>
        <p:txBody>
          <a:bodyPr wrap="square">
            <a:spAutoFit/>
          </a:bodyPr>
          <a:lstStyle/>
          <a:p>
            <a:pPr algn="ctr"/>
            <a:r>
              <a:rPr lang="en-GB" dirty="0">
                <a:hlinkClick r:id="rId3"/>
              </a:rPr>
              <a:t>https://www.youtube.com/watch?v=iwDxe4GXj1s</a:t>
            </a:r>
            <a:endParaRPr lang="en-GB" dirty="0"/>
          </a:p>
          <a:p>
            <a:pPr algn="ctr"/>
            <a:endParaRPr lang="en-GB" dirty="0"/>
          </a:p>
        </p:txBody>
      </p:sp>
      <p:graphicFrame>
        <p:nvGraphicFramePr>
          <p:cNvPr id="3" name="Diagram 2">
            <a:extLst>
              <a:ext uri="{FF2B5EF4-FFF2-40B4-BE49-F238E27FC236}">
                <a16:creationId xmlns:a16="http://schemas.microsoft.com/office/drawing/2014/main" id="{0E66B16A-31FF-4871-A16B-F168CE3C0720}"/>
              </a:ext>
            </a:extLst>
          </p:cNvPr>
          <p:cNvGraphicFramePr/>
          <p:nvPr>
            <p:extLst>
              <p:ext uri="{D42A27DB-BD31-4B8C-83A1-F6EECF244321}">
                <p14:modId xmlns:p14="http://schemas.microsoft.com/office/powerpoint/2010/main" val="3669782038"/>
              </p:ext>
            </p:extLst>
          </p:nvPr>
        </p:nvGraphicFramePr>
        <p:xfrm>
          <a:off x="680936" y="1073291"/>
          <a:ext cx="11050621" cy="42421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1906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D590E4A-0D47-4421-8448-509A476045AB}"/>
                                            </p:graphicEl>
                                          </p:spTgt>
                                        </p:tgtEl>
                                        <p:attrNameLst>
                                          <p:attrName>style.visibility</p:attrName>
                                        </p:attrNameLst>
                                      </p:cBhvr>
                                      <p:to>
                                        <p:strVal val="visible"/>
                                      </p:to>
                                    </p:set>
                                    <p:animEffect transition="in" filter="fade">
                                      <p:cBhvr>
                                        <p:cTn id="7" dur="500"/>
                                        <p:tgtEl>
                                          <p:spTgt spid="3">
                                            <p:graphicEl>
                                              <a:dgm id="{3D590E4A-0D47-4421-8448-509A476045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047A851-E618-4031-808E-E16BA90E7857}"/>
                                            </p:graphicEl>
                                          </p:spTgt>
                                        </p:tgtEl>
                                        <p:attrNameLst>
                                          <p:attrName>style.visibility</p:attrName>
                                        </p:attrNameLst>
                                      </p:cBhvr>
                                      <p:to>
                                        <p:strVal val="visible"/>
                                      </p:to>
                                    </p:set>
                                    <p:animEffect transition="in" filter="fade">
                                      <p:cBhvr>
                                        <p:cTn id="12" dur="500"/>
                                        <p:tgtEl>
                                          <p:spTgt spid="3">
                                            <p:graphicEl>
                                              <a:dgm id="{8047A851-E618-4031-808E-E16BA90E78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0C34FA91-FAD8-42A2-8CD1-A14F7E4DBFF2}"/>
                                            </p:graphicEl>
                                          </p:spTgt>
                                        </p:tgtEl>
                                        <p:attrNameLst>
                                          <p:attrName>style.visibility</p:attrName>
                                        </p:attrNameLst>
                                      </p:cBhvr>
                                      <p:to>
                                        <p:strVal val="visible"/>
                                      </p:to>
                                    </p:set>
                                    <p:animEffect transition="in" filter="fade">
                                      <p:cBhvr>
                                        <p:cTn id="17" dur="500"/>
                                        <p:tgtEl>
                                          <p:spTgt spid="3">
                                            <p:graphicEl>
                                              <a:dgm id="{0C34FA91-FAD8-42A2-8CD1-A14F7E4DBFF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65070EA-2A95-4093-B433-E63621CE578B}"/>
                                            </p:graphicEl>
                                          </p:spTgt>
                                        </p:tgtEl>
                                        <p:attrNameLst>
                                          <p:attrName>style.visibility</p:attrName>
                                        </p:attrNameLst>
                                      </p:cBhvr>
                                      <p:to>
                                        <p:strVal val="visible"/>
                                      </p:to>
                                    </p:set>
                                    <p:animEffect transition="in" filter="fade">
                                      <p:cBhvr>
                                        <p:cTn id="22" dur="500"/>
                                        <p:tgtEl>
                                          <p:spTgt spid="3">
                                            <p:graphicEl>
                                              <a:dgm id="{D65070EA-2A95-4093-B433-E63621CE578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E0DC504A-D8F2-4B48-AA58-33C7CF32E0EE}"/>
                                            </p:graphicEl>
                                          </p:spTgt>
                                        </p:tgtEl>
                                        <p:attrNameLst>
                                          <p:attrName>style.visibility</p:attrName>
                                        </p:attrNameLst>
                                      </p:cBhvr>
                                      <p:to>
                                        <p:strVal val="visible"/>
                                      </p:to>
                                    </p:set>
                                    <p:animEffect transition="in" filter="fade">
                                      <p:cBhvr>
                                        <p:cTn id="27" dur="500"/>
                                        <p:tgtEl>
                                          <p:spTgt spid="3">
                                            <p:graphicEl>
                                              <a:dgm id="{E0DC504A-D8F2-4B48-AA58-33C7CF32E0E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8E1DA2E-62A9-45E8-A89E-8DA2987018D8}"/>
                                            </p:graphicEl>
                                          </p:spTgt>
                                        </p:tgtEl>
                                        <p:attrNameLst>
                                          <p:attrName>style.visibility</p:attrName>
                                        </p:attrNameLst>
                                      </p:cBhvr>
                                      <p:to>
                                        <p:strVal val="visible"/>
                                      </p:to>
                                    </p:set>
                                    <p:animEffect transition="in" filter="fade">
                                      <p:cBhvr>
                                        <p:cTn id="32" dur="500"/>
                                        <p:tgtEl>
                                          <p:spTgt spid="3">
                                            <p:graphicEl>
                                              <a:dgm id="{28E1DA2E-62A9-45E8-A89E-8DA2987018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B51D126-7050-4625-B99F-225C31446F10}"/>
              </a:ext>
            </a:extLst>
          </p:cNvPr>
          <p:cNvSpPr>
            <a:spLocks noGrp="1"/>
          </p:cNvSpPr>
          <p:nvPr>
            <p:ph type="title"/>
          </p:nvPr>
        </p:nvSpPr>
        <p:spPr>
          <a:xfrm>
            <a:off x="838200" y="276626"/>
            <a:ext cx="10515600" cy="569680"/>
          </a:xfrm>
          <a:solidFill>
            <a:srgbClr val="002060"/>
          </a:solidFill>
        </p:spPr>
        <p:txBody>
          <a:bodyPr>
            <a:normAutofit fontScale="90000"/>
          </a:bodyPr>
          <a:lstStyle/>
          <a:p>
            <a:pPr algn="ctr"/>
            <a:r>
              <a:rPr lang="en-GB" sz="3600" b="1" dirty="0">
                <a:solidFill>
                  <a:schemeClr val="bg1"/>
                </a:solidFill>
                <a:latin typeface="+mn-lt"/>
              </a:rPr>
              <a:t>The Ultimate Risk</a:t>
            </a:r>
          </a:p>
        </p:txBody>
      </p:sp>
      <p:graphicFrame>
        <p:nvGraphicFramePr>
          <p:cNvPr id="4" name="Diagram 3">
            <a:extLst>
              <a:ext uri="{FF2B5EF4-FFF2-40B4-BE49-F238E27FC236}">
                <a16:creationId xmlns:a16="http://schemas.microsoft.com/office/drawing/2014/main" id="{AE47CFA9-4D51-4297-A21F-2A25D8A051D3}"/>
              </a:ext>
            </a:extLst>
          </p:cNvPr>
          <p:cNvGraphicFramePr/>
          <p:nvPr>
            <p:extLst>
              <p:ext uri="{D42A27DB-BD31-4B8C-83A1-F6EECF244321}">
                <p14:modId xmlns:p14="http://schemas.microsoft.com/office/powerpoint/2010/main" val="2575279309"/>
              </p:ext>
            </p:extLst>
          </p:nvPr>
        </p:nvGraphicFramePr>
        <p:xfrm>
          <a:off x="838200" y="977629"/>
          <a:ext cx="10515600" cy="49027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5711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CED4C34-7130-46AB-9EAC-7897B0175884}"/>
                                            </p:graphicEl>
                                          </p:spTgt>
                                        </p:tgtEl>
                                        <p:attrNameLst>
                                          <p:attrName>style.visibility</p:attrName>
                                        </p:attrNameLst>
                                      </p:cBhvr>
                                      <p:to>
                                        <p:strVal val="visible"/>
                                      </p:to>
                                    </p:set>
                                    <p:animEffect transition="in" filter="fade">
                                      <p:cBhvr>
                                        <p:cTn id="7" dur="500"/>
                                        <p:tgtEl>
                                          <p:spTgt spid="4">
                                            <p:graphicEl>
                                              <a:dgm id="{4CED4C34-7130-46AB-9EAC-7897B017588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58CB1AC-0120-4D96-B706-047BA08AEAF5}"/>
                                            </p:graphicEl>
                                          </p:spTgt>
                                        </p:tgtEl>
                                        <p:attrNameLst>
                                          <p:attrName>style.visibility</p:attrName>
                                        </p:attrNameLst>
                                      </p:cBhvr>
                                      <p:to>
                                        <p:strVal val="visible"/>
                                      </p:to>
                                    </p:set>
                                    <p:animEffect transition="in" filter="fade">
                                      <p:cBhvr>
                                        <p:cTn id="12" dur="500"/>
                                        <p:tgtEl>
                                          <p:spTgt spid="4">
                                            <p:graphicEl>
                                              <a:dgm id="{658CB1AC-0120-4D96-B706-047BA08AEA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FB5DF89B-4923-479B-B697-DC9B8EC069BC}"/>
                                            </p:graphicEl>
                                          </p:spTgt>
                                        </p:tgtEl>
                                        <p:attrNameLst>
                                          <p:attrName>style.visibility</p:attrName>
                                        </p:attrNameLst>
                                      </p:cBhvr>
                                      <p:to>
                                        <p:strVal val="visible"/>
                                      </p:to>
                                    </p:set>
                                    <p:animEffect transition="in" filter="fade">
                                      <p:cBhvr>
                                        <p:cTn id="15" dur="500"/>
                                        <p:tgtEl>
                                          <p:spTgt spid="4">
                                            <p:graphicEl>
                                              <a:dgm id="{FB5DF89B-4923-479B-B697-DC9B8EC069B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27EC5C0E-700E-421B-9568-92E791F24FFA}"/>
                                            </p:graphicEl>
                                          </p:spTgt>
                                        </p:tgtEl>
                                        <p:attrNameLst>
                                          <p:attrName>style.visibility</p:attrName>
                                        </p:attrNameLst>
                                      </p:cBhvr>
                                      <p:to>
                                        <p:strVal val="visible"/>
                                      </p:to>
                                    </p:set>
                                    <p:animEffect transition="in" filter="fade">
                                      <p:cBhvr>
                                        <p:cTn id="20" dur="500"/>
                                        <p:tgtEl>
                                          <p:spTgt spid="4">
                                            <p:graphicEl>
                                              <a:dgm id="{27EC5C0E-700E-421B-9568-92E791F24FF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CED9154-FA55-4FFE-BEF1-5E054BE4EC8C}"/>
                                            </p:graphicEl>
                                          </p:spTgt>
                                        </p:tgtEl>
                                        <p:attrNameLst>
                                          <p:attrName>style.visibility</p:attrName>
                                        </p:attrNameLst>
                                      </p:cBhvr>
                                      <p:to>
                                        <p:strVal val="visible"/>
                                      </p:to>
                                    </p:set>
                                    <p:animEffect transition="in" filter="fade">
                                      <p:cBhvr>
                                        <p:cTn id="23" dur="500"/>
                                        <p:tgtEl>
                                          <p:spTgt spid="4">
                                            <p:graphicEl>
                                              <a:dgm id="{3CED9154-FA55-4FFE-BEF1-5E054BE4EC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234" y="259403"/>
            <a:ext cx="1108953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Your Responsibility</a:t>
            </a:r>
          </a:p>
        </p:txBody>
      </p:sp>
      <p:graphicFrame>
        <p:nvGraphicFramePr>
          <p:cNvPr id="3" name="Diagram 2">
            <a:extLst>
              <a:ext uri="{FF2B5EF4-FFF2-40B4-BE49-F238E27FC236}">
                <a16:creationId xmlns:a16="http://schemas.microsoft.com/office/drawing/2014/main" id="{EE1B5BD3-B1C5-4D3C-B790-F034820D02E8}"/>
              </a:ext>
            </a:extLst>
          </p:cNvPr>
          <p:cNvGraphicFramePr/>
          <p:nvPr>
            <p:extLst>
              <p:ext uri="{D42A27DB-BD31-4B8C-83A1-F6EECF244321}">
                <p14:modId xmlns:p14="http://schemas.microsoft.com/office/powerpoint/2010/main" val="561958012"/>
              </p:ext>
            </p:extLst>
          </p:nvPr>
        </p:nvGraphicFramePr>
        <p:xfrm>
          <a:off x="797668" y="551790"/>
          <a:ext cx="11089532" cy="5416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172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12CE996-BA21-4C4B-8084-F104C3B6FB83}"/>
                                            </p:graphicEl>
                                          </p:spTgt>
                                        </p:tgtEl>
                                        <p:attrNameLst>
                                          <p:attrName>style.visibility</p:attrName>
                                        </p:attrNameLst>
                                      </p:cBhvr>
                                      <p:to>
                                        <p:strVal val="visible"/>
                                      </p:to>
                                    </p:set>
                                    <p:animEffect transition="in" filter="fade">
                                      <p:cBhvr>
                                        <p:cTn id="7" dur="500"/>
                                        <p:tgtEl>
                                          <p:spTgt spid="3">
                                            <p:graphicEl>
                                              <a:dgm id="{D12CE996-BA21-4C4B-8084-F104C3B6FB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4E8F837-2981-439A-9D84-DA5341697623}"/>
                                            </p:graphicEl>
                                          </p:spTgt>
                                        </p:tgtEl>
                                        <p:attrNameLst>
                                          <p:attrName>style.visibility</p:attrName>
                                        </p:attrNameLst>
                                      </p:cBhvr>
                                      <p:to>
                                        <p:strVal val="visible"/>
                                      </p:to>
                                    </p:set>
                                    <p:animEffect transition="in" filter="fade">
                                      <p:cBhvr>
                                        <p:cTn id="12" dur="500"/>
                                        <p:tgtEl>
                                          <p:spTgt spid="3">
                                            <p:graphicEl>
                                              <a:dgm id="{54E8F837-2981-439A-9D84-DA534169762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775E66F-0473-4205-8A05-A9B41FC0F78D}"/>
                                            </p:graphicEl>
                                          </p:spTgt>
                                        </p:tgtEl>
                                        <p:attrNameLst>
                                          <p:attrName>style.visibility</p:attrName>
                                        </p:attrNameLst>
                                      </p:cBhvr>
                                      <p:to>
                                        <p:strVal val="visible"/>
                                      </p:to>
                                    </p:set>
                                    <p:animEffect transition="in" filter="fade">
                                      <p:cBhvr>
                                        <p:cTn id="17" dur="500"/>
                                        <p:tgtEl>
                                          <p:spTgt spid="3">
                                            <p:graphicEl>
                                              <a:dgm id="{7775E66F-0473-4205-8A05-A9B41FC0F7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0D13A7F-3E22-4191-A6FA-F662F8480F01}"/>
                                            </p:graphicEl>
                                          </p:spTgt>
                                        </p:tgtEl>
                                        <p:attrNameLst>
                                          <p:attrName>style.visibility</p:attrName>
                                        </p:attrNameLst>
                                      </p:cBhvr>
                                      <p:to>
                                        <p:strVal val="visible"/>
                                      </p:to>
                                    </p:set>
                                    <p:animEffect transition="in" filter="fade">
                                      <p:cBhvr>
                                        <p:cTn id="22" dur="500"/>
                                        <p:tgtEl>
                                          <p:spTgt spid="3">
                                            <p:graphicEl>
                                              <a:dgm id="{F0D13A7F-3E22-4191-A6FA-F662F8480F0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CB64393F-1D81-4AC2-9D0D-7A0910CF8291}"/>
                                            </p:graphicEl>
                                          </p:spTgt>
                                        </p:tgtEl>
                                        <p:attrNameLst>
                                          <p:attrName>style.visibility</p:attrName>
                                        </p:attrNameLst>
                                      </p:cBhvr>
                                      <p:to>
                                        <p:strVal val="visible"/>
                                      </p:to>
                                    </p:set>
                                    <p:animEffect transition="in" filter="fade">
                                      <p:cBhvr>
                                        <p:cTn id="27" dur="500"/>
                                        <p:tgtEl>
                                          <p:spTgt spid="3">
                                            <p:graphicEl>
                                              <a:dgm id="{CB64393F-1D81-4AC2-9D0D-7A0910CF829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723A0503-8ECE-4BC1-B511-7EB19BA86369}"/>
                                            </p:graphicEl>
                                          </p:spTgt>
                                        </p:tgtEl>
                                        <p:attrNameLst>
                                          <p:attrName>style.visibility</p:attrName>
                                        </p:attrNameLst>
                                      </p:cBhvr>
                                      <p:to>
                                        <p:strVal val="visible"/>
                                      </p:to>
                                    </p:set>
                                    <p:animEffect transition="in" filter="fade">
                                      <p:cBhvr>
                                        <p:cTn id="32" dur="500"/>
                                        <p:tgtEl>
                                          <p:spTgt spid="3">
                                            <p:graphicEl>
                                              <a:dgm id="{723A0503-8ECE-4BC1-B511-7EB19BA8636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93239475-BD8A-40F7-AD6A-CAA6C59AF337}"/>
                                            </p:graphicEl>
                                          </p:spTgt>
                                        </p:tgtEl>
                                        <p:attrNameLst>
                                          <p:attrName>style.visibility</p:attrName>
                                        </p:attrNameLst>
                                      </p:cBhvr>
                                      <p:to>
                                        <p:strVal val="visible"/>
                                      </p:to>
                                    </p:set>
                                    <p:animEffect transition="in" filter="fade">
                                      <p:cBhvr>
                                        <p:cTn id="37" dur="500"/>
                                        <p:tgtEl>
                                          <p:spTgt spid="3">
                                            <p:graphicEl>
                                              <a:dgm id="{93239475-BD8A-40F7-AD6A-CAA6C59AF337}"/>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E448A3D4-A2C9-49A3-9F6C-93CAC84DB120}"/>
                                            </p:graphicEl>
                                          </p:spTgt>
                                        </p:tgtEl>
                                        <p:attrNameLst>
                                          <p:attrName>style.visibility</p:attrName>
                                        </p:attrNameLst>
                                      </p:cBhvr>
                                      <p:to>
                                        <p:strVal val="visible"/>
                                      </p:to>
                                    </p:set>
                                    <p:animEffect transition="in" filter="fade">
                                      <p:cBhvr>
                                        <p:cTn id="42" dur="500"/>
                                        <p:tgtEl>
                                          <p:spTgt spid="3">
                                            <p:graphicEl>
                                              <a:dgm id="{E448A3D4-A2C9-49A3-9F6C-93CAC84DB1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86149" y="1064514"/>
            <a:ext cx="5582445" cy="4071695"/>
          </a:xfrm>
          <a:prstGeom prst="rect">
            <a:avLst/>
          </a:prstGeom>
        </p:spPr>
      </p:pic>
    </p:spTree>
    <p:extLst>
      <p:ext uri="{BB962C8B-B14F-4D97-AF65-F5344CB8AC3E}">
        <p14:creationId xmlns:p14="http://schemas.microsoft.com/office/powerpoint/2010/main" val="146164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2507</TotalTime>
  <Words>5528</Words>
  <Application>Microsoft Office PowerPoint</Application>
  <PresentationFormat>Widescreen</PresentationFormat>
  <Paragraphs>452</Paragraphs>
  <Slides>39</Slides>
  <Notes>39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Arial</vt:lpstr>
      <vt:lpstr>Arial Nova Cond</vt:lpstr>
      <vt:lpstr>Calibri</vt:lpstr>
      <vt:lpstr>Calibri Light</vt:lpstr>
      <vt:lpstr>Microsoft Sans Serif</vt:lpstr>
      <vt:lpstr>1_Office Theme</vt:lpstr>
      <vt:lpstr>Office Theme</vt:lpstr>
      <vt:lpstr>PowerPoint Presentation</vt:lpstr>
      <vt:lpstr>PowerPoint Presentation</vt:lpstr>
      <vt:lpstr>PowerPoint Presentation</vt:lpstr>
      <vt:lpstr>The Transgender Umbrella</vt:lpstr>
      <vt:lpstr>The Genderbread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Hate Crime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Ultimate Risk</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167</cp:revision>
  <dcterms:created xsi:type="dcterms:W3CDTF">2018-10-01T11:40:29Z</dcterms:created>
  <dcterms:modified xsi:type="dcterms:W3CDTF">2022-07-04T10:00:55Z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348416ec-f2b0-457c-92de-ebe0f19f06c8</vt:lpwstr>
  </property>
  <property fmtid="{D5CDD505-2E9C-101B-9397-08002B2CF9AE}" pid="6" name="MSIP_Label_66cf8fe5-b7b7-4df7-b38d-1c61ac2f6639_Enabled">
    <vt:lpwstr>true</vt:lpwstr>
  </property>
  <property fmtid="{D5CDD505-2E9C-101B-9397-08002B2CF9AE}" pid="7" name="MSIP_Label_66cf8fe5-b7b7-4df7-b38d-1c61ac2f6639_SetDate">
    <vt:lpwstr>2022-01-18T07:18:16Z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a045f4dd-38d7-4d75-9175-20b6926da44b</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