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4"/>
  </p:sldMasterIdLst>
  <p:notesMasterIdLst>
    <p:notesMasterId r:id="rId1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5A05C3-2167-1F40-957A-130A33C9530D}" v="1039" dt="2022-03-05T21:41:06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43"/>
  </p:normalViewPr>
  <p:slideViewPr>
    <p:cSldViewPr snapToGrid="0" snapToObjects="1">
      <p:cViewPr varScale="1">
        <p:scale>
          <a:sx n="105" d="100"/>
          <a:sy n="105" d="100"/>
        </p:scale>
        <p:origin x="6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8T17:39:09.95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5T21:11:20.82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61511C-44C3-C845-94D7-59487CF9DE4E}" type="datetimeFigureOut">
              <a:rPr lang="en-US" smtClean="0"/>
              <a:t>3/6/22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DDE879-DB1D-0241-B180-7D84BE6A94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552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DDE879-DB1D-0241-B180-7D84BE6A941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091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88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995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712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903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758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436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602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760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122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258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691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203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.org/development/desa/disabilities/envision2030-goal5.html" TargetMode="External"/><Relationship Id="rId13" Type="http://schemas.openxmlformats.org/officeDocument/2006/relationships/hyperlink" Target="http://www.un.org/development/desa/disabilities/envision2030-goal10.html" TargetMode="External"/><Relationship Id="rId18" Type="http://schemas.openxmlformats.org/officeDocument/2006/relationships/hyperlink" Target="http://www.un.org/development/desa/disabilities/envision2030-goal15.html" TargetMode="External"/><Relationship Id="rId3" Type="http://schemas.openxmlformats.org/officeDocument/2006/relationships/image" Target="../media/image5.png"/><Relationship Id="rId21" Type="http://schemas.openxmlformats.org/officeDocument/2006/relationships/image" Target="../media/image6.png"/><Relationship Id="rId7" Type="http://schemas.openxmlformats.org/officeDocument/2006/relationships/hyperlink" Target="http://www.un.org/development/desa/disabilities/envision2030-goal4.html" TargetMode="External"/><Relationship Id="rId12" Type="http://schemas.openxmlformats.org/officeDocument/2006/relationships/hyperlink" Target="http://www.un.org/development/desa/disabilities/envision2030-goal9.html" TargetMode="External"/><Relationship Id="rId17" Type="http://schemas.openxmlformats.org/officeDocument/2006/relationships/hyperlink" Target="http://www.un.org/development/desa/disabilities/envision2030-goal14.html" TargetMode="External"/><Relationship Id="rId2" Type="http://schemas.openxmlformats.org/officeDocument/2006/relationships/customXml" Target="../ink/ink1.xml"/><Relationship Id="rId16" Type="http://schemas.openxmlformats.org/officeDocument/2006/relationships/hyperlink" Target="http://www.un.org/development/desa/disabilities/envision2030-goal13.html" TargetMode="External"/><Relationship Id="rId20" Type="http://schemas.openxmlformats.org/officeDocument/2006/relationships/hyperlink" Target="http://www.un.org/development/desa/disabilities/envision2030-goal17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n.org/development/desa/disabilities/envision2030-goal3.html" TargetMode="External"/><Relationship Id="rId11" Type="http://schemas.openxmlformats.org/officeDocument/2006/relationships/hyperlink" Target="http://www.un.org/development/desa/disabilities/envision2030-goal8.html" TargetMode="External"/><Relationship Id="rId5" Type="http://schemas.openxmlformats.org/officeDocument/2006/relationships/hyperlink" Target="http://www.un.org/development/desa/disabilities/envision2030-goal2.html" TargetMode="External"/><Relationship Id="rId15" Type="http://schemas.openxmlformats.org/officeDocument/2006/relationships/hyperlink" Target="http://www.un.org/development/desa/disabilities/envision2030-goal12.html" TargetMode="External"/><Relationship Id="rId23" Type="http://schemas.openxmlformats.org/officeDocument/2006/relationships/image" Target="../media/image8.svg"/><Relationship Id="rId10" Type="http://schemas.openxmlformats.org/officeDocument/2006/relationships/hyperlink" Target="http://www.un.org/development/desa/disabilities/envision2030-goal7.html" TargetMode="External"/><Relationship Id="rId19" Type="http://schemas.openxmlformats.org/officeDocument/2006/relationships/hyperlink" Target="http://www.un.org/development/desa/disabilities/envision2030-goal16.html" TargetMode="External"/><Relationship Id="rId4" Type="http://schemas.openxmlformats.org/officeDocument/2006/relationships/hyperlink" Target="https://www.un.org/development/desa/disabilities/?page_id=6226&amp;preview=true" TargetMode="External"/><Relationship Id="rId9" Type="http://schemas.openxmlformats.org/officeDocument/2006/relationships/hyperlink" Target="http://www.un.org/development/desa/disabilities/envision2030-goal6.html" TargetMode="External"/><Relationship Id="rId14" Type="http://schemas.openxmlformats.org/officeDocument/2006/relationships/hyperlink" Target="http://www.un.org/development/desa/disabilities/envision2030-goal11.html" TargetMode="External"/><Relationship Id="rId22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EAF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349101-58FB-4748-9A07-8C2A11A83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84" y="484632"/>
            <a:ext cx="6362129" cy="35661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7400" dirty="0">
                <a:solidFill>
                  <a:schemeClr val="bg1"/>
                </a:solidFill>
              </a:rPr>
              <a:t>Sustainable Development </a:t>
            </a:r>
          </a:p>
        </p:txBody>
      </p:sp>
      <p:sp>
        <p:nvSpPr>
          <p:cNvPr id="75" name="Rectangle 6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435" y="42521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CEF93B-3B68-FB4C-A9B0-1CDF3DD9419C}"/>
              </a:ext>
            </a:extLst>
          </p:cNvPr>
          <p:cNvSpPr txBox="1"/>
          <p:nvPr/>
        </p:nvSpPr>
        <p:spPr>
          <a:xfrm>
            <a:off x="3429387" y="4293540"/>
            <a:ext cx="556054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Kirsty Roberts – 1806117</a:t>
            </a:r>
          </a:p>
          <a:p>
            <a:endParaRPr lang="en-US" dirty="0"/>
          </a:p>
        </p:txBody>
      </p:sp>
      <p:pic>
        <p:nvPicPr>
          <p:cNvPr id="2050" name="Picture 2" descr="Sustainable development global goals corporate Vector Image">
            <a:extLst>
              <a:ext uri="{FF2B5EF4-FFF2-40B4-BE49-F238E27FC236}">
                <a16:creationId xmlns:a16="http://schemas.microsoft.com/office/drawing/2014/main" id="{9A0DD28E-9DE4-3749-A3F3-1136B1FEC0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73"/>
          <a:stretch/>
        </p:blipFill>
        <p:spPr bwMode="auto">
          <a:xfrm>
            <a:off x="6629400" y="703117"/>
            <a:ext cx="5303039" cy="519044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CD4BA80-C582-6F4E-AF48-C17C788431B8}"/>
              </a:ext>
            </a:extLst>
          </p:cNvPr>
          <p:cNvSpPr txBox="1"/>
          <p:nvPr/>
        </p:nvSpPr>
        <p:spPr>
          <a:xfrm>
            <a:off x="9938144" y="5339980"/>
            <a:ext cx="3988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(</a:t>
            </a:r>
            <a:r>
              <a:rPr lang="en-GB" sz="2800" b="1" dirty="0" err="1"/>
              <a:t>Vecktorshock</a:t>
            </a:r>
            <a:r>
              <a:rPr lang="en-GB" sz="2800" b="1" dirty="0"/>
              <a:t>, 2022)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162412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EAF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3" name="Rectangle 6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435" y="42521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E1B2ED0-178A-BD4D-92D2-1421B74C1C12}"/>
              </a:ext>
            </a:extLst>
          </p:cNvPr>
          <p:cNvSpPr/>
          <p:nvPr/>
        </p:nvSpPr>
        <p:spPr>
          <a:xfrm>
            <a:off x="124026" y="139938"/>
            <a:ext cx="6748262" cy="2735365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3200" b="1" dirty="0">
                <a:solidFill>
                  <a:schemeClr val="tx1"/>
                </a:solidFill>
              </a:rPr>
              <a:t>"Sustainable development is a development that meets the needs of the present, without compromising the ability of future generations to meet their own needs” (Sustainable Development Commission, 2019). </a:t>
            </a:r>
          </a:p>
          <a:p>
            <a:endParaRPr lang="en-GB" sz="2400" b="1" dirty="0">
              <a:solidFill>
                <a:schemeClr val="tx1"/>
              </a:solidFill>
            </a:endParaRPr>
          </a:p>
          <a:p>
            <a:endParaRPr lang="en-GB" sz="2400" b="1" dirty="0">
              <a:solidFill>
                <a:schemeClr val="tx1"/>
              </a:solidFill>
            </a:endParaRPr>
          </a:p>
          <a:p>
            <a:endParaRPr lang="en-GB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8" descr="In conversation with John Elkington | Deloitte UK">
            <a:extLst>
              <a:ext uri="{FF2B5EF4-FFF2-40B4-BE49-F238E27FC236}">
                <a16:creationId xmlns:a16="http://schemas.microsoft.com/office/drawing/2014/main" id="{1441A443-FD96-0D45-B8A5-9D77ECFC95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9588" y="-18413"/>
            <a:ext cx="3637282" cy="344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497EBAF-C68B-C44E-8F18-CE1BB5A477E7}"/>
              </a:ext>
            </a:extLst>
          </p:cNvPr>
          <p:cNvSpPr/>
          <p:nvPr/>
        </p:nvSpPr>
        <p:spPr>
          <a:xfrm>
            <a:off x="8841489" y="3023511"/>
            <a:ext cx="25539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John Elkington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A171CD-897F-0342-BEFE-147048955AFA}"/>
              </a:ext>
            </a:extLst>
          </p:cNvPr>
          <p:cNvSpPr txBox="1"/>
          <p:nvPr/>
        </p:nvSpPr>
        <p:spPr>
          <a:xfrm>
            <a:off x="7710241" y="3946841"/>
            <a:ext cx="4300537" cy="2677656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 triple bottom line theory is part of sustainable development it is an influential model of that has helped the corporate agenda. It focuses on the 3P’s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/>
              <a:t>People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/>
              <a:t>Planet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b="1" dirty="0"/>
              <a:t>Prosperity             </a:t>
            </a:r>
          </a:p>
          <a:p>
            <a:r>
              <a:rPr lang="en-US" sz="2400" b="1" dirty="0"/>
              <a:t>                                </a:t>
            </a:r>
            <a:r>
              <a:rPr lang="en-GB" sz="2400" b="1" dirty="0"/>
              <a:t>(University of Wisconsin, 2016)</a:t>
            </a:r>
            <a:endParaRPr lang="en-US" sz="2400" b="1" dirty="0"/>
          </a:p>
        </p:txBody>
      </p:sp>
      <p:pic>
        <p:nvPicPr>
          <p:cNvPr id="14" name="Picture 10" descr="Our Common Future by World Commission on Environment and Development">
            <a:extLst>
              <a:ext uri="{FF2B5EF4-FFF2-40B4-BE49-F238E27FC236}">
                <a16:creationId xmlns:a16="http://schemas.microsoft.com/office/drawing/2014/main" id="{6BF556C3-99BC-BA4A-BF87-060CF81A4E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47" r="32475"/>
          <a:stretch/>
        </p:blipFill>
        <p:spPr bwMode="auto">
          <a:xfrm>
            <a:off x="4603822" y="1885008"/>
            <a:ext cx="2732208" cy="4209214"/>
          </a:xfrm>
          <a:prstGeom prst="rect">
            <a:avLst/>
          </a:prstGeom>
          <a:noFill/>
          <a:ln w="57150">
            <a:solidFill>
              <a:srgbClr val="92D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undtland Report | publication by World Commission on Environment and  Development | Britannica">
            <a:extLst>
              <a:ext uri="{FF2B5EF4-FFF2-40B4-BE49-F238E27FC236}">
                <a16:creationId xmlns:a16="http://schemas.microsoft.com/office/drawing/2014/main" id="{36C6DA13-4B88-D748-9644-8B1DE0F405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15" y="2931787"/>
            <a:ext cx="3812416" cy="273536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C2F8765-19ED-BB44-A2A1-C13F748B89F8}"/>
              </a:ext>
            </a:extLst>
          </p:cNvPr>
          <p:cNvSpPr txBox="1"/>
          <p:nvPr/>
        </p:nvSpPr>
        <p:spPr>
          <a:xfrm>
            <a:off x="3406516" y="5463573"/>
            <a:ext cx="3866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(</a:t>
            </a:r>
            <a:r>
              <a:rPr lang="en-GB" sz="2400" b="1" dirty="0" err="1"/>
              <a:t>Jarvie</a:t>
            </a:r>
            <a:r>
              <a:rPr lang="en-GB" sz="2400" b="1" dirty="0"/>
              <a:t>, 2016)  </a:t>
            </a:r>
            <a:endParaRPr lang="en-US" sz="24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710A273-9A43-B045-BC2B-676EA4AED059}"/>
              </a:ext>
            </a:extLst>
          </p:cNvPr>
          <p:cNvSpPr txBox="1"/>
          <p:nvPr/>
        </p:nvSpPr>
        <p:spPr>
          <a:xfrm>
            <a:off x="4413831" y="6117403"/>
            <a:ext cx="2989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(World Commission on Environment and Development, 1987)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02CAE3B-D3A5-D745-B455-1D5E483E2EE3}"/>
              </a:ext>
            </a:extLst>
          </p:cNvPr>
          <p:cNvSpPr txBox="1"/>
          <p:nvPr/>
        </p:nvSpPr>
        <p:spPr>
          <a:xfrm>
            <a:off x="10875264" y="2711104"/>
            <a:ext cx="2633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(Deloitte, 2022)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988238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D010E05E-9237-4321-84BB-69C0F2256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999492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4EAFBA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4884261"/>
              <a:ext cx="360" cy="216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4868832"/>
                <a:ext cx="36000" cy="32709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itle 8">
            <a:extLst>
              <a:ext uri="{FF2B5EF4-FFF2-40B4-BE49-F238E27FC236}">
                <a16:creationId xmlns:a16="http://schemas.microsoft.com/office/drawing/2014/main" id="{97357F0E-9816-9445-B3C6-B6240A4AC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96" y="2548742"/>
            <a:ext cx="4562856" cy="1325563"/>
          </a:xfrm>
        </p:spPr>
        <p:txBody>
          <a:bodyPr>
            <a:no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Sustainable Development Goals</a:t>
            </a:r>
            <a:endParaRPr lang="en-US" sz="5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46DB1F-90C8-9B48-899E-4DF7644FA31D}"/>
              </a:ext>
            </a:extLst>
          </p:cNvPr>
          <p:cNvSpPr txBox="1"/>
          <p:nvPr/>
        </p:nvSpPr>
        <p:spPr>
          <a:xfrm>
            <a:off x="5500946" y="369837"/>
            <a:ext cx="569366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u="sng" dirty="0">
                <a:hlinkClick r:id="rId4"/>
              </a:rPr>
              <a:t>GOAL 1: No Poverty</a:t>
            </a:r>
            <a:r>
              <a:rPr lang="en-GB" sz="2400" b="1" u="sng" dirty="0"/>
              <a:t> </a:t>
            </a:r>
          </a:p>
          <a:p>
            <a:pPr fontAlgn="base"/>
            <a:r>
              <a:rPr lang="en-GB" sz="2400" b="1" u="sng" dirty="0">
                <a:hlinkClick r:id="rId5"/>
              </a:rPr>
              <a:t>GOAL 2: Zero Hunger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6"/>
              </a:rPr>
              <a:t>GOAL 3: Good Health and Well-being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7"/>
              </a:rPr>
              <a:t>GOAL 4: Quality Education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8"/>
              </a:rPr>
              <a:t>GOAL 5: Gender Equality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9"/>
              </a:rPr>
              <a:t>GOAL 6: Clean Water and Sanitation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0"/>
              </a:rPr>
              <a:t>GOAL 7: Affordable and Clean Energy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1"/>
              </a:rPr>
              <a:t>GOAL 8: Decent Work and Economic Growth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2"/>
              </a:rPr>
              <a:t>GOAL 9: Industry, Innovation, and Infrastructure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3"/>
              </a:rPr>
              <a:t>GOAL 10: Reduced Inequality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4"/>
              </a:rPr>
              <a:t>GOAL 11: Sustainable Cities and Communities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5"/>
              </a:rPr>
              <a:t>GOAL 12: Responsible Consumption and Production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6"/>
              </a:rPr>
              <a:t>GOAL 13: Climate Action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7"/>
              </a:rPr>
              <a:t>GOAL 14: Life Below Water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8"/>
              </a:rPr>
              <a:t>GOAL 15: Life on Land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19"/>
              </a:rPr>
              <a:t>GOAL 16: Peace and Justice Strong Institutions</a:t>
            </a:r>
            <a:endParaRPr lang="en-GB" sz="2400" b="1" u="sng" dirty="0"/>
          </a:p>
          <a:p>
            <a:pPr fontAlgn="base"/>
            <a:r>
              <a:rPr lang="en-GB" sz="2400" b="1" u="sng" dirty="0">
                <a:hlinkClick r:id="rId20"/>
              </a:rPr>
              <a:t>GOAL 17: Partnerships to achieve the Goal</a:t>
            </a:r>
            <a:endParaRPr lang="en-GB" sz="2400" b="1" u="sng" dirty="0"/>
          </a:p>
        </p:txBody>
      </p:sp>
      <p:pic>
        <p:nvPicPr>
          <p:cNvPr id="3074" name="Picture 2" descr="Sustainable Development Goals - Wikipedia">
            <a:extLst>
              <a:ext uri="{FF2B5EF4-FFF2-40B4-BE49-F238E27FC236}">
                <a16:creationId xmlns:a16="http://schemas.microsoft.com/office/drawing/2014/main" id="{46E6D54B-B34C-574F-84B4-FA8CD9403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4125" y="138113"/>
            <a:ext cx="3187700" cy="25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FF83A41-D9BC-1D4A-94E7-2C891A972419}"/>
              </a:ext>
            </a:extLst>
          </p:cNvPr>
          <p:cNvSpPr txBox="1"/>
          <p:nvPr/>
        </p:nvSpPr>
        <p:spPr>
          <a:xfrm>
            <a:off x="10782522" y="2640002"/>
            <a:ext cx="23391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(Nations, 2022)</a:t>
            </a:r>
            <a:endParaRPr lang="en-US" sz="2800" b="1" dirty="0"/>
          </a:p>
        </p:txBody>
      </p:sp>
      <p:pic>
        <p:nvPicPr>
          <p:cNvPr id="13" name="Graphic 12" descr="Earth globe: Americas with solid fill">
            <a:extLst>
              <a:ext uri="{FF2B5EF4-FFF2-40B4-BE49-F238E27FC236}">
                <a16:creationId xmlns:a16="http://schemas.microsoft.com/office/drawing/2014/main" id="{803F4DBA-8DDA-E94F-9633-E56DE2E317F9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 rot="20572116">
            <a:off x="9588680" y="3297432"/>
            <a:ext cx="2662046" cy="266204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18500B2-AF5F-7A4D-A5C2-312B3F78B516}"/>
              </a:ext>
            </a:extLst>
          </p:cNvPr>
          <p:cNvSpPr txBox="1"/>
          <p:nvPr/>
        </p:nvSpPr>
        <p:spPr>
          <a:xfrm>
            <a:off x="8553672" y="6289029"/>
            <a:ext cx="2228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(United Nations, 2015)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660724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B87D5B-3FC8-DE41-A68B-A67C1389FCCC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300" dirty="0">
                <a:latin typeface="+mj-lt"/>
                <a:ea typeface="+mj-ea"/>
                <a:cs typeface="+mj-cs"/>
              </a:rPr>
              <a:t>United Nations of Children's Rights </a:t>
            </a:r>
          </a:p>
        </p:txBody>
      </p:sp>
      <p:sp>
        <p:nvSpPr>
          <p:cNvPr id="19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4EAFBA"/>
          </a:solidFill>
          <a:ln w="38100" cap="rnd">
            <a:solidFill>
              <a:srgbClr val="4EAFB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D2C8EF-8FD5-A548-ACEB-B2481362C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400335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b="1" dirty="0"/>
              <a:t>Article 2 – </a:t>
            </a:r>
            <a:r>
              <a:rPr lang="en-GB" b="1" dirty="0"/>
              <a:t>The Human Rights Act – The rights apply to all children no matter their background within their ethnicity is (Human Rights Act 1998).</a:t>
            </a:r>
          </a:p>
          <a:p>
            <a:r>
              <a:rPr lang="en-US" b="1" dirty="0"/>
              <a:t>Article 24- Have the best possible health this refers to Maslow’s Hierarchy of Needs triangle because without the essentials your life can not progress within the fulfilment of the triangle </a:t>
            </a:r>
            <a:r>
              <a:rPr lang="en-GB" b="1" dirty="0"/>
              <a:t>(Maslow, 1943, p.15)</a:t>
            </a:r>
            <a:r>
              <a:rPr lang="en-US" b="1" dirty="0"/>
              <a:t>.</a:t>
            </a:r>
          </a:p>
          <a:p>
            <a:r>
              <a:rPr lang="en-US" b="1" dirty="0"/>
              <a:t>Article 28 – Every child has a right to education </a:t>
            </a:r>
            <a:r>
              <a:rPr lang="en-GB" b="1" dirty="0"/>
              <a:t>(UNICEF, 1989)</a:t>
            </a:r>
            <a:r>
              <a:rPr lang="en-US" b="1" dirty="0"/>
              <a:t>. </a:t>
            </a:r>
          </a:p>
          <a:p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3074" name="Picture 2" descr="Tanner De Witt commemorates the 30th Anniversary of the Convention on the  Rights of the Child - Tanner De Witt Solicitors, Law Firm Hong Kong">
            <a:extLst>
              <a:ext uri="{FF2B5EF4-FFF2-40B4-BE49-F238E27FC236}">
                <a16:creationId xmlns:a16="http://schemas.microsoft.com/office/drawing/2014/main" id="{39BF784D-0E7B-D048-96F0-373C6F9A85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699516"/>
            <a:ext cx="5458968" cy="545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87D0823-4DC7-B646-A3E8-C03479882365}"/>
              </a:ext>
            </a:extLst>
          </p:cNvPr>
          <p:cNvSpPr txBox="1"/>
          <p:nvPr/>
        </p:nvSpPr>
        <p:spPr>
          <a:xfrm>
            <a:off x="5343525" y="39147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7AD6C-30E5-1A48-B1D3-5EF75D5490B2}"/>
              </a:ext>
            </a:extLst>
          </p:cNvPr>
          <p:cNvSpPr txBox="1"/>
          <p:nvPr/>
        </p:nvSpPr>
        <p:spPr>
          <a:xfrm>
            <a:off x="10063931" y="5323236"/>
            <a:ext cx="212806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/>
              <a:t>(Napo Magazine, 2019)</a:t>
            </a:r>
            <a:endParaRPr lang="en-US" sz="2600" b="1" dirty="0"/>
          </a:p>
        </p:txBody>
      </p:sp>
    </p:spTree>
    <p:extLst>
      <p:ext uri="{BB962C8B-B14F-4D97-AF65-F5344CB8AC3E}">
        <p14:creationId xmlns:p14="http://schemas.microsoft.com/office/powerpoint/2010/main" val="1809286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101" name="Rectangle 72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03D7AF-EFF2-B746-9CCE-1F732CA33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6317" y="-956729"/>
            <a:ext cx="4981661" cy="356924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500" dirty="0"/>
              <a:t>Well-being of Future Generations</a:t>
            </a:r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onnsiteX0" fmla="*/ 0 w 3242551"/>
              <a:gd name="connsiteY0" fmla="*/ 0 h 27432"/>
              <a:gd name="connsiteX1" fmla="*/ 616085 w 3242551"/>
              <a:gd name="connsiteY1" fmla="*/ 0 h 27432"/>
              <a:gd name="connsiteX2" fmla="*/ 1264595 w 3242551"/>
              <a:gd name="connsiteY2" fmla="*/ 0 h 27432"/>
              <a:gd name="connsiteX3" fmla="*/ 1945531 w 3242551"/>
              <a:gd name="connsiteY3" fmla="*/ 0 h 27432"/>
              <a:gd name="connsiteX4" fmla="*/ 2626466 w 3242551"/>
              <a:gd name="connsiteY4" fmla="*/ 0 h 27432"/>
              <a:gd name="connsiteX5" fmla="*/ 3242551 w 3242551"/>
              <a:gd name="connsiteY5" fmla="*/ 0 h 27432"/>
              <a:gd name="connsiteX6" fmla="*/ 3242551 w 3242551"/>
              <a:gd name="connsiteY6" fmla="*/ 27432 h 27432"/>
              <a:gd name="connsiteX7" fmla="*/ 2529190 w 3242551"/>
              <a:gd name="connsiteY7" fmla="*/ 27432 h 27432"/>
              <a:gd name="connsiteX8" fmla="*/ 1815829 w 3242551"/>
              <a:gd name="connsiteY8" fmla="*/ 27432 h 27432"/>
              <a:gd name="connsiteX9" fmla="*/ 1167318 w 3242551"/>
              <a:gd name="connsiteY9" fmla="*/ 27432 h 27432"/>
              <a:gd name="connsiteX10" fmla="*/ 0 w 3242551"/>
              <a:gd name="connsiteY10" fmla="*/ 27432 h 27432"/>
              <a:gd name="connsiteX11" fmla="*/ 0 w 3242551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4EAFBA"/>
          </a:solidFill>
          <a:ln w="38100" cap="rnd">
            <a:solidFill>
              <a:srgbClr val="4EAFB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The Well-being of Future Generations | GOV.WALES">
            <a:extLst>
              <a:ext uri="{FF2B5EF4-FFF2-40B4-BE49-F238E27FC236}">
                <a16:creationId xmlns:a16="http://schemas.microsoft.com/office/drawing/2014/main" id="{34133900-FF2A-7247-BF82-0B32F91743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746" y="227102"/>
            <a:ext cx="6007895" cy="600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B44360-441F-8E4C-9768-27715F9F3CC5}"/>
              </a:ext>
            </a:extLst>
          </p:cNvPr>
          <p:cNvSpPr txBox="1"/>
          <p:nvPr/>
        </p:nvSpPr>
        <p:spPr>
          <a:xfrm>
            <a:off x="4157694" y="6175427"/>
            <a:ext cx="51676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/>
              <a:t>(</a:t>
            </a:r>
            <a:r>
              <a:rPr lang="en-GB" sz="2600" b="1" dirty="0" err="1"/>
              <a:t>Gov.uk</a:t>
            </a:r>
            <a:r>
              <a:rPr lang="en-GB" sz="2600" b="1" dirty="0"/>
              <a:t>, 2015)</a:t>
            </a:r>
            <a:endParaRPr lang="en-US" sz="2600" b="1" dirty="0"/>
          </a:p>
        </p:txBody>
      </p:sp>
      <p:pic>
        <p:nvPicPr>
          <p:cNvPr id="10" name="Picture 9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5916287C-C7E7-774D-A541-DB03E0F7E1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9066"/>
          <a:stretch/>
        </p:blipFill>
        <p:spPr>
          <a:xfrm>
            <a:off x="7251270" y="2969701"/>
            <a:ext cx="4751757" cy="240715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24AC02-2057-334C-BF99-B06529842768}"/>
              </a:ext>
            </a:extLst>
          </p:cNvPr>
          <p:cNvSpPr txBox="1"/>
          <p:nvPr/>
        </p:nvSpPr>
        <p:spPr>
          <a:xfrm>
            <a:off x="8005874" y="5309993"/>
            <a:ext cx="5224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(Her Majesty's</a:t>
            </a:r>
            <a:r>
              <a:rPr lang="en-GB" sz="2000" b="1" dirty="0"/>
              <a:t> </a:t>
            </a:r>
            <a:r>
              <a:rPr lang="en-GB" sz="2800" b="1" dirty="0"/>
              <a:t>Stationary</a:t>
            </a:r>
            <a:r>
              <a:rPr lang="en-GB" sz="2000" b="1" dirty="0"/>
              <a:t> </a:t>
            </a:r>
            <a:r>
              <a:rPr lang="en-GB" sz="2800" b="1" dirty="0"/>
              <a:t>Office</a:t>
            </a:r>
            <a:r>
              <a:rPr lang="en-GB" sz="2000" b="1" dirty="0"/>
              <a:t>, </a:t>
            </a:r>
            <a:r>
              <a:rPr lang="en-GB" sz="2800" b="1" dirty="0"/>
              <a:t>2015)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183531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F5E42-5948-D84A-8008-D6715C8E6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8384"/>
            <a:ext cx="10515600" cy="507149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3100" b="1" dirty="0"/>
          </a:p>
          <a:p>
            <a:pPr marL="0" indent="0">
              <a:buNone/>
            </a:pPr>
            <a:r>
              <a:rPr lang="en-GB" sz="3200" b="1" dirty="0"/>
              <a:t>Deloitte (2022). </a:t>
            </a:r>
            <a:r>
              <a:rPr lang="en-GB" sz="3200" b="1" i="1" dirty="0"/>
              <a:t>In Conversation with John Elkington</a:t>
            </a:r>
            <a:r>
              <a:rPr lang="en-GB" sz="3200" b="1" dirty="0"/>
              <a:t>. [online] Deloitte. Available at: https://www2.deloitte.com/</a:t>
            </a:r>
            <a:r>
              <a:rPr lang="en-GB" sz="3200" b="1" dirty="0" err="1"/>
              <a:t>uk</a:t>
            </a:r>
            <a:r>
              <a:rPr lang="en-GB" sz="3200" b="1" dirty="0"/>
              <a:t>/</a:t>
            </a:r>
            <a:r>
              <a:rPr lang="en-GB" sz="3200" b="1" dirty="0" err="1"/>
              <a:t>en</a:t>
            </a:r>
            <a:r>
              <a:rPr lang="en-GB" sz="3200" b="1" dirty="0"/>
              <a:t>/focus/climate-change/in-conversation-with-john-</a:t>
            </a:r>
            <a:r>
              <a:rPr lang="en-GB" sz="3200" b="1" dirty="0" err="1"/>
              <a:t>elkington.html</a:t>
            </a:r>
            <a:r>
              <a:rPr lang="en-GB" sz="3200" b="1" dirty="0"/>
              <a:t> [Accessed 5 Mar. 2022].</a:t>
            </a:r>
          </a:p>
          <a:p>
            <a:pPr marL="0" indent="0">
              <a:buNone/>
            </a:pPr>
            <a:r>
              <a:rPr lang="en-GB" sz="3200" b="1" dirty="0" err="1"/>
              <a:t>Gov.uk</a:t>
            </a:r>
            <a:r>
              <a:rPr lang="en-GB" sz="3200" b="1" dirty="0"/>
              <a:t> (2015). </a:t>
            </a:r>
            <a:r>
              <a:rPr lang="en-GB" sz="3200" b="1" i="1" dirty="0"/>
              <a:t>Well-being of Future Generations (Wales) Act 2015 Essentials Guide</a:t>
            </a:r>
            <a:r>
              <a:rPr lang="en-GB" sz="3200" b="1" dirty="0"/>
              <a:t>. [online] </a:t>
            </a:r>
            <a:r>
              <a:rPr lang="en-GB" sz="3200" b="1" i="1" dirty="0"/>
              <a:t>Welsh Government</a:t>
            </a:r>
            <a:r>
              <a:rPr lang="en-GB" sz="3200" b="1" dirty="0"/>
              <a:t>, Welsh Government: Welsh Government, p.2. Available at: https://</a:t>
            </a:r>
            <a:r>
              <a:rPr lang="en-GB" sz="3200" b="1" dirty="0" err="1"/>
              <a:t>gov.wales</a:t>
            </a:r>
            <a:r>
              <a:rPr lang="en-GB" sz="3200" b="1" dirty="0"/>
              <a:t>/sites/default/files/publications/2021-10/well-being-future-generations-wales-act-2015-the-essentials-2021.pdf [Accessed 5 Mar. 2022].</a:t>
            </a:r>
          </a:p>
          <a:p>
            <a:pPr marL="0" indent="0">
              <a:buNone/>
            </a:pPr>
            <a:r>
              <a:rPr lang="en-GB" sz="3200" b="1" dirty="0"/>
              <a:t>Her Majesty's Stationary Office (2015). </a:t>
            </a:r>
            <a:r>
              <a:rPr lang="en-GB" sz="3200" b="1" i="1" dirty="0" err="1"/>
              <a:t>Deddf</a:t>
            </a:r>
            <a:r>
              <a:rPr lang="en-GB" sz="3200" b="1" i="1" dirty="0"/>
              <a:t> </a:t>
            </a:r>
            <a:r>
              <a:rPr lang="en-GB" sz="3200" b="1" i="1" dirty="0" err="1"/>
              <a:t>Llesiant</a:t>
            </a:r>
            <a:r>
              <a:rPr lang="en-GB" sz="3200" b="1" i="1" dirty="0"/>
              <a:t> </a:t>
            </a:r>
            <a:r>
              <a:rPr lang="en-GB" sz="3200" b="1" i="1" dirty="0" err="1"/>
              <a:t>Cenedlaethau’r</a:t>
            </a:r>
            <a:r>
              <a:rPr lang="en-GB" sz="3200" b="1" i="1" dirty="0"/>
              <a:t> </a:t>
            </a:r>
            <a:r>
              <a:rPr lang="en-GB" sz="3200" b="1" i="1" dirty="0" err="1"/>
              <a:t>Dyfodol</a:t>
            </a:r>
            <a:r>
              <a:rPr lang="en-GB" sz="3200" b="1" i="1" dirty="0"/>
              <a:t> (Cymru) 2015</a:t>
            </a:r>
            <a:r>
              <a:rPr lang="en-GB" sz="3200" b="1" dirty="0"/>
              <a:t>. [online] </a:t>
            </a:r>
            <a:r>
              <a:rPr lang="en-GB" sz="3200" b="1" i="1" dirty="0"/>
              <a:t>Her Majesty’s Stationary Office</a:t>
            </a:r>
            <a:r>
              <a:rPr lang="en-GB" sz="3200" b="1" dirty="0"/>
              <a:t>, United Kingdom: United Kingdom, p.6. Available at: https://</a:t>
            </a:r>
            <a:r>
              <a:rPr lang="en-GB" sz="3200" b="1" dirty="0" err="1"/>
              <a:t>www.futuregenerations.wales</a:t>
            </a:r>
            <a:r>
              <a:rPr lang="en-GB" sz="3200" b="1" dirty="0"/>
              <a:t>/</a:t>
            </a:r>
            <a:r>
              <a:rPr lang="en-GB" sz="3200" b="1" dirty="0" err="1"/>
              <a:t>wp</a:t>
            </a:r>
            <a:r>
              <a:rPr lang="en-GB" sz="3200" b="1" dirty="0"/>
              <a:t>-content/uploads/2017/01/</a:t>
            </a:r>
            <a:r>
              <a:rPr lang="en-GB" sz="3200" b="1" dirty="0" err="1"/>
              <a:t>WFGAct-English.pdf</a:t>
            </a:r>
            <a:r>
              <a:rPr lang="en-GB" sz="3200" b="1" dirty="0"/>
              <a:t> [Accessed 5 Mar. 2022].</a:t>
            </a:r>
          </a:p>
          <a:p>
            <a:pPr marL="0" indent="0">
              <a:buNone/>
            </a:pPr>
            <a:r>
              <a:rPr lang="en-GB" sz="3200" b="1" i="1" dirty="0"/>
              <a:t>Human Rights Act 1998</a:t>
            </a:r>
            <a:r>
              <a:rPr lang="en-GB" sz="3200" b="1" dirty="0"/>
              <a:t>.1 [online] Available at: https://</a:t>
            </a:r>
            <a:r>
              <a:rPr lang="en-GB" sz="3200" b="1" dirty="0" err="1"/>
              <a:t>www.legislation.gov.uk</a:t>
            </a:r>
            <a:r>
              <a:rPr lang="en-GB" sz="3200" b="1" dirty="0"/>
              <a:t>/</a:t>
            </a:r>
            <a:r>
              <a:rPr lang="en-GB" sz="3200" b="1" dirty="0" err="1"/>
              <a:t>ukpga</a:t>
            </a:r>
            <a:r>
              <a:rPr lang="en-GB" sz="3200" b="1" dirty="0"/>
              <a:t>/1998/42/contents [Accessed 7 Feb. 2022].</a:t>
            </a:r>
          </a:p>
          <a:p>
            <a:pPr marL="0" indent="0">
              <a:buNone/>
            </a:pPr>
            <a:r>
              <a:rPr lang="en-GB" sz="3200" b="1" dirty="0" err="1"/>
              <a:t>Jarvie</a:t>
            </a:r>
            <a:r>
              <a:rPr lang="en-GB" sz="3200" b="1" dirty="0"/>
              <a:t>, M.E. (2016). Brundtland Report Commission on Environment and Development. In: </a:t>
            </a:r>
            <a:r>
              <a:rPr lang="en-GB" sz="3200" b="1" i="1" dirty="0" err="1"/>
              <a:t>Encyclopædia</a:t>
            </a:r>
            <a:r>
              <a:rPr lang="en-GB" sz="3200" b="1" i="1" dirty="0"/>
              <a:t> Britannica</a:t>
            </a:r>
            <a:r>
              <a:rPr lang="en-GB" sz="3200" b="1" dirty="0"/>
              <a:t>, 1st ed. [online] p.5. Available at: https://</a:t>
            </a:r>
            <a:r>
              <a:rPr lang="en-GB" sz="3200" b="1" dirty="0" err="1"/>
              <a:t>www.britannica.com</a:t>
            </a:r>
            <a:r>
              <a:rPr lang="en-GB" sz="3200" b="1" dirty="0"/>
              <a:t>/topic/Brundtland-Report [Accessed 5 Mar. 2022].</a:t>
            </a:r>
          </a:p>
          <a:p>
            <a:pPr marL="0" indent="0">
              <a:buNone/>
            </a:pPr>
            <a:r>
              <a:rPr lang="en-GB" sz="3200" b="1" dirty="0"/>
              <a:t>Maslow, A.H. (1943). </a:t>
            </a:r>
            <a:r>
              <a:rPr lang="en-GB" sz="3200" b="1" i="1" dirty="0"/>
              <a:t>Theory of Human Motivation</a:t>
            </a:r>
            <a:r>
              <a:rPr lang="en-GB" sz="3200" b="1" dirty="0"/>
              <a:t>. 978th–1614274377th ed. [online] Amazon: Wilder Publications, p.15. Available at: https://</a:t>
            </a:r>
            <a:r>
              <a:rPr lang="en-GB" sz="3200" b="1" dirty="0" err="1"/>
              <a:t>www.amazon.co.uk</a:t>
            </a:r>
            <a:r>
              <a:rPr lang="en-GB" sz="3200" b="1" dirty="0"/>
              <a:t>/Theory-Human-Motivation-Abraham-Maslow/</a:t>
            </a:r>
            <a:r>
              <a:rPr lang="en-GB" sz="3200" b="1" dirty="0" err="1"/>
              <a:t>dp</a:t>
            </a:r>
            <a:r>
              <a:rPr lang="en-GB" sz="3200" b="1" dirty="0"/>
              <a:t>/1614274371/ref=tmm_pap_swatch_0?_encoding=UTF8&amp;qid=1645182419&amp;sr=1-3 [Accessed 18 Feb. 2022].</a:t>
            </a:r>
          </a:p>
          <a:p>
            <a:pPr marL="0" indent="0">
              <a:buNone/>
            </a:pPr>
            <a:r>
              <a:rPr lang="en-GB" sz="3200" b="1" dirty="0"/>
              <a:t>Napo Magazine (2019). </a:t>
            </a:r>
            <a:r>
              <a:rPr lang="en-GB" sz="3200" b="1" i="1" dirty="0"/>
              <a:t>Call for UN Convention on the Rights for the Child to Be Incorporated into UK Law</a:t>
            </a:r>
            <a:r>
              <a:rPr lang="en-GB" sz="3200" b="1" dirty="0"/>
              <a:t>. [online] Napo Magazine. Available at: https://</a:t>
            </a:r>
            <a:r>
              <a:rPr lang="en-GB" sz="3200" b="1" dirty="0" err="1"/>
              <a:t>www.napomagazine.org.uk</a:t>
            </a:r>
            <a:r>
              <a:rPr lang="en-GB" sz="3200" b="1" dirty="0"/>
              <a:t>/call-for-un-convention-on-the-rights-for-the-child-to-be-incorporated-into-uk-law/ [Accessed 5 Mar. 2022].</a:t>
            </a:r>
          </a:p>
          <a:p>
            <a:pPr marL="0" indent="0">
              <a:buNone/>
            </a:pPr>
            <a:r>
              <a:rPr lang="en-GB" sz="3200" b="1" dirty="0"/>
              <a:t>Nations, U. (2022). </a:t>
            </a:r>
            <a:r>
              <a:rPr lang="en-GB" sz="3200" b="1" i="1" dirty="0"/>
              <a:t>New Guidelines for Using the Sustainable Development Goals</a:t>
            </a:r>
            <a:r>
              <a:rPr lang="en-GB" sz="3200" b="1" dirty="0"/>
              <a:t>. [online] United Nations. Available at: https://</a:t>
            </a:r>
            <a:r>
              <a:rPr lang="en-GB" sz="3200" b="1" dirty="0" err="1"/>
              <a:t>www.un.org</a:t>
            </a:r>
            <a:r>
              <a:rPr lang="en-GB" sz="3200" b="1" dirty="0"/>
              <a:t>/</a:t>
            </a:r>
            <a:r>
              <a:rPr lang="en-GB" sz="3200" b="1" dirty="0" err="1"/>
              <a:t>en</a:t>
            </a:r>
            <a:r>
              <a:rPr lang="en-GB" sz="3200" b="1" dirty="0"/>
              <a:t>/academic-impact/new-guidelines-using-sustainable-development-goals-logo-and-icons [Accessed 5 Mar. 2022].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CB7FA02-0D27-7643-97C2-EAE9FCF0B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83259"/>
          </a:xfrm>
        </p:spPr>
        <p:txBody>
          <a:bodyPr/>
          <a:lstStyle/>
          <a:p>
            <a:r>
              <a:rPr lang="en-US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142521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21068-3C7F-1C4D-B515-324526D86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944D9-122E-F443-965D-7E72F9099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Sustainable Development Commission (2019). </a:t>
            </a:r>
            <a:r>
              <a:rPr lang="en-GB" b="1" i="1" dirty="0"/>
              <a:t>What Is Sustainable Development</a:t>
            </a:r>
            <a:r>
              <a:rPr lang="en-GB" b="1" dirty="0"/>
              <a:t>. [online] Sd-</a:t>
            </a:r>
            <a:r>
              <a:rPr lang="en-GB" b="1" dirty="0" err="1"/>
              <a:t>commission.org.uk</a:t>
            </a:r>
            <a:r>
              <a:rPr lang="en-GB" b="1" dirty="0"/>
              <a:t>. Available at: http://</a:t>
            </a:r>
            <a:r>
              <a:rPr lang="en-GB" b="1" dirty="0" err="1"/>
              <a:t>www.sd-commission.org.uk</a:t>
            </a:r>
            <a:r>
              <a:rPr lang="en-GB" b="1" dirty="0"/>
              <a:t>/pages/what-is-sustainable-</a:t>
            </a:r>
            <a:r>
              <a:rPr lang="en-GB" b="1" dirty="0" err="1"/>
              <a:t>development.html</a:t>
            </a:r>
            <a:r>
              <a:rPr lang="en-GB" b="1" dirty="0"/>
              <a:t> [Accessed 5 Mar. 2022].</a:t>
            </a:r>
          </a:p>
          <a:p>
            <a:pPr marL="0" indent="0">
              <a:buNone/>
            </a:pPr>
            <a:r>
              <a:rPr lang="en-GB" b="1" dirty="0"/>
              <a:t>UNICEF (1989). </a:t>
            </a:r>
            <a:r>
              <a:rPr lang="en-GB" b="1" i="1" dirty="0"/>
              <a:t>UN Convention on the Rights of the Child (UNCRC) - </a:t>
            </a:r>
            <a:r>
              <a:rPr lang="en-GB" b="1" i="1" dirty="0" err="1"/>
              <a:t>Unicef</a:t>
            </a:r>
            <a:r>
              <a:rPr lang="en-GB" b="1" i="1" dirty="0"/>
              <a:t> UK</a:t>
            </a:r>
            <a:r>
              <a:rPr lang="en-GB" b="1" dirty="0"/>
              <a:t>. [online] </a:t>
            </a:r>
            <a:r>
              <a:rPr lang="en-GB" b="1" dirty="0" err="1"/>
              <a:t>Unicef</a:t>
            </a:r>
            <a:r>
              <a:rPr lang="en-GB" b="1" dirty="0"/>
              <a:t> </a:t>
            </a:r>
            <a:r>
              <a:rPr lang="en-GB" b="1" dirty="0" err="1"/>
              <a:t>Uk</a:t>
            </a:r>
            <a:r>
              <a:rPr lang="en-GB" b="1" dirty="0"/>
              <a:t>. Available at: https://</a:t>
            </a:r>
            <a:r>
              <a:rPr lang="en-GB" b="1" dirty="0" err="1"/>
              <a:t>www.unicef.org.uk</a:t>
            </a:r>
            <a:r>
              <a:rPr lang="en-GB" b="1" dirty="0"/>
              <a:t>/what-we-do/un-convention-child-rights/ [Accessed 7 Feb. 2022].</a:t>
            </a:r>
          </a:p>
          <a:p>
            <a:pPr marL="0" indent="0">
              <a:buNone/>
            </a:pPr>
            <a:r>
              <a:rPr lang="en-GB" b="1" dirty="0"/>
              <a:t>United Nations (2015). </a:t>
            </a:r>
            <a:r>
              <a:rPr lang="en-GB" b="1" i="1" dirty="0"/>
              <a:t>The 17 Goals</a:t>
            </a:r>
            <a:r>
              <a:rPr lang="en-GB" b="1" dirty="0"/>
              <a:t>. [online] United Nations. Available at: https://</a:t>
            </a:r>
            <a:r>
              <a:rPr lang="en-GB" b="1" dirty="0" err="1"/>
              <a:t>sdgs.un.org</a:t>
            </a:r>
            <a:r>
              <a:rPr lang="en-GB" b="1" dirty="0"/>
              <a:t>/goals [Accessed 5 Mar. 2022].</a:t>
            </a:r>
          </a:p>
          <a:p>
            <a:pPr marL="0" indent="0">
              <a:buNone/>
            </a:pPr>
            <a:r>
              <a:rPr lang="en-GB" b="1" dirty="0"/>
              <a:t>University of Wisconsin (2016). </a:t>
            </a:r>
            <a:r>
              <a:rPr lang="en-GB" b="1" i="1" dirty="0"/>
              <a:t>A Simple Explanation of the Triple Bottom Line | University of Wisconsin</a:t>
            </a:r>
            <a:r>
              <a:rPr lang="en-GB" b="1" dirty="0"/>
              <a:t>. [online] University of Wisconsin Sustainable Management Degree. Available at: https://</a:t>
            </a:r>
            <a:r>
              <a:rPr lang="en-GB" b="1" dirty="0" err="1"/>
              <a:t>sustain.wisconsin.edu</a:t>
            </a:r>
            <a:r>
              <a:rPr lang="en-GB" b="1" dirty="0"/>
              <a:t>/sustainability/triple-bottom-line/ [Accessed 5 Mar. 2022].</a:t>
            </a:r>
          </a:p>
          <a:p>
            <a:pPr marL="0" indent="0">
              <a:buNone/>
            </a:pPr>
            <a:r>
              <a:rPr lang="en-GB" b="1" dirty="0" err="1"/>
              <a:t>Vecktorshock</a:t>
            </a:r>
            <a:r>
              <a:rPr lang="en-GB" b="1" dirty="0"/>
              <a:t> (2022). </a:t>
            </a:r>
            <a:r>
              <a:rPr lang="en-GB" b="1" i="1" dirty="0"/>
              <a:t>Sustainable Development Global Goals</a:t>
            </a:r>
            <a:r>
              <a:rPr lang="en-GB" b="1" dirty="0"/>
              <a:t>. [online] </a:t>
            </a:r>
            <a:r>
              <a:rPr lang="en-GB" b="1" dirty="0" err="1"/>
              <a:t>VectorStock</a:t>
            </a:r>
            <a:r>
              <a:rPr lang="en-GB" b="1" dirty="0"/>
              <a:t>. Available at: https://</a:t>
            </a:r>
            <a:r>
              <a:rPr lang="en-GB" b="1" dirty="0" err="1"/>
              <a:t>www.vectorstock.com</a:t>
            </a:r>
            <a:r>
              <a:rPr lang="en-GB" b="1" dirty="0"/>
              <a:t>/royalty-free-vector/sustainable-development-global-goals-corporate-vector-27970047 [Accessed 5 Mar. 2022].</a:t>
            </a:r>
          </a:p>
          <a:p>
            <a:pPr marL="0" indent="0">
              <a:buNone/>
            </a:pPr>
            <a:r>
              <a:rPr lang="en-GB" b="1" dirty="0"/>
              <a:t>World Commission on Environment and Development (1987). </a:t>
            </a:r>
            <a:r>
              <a:rPr lang="en-GB" b="1" i="1" dirty="0"/>
              <a:t>Report of the World Commission on Environment and Development: Our Common Future Towards Sustainable Development 2. Part II. Common Challenges Population and Human Resources 4</a:t>
            </a:r>
            <a:r>
              <a:rPr lang="en-GB" b="1" dirty="0"/>
              <a:t>. [online] </a:t>
            </a:r>
            <a:r>
              <a:rPr lang="en-GB" b="1" i="1" dirty="0"/>
              <a:t>World Commission on Environment and Development</a:t>
            </a:r>
            <a:r>
              <a:rPr lang="en-GB" b="1" dirty="0"/>
              <a:t>, United Nations, p.7. Available at: https://</a:t>
            </a:r>
            <a:r>
              <a:rPr lang="en-GB" b="1" dirty="0" err="1"/>
              <a:t>sustainabledevelopment.un.org</a:t>
            </a:r>
            <a:r>
              <a:rPr lang="en-GB" b="1" dirty="0"/>
              <a:t>/content/documents/5987our-common-future.pdf [Accessed 5 Mar. 2022].</a:t>
            </a:r>
          </a:p>
        </p:txBody>
      </p:sp>
    </p:spTree>
    <p:extLst>
      <p:ext uri="{BB962C8B-B14F-4D97-AF65-F5344CB8AC3E}">
        <p14:creationId xmlns:p14="http://schemas.microsoft.com/office/powerpoint/2010/main" val="1382936926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LeftStep">
      <a:dk1>
        <a:srgbClr val="000000"/>
      </a:dk1>
      <a:lt1>
        <a:srgbClr val="FFFFFF"/>
      </a:lt1>
      <a:dk2>
        <a:srgbClr val="213B33"/>
      </a:dk2>
      <a:lt2>
        <a:srgbClr val="E8E3E2"/>
      </a:lt2>
      <a:accent1>
        <a:srgbClr val="4EAFBA"/>
      </a:accent1>
      <a:accent2>
        <a:srgbClr val="4DB392"/>
      </a:accent2>
      <a:accent3>
        <a:srgbClr val="4FB369"/>
      </a:accent3>
      <a:accent4>
        <a:srgbClr val="5DB54E"/>
      </a:accent4>
      <a:accent5>
        <a:srgbClr val="89AA5D"/>
      </a:accent5>
      <a:accent6>
        <a:srgbClr val="A3A546"/>
      </a:accent6>
      <a:hlink>
        <a:srgbClr val="AE7069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F5859F85592E45843C5E4407C1D743" ma:contentTypeVersion="2" ma:contentTypeDescription="Create a new document." ma:contentTypeScope="" ma:versionID="59876c75d715703797b6b1c81d19c2cc">
  <xsd:schema xmlns:xsd="http://www.w3.org/2001/XMLSchema" xmlns:xs="http://www.w3.org/2001/XMLSchema" xmlns:p="http://schemas.microsoft.com/office/2006/metadata/properties" xmlns:ns2="be874d81-1f4d-4e3b-a7a2-56dc8ed46b06" targetNamespace="http://schemas.microsoft.com/office/2006/metadata/properties" ma:root="true" ma:fieldsID="29d4392d0d878107c09c3cfa65e2867e" ns2:_="">
    <xsd:import namespace="be874d81-1f4d-4e3b-a7a2-56dc8ed46b0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874d81-1f4d-4e3b-a7a2-56dc8ed46b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FDD4E6E-7671-4A9F-AC63-2E8F4F8464D1}">
  <ds:schemaRefs>
    <ds:schemaRef ds:uri="http://www.w3.org/XML/1998/namespace"/>
    <ds:schemaRef ds:uri="http://schemas.microsoft.com/office/2006/metadata/properties"/>
    <ds:schemaRef ds:uri="be874d81-1f4d-4e3b-a7a2-56dc8ed46b06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9C06DD1F-831C-4551-AE58-65752EB3800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EA94258-315D-4895-AAA8-F270EF62E5D5}">
  <ds:schemaRefs>
    <ds:schemaRef ds:uri="be874d81-1f4d-4e3b-a7a2-56dc8ed46b0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1069</Words>
  <Application>Microsoft Macintosh PowerPoint</Application>
  <PresentationFormat>Widescreen</PresentationFormat>
  <Paragraphs>61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Modern Love</vt:lpstr>
      <vt:lpstr>The Hand</vt:lpstr>
      <vt:lpstr>SketchyVTI</vt:lpstr>
      <vt:lpstr>Sustainable Development </vt:lpstr>
      <vt:lpstr>PowerPoint Presentation</vt:lpstr>
      <vt:lpstr>Sustainable Development Goals</vt:lpstr>
      <vt:lpstr>PowerPoint Presentation</vt:lpstr>
      <vt:lpstr>Well-being of Future Generations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and National Policies</dc:title>
  <dc:creator>Kirsty Elizabeth Roberts (1806117)</dc:creator>
  <cp:lastModifiedBy>Kirsty Roberts (1806117)</cp:lastModifiedBy>
  <cp:revision>2</cp:revision>
  <dcterms:created xsi:type="dcterms:W3CDTF">2022-02-23T20:42:10Z</dcterms:created>
  <dcterms:modified xsi:type="dcterms:W3CDTF">2022-03-06T19:24:51Z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0x0101000FF5859F85592E45843C5E4407C1D743</vt:lpwstr>
  </property>
</Properties>
</file>