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30"/>
  </p:notesMasterIdLst>
  <p:handoutMasterIdLst>
    <p:handoutMasterId r:id="rId31"/>
  </p:handoutMasterIdLst>
  <p:sldIdLst>
    <p:sldId id="286" r:id="rId2"/>
    <p:sldId id="307" r:id="rId3"/>
    <p:sldId id="331" r:id="rId4"/>
    <p:sldId id="257" r:id="rId5"/>
    <p:sldId id="332" r:id="rId6"/>
    <p:sldId id="311" r:id="rId7"/>
    <p:sldId id="313" r:id="rId8"/>
    <p:sldId id="315" r:id="rId9"/>
    <p:sldId id="314" r:id="rId10"/>
    <p:sldId id="316" r:id="rId11"/>
    <p:sldId id="317" r:id="rId12"/>
    <p:sldId id="318" r:id="rId13"/>
    <p:sldId id="319" r:id="rId14"/>
    <p:sldId id="320" r:id="rId15"/>
    <p:sldId id="321" r:id="rId16"/>
    <p:sldId id="336" r:id="rId17"/>
    <p:sldId id="322" r:id="rId18"/>
    <p:sldId id="329" r:id="rId19"/>
    <p:sldId id="323" r:id="rId20"/>
    <p:sldId id="324" r:id="rId21"/>
    <p:sldId id="338" r:id="rId22"/>
    <p:sldId id="325" r:id="rId23"/>
    <p:sldId id="326" r:id="rId24"/>
    <p:sldId id="339" r:id="rId25"/>
    <p:sldId id="337" r:id="rId26"/>
    <p:sldId id="333" r:id="rId27"/>
    <p:sldId id="334" r:id="rId28"/>
    <p:sldId id="335" r:id="rId29"/>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3891" autoAdjust="0"/>
  </p:normalViewPr>
  <p:slideViewPr>
    <p:cSldViewPr>
      <p:cViewPr varScale="1">
        <p:scale>
          <a:sx n="114" d="100"/>
          <a:sy n="114" d="100"/>
        </p:scale>
        <p:origin x="1560" y="11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7297438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extLst>
      <p:ext uri="{BB962C8B-B14F-4D97-AF65-F5344CB8AC3E}">
        <p14:creationId xmlns:p14="http://schemas.microsoft.com/office/powerpoint/2010/main" val="6942716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3</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9150452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4</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894638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5</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1915480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6</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208718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7</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9237421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8</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4207404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9</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6383959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10</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2898158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11</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1463117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12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4615213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13</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0652514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14</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9297310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15</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5504888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17</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0784370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18</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1232563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19</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4236617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20</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8481831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21</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6015955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3645314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23</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2059766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24</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6317733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25</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9797038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26</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5924419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27</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9175868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28</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3430476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email">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23/10/2019</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23/10/2019</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23/10/2019</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23/10/2019</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23/10/2019</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23/10/2019</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23/10/2019</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23/10/2019</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23/10/2019</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23/10/2019</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23/10/2019</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email">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23/10/2019</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9.jpg"/><Relationship Id="rId4" Type="http://schemas.openxmlformats.org/officeDocument/2006/relationships/image" Target="../media/image8.jp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g"/><Relationship Id="rId4" Type="http://schemas.openxmlformats.org/officeDocument/2006/relationships/image" Target="../media/image10.jp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7.png"/></Relationships>
</file>

<file path=ppt/slides/_rels/slide2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0" y="188913"/>
            <a:ext cx="8686800" cy="1143000"/>
          </a:xfrm>
        </p:spPr>
        <p:txBody>
          <a:bodyPr/>
          <a:lstStyle/>
          <a:p>
            <a:r>
              <a:rPr lang="en-GB" altLang="en-US" sz="3200" b="1" dirty="0"/>
              <a:t>An Appraisal of a Guest Service Experience</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457325"/>
            <a:ext cx="8229600" cy="2259707"/>
          </a:xfrm>
        </p:spPr>
        <p:txBody>
          <a:bodyPr/>
          <a:lstStyle/>
          <a:p>
            <a:pPr eaLnBrk="1" hangingPunct="1">
              <a:buNone/>
            </a:pPr>
            <a:r>
              <a:rPr lang="en-GB" altLang="en-US" sz="2400" dirty="0"/>
              <a:t>Title: </a:t>
            </a:r>
            <a:r>
              <a:rPr lang="en-GB" altLang="en-US" sz="2400" b="1" dirty="0"/>
              <a:t>An Appraisal of a Guest Service Experience…..</a:t>
            </a:r>
          </a:p>
          <a:p>
            <a:pPr eaLnBrk="1" hangingPunct="1">
              <a:buNone/>
            </a:pPr>
            <a:r>
              <a:rPr lang="en-GB" altLang="en-US" sz="1600" dirty="0" err="1"/>
              <a:t>Name:Elena</a:t>
            </a:r>
            <a:r>
              <a:rPr lang="en-GB" altLang="en-US" sz="1600" dirty="0"/>
              <a:t> Arnautu student number1816357</a:t>
            </a:r>
            <a:r>
              <a:rPr lang="en-GB" altLang="en-US" sz="2400" dirty="0"/>
              <a:t>,</a:t>
            </a:r>
            <a:endParaRPr lang="en-GB" altLang="en-US" sz="1600" dirty="0"/>
          </a:p>
          <a:p>
            <a:pPr eaLnBrk="1" hangingPunct="1">
              <a:buNone/>
            </a:pPr>
            <a:r>
              <a:rPr lang="en-GB" altLang="en-US" sz="1600" dirty="0"/>
              <a:t>Cristian </a:t>
            </a:r>
            <a:r>
              <a:rPr lang="en-GB" altLang="en-US" sz="1600" dirty="0" err="1"/>
              <a:t>Magheru</a:t>
            </a:r>
            <a:r>
              <a:rPr lang="en-GB" altLang="en-US" sz="1600" dirty="0"/>
              <a:t> student number1815469,</a:t>
            </a:r>
          </a:p>
          <a:p>
            <a:pPr eaLnBrk="1" hangingPunct="1">
              <a:buNone/>
            </a:pPr>
            <a:r>
              <a:rPr lang="en-GB" altLang="en-US" sz="1600" dirty="0"/>
              <a:t>Gheorghe Daniel Stefan student number1815345,</a:t>
            </a:r>
          </a:p>
          <a:p>
            <a:pPr eaLnBrk="1" hangingPunct="1">
              <a:buNone/>
            </a:pPr>
            <a:r>
              <a:rPr lang="en-GB" altLang="en-US" sz="1600" dirty="0"/>
              <a:t>Mihaela </a:t>
            </a:r>
            <a:r>
              <a:rPr lang="en-GB" altLang="en-US" sz="1600" dirty="0" err="1"/>
              <a:t>Tudosa</a:t>
            </a:r>
            <a:r>
              <a:rPr lang="en-GB" altLang="en-US" sz="1600" dirty="0"/>
              <a:t> student number1816272</a:t>
            </a:r>
          </a:p>
          <a:p>
            <a:pPr eaLnBrk="1" hangingPunct="1">
              <a:buFont typeface="Arial" panose="020B0604020202020204" pitchFamily="34" charset="0"/>
              <a:buNone/>
            </a:pPr>
            <a:r>
              <a:rPr lang="en-GB" altLang="en-US" sz="1600" dirty="0"/>
              <a:t>Lecturer  </a:t>
            </a:r>
            <a:r>
              <a:rPr lang="en-GB" altLang="en-US" sz="1600" dirty="0" err="1"/>
              <a:t>Name:DR</a:t>
            </a:r>
            <a:r>
              <a:rPr lang="en-GB" altLang="en-US" sz="1600" dirty="0"/>
              <a:t> </a:t>
            </a:r>
            <a:r>
              <a:rPr lang="en-GB" altLang="en-US" sz="1600" dirty="0" err="1"/>
              <a:t>Olu</a:t>
            </a:r>
            <a:r>
              <a:rPr lang="en-GB" altLang="en-US" sz="1600" dirty="0"/>
              <a:t> </a:t>
            </a:r>
            <a:r>
              <a:rPr lang="en-GB" altLang="en-US" sz="1600" dirty="0" err="1"/>
              <a:t>Abdegite</a:t>
            </a:r>
            <a:endParaRPr lang="en-GB" altLang="en-US" sz="1600" dirty="0"/>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23/10/2019</a:t>
            </a:fld>
            <a:endParaRPr lang="en-GB" altLang="en-US"/>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873125" y="3554412"/>
            <a:ext cx="7561263" cy="2035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rotWithShape="1">
          <a:blip r:embed="rId2" cstate="email">
            <a:extLst>
              <a:ext uri="{28A0092B-C50C-407E-A947-70E740481C1C}">
                <a14:useLocalDpi xmlns:a14="http://schemas.microsoft.com/office/drawing/2010/main"/>
              </a:ext>
            </a:extLst>
          </a:blip>
          <a:srcRect/>
          <a:stretch/>
        </p:blipFill>
        <p:spPr>
          <a:xfrm>
            <a:off x="35496" y="1"/>
            <a:ext cx="9108504" cy="5733256"/>
          </a:xfrm>
          <a:blipFill dpi="0" rotWithShape="1">
            <a:blip r:embed="rId3">
              <a:alphaModFix amt="65000"/>
            </a:blip>
            <a:srcRect/>
            <a:stretch>
              <a:fillRect/>
            </a:stretch>
          </a:blipFill>
        </p:spPr>
      </p:pic>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23/10/2019</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
        <p:nvSpPr>
          <p:cNvPr id="7" name="Rectangle 6"/>
          <p:cNvSpPr/>
          <p:nvPr/>
        </p:nvSpPr>
        <p:spPr>
          <a:xfrm>
            <a:off x="827584" y="1700808"/>
            <a:ext cx="7560840" cy="158417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bg1"/>
                </a:solidFill>
                <a:latin typeface="Adobe Caslon Pro Bold" panose="0205070206050A020403" pitchFamily="18" charset="0"/>
              </a:rPr>
              <a:t>PERFORMANCE APPRAISAL IN HOTEL INDUSTRY - FRIENDLIES HOTEL, LONDON</a:t>
            </a:r>
            <a:br>
              <a:rPr lang="en-US" sz="2400" dirty="0">
                <a:solidFill>
                  <a:schemeClr val="bg1"/>
                </a:solidFill>
                <a:latin typeface="Adobe Caslon Pro Bold" panose="0205070206050A020403" pitchFamily="18" charset="0"/>
              </a:rPr>
            </a:br>
            <a:r>
              <a:rPr lang="en-US" sz="2400" dirty="0">
                <a:solidFill>
                  <a:schemeClr val="bg1"/>
                </a:solidFill>
                <a:latin typeface="Adobe Caslon Pro Bold" panose="0205070206050A020403" pitchFamily="18" charset="0"/>
              </a:rPr>
              <a:t> </a:t>
            </a:r>
            <a:endParaRPr lang="en-US" sz="2400" dirty="0">
              <a:solidFill>
                <a:schemeClr val="bg1"/>
              </a:solidFill>
            </a:endParaRPr>
          </a:p>
        </p:txBody>
      </p:sp>
    </p:spTree>
    <p:extLst>
      <p:ext uri="{BB962C8B-B14F-4D97-AF65-F5344CB8AC3E}">
        <p14:creationId xmlns:p14="http://schemas.microsoft.com/office/powerpoint/2010/main" val="10282030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837777"/>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200" dirty="0">
                <a:latin typeface="Arial Black" panose="020B0A04020102020204" pitchFamily="34" charset="0"/>
              </a:rPr>
              <a:t>PURPOSE OF THE STUDY</a:t>
            </a:r>
            <a:endParaRPr lang="en-GB" altLang="en-US" sz="3200" dirty="0"/>
          </a:p>
        </p:txBody>
      </p:sp>
      <p:sp>
        <p:nvSpPr>
          <p:cNvPr id="5" name="Rectangle 4"/>
          <p:cNvSpPr/>
          <p:nvPr/>
        </p:nvSpPr>
        <p:spPr>
          <a:xfrm>
            <a:off x="395536" y="1323976"/>
            <a:ext cx="8291264" cy="3539430"/>
          </a:xfrm>
          <a:prstGeom prst="rect">
            <a:avLst/>
          </a:prstGeom>
        </p:spPr>
        <p:txBody>
          <a:bodyPr wrap="square">
            <a:spAutoFit/>
          </a:bodyPr>
          <a:lstStyle/>
          <a:p>
            <a:pPr marL="342900" lvl="0" indent="-342900" algn="just">
              <a:buFont typeface="Arial" panose="020B0604020202020204" pitchFamily="34" charset="0"/>
              <a:buChar char="•"/>
            </a:pPr>
            <a:r>
              <a:rPr lang="en-US" sz="3200" dirty="0">
                <a:latin typeface="Adobe Arabic" panose="02040503050201020203" pitchFamily="18" charset="-78"/>
                <a:cs typeface="Adobe Arabic" panose="02040503050201020203" pitchFamily="18" charset="-78"/>
              </a:rPr>
              <a:t>To establish the capabilities and strengths of Friendlies Hotel, UK</a:t>
            </a:r>
          </a:p>
          <a:p>
            <a:pPr marL="342900" lvl="0" indent="-342900" algn="just">
              <a:buFont typeface="Arial" panose="020B0604020202020204" pitchFamily="34" charset="0"/>
              <a:buChar char="•"/>
            </a:pPr>
            <a:r>
              <a:rPr lang="en-US" sz="3200" dirty="0">
                <a:latin typeface="Adobe Arabic" panose="02040503050201020203" pitchFamily="18" charset="-78"/>
                <a:cs typeface="Adobe Arabic" panose="02040503050201020203" pitchFamily="18" charset="-78"/>
              </a:rPr>
              <a:t>To identify areas where skills and capabilities might need reinforce</a:t>
            </a:r>
          </a:p>
          <a:p>
            <a:pPr marL="342900" lvl="0" indent="-342900" algn="just">
              <a:buFont typeface="Arial" panose="020B0604020202020204" pitchFamily="34" charset="0"/>
              <a:buChar char="•"/>
            </a:pPr>
            <a:r>
              <a:rPr lang="en-US" sz="3200" dirty="0">
                <a:latin typeface="Adobe Arabic" panose="02040503050201020203" pitchFamily="18" charset="-78"/>
                <a:cs typeface="Adobe Arabic" panose="02040503050201020203" pitchFamily="18" charset="-78"/>
              </a:rPr>
              <a:t>To evaluate where further development support is needed for the hotel to realize its goal</a:t>
            </a:r>
          </a:p>
          <a:p>
            <a:pPr algn="just"/>
            <a:endParaRPr lang="en-US" sz="3200" dirty="0">
              <a:latin typeface="Adobe Arabic" panose="02040503050201020203" pitchFamily="18" charset="-78"/>
              <a:cs typeface="Adobe Arabic" panose="02040503050201020203" pitchFamily="18" charset="-78"/>
            </a:endParaRPr>
          </a:p>
        </p:txBody>
      </p:sp>
    </p:spTree>
    <p:extLst>
      <p:ext uri="{BB962C8B-B14F-4D97-AF65-F5344CB8AC3E}">
        <p14:creationId xmlns:p14="http://schemas.microsoft.com/office/powerpoint/2010/main" val="3433426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3"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b="1" dirty="0"/>
              <a:t>DEFINITION OF KEY TERMS</a:t>
            </a:r>
            <a:endParaRPr lang="en-GB" altLang="en-US" sz="2800" dirty="0"/>
          </a:p>
        </p:txBody>
      </p:sp>
      <p:sp>
        <p:nvSpPr>
          <p:cNvPr id="6" name="Rectangle 5"/>
          <p:cNvSpPr/>
          <p:nvPr/>
        </p:nvSpPr>
        <p:spPr>
          <a:xfrm>
            <a:off x="426785" y="1256470"/>
            <a:ext cx="4103659" cy="461665"/>
          </a:xfrm>
          <a:prstGeom prst="rect">
            <a:avLst/>
          </a:prstGeom>
        </p:spPr>
        <p:txBody>
          <a:bodyPr wrap="square">
            <a:spAutoFit/>
          </a:bodyPr>
          <a:lstStyle/>
          <a:p>
            <a:pPr algn="just"/>
            <a:r>
              <a:rPr lang="en-GB" sz="2400" dirty="0">
                <a:latin typeface="Adobe Caslon Pro Bold" panose="0205070206050A020403" pitchFamily="18" charset="0"/>
              </a:rPr>
              <a:t>Appraisal</a:t>
            </a:r>
          </a:p>
        </p:txBody>
      </p:sp>
      <p:sp>
        <p:nvSpPr>
          <p:cNvPr id="8" name="Rectangle 7"/>
          <p:cNvSpPr/>
          <p:nvPr/>
        </p:nvSpPr>
        <p:spPr>
          <a:xfrm>
            <a:off x="389491" y="1557127"/>
            <a:ext cx="8253917" cy="646331"/>
          </a:xfrm>
          <a:prstGeom prst="rect">
            <a:avLst/>
          </a:prstGeom>
        </p:spPr>
        <p:txBody>
          <a:bodyPr wrap="square">
            <a:spAutoFit/>
          </a:bodyPr>
          <a:lstStyle/>
          <a:p>
            <a:pPr algn="just"/>
            <a:r>
              <a:rPr lang="en-GB" dirty="0">
                <a:latin typeface="Adobe Fangsong Std R" panose="02020400000000000000" pitchFamily="18" charset="-128"/>
                <a:ea typeface="Adobe Fangsong Std R" panose="02020400000000000000" pitchFamily="18" charset="-128"/>
              </a:rPr>
              <a:t>A process of evaluating the performance of a business or that of its employee on the job in terms of its requirements </a:t>
            </a:r>
            <a:r>
              <a:rPr lang="en-US" dirty="0">
                <a:latin typeface="Adobe Fangsong Std R" panose="02020400000000000000" pitchFamily="18" charset="-128"/>
                <a:ea typeface="Adobe Fangsong Std R" panose="02020400000000000000" pitchFamily="18" charset="-128"/>
              </a:rPr>
              <a:t>(Jour </a:t>
            </a:r>
            <a:r>
              <a:rPr lang="en-US" i="1" dirty="0">
                <a:latin typeface="Adobe Fangsong Std R" panose="02020400000000000000" pitchFamily="18" charset="-128"/>
                <a:ea typeface="Adobe Fangsong Std R" panose="02020400000000000000" pitchFamily="18" charset="-128"/>
              </a:rPr>
              <a:t>et al.,</a:t>
            </a:r>
            <a:r>
              <a:rPr lang="en-US" dirty="0">
                <a:latin typeface="Adobe Fangsong Std R" panose="02020400000000000000" pitchFamily="18" charset="-128"/>
                <a:ea typeface="Adobe Fangsong Std R" panose="02020400000000000000" pitchFamily="18" charset="-128"/>
              </a:rPr>
              <a:t>2017).</a:t>
            </a:r>
          </a:p>
        </p:txBody>
      </p:sp>
      <p:sp>
        <p:nvSpPr>
          <p:cNvPr id="2" name="Rectangle 1"/>
          <p:cNvSpPr/>
          <p:nvPr/>
        </p:nvSpPr>
        <p:spPr>
          <a:xfrm>
            <a:off x="457200" y="2288003"/>
            <a:ext cx="3240360" cy="369332"/>
          </a:xfrm>
          <a:prstGeom prst="rect">
            <a:avLst/>
          </a:prstGeom>
        </p:spPr>
        <p:txBody>
          <a:bodyPr wrap="square">
            <a:spAutoFit/>
          </a:bodyPr>
          <a:lstStyle/>
          <a:p>
            <a:pPr algn="just"/>
            <a:r>
              <a:rPr lang="en-US" dirty="0">
                <a:latin typeface="Arial Black" panose="020B0A04020102020204" pitchFamily="34" charset="0"/>
              </a:rPr>
              <a:t>Guest </a:t>
            </a:r>
            <a:r>
              <a:rPr lang="en-US" dirty="0">
                <a:latin typeface="Adobe Gothic Std B" panose="020B0800000000000000" pitchFamily="34" charset="-128"/>
                <a:ea typeface="Adobe Gothic Std B" panose="020B0800000000000000" pitchFamily="34" charset="-128"/>
              </a:rPr>
              <a:t>Service</a:t>
            </a:r>
          </a:p>
        </p:txBody>
      </p:sp>
      <p:sp>
        <p:nvSpPr>
          <p:cNvPr id="3" name="Rectangle 2"/>
          <p:cNvSpPr/>
          <p:nvPr/>
        </p:nvSpPr>
        <p:spPr>
          <a:xfrm>
            <a:off x="374287" y="2601342"/>
            <a:ext cx="8225928" cy="1200329"/>
          </a:xfrm>
          <a:prstGeom prst="rect">
            <a:avLst/>
          </a:prstGeom>
        </p:spPr>
        <p:txBody>
          <a:bodyPr wrap="square">
            <a:spAutoFit/>
          </a:bodyPr>
          <a:lstStyle/>
          <a:p>
            <a:pPr algn="just"/>
            <a:r>
              <a:rPr lang="en-GB" dirty="0">
                <a:latin typeface="Adobe Garamond Pro" panose="02020502060506020403" pitchFamily="18" charset="0"/>
              </a:rPr>
              <a:t>Guest services in a hotel includes those services, help, and amenities, which hotels provides for its customers. Guest service involves all the actions of providing services to guest including interaction and quality of service provided.  It include room services, laundry, and concierge services </a:t>
            </a:r>
            <a:r>
              <a:rPr lang="en-US" dirty="0">
                <a:latin typeface="Adobe Garamond Pro" panose="02020502060506020403" pitchFamily="18" charset="0"/>
              </a:rPr>
              <a:t>(Jour </a:t>
            </a:r>
            <a:r>
              <a:rPr lang="en-US" i="1" dirty="0">
                <a:latin typeface="Adobe Garamond Pro" panose="02020502060506020403" pitchFamily="18" charset="0"/>
              </a:rPr>
              <a:t>et al.,</a:t>
            </a:r>
            <a:r>
              <a:rPr lang="en-US" dirty="0">
                <a:latin typeface="Adobe Garamond Pro" panose="02020502060506020403" pitchFamily="18" charset="0"/>
              </a:rPr>
              <a:t>2017).</a:t>
            </a:r>
            <a:endParaRPr lang="en-GB" dirty="0">
              <a:latin typeface="Adobe Garamond Pro" panose="02020502060506020403" pitchFamily="18" charset="0"/>
            </a:endParaRPr>
          </a:p>
        </p:txBody>
      </p:sp>
      <p:sp>
        <p:nvSpPr>
          <p:cNvPr id="5" name="Rectangle 4"/>
          <p:cNvSpPr/>
          <p:nvPr/>
        </p:nvSpPr>
        <p:spPr>
          <a:xfrm>
            <a:off x="294217" y="3934344"/>
            <a:ext cx="8392583" cy="1754326"/>
          </a:xfrm>
          <a:prstGeom prst="rect">
            <a:avLst/>
          </a:prstGeom>
        </p:spPr>
        <p:txBody>
          <a:bodyPr wrap="square">
            <a:spAutoFit/>
          </a:bodyPr>
          <a:lstStyle/>
          <a:p>
            <a:pPr algn="just"/>
            <a:r>
              <a:rPr lang="en-GB" dirty="0">
                <a:latin typeface="Adobe Fangsong Std R" panose="02020400000000000000" pitchFamily="18" charset="-128"/>
                <a:ea typeface="Adobe Fangsong Std R" panose="02020400000000000000" pitchFamily="18" charset="-128"/>
              </a:rPr>
              <a:t>A core component of the Hospitality industry is ‘care for the guest.’ Caring for customers and guest involves anticipating and understanding what the needs of a customer could be and knowing how to meet those needs beyond the guest’s expectation.  Quality guest services in the hospitality industry, involves incorporating quality services into the overall operations of the business, its plan, its employees </a:t>
            </a:r>
            <a:r>
              <a:rPr lang="en-US" dirty="0">
                <a:latin typeface="Adobe Fangsong Std R" panose="02020400000000000000" pitchFamily="18" charset="-128"/>
                <a:ea typeface="Adobe Fangsong Std R" panose="02020400000000000000" pitchFamily="18" charset="-128"/>
              </a:rPr>
              <a:t>(Jour </a:t>
            </a:r>
            <a:r>
              <a:rPr lang="en-US" i="1" dirty="0">
                <a:latin typeface="Adobe Fangsong Std R" panose="02020400000000000000" pitchFamily="18" charset="-128"/>
                <a:ea typeface="Adobe Fangsong Std R" panose="02020400000000000000" pitchFamily="18" charset="-128"/>
              </a:rPr>
              <a:t>et al.,</a:t>
            </a:r>
            <a:r>
              <a:rPr lang="en-US" dirty="0">
                <a:latin typeface="Adobe Fangsong Std R" panose="02020400000000000000" pitchFamily="18" charset="-128"/>
                <a:ea typeface="Adobe Fangsong Std R" panose="02020400000000000000" pitchFamily="18" charset="-128"/>
              </a:rPr>
              <a:t>2017).</a:t>
            </a:r>
            <a:r>
              <a:rPr lang="en-GB" dirty="0">
                <a:latin typeface="Adobe Fangsong Std R" panose="02020400000000000000" pitchFamily="18" charset="-128"/>
                <a:ea typeface="Adobe Fangsong Std R" panose="02020400000000000000" pitchFamily="18" charset="-128"/>
              </a:rPr>
              <a:t> </a:t>
            </a:r>
            <a:endParaRPr lang="en-US" dirty="0">
              <a:latin typeface="Adobe Fangsong Std R" panose="02020400000000000000" pitchFamily="18" charset="-128"/>
              <a:ea typeface="Adobe Fangsong Std R" panose="02020400000000000000" pitchFamily="18" charset="-128"/>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837777"/>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dirty="0"/>
              <a:t>Introduction continue</a:t>
            </a:r>
            <a:endParaRPr lang="en-GB" altLang="en-US" sz="3600" dirty="0"/>
          </a:p>
        </p:txBody>
      </p:sp>
      <p:sp>
        <p:nvSpPr>
          <p:cNvPr id="5" name="Rectangle 4"/>
          <p:cNvSpPr/>
          <p:nvPr/>
        </p:nvSpPr>
        <p:spPr>
          <a:xfrm>
            <a:off x="395536" y="1830303"/>
            <a:ext cx="8291264" cy="2246769"/>
          </a:xfrm>
          <a:prstGeom prst="rect">
            <a:avLst/>
          </a:prstGeom>
        </p:spPr>
        <p:txBody>
          <a:bodyPr wrap="square">
            <a:spAutoFit/>
          </a:bodyPr>
          <a:lstStyle/>
          <a:p>
            <a:pPr algn="just"/>
            <a:r>
              <a:rPr lang="en-GB" sz="2800" dirty="0">
                <a:latin typeface="Adobe Fangsong Std R" panose="02020400000000000000" pitchFamily="18" charset="-128"/>
                <a:ea typeface="Adobe Fangsong Std R" panose="02020400000000000000" pitchFamily="18" charset="-128"/>
              </a:rPr>
              <a:t>Guest service in hotels has the elements of both intangible and tangible components (</a:t>
            </a:r>
            <a:r>
              <a:rPr lang="en-US" sz="2800" dirty="0" err="1">
                <a:latin typeface="Adobe Fangsong Std R" panose="02020400000000000000" pitchFamily="18" charset="-128"/>
                <a:ea typeface="Adobe Fangsong Std R" panose="02020400000000000000" pitchFamily="18" charset="-128"/>
              </a:rPr>
              <a:t>Ehlert</a:t>
            </a:r>
            <a:r>
              <a:rPr lang="en-US" sz="2800" dirty="0">
                <a:latin typeface="Adobe Fangsong Std R" panose="02020400000000000000" pitchFamily="18" charset="-128"/>
                <a:ea typeface="Adobe Fangsong Std R" panose="02020400000000000000" pitchFamily="18" charset="-128"/>
              </a:rPr>
              <a:t>, 2016</a:t>
            </a:r>
            <a:r>
              <a:rPr lang="en-GB" sz="2800" dirty="0">
                <a:latin typeface="Adobe Fangsong Std R" panose="02020400000000000000" pitchFamily="18" charset="-128"/>
                <a:ea typeface="Adobe Fangsong Std R" panose="02020400000000000000" pitchFamily="18" charset="-128"/>
              </a:rPr>
              <a:t>). Thus for a hotel to achieve high customer satisfaction both elements must be managed in the right proportion.</a:t>
            </a:r>
            <a:endParaRPr lang="en-US" sz="2800" dirty="0">
              <a:latin typeface="Adobe Fangsong Std R" panose="02020400000000000000" pitchFamily="18" charset="-128"/>
              <a:ea typeface="Adobe Fangsong Std R" panose="02020400000000000000" pitchFamily="18" charset="-128"/>
            </a:endParaRPr>
          </a:p>
        </p:txBody>
      </p:sp>
    </p:spTree>
    <p:extLst>
      <p:ext uri="{BB962C8B-B14F-4D97-AF65-F5344CB8AC3E}">
        <p14:creationId xmlns:p14="http://schemas.microsoft.com/office/powerpoint/2010/main" val="18083910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3"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dirty="0">
                <a:solidFill>
                  <a:schemeClr val="bg1"/>
                </a:solidFill>
                <a:latin typeface="Adobe Heiti Std R" panose="020B0400000000000000" pitchFamily="34" charset="-128"/>
                <a:ea typeface="Adobe Heiti Std R" panose="020B0400000000000000" pitchFamily="34" charset="-128"/>
              </a:rPr>
              <a:t>The Sector within the Hospitality and </a:t>
            </a:r>
            <a:br>
              <a:rPr lang="en-GB" altLang="en-US" sz="2800" dirty="0">
                <a:solidFill>
                  <a:schemeClr val="bg1"/>
                </a:solidFill>
                <a:latin typeface="Adobe Heiti Std R" panose="020B0400000000000000" pitchFamily="34" charset="-128"/>
                <a:ea typeface="Adobe Heiti Std R" panose="020B0400000000000000" pitchFamily="34" charset="-128"/>
              </a:rPr>
            </a:br>
            <a:r>
              <a:rPr lang="en-GB" altLang="en-US" sz="2800" dirty="0">
                <a:solidFill>
                  <a:schemeClr val="bg1"/>
                </a:solidFill>
                <a:latin typeface="Adobe Heiti Std R" panose="020B0400000000000000" pitchFamily="34" charset="-128"/>
                <a:ea typeface="Adobe Heiti Std R" panose="020B0400000000000000" pitchFamily="34" charset="-128"/>
              </a:rPr>
              <a:t>Tourism Industry:</a:t>
            </a:r>
            <a:br>
              <a:rPr lang="en-GB" altLang="en-US" sz="2800" dirty="0">
                <a:solidFill>
                  <a:schemeClr val="bg1"/>
                </a:solidFill>
                <a:latin typeface="Adobe Heiti Std R" panose="020B0400000000000000" pitchFamily="34" charset="-128"/>
                <a:ea typeface="Adobe Heiti Std R" panose="020B0400000000000000" pitchFamily="34" charset="-128"/>
              </a:rPr>
            </a:br>
            <a:endParaRPr lang="en-GB" altLang="en-US" sz="2800" dirty="0">
              <a:solidFill>
                <a:schemeClr val="bg1"/>
              </a:solidFill>
            </a:endParaRPr>
          </a:p>
        </p:txBody>
      </p:sp>
      <p:pic>
        <p:nvPicPr>
          <p:cNvPr id="2" name="Picture 1"/>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611560" y="2682156"/>
            <a:ext cx="2619375" cy="1743075"/>
          </a:xfrm>
          <a:prstGeom prst="rect">
            <a:avLst/>
          </a:prstGeom>
        </p:spPr>
      </p:pic>
      <p:sp>
        <p:nvSpPr>
          <p:cNvPr id="3" name="Rectangle 2"/>
          <p:cNvSpPr/>
          <p:nvPr/>
        </p:nvSpPr>
        <p:spPr>
          <a:xfrm>
            <a:off x="274326" y="1679507"/>
            <a:ext cx="8258114" cy="646331"/>
          </a:xfrm>
          <a:prstGeom prst="rect">
            <a:avLst/>
          </a:prstGeom>
        </p:spPr>
        <p:txBody>
          <a:bodyPr wrap="square">
            <a:spAutoFit/>
          </a:bodyPr>
          <a:lstStyle/>
          <a:p>
            <a:r>
              <a:rPr lang="en-US" dirty="0"/>
              <a:t>Friendlies Hotel is niched in the HOTEL and ACCOMODATION sector of the Hospitality Industry </a:t>
            </a:r>
          </a:p>
        </p:txBody>
      </p:sp>
      <p:pic>
        <p:nvPicPr>
          <p:cNvPr id="5" name="Picture 4"/>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5004048" y="2636912"/>
            <a:ext cx="2899474" cy="1788319"/>
          </a:xfrm>
          <a:prstGeom prst="rect">
            <a:avLst/>
          </a:prstGeom>
        </p:spPr>
      </p:pic>
      <p:sp>
        <p:nvSpPr>
          <p:cNvPr id="6" name="Rectangle 5"/>
          <p:cNvSpPr/>
          <p:nvPr/>
        </p:nvSpPr>
        <p:spPr>
          <a:xfrm>
            <a:off x="3216379" y="4551639"/>
            <a:ext cx="1787669" cy="369332"/>
          </a:xfrm>
          <a:prstGeom prst="rect">
            <a:avLst/>
          </a:prstGeom>
        </p:spPr>
        <p:txBody>
          <a:bodyPr wrap="none">
            <a:spAutoFit/>
          </a:bodyPr>
          <a:lstStyle/>
          <a:p>
            <a:r>
              <a:rPr lang="en-US" dirty="0"/>
              <a:t>Friendlies Hotel</a:t>
            </a:r>
          </a:p>
        </p:txBody>
      </p:sp>
    </p:spTree>
    <p:extLst>
      <p:ext uri="{BB962C8B-B14F-4D97-AF65-F5344CB8AC3E}">
        <p14:creationId xmlns:p14="http://schemas.microsoft.com/office/powerpoint/2010/main" val="1565144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3"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4000" dirty="0"/>
              <a:t>What are they known for?</a:t>
            </a:r>
          </a:p>
        </p:txBody>
      </p:sp>
      <p:sp>
        <p:nvSpPr>
          <p:cNvPr id="8" name="Rectangle 7"/>
          <p:cNvSpPr/>
          <p:nvPr/>
        </p:nvSpPr>
        <p:spPr>
          <a:xfrm>
            <a:off x="1222375" y="1916832"/>
            <a:ext cx="6085929" cy="2031325"/>
          </a:xfrm>
          <a:prstGeom prst="rect">
            <a:avLst/>
          </a:prstGeom>
        </p:spPr>
        <p:txBody>
          <a:bodyPr wrap="square">
            <a:spAutoFit/>
          </a:bodyPr>
          <a:lstStyle/>
          <a:p>
            <a:pPr algn="just"/>
            <a:r>
              <a:rPr lang="en-GB" altLang="en-US" dirty="0"/>
              <a:t>Friendlies Hotel is located in the heart of the commercial centre of Manchester. Friendlies Hotel features </a:t>
            </a:r>
            <a:r>
              <a:rPr lang="en-GB" altLang="en-US" dirty="0" err="1"/>
              <a:t>multicuisine</a:t>
            </a:r>
            <a:r>
              <a:rPr lang="en-GB" altLang="en-US" dirty="0"/>
              <a:t> restaurant, luxury rooms, banquet and conference facilities and garden café excellent for leisure and business. The hotel also offer free Wi-Fi and free parking space for all its guests.</a:t>
            </a:r>
          </a:p>
          <a:p>
            <a:pPr algn="just"/>
            <a:endParaRPr lang="en-US" dirty="0"/>
          </a:p>
        </p:txBody>
      </p:sp>
    </p:spTree>
    <p:extLst>
      <p:ext uri="{BB962C8B-B14F-4D97-AF65-F5344CB8AC3E}">
        <p14:creationId xmlns:p14="http://schemas.microsoft.com/office/powerpoint/2010/main" val="3394108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3"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dirty="0"/>
              <a:t>Products/Services Offered USP (Unique Selling Point)</a:t>
            </a:r>
            <a:br>
              <a:rPr lang="en-GB" altLang="en-US" sz="2800" dirty="0"/>
            </a:br>
            <a:endParaRPr lang="en-GB" altLang="en-US" sz="2800" dirty="0"/>
          </a:p>
        </p:txBody>
      </p:sp>
      <p:sp>
        <p:nvSpPr>
          <p:cNvPr id="3" name="Rectangle 2"/>
          <p:cNvSpPr/>
          <p:nvPr/>
        </p:nvSpPr>
        <p:spPr>
          <a:xfrm>
            <a:off x="539552" y="1582341"/>
            <a:ext cx="8147248" cy="2862322"/>
          </a:xfrm>
          <a:prstGeom prst="rect">
            <a:avLst/>
          </a:prstGeom>
        </p:spPr>
        <p:txBody>
          <a:bodyPr wrap="square">
            <a:spAutoFit/>
          </a:bodyPr>
          <a:lstStyle/>
          <a:p>
            <a:pPr marL="342900" indent="-342900" algn="just">
              <a:buFont typeface="Arial" panose="020B0604020202020204" pitchFamily="34" charset="0"/>
              <a:buChar char="•"/>
            </a:pPr>
            <a:r>
              <a:rPr lang="en-GB" altLang="en-US" sz="2000" dirty="0"/>
              <a:t>Friendlies Hotel offers numerous exceptional quality services with world class amenities. Guest will enjoy impeccable room services, Valet services, conferences and meeting facilities,  and Laundry services. </a:t>
            </a:r>
          </a:p>
          <a:p>
            <a:pPr marL="342900" indent="-342900" algn="just">
              <a:buFont typeface="Arial" panose="020B0604020202020204" pitchFamily="34" charset="0"/>
              <a:buChar char="•"/>
            </a:pPr>
            <a:r>
              <a:rPr lang="en-GB" altLang="en-US" sz="2000" dirty="0"/>
              <a:t>Location/Accessibility: Friendlies Hotel is situated 5kms from the International Airport, 1 km from Railway station and just 0.5km from a Bus Station </a:t>
            </a:r>
          </a:p>
          <a:p>
            <a:pPr marL="342900" indent="-342900" algn="just">
              <a:buFont typeface="Arial" panose="020B0604020202020204" pitchFamily="34" charset="0"/>
              <a:buChar char="•"/>
            </a:pPr>
            <a:r>
              <a:rPr lang="en-GB" altLang="en-US" sz="2000" dirty="0"/>
              <a:t>Large conference Halls for Businesses and conferences</a:t>
            </a:r>
          </a:p>
          <a:p>
            <a:pPr marL="342900" indent="-342900" algn="just">
              <a:buFont typeface="Arial" panose="020B0604020202020204" pitchFamily="34" charset="0"/>
              <a:buChar char="•"/>
            </a:pPr>
            <a:r>
              <a:rPr lang="en-GB" altLang="en-US" sz="2000" dirty="0"/>
              <a:t>The hotel also offer free Wi-Fi and Free parking lots for all its guest.</a:t>
            </a:r>
          </a:p>
        </p:txBody>
      </p:sp>
    </p:spTree>
    <p:extLst>
      <p:ext uri="{BB962C8B-B14F-4D97-AF65-F5344CB8AC3E}">
        <p14:creationId xmlns:p14="http://schemas.microsoft.com/office/powerpoint/2010/main" val="28236905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3"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200" dirty="0">
                <a:latin typeface="Arial Black" panose="020B0A04020102020204" pitchFamily="34" charset="0"/>
              </a:rPr>
              <a:t>Unique Selling Point (USP).</a:t>
            </a:r>
            <a:endParaRPr lang="en-GB" altLang="en-US" sz="3200" dirty="0"/>
          </a:p>
        </p:txBody>
      </p:sp>
      <p:pic>
        <p:nvPicPr>
          <p:cNvPr id="6" name="Content Placeholder 2"/>
          <p:cNvPicPr>
            <a:picLocks noGrp="1" noChangeAspect="1"/>
          </p:cNvPicPr>
          <p:nvPr>
            <p:ph idx="1"/>
          </p:nvPr>
        </p:nvPicPr>
        <p:blipFill>
          <a:blip r:embed="rId4">
            <a:extLst>
              <a:ext uri="{28A0092B-C50C-407E-A947-70E740481C1C}">
                <a14:useLocalDpi xmlns:a14="http://schemas.microsoft.com/office/drawing/2010/main"/>
              </a:ext>
            </a:extLst>
          </a:blip>
          <a:stretch>
            <a:fillRect/>
          </a:stretch>
        </p:blipFill>
        <p:spPr>
          <a:xfrm>
            <a:off x="5148064" y="1742445"/>
            <a:ext cx="3538736" cy="1758564"/>
          </a:xfrm>
        </p:spPr>
      </p:pic>
      <p:pic>
        <p:nvPicPr>
          <p:cNvPr id="2" name="Picture 1"/>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539551" y="1742444"/>
            <a:ext cx="3116067" cy="1758564"/>
          </a:xfrm>
          <a:prstGeom prst="rect">
            <a:avLst/>
          </a:prstGeom>
        </p:spPr>
      </p:pic>
      <p:sp>
        <p:nvSpPr>
          <p:cNvPr id="3" name="Rectangle 2"/>
          <p:cNvSpPr/>
          <p:nvPr/>
        </p:nvSpPr>
        <p:spPr>
          <a:xfrm>
            <a:off x="765006" y="3606662"/>
            <a:ext cx="2377574" cy="369332"/>
          </a:xfrm>
          <a:prstGeom prst="rect">
            <a:avLst/>
          </a:prstGeom>
        </p:spPr>
        <p:txBody>
          <a:bodyPr wrap="none">
            <a:spAutoFit/>
          </a:bodyPr>
          <a:lstStyle/>
          <a:p>
            <a:r>
              <a:rPr lang="en-GB" altLang="en-US" dirty="0"/>
              <a:t>Location/Accessibility</a:t>
            </a:r>
            <a:endParaRPr lang="en-US" dirty="0"/>
          </a:p>
        </p:txBody>
      </p:sp>
      <p:sp>
        <p:nvSpPr>
          <p:cNvPr id="5" name="Rectangle 4"/>
          <p:cNvSpPr/>
          <p:nvPr/>
        </p:nvSpPr>
        <p:spPr>
          <a:xfrm>
            <a:off x="6012160" y="3640415"/>
            <a:ext cx="1261884" cy="369332"/>
          </a:xfrm>
          <a:prstGeom prst="rect">
            <a:avLst/>
          </a:prstGeom>
        </p:spPr>
        <p:txBody>
          <a:bodyPr wrap="none">
            <a:spAutoFit/>
          </a:bodyPr>
          <a:lstStyle/>
          <a:p>
            <a:r>
              <a:rPr lang="en-GB" altLang="en-US" dirty="0"/>
              <a:t>Free Wi-Fi</a:t>
            </a:r>
            <a:endParaRPr lang="en-US" dirty="0"/>
          </a:p>
        </p:txBody>
      </p:sp>
      <p:pic>
        <p:nvPicPr>
          <p:cNvPr id="1026" name="Picture 2" descr="https://upload.wikimedia.org/wikipedia/commons/7/7e/Multi-level_stack_parking_NYC_07_2010_9583.JPG"/>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2830890" y="3996240"/>
            <a:ext cx="3288686" cy="166500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6177486" y="5291916"/>
            <a:ext cx="1479892" cy="369332"/>
          </a:xfrm>
          <a:prstGeom prst="rect">
            <a:avLst/>
          </a:prstGeom>
        </p:spPr>
        <p:txBody>
          <a:bodyPr wrap="none">
            <a:spAutoFit/>
          </a:bodyPr>
          <a:lstStyle/>
          <a:p>
            <a:r>
              <a:rPr lang="en-GB" altLang="en-US" dirty="0"/>
              <a:t>Free parking</a:t>
            </a:r>
            <a:endParaRPr lang="en-US" dirty="0"/>
          </a:p>
        </p:txBody>
      </p:sp>
    </p:spTree>
    <p:extLst>
      <p:ext uri="{BB962C8B-B14F-4D97-AF65-F5344CB8AC3E}">
        <p14:creationId xmlns:p14="http://schemas.microsoft.com/office/powerpoint/2010/main" val="2077850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3" cstate="email">
              <a:alphaModFix amt="22000"/>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algn="l"/>
            <a:r>
              <a:rPr lang="en-US" sz="3200" dirty="0">
                <a:latin typeface="Arial Black" panose="020B0A04020102020204" pitchFamily="34" charset="0"/>
              </a:rPr>
              <a:t>	APPRAISING STRATEGIES</a:t>
            </a:r>
          </a:p>
        </p:txBody>
      </p:sp>
      <p:sp>
        <p:nvSpPr>
          <p:cNvPr id="13" name="Rectangle 12"/>
          <p:cNvSpPr/>
          <p:nvPr/>
        </p:nvSpPr>
        <p:spPr>
          <a:xfrm>
            <a:off x="0" y="908720"/>
            <a:ext cx="9144000" cy="4752528"/>
          </a:xfrm>
          <a:prstGeom prst="rect">
            <a:avLst/>
          </a:prstGeom>
          <a:blipFill dpi="0" rotWithShape="1">
            <a:blip r:embed="rId4">
              <a:alphaModFix amt="13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p:nvSpPr>
        <p:spPr>
          <a:xfrm>
            <a:off x="2195736" y="1985132"/>
            <a:ext cx="4824536" cy="216394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sz="3600" dirty="0">
                <a:solidFill>
                  <a:schemeClr val="tx1"/>
                </a:solidFill>
              </a:rPr>
              <a:t>SERVQUAL Scale</a:t>
            </a:r>
          </a:p>
          <a:p>
            <a:endParaRPr lang="en-US" sz="3600" dirty="0">
              <a:solidFill>
                <a:schemeClr val="tx1"/>
              </a:solidFill>
            </a:endParaRPr>
          </a:p>
          <a:p>
            <a:pPr marL="285750" indent="-285750">
              <a:buFont typeface="Arial" panose="020B0604020202020204" pitchFamily="34" charset="0"/>
              <a:buChar char="•"/>
            </a:pPr>
            <a:r>
              <a:rPr lang="en-US" sz="3600" dirty="0">
                <a:solidFill>
                  <a:schemeClr val="tx1"/>
                </a:solidFill>
              </a:rPr>
              <a:t>Likert Scale </a:t>
            </a:r>
          </a:p>
          <a:p>
            <a:pPr marL="285750" indent="-285750">
              <a:buFont typeface="Arial" panose="020B0604020202020204" pitchFamily="34" charset="0"/>
              <a:buChar char="•"/>
            </a:pPr>
            <a:endParaRPr lang="en-US" sz="3600" dirty="0">
              <a:solidFill>
                <a:schemeClr val="tx1"/>
              </a:solidFill>
            </a:endParaRPr>
          </a:p>
        </p:txBody>
      </p:sp>
    </p:spTree>
    <p:extLst>
      <p:ext uri="{BB962C8B-B14F-4D97-AF65-F5344CB8AC3E}">
        <p14:creationId xmlns:p14="http://schemas.microsoft.com/office/powerpoint/2010/main" val="3313836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3" cstate="email">
              <a:alphaModFix amt="22000"/>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algn="l"/>
            <a:r>
              <a:rPr lang="en-US" sz="3200" dirty="0">
                <a:latin typeface="Arial Black" panose="020B0A04020102020204" pitchFamily="34" charset="0"/>
              </a:rPr>
              <a:t>Tangibility</a:t>
            </a:r>
          </a:p>
        </p:txBody>
      </p:sp>
      <p:sp>
        <p:nvSpPr>
          <p:cNvPr id="13" name="Rectangle 12"/>
          <p:cNvSpPr/>
          <p:nvPr/>
        </p:nvSpPr>
        <p:spPr>
          <a:xfrm>
            <a:off x="0" y="908720"/>
            <a:ext cx="9144000" cy="4752528"/>
          </a:xfrm>
          <a:prstGeom prst="rect">
            <a:avLst/>
          </a:prstGeom>
          <a:blipFill dpi="0" rotWithShape="1">
            <a:blip r:embed="rId4">
              <a:alphaModFix amt="13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p:cNvSpPr/>
          <p:nvPr/>
        </p:nvSpPr>
        <p:spPr>
          <a:xfrm>
            <a:off x="448266" y="1835820"/>
            <a:ext cx="8516222" cy="188121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sz="2800" dirty="0">
                <a:solidFill>
                  <a:schemeClr val="tx1"/>
                </a:solidFill>
              </a:rPr>
              <a:t>SERVQUAL Scale </a:t>
            </a:r>
          </a:p>
          <a:p>
            <a:pPr algn="just"/>
            <a:r>
              <a:rPr lang="en-GB" sz="2800" dirty="0">
                <a:solidFill>
                  <a:schemeClr val="tx1"/>
                </a:solidFill>
              </a:rPr>
              <a:t>The five service dimensions which influences a satisfying guest service in a hotel include; tangibility, and Intangibles such as responsibility, empathy, confidence, and reliability (</a:t>
            </a:r>
            <a:r>
              <a:rPr lang="en-US" sz="2800" dirty="0" err="1">
                <a:solidFill>
                  <a:schemeClr val="tx1"/>
                </a:solidFill>
              </a:rPr>
              <a:t>Marić</a:t>
            </a:r>
            <a:r>
              <a:rPr lang="en-US" sz="2800" i="1" dirty="0">
                <a:solidFill>
                  <a:schemeClr val="tx1"/>
                </a:solidFill>
              </a:rPr>
              <a:t> et al.,</a:t>
            </a:r>
            <a:r>
              <a:rPr lang="en-US" sz="2800" dirty="0">
                <a:solidFill>
                  <a:schemeClr val="tx1"/>
                </a:solidFill>
              </a:rPr>
              <a:t> 2016</a:t>
            </a:r>
            <a:r>
              <a:rPr lang="en-GB" sz="2800" dirty="0">
                <a:solidFill>
                  <a:schemeClr val="tx1"/>
                </a:solidFill>
              </a:rPr>
              <a:t>)</a:t>
            </a:r>
          </a:p>
          <a:p>
            <a:pPr marL="285750" indent="-285750">
              <a:buFont typeface="Arial" panose="020B0604020202020204" pitchFamily="34" charset="0"/>
              <a:buChar char="•"/>
            </a:pPr>
            <a:endParaRPr lang="en-US" sz="2800" dirty="0">
              <a:solidFill>
                <a:schemeClr val="tx1"/>
              </a:solidFill>
            </a:endParaRPr>
          </a:p>
        </p:txBody>
      </p:sp>
    </p:spTree>
    <p:extLst>
      <p:ext uri="{BB962C8B-B14F-4D97-AF65-F5344CB8AC3E}">
        <p14:creationId xmlns:p14="http://schemas.microsoft.com/office/powerpoint/2010/main" val="5519236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837777"/>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200" dirty="0">
                <a:latin typeface="Arial Black" panose="020B0A04020102020204" pitchFamily="34" charset="0"/>
              </a:rPr>
              <a:t>Tangibles</a:t>
            </a:r>
            <a:endParaRPr lang="en-GB" altLang="en-US" sz="3200" dirty="0"/>
          </a:p>
        </p:txBody>
      </p:sp>
      <p:sp>
        <p:nvSpPr>
          <p:cNvPr id="5" name="Rectangle 4"/>
          <p:cNvSpPr/>
          <p:nvPr/>
        </p:nvSpPr>
        <p:spPr>
          <a:xfrm>
            <a:off x="395536" y="1323976"/>
            <a:ext cx="8291264" cy="2862322"/>
          </a:xfrm>
          <a:prstGeom prst="rect">
            <a:avLst/>
          </a:prstGeom>
        </p:spPr>
        <p:txBody>
          <a:bodyPr wrap="square">
            <a:spAutoFit/>
          </a:bodyPr>
          <a:lstStyle/>
          <a:p>
            <a:r>
              <a:rPr lang="en-GB" dirty="0"/>
              <a:t>The dimension of tangibility involves all the physical objects, gadgets, equipment, staff’s appearance, and other physical features used in service delivery.</a:t>
            </a:r>
          </a:p>
          <a:p>
            <a:endParaRPr lang="en-GB" dirty="0"/>
          </a:p>
          <a:p>
            <a:endParaRPr lang="en-GB" dirty="0"/>
          </a:p>
          <a:p>
            <a:r>
              <a:rPr lang="en-GB" dirty="0"/>
              <a:t>Friendlies hotel is a five-star hotel with an elegant physical structures in London. </a:t>
            </a:r>
          </a:p>
          <a:p>
            <a:r>
              <a:rPr lang="en-GB" dirty="0"/>
              <a:t>It provides cutting-edge facilities with world-class staffs in a comforting environment</a:t>
            </a:r>
          </a:p>
          <a:p>
            <a:endParaRPr lang="en-GB" dirty="0"/>
          </a:p>
          <a:p>
            <a:endParaRPr lang="en-US" dirty="0"/>
          </a:p>
        </p:txBody>
      </p:sp>
    </p:spTree>
    <p:extLst>
      <p:ext uri="{BB962C8B-B14F-4D97-AF65-F5344CB8AC3E}">
        <p14:creationId xmlns:p14="http://schemas.microsoft.com/office/powerpoint/2010/main" val="41119571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837777"/>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sz="3200" dirty="0">
                <a:latin typeface="Arial Black" panose="020B0A04020102020204" pitchFamily="34" charset="0"/>
              </a:rPr>
              <a:t>The Intangibility component</a:t>
            </a:r>
            <a:endParaRPr lang="en-GB" altLang="en-US" sz="3200" dirty="0">
              <a:latin typeface="Arial Black" panose="020B0A04020102020204" pitchFamily="34" charset="0"/>
            </a:endParaRPr>
          </a:p>
        </p:txBody>
      </p:sp>
      <p:sp>
        <p:nvSpPr>
          <p:cNvPr id="5" name="Rectangle 4"/>
          <p:cNvSpPr/>
          <p:nvPr/>
        </p:nvSpPr>
        <p:spPr>
          <a:xfrm>
            <a:off x="179512" y="1323976"/>
            <a:ext cx="8784976" cy="4247317"/>
          </a:xfrm>
          <a:prstGeom prst="rect">
            <a:avLst/>
          </a:prstGeom>
        </p:spPr>
        <p:txBody>
          <a:bodyPr wrap="square">
            <a:spAutoFit/>
          </a:bodyPr>
          <a:lstStyle/>
          <a:p>
            <a:r>
              <a:rPr lang="en-GB" dirty="0"/>
              <a:t>The Intangibility of guest services in the hotel also plays a crucial role, it defines the staff-guests relationship within a hotel</a:t>
            </a:r>
          </a:p>
          <a:p>
            <a:endParaRPr lang="en-GB" dirty="0"/>
          </a:p>
          <a:p>
            <a:pPr marL="285750" indent="-285750">
              <a:buFont typeface="Arial" panose="020B0604020202020204" pitchFamily="34" charset="0"/>
              <a:buChar char="•"/>
            </a:pPr>
            <a:r>
              <a:rPr lang="en-GB" dirty="0"/>
              <a:t>Reliability</a:t>
            </a:r>
          </a:p>
          <a:p>
            <a:r>
              <a:rPr lang="en-GB" dirty="0"/>
              <a:t>Reliability is the ability to render a professional service accurately and reliably with respect to the promises in the adverts and promotional activities of the hotel (Storey, 2018).</a:t>
            </a:r>
          </a:p>
          <a:p>
            <a:endParaRPr lang="en-GB" dirty="0"/>
          </a:p>
          <a:p>
            <a:pPr marL="285750" indent="-285750">
              <a:buFont typeface="Arial" panose="020B0604020202020204" pitchFamily="34" charset="0"/>
              <a:buChar char="•"/>
            </a:pPr>
            <a:r>
              <a:rPr lang="en-GB" dirty="0"/>
              <a:t>This is one area in which friendlies Hotel has not been consistent. It often fall short of what it advertise on its website and social media. This has got the Hotel some negative reviews from some customers in time past.</a:t>
            </a:r>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14574296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837777"/>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sz="3200" dirty="0">
                <a:latin typeface="Arial Black" panose="020B0A04020102020204" pitchFamily="34" charset="0"/>
              </a:rPr>
              <a:t>The Intangibility component</a:t>
            </a:r>
            <a:endParaRPr lang="en-GB" altLang="en-US" sz="3200" dirty="0">
              <a:latin typeface="Arial Black" panose="020B0A04020102020204" pitchFamily="34" charset="0"/>
            </a:endParaRPr>
          </a:p>
        </p:txBody>
      </p:sp>
      <p:sp>
        <p:nvSpPr>
          <p:cNvPr id="5" name="Rectangle 4"/>
          <p:cNvSpPr/>
          <p:nvPr/>
        </p:nvSpPr>
        <p:spPr>
          <a:xfrm>
            <a:off x="179512" y="1323976"/>
            <a:ext cx="8784976" cy="3970318"/>
          </a:xfrm>
          <a:prstGeom prst="rect">
            <a:avLst/>
          </a:prstGeom>
        </p:spPr>
        <p:txBody>
          <a:bodyPr wrap="square">
            <a:spAutoFit/>
          </a:bodyPr>
          <a:lstStyle/>
          <a:p>
            <a:pPr marL="285750" indent="-285750">
              <a:buFont typeface="Arial" panose="020B0604020202020204" pitchFamily="34" charset="0"/>
              <a:buChar char="•"/>
            </a:pPr>
            <a:r>
              <a:rPr lang="en-GB" dirty="0"/>
              <a:t>Responsibility</a:t>
            </a:r>
          </a:p>
          <a:p>
            <a:endParaRPr lang="en-GB" dirty="0"/>
          </a:p>
          <a:p>
            <a:pPr algn="just"/>
            <a:r>
              <a:rPr lang="en-GB" dirty="0"/>
              <a:t>Responsibility is the willingness and eagerness of the hotel’s administrative to resolve guest’s problems and needs efficiently and rapidly </a:t>
            </a:r>
            <a:r>
              <a:rPr lang="en-US" dirty="0"/>
              <a:t>(</a:t>
            </a:r>
            <a:r>
              <a:rPr lang="en-US" dirty="0" err="1"/>
              <a:t>Narban</a:t>
            </a:r>
            <a:r>
              <a:rPr lang="en-US" dirty="0"/>
              <a:t>, Singh and </a:t>
            </a:r>
            <a:r>
              <a:rPr lang="en-US" dirty="0" err="1"/>
              <a:t>Pratap</a:t>
            </a:r>
            <a:r>
              <a:rPr lang="en-US" dirty="0"/>
              <a:t>, 2016). </a:t>
            </a:r>
          </a:p>
          <a:p>
            <a:pPr algn="just"/>
            <a:endParaRPr lang="en-US" dirty="0"/>
          </a:p>
          <a:p>
            <a:r>
              <a:rPr lang="en-GB" dirty="0"/>
              <a:t> </a:t>
            </a:r>
          </a:p>
          <a:p>
            <a:r>
              <a:rPr lang="en-GB" dirty="0"/>
              <a:t>Friendlies hotel have quality administrative staffs with high Human resource skills, they do resolve customers’ complaints and grievances amicably. Converting an angry customer to a happy customer, thereby retaining their loyalty.</a:t>
            </a:r>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15970932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837777"/>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sz="3200" dirty="0">
                <a:latin typeface="Arial Black" panose="020B0A04020102020204" pitchFamily="34" charset="0"/>
              </a:rPr>
              <a:t>The Intangibility component</a:t>
            </a:r>
            <a:endParaRPr lang="en-GB" altLang="en-US" sz="3200" dirty="0">
              <a:latin typeface="Arial Black" panose="020B0A04020102020204" pitchFamily="34" charset="0"/>
            </a:endParaRPr>
          </a:p>
        </p:txBody>
      </p:sp>
      <p:sp>
        <p:nvSpPr>
          <p:cNvPr id="5" name="Rectangle 4"/>
          <p:cNvSpPr/>
          <p:nvPr/>
        </p:nvSpPr>
        <p:spPr>
          <a:xfrm>
            <a:off x="179512" y="1323976"/>
            <a:ext cx="8784976" cy="3416320"/>
          </a:xfrm>
          <a:prstGeom prst="rect">
            <a:avLst/>
          </a:prstGeom>
        </p:spPr>
        <p:txBody>
          <a:bodyPr wrap="square">
            <a:spAutoFit/>
          </a:bodyPr>
          <a:lstStyle/>
          <a:p>
            <a:pPr marL="285750" indent="-285750">
              <a:buFont typeface="Arial" panose="020B0604020202020204" pitchFamily="34" charset="0"/>
              <a:buChar char="•"/>
            </a:pPr>
            <a:r>
              <a:rPr lang="en-GB" dirty="0"/>
              <a:t>Empathy</a:t>
            </a:r>
          </a:p>
          <a:p>
            <a:endParaRPr lang="en-GB" dirty="0"/>
          </a:p>
          <a:p>
            <a:r>
              <a:rPr lang="en-GB" dirty="0"/>
              <a:t>Empathy involves understanding guests’ needs via the use of individual approach (</a:t>
            </a:r>
            <a:r>
              <a:rPr lang="en-US" dirty="0" err="1"/>
              <a:t>Marić</a:t>
            </a:r>
            <a:r>
              <a:rPr lang="en-US" i="1" dirty="0"/>
              <a:t> et al.,</a:t>
            </a:r>
            <a:r>
              <a:rPr lang="en-US" dirty="0"/>
              <a:t> 2016</a:t>
            </a:r>
            <a:r>
              <a:rPr lang="en-GB" dirty="0"/>
              <a:t>). </a:t>
            </a:r>
            <a:endParaRPr lang="en-US" dirty="0"/>
          </a:p>
          <a:p>
            <a:pPr algn="just"/>
            <a:endParaRPr lang="en-US" dirty="0"/>
          </a:p>
          <a:p>
            <a:r>
              <a:rPr lang="en-GB" dirty="0"/>
              <a:t> </a:t>
            </a:r>
          </a:p>
          <a:p>
            <a:r>
              <a:rPr lang="en-GB" dirty="0"/>
              <a:t>The Hotel excels in this area. The staffs have high interpersonal skills which makes it easier to interact with customers and meets guests’ need.  </a:t>
            </a:r>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35485366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23/10/2019</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
        <p:nvSpPr>
          <p:cNvPr id="6" name="Oval 5"/>
          <p:cNvSpPr/>
          <p:nvPr/>
        </p:nvSpPr>
        <p:spPr>
          <a:xfrm>
            <a:off x="2627784" y="1844824"/>
            <a:ext cx="3672408" cy="36724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3549207" y="1496089"/>
            <a:ext cx="2061462" cy="369332"/>
          </a:xfrm>
          <a:prstGeom prst="rect">
            <a:avLst/>
          </a:prstGeom>
        </p:spPr>
        <p:txBody>
          <a:bodyPr wrap="none">
            <a:spAutoFit/>
          </a:bodyPr>
          <a:lstStyle/>
          <a:p>
            <a:r>
              <a:rPr lang="en-US" dirty="0"/>
              <a:t>SERVICE THEME</a:t>
            </a:r>
          </a:p>
        </p:txBody>
      </p:sp>
      <p:sp>
        <p:nvSpPr>
          <p:cNvPr id="9" name="Rectangle 8"/>
          <p:cNvSpPr/>
          <p:nvPr/>
        </p:nvSpPr>
        <p:spPr>
          <a:xfrm>
            <a:off x="818763" y="3068960"/>
            <a:ext cx="1809021" cy="369332"/>
          </a:xfrm>
          <a:prstGeom prst="rect">
            <a:avLst/>
          </a:prstGeom>
        </p:spPr>
        <p:txBody>
          <a:bodyPr wrap="none">
            <a:spAutoFit/>
          </a:bodyPr>
          <a:lstStyle/>
          <a:p>
            <a:r>
              <a:rPr lang="en-US" dirty="0"/>
              <a:t>INTEGRATION </a:t>
            </a:r>
          </a:p>
        </p:txBody>
      </p:sp>
      <p:sp>
        <p:nvSpPr>
          <p:cNvPr id="10" name="Rectangle 9"/>
          <p:cNvSpPr/>
          <p:nvPr/>
        </p:nvSpPr>
        <p:spPr>
          <a:xfrm>
            <a:off x="6300192" y="3098123"/>
            <a:ext cx="2664063" cy="369332"/>
          </a:xfrm>
          <a:prstGeom prst="rect">
            <a:avLst/>
          </a:prstGeom>
        </p:spPr>
        <p:txBody>
          <a:bodyPr wrap="none">
            <a:spAutoFit/>
          </a:bodyPr>
          <a:lstStyle/>
          <a:p>
            <a:r>
              <a:rPr lang="en-US"/>
              <a:t>SERVICE STANDARDS</a:t>
            </a:r>
            <a:endParaRPr lang="en-US" dirty="0"/>
          </a:p>
        </p:txBody>
      </p:sp>
      <p:sp>
        <p:nvSpPr>
          <p:cNvPr id="11" name="Rectangle 10"/>
          <p:cNvSpPr/>
          <p:nvPr/>
        </p:nvSpPr>
        <p:spPr>
          <a:xfrm>
            <a:off x="3500713" y="3244334"/>
            <a:ext cx="2142574" cy="369332"/>
          </a:xfrm>
          <a:prstGeom prst="rect">
            <a:avLst/>
          </a:prstGeom>
        </p:spPr>
        <p:txBody>
          <a:bodyPr wrap="none">
            <a:spAutoFit/>
          </a:bodyPr>
          <a:lstStyle/>
          <a:p>
            <a:r>
              <a:rPr lang="en-US" dirty="0"/>
              <a:t>CUSTOMERLOGY</a:t>
            </a:r>
          </a:p>
        </p:txBody>
      </p:sp>
      <p:sp>
        <p:nvSpPr>
          <p:cNvPr id="12" name="Rectangle 11"/>
          <p:cNvSpPr/>
          <p:nvPr/>
        </p:nvSpPr>
        <p:spPr>
          <a:xfrm>
            <a:off x="2892617" y="4352891"/>
            <a:ext cx="1313180" cy="369332"/>
          </a:xfrm>
          <a:prstGeom prst="rect">
            <a:avLst/>
          </a:prstGeom>
        </p:spPr>
        <p:txBody>
          <a:bodyPr wrap="none">
            <a:spAutoFit/>
          </a:bodyPr>
          <a:lstStyle/>
          <a:p>
            <a:r>
              <a:rPr lang="en-US" dirty="0"/>
              <a:t>PROCESS</a:t>
            </a:r>
          </a:p>
        </p:txBody>
      </p:sp>
      <p:sp>
        <p:nvSpPr>
          <p:cNvPr id="13" name="Rectangle 12"/>
          <p:cNvSpPr/>
          <p:nvPr/>
        </p:nvSpPr>
        <p:spPr>
          <a:xfrm>
            <a:off x="5610669" y="4307677"/>
            <a:ext cx="898516" cy="369332"/>
          </a:xfrm>
          <a:prstGeom prst="rect">
            <a:avLst/>
          </a:prstGeom>
        </p:spPr>
        <p:txBody>
          <a:bodyPr wrap="none">
            <a:spAutoFit/>
          </a:bodyPr>
          <a:lstStyle/>
          <a:p>
            <a:r>
              <a:rPr lang="en-US" dirty="0"/>
              <a:t>STAFF</a:t>
            </a:r>
          </a:p>
        </p:txBody>
      </p:sp>
      <p:sp>
        <p:nvSpPr>
          <p:cNvPr id="14" name="Rectangle 13"/>
          <p:cNvSpPr/>
          <p:nvPr/>
        </p:nvSpPr>
        <p:spPr>
          <a:xfrm>
            <a:off x="3871518" y="5009503"/>
            <a:ext cx="1184940" cy="369332"/>
          </a:xfrm>
          <a:prstGeom prst="rect">
            <a:avLst/>
          </a:prstGeom>
        </p:spPr>
        <p:txBody>
          <a:bodyPr wrap="none">
            <a:spAutoFit/>
          </a:bodyPr>
          <a:lstStyle/>
          <a:p>
            <a:r>
              <a:rPr lang="en-US" dirty="0"/>
              <a:t>SETTING</a:t>
            </a:r>
          </a:p>
        </p:txBody>
      </p:sp>
      <p:sp>
        <p:nvSpPr>
          <p:cNvPr id="17" name="Rectangle 16"/>
          <p:cNvSpPr/>
          <p:nvPr/>
        </p:nvSpPr>
        <p:spPr>
          <a:xfrm>
            <a:off x="1475656" y="367529"/>
            <a:ext cx="6048672" cy="707886"/>
          </a:xfrm>
          <a:prstGeom prst="rect">
            <a:avLst/>
          </a:prstGeom>
        </p:spPr>
        <p:txBody>
          <a:bodyPr wrap="square">
            <a:spAutoFit/>
          </a:bodyPr>
          <a:lstStyle/>
          <a:p>
            <a:r>
              <a:rPr lang="en-US" sz="4000" dirty="0"/>
              <a:t>Quality Service Cycle</a:t>
            </a:r>
          </a:p>
        </p:txBody>
      </p:sp>
    </p:spTree>
    <p:extLst>
      <p:ext uri="{BB962C8B-B14F-4D97-AF65-F5344CB8AC3E}">
        <p14:creationId xmlns:p14="http://schemas.microsoft.com/office/powerpoint/2010/main" val="31467052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837777"/>
            <a:ext cx="3312368" cy="1895479"/>
          </a:xfrm>
          <a:prstGeom prst="rect">
            <a:avLst/>
          </a:prstGeom>
          <a:blipFill dpi="0" rotWithShape="1">
            <a:blip r:embed="rId3">
              <a:alphaModFix amt="13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sz="3200" dirty="0">
                <a:latin typeface="Arial Black" panose="020B0A04020102020204" pitchFamily="34" charset="0"/>
              </a:rPr>
              <a:t>Service Quality</a:t>
            </a:r>
            <a:endParaRPr lang="en-GB" altLang="en-US" sz="3200" dirty="0">
              <a:latin typeface="Arial Black" panose="020B0A04020102020204" pitchFamily="34" charset="0"/>
            </a:endParaRPr>
          </a:p>
        </p:txBody>
      </p:sp>
      <p:sp>
        <p:nvSpPr>
          <p:cNvPr id="5" name="Rectangle 4"/>
          <p:cNvSpPr/>
          <p:nvPr/>
        </p:nvSpPr>
        <p:spPr>
          <a:xfrm>
            <a:off x="179512" y="1323976"/>
            <a:ext cx="8784976" cy="4524315"/>
          </a:xfrm>
          <a:prstGeom prst="rect">
            <a:avLst/>
          </a:prstGeom>
        </p:spPr>
        <p:txBody>
          <a:bodyPr wrap="square">
            <a:spAutoFit/>
          </a:bodyPr>
          <a:lstStyle/>
          <a:p>
            <a:pPr marL="285750" indent="-285750">
              <a:buFont typeface="Arial" panose="020B0604020202020204" pitchFamily="34" charset="0"/>
              <a:buChar char="•"/>
            </a:pPr>
            <a:r>
              <a:rPr lang="en-US" dirty="0"/>
              <a:t>According to </a:t>
            </a:r>
            <a:r>
              <a:rPr lang="en-US" dirty="0" err="1"/>
              <a:t>Boadu</a:t>
            </a:r>
            <a:r>
              <a:rPr lang="en-US" dirty="0"/>
              <a:t> </a:t>
            </a:r>
            <a:r>
              <a:rPr lang="en-US" i="1" dirty="0"/>
              <a:t>et al., </a:t>
            </a:r>
            <a:r>
              <a:rPr lang="en-US" dirty="0"/>
              <a:t>(2014), quality Guest services refers to the customer perception of their experience with a hotel. i.e. how satisfied or happy a customer is with the services they were provided. including:</a:t>
            </a:r>
          </a:p>
          <a:p>
            <a:pPr marL="285750" indent="-285750">
              <a:buFont typeface="Arial" panose="020B0604020202020204" pitchFamily="34" charset="0"/>
              <a:buChar char="•"/>
            </a:pPr>
            <a:r>
              <a:rPr lang="en-US" dirty="0"/>
              <a:t>Did they enjoy themselves during their stay?</a:t>
            </a:r>
          </a:p>
          <a:p>
            <a:pPr marL="285750" indent="-285750">
              <a:buFont typeface="Arial" panose="020B0604020202020204" pitchFamily="34" charset="0"/>
              <a:buChar char="•"/>
            </a:pPr>
            <a:r>
              <a:rPr lang="en-US" dirty="0"/>
              <a:t>Did they feel they receive good services that worth their money?</a:t>
            </a:r>
          </a:p>
          <a:p>
            <a:pPr marL="285750" indent="-285750">
              <a:buFont typeface="Arial" panose="020B0604020202020204" pitchFamily="34" charset="0"/>
              <a:buChar char="•"/>
            </a:pPr>
            <a:r>
              <a:rPr lang="en-US" dirty="0"/>
              <a:t>Were they happy when they left.?</a:t>
            </a:r>
          </a:p>
          <a:p>
            <a:pPr marL="285750" indent="-285750">
              <a:buFont typeface="Arial" panose="020B0604020202020204" pitchFamily="34" charset="0"/>
              <a:buChar char="•"/>
            </a:pPr>
            <a:r>
              <a:rPr lang="en-US" dirty="0"/>
              <a:t>Do they want to return?</a:t>
            </a:r>
          </a:p>
          <a:p>
            <a:endParaRPr lang="en-US" dirty="0"/>
          </a:p>
          <a:p>
            <a:r>
              <a:rPr lang="en-US" dirty="0"/>
              <a:t>From the research carried out, reviews given to the hotel on social media and their rating on google, the customers of Friendlies hotel, hold them in high esteem. The Hotel has an overall rating of 5.0 The staff performance rating is 4.6 while the facilities rating in the hotel is 5.0. Their location, proximity to commercial centers was rated as 4.6. Most of the customers are willing to use the hotel again in the future. International guests are thrilled with their experience and the interpersonal skills of the staffs in the hotel. Most of the customers left a 5.0 ratings. </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29984230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837777"/>
            <a:ext cx="3312368" cy="1895479"/>
          </a:xfrm>
          <a:prstGeom prst="rect">
            <a:avLst/>
          </a:prstGeom>
          <a:blipFill dpi="0" rotWithShape="1">
            <a:blip r:embed="rId3">
              <a:alphaModFix amt="13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sz="3200" dirty="0">
                <a:latin typeface="Arial Black" panose="020B0A04020102020204" pitchFamily="34" charset="0"/>
              </a:rPr>
              <a:t>Service Quality</a:t>
            </a:r>
            <a:endParaRPr lang="en-GB" altLang="en-US" sz="3200" dirty="0">
              <a:latin typeface="Arial Black" panose="020B0A04020102020204" pitchFamily="34" charset="0"/>
            </a:endParaRPr>
          </a:p>
        </p:txBody>
      </p:sp>
      <p:pic>
        <p:nvPicPr>
          <p:cNvPr id="2" name="Picture 1"/>
          <p:cNvPicPr>
            <a:picLocks noChangeAspect="1"/>
          </p:cNvPicPr>
          <p:nvPr/>
        </p:nvPicPr>
        <p:blipFill rotWithShape="1">
          <a:blip r:embed="rId5" cstate="email">
            <a:extLst>
              <a:ext uri="{28A0092B-C50C-407E-A947-70E740481C1C}">
                <a14:useLocalDpi xmlns:a14="http://schemas.microsoft.com/office/drawing/2010/main"/>
              </a:ext>
            </a:extLst>
          </a:blip>
          <a:srcRect t="2629" b="2028"/>
          <a:stretch/>
        </p:blipFill>
        <p:spPr>
          <a:xfrm>
            <a:off x="395535" y="1684016"/>
            <a:ext cx="8370363" cy="3977232"/>
          </a:xfrm>
          <a:prstGeom prst="rect">
            <a:avLst/>
          </a:prstGeom>
        </p:spPr>
      </p:pic>
      <p:sp>
        <p:nvSpPr>
          <p:cNvPr id="3" name="Rectangle 2"/>
          <p:cNvSpPr/>
          <p:nvPr/>
        </p:nvSpPr>
        <p:spPr>
          <a:xfrm>
            <a:off x="517232" y="1164651"/>
            <a:ext cx="8020144" cy="369332"/>
          </a:xfrm>
          <a:prstGeom prst="rect">
            <a:avLst/>
          </a:prstGeom>
        </p:spPr>
        <p:txBody>
          <a:bodyPr wrap="none">
            <a:spAutoFit/>
          </a:bodyPr>
          <a:lstStyle/>
          <a:p>
            <a:r>
              <a:rPr lang="en-US" b="1" dirty="0"/>
              <a:t>Friendlies Ratings by their guests, the review was given by 3,441 guests</a:t>
            </a:r>
          </a:p>
        </p:txBody>
      </p:sp>
    </p:spTree>
    <p:extLst>
      <p:ext uri="{BB962C8B-B14F-4D97-AF65-F5344CB8AC3E}">
        <p14:creationId xmlns:p14="http://schemas.microsoft.com/office/powerpoint/2010/main" val="12474866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sz="3200" dirty="0">
                <a:latin typeface="Arial Black" panose="020B0A04020102020204" pitchFamily="34" charset="0"/>
              </a:rPr>
              <a:t>Service Settings</a:t>
            </a:r>
            <a:endParaRPr lang="en-GB" altLang="en-US" sz="3200" dirty="0">
              <a:latin typeface="Arial Black" panose="020B0A04020102020204" pitchFamily="34" charset="0"/>
            </a:endParaRPr>
          </a:p>
        </p:txBody>
      </p:sp>
      <p:sp>
        <p:nvSpPr>
          <p:cNvPr id="5" name="Rectangle 4"/>
          <p:cNvSpPr/>
          <p:nvPr/>
        </p:nvSpPr>
        <p:spPr>
          <a:xfrm>
            <a:off x="179512" y="1323976"/>
            <a:ext cx="8784976" cy="3139321"/>
          </a:xfrm>
          <a:prstGeom prst="rect">
            <a:avLst/>
          </a:prstGeom>
        </p:spPr>
        <p:txBody>
          <a:bodyPr wrap="square">
            <a:spAutoFit/>
          </a:bodyPr>
          <a:lstStyle/>
          <a:p>
            <a:r>
              <a:rPr lang="en-GB" altLang="en-US" dirty="0"/>
              <a:t>Service Setting. </a:t>
            </a:r>
            <a:r>
              <a:rPr lang="en-GB" dirty="0"/>
              <a:t>Evaluate how the hotel adapts to changing consumer preference</a:t>
            </a:r>
          </a:p>
          <a:p>
            <a:endParaRPr lang="en-GB" dirty="0"/>
          </a:p>
          <a:p>
            <a:r>
              <a:rPr lang="en-GB" dirty="0"/>
              <a:t> Friendlies Hotel has a culture of taking survey from every guest that make use of their facilities, through this measure they are able to keep track of the current trends, desires of the guests and advances in the industry. The Core values in Friendlies hotels include:</a:t>
            </a:r>
          </a:p>
          <a:p>
            <a:endParaRPr lang="en-GB" dirty="0"/>
          </a:p>
          <a:p>
            <a:pPr marL="285750" indent="-285750">
              <a:buFont typeface="Arial" panose="020B0604020202020204" pitchFamily="34" charset="0"/>
              <a:buChar char="•"/>
            </a:pPr>
            <a:r>
              <a:rPr lang="en-US" dirty="0"/>
              <a:t>Putting Customers first</a:t>
            </a:r>
          </a:p>
          <a:p>
            <a:pPr marL="285750" indent="-285750">
              <a:buFont typeface="Arial" panose="020B0604020202020204" pitchFamily="34" charset="0"/>
              <a:buChar char="•"/>
            </a:pPr>
            <a:r>
              <a:rPr lang="en-US" dirty="0"/>
              <a:t>Being Polite </a:t>
            </a:r>
          </a:p>
          <a:p>
            <a:pPr marL="285750" indent="-285750">
              <a:buFont typeface="Arial" panose="020B0604020202020204" pitchFamily="34" charset="0"/>
              <a:buChar char="•"/>
            </a:pPr>
            <a:r>
              <a:rPr lang="en-US" dirty="0"/>
              <a:t>Not having a negative attitude</a:t>
            </a:r>
          </a:p>
          <a:p>
            <a:endParaRPr lang="en-US" dirty="0"/>
          </a:p>
        </p:txBody>
      </p:sp>
    </p:spTree>
    <p:extLst>
      <p:ext uri="{BB962C8B-B14F-4D97-AF65-F5344CB8AC3E}">
        <p14:creationId xmlns:p14="http://schemas.microsoft.com/office/powerpoint/2010/main" val="30692115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dirty="0">
                <a:latin typeface="Arial Black" panose="020B0A04020102020204" pitchFamily="34" charset="0"/>
              </a:rPr>
              <a:t>Service Delivery by the Organisation</a:t>
            </a:r>
          </a:p>
        </p:txBody>
      </p:sp>
      <p:sp>
        <p:nvSpPr>
          <p:cNvPr id="2" name="Rectangle 1"/>
          <p:cNvSpPr/>
          <p:nvPr/>
        </p:nvSpPr>
        <p:spPr>
          <a:xfrm>
            <a:off x="457200" y="1443841"/>
            <a:ext cx="7499176" cy="3416320"/>
          </a:xfrm>
          <a:prstGeom prst="rect">
            <a:avLst/>
          </a:prstGeom>
        </p:spPr>
        <p:txBody>
          <a:bodyPr wrap="square">
            <a:spAutoFit/>
          </a:bodyPr>
          <a:lstStyle/>
          <a:p>
            <a:pPr marL="0" marR="0" algn="just">
              <a:lnSpc>
                <a:spcPct val="200000"/>
              </a:lnSpc>
              <a:spcBef>
                <a:spcPts val="0"/>
              </a:spcBef>
              <a:spcAft>
                <a:spcPts val="0"/>
              </a:spcAft>
            </a:pPr>
            <a:r>
              <a:rPr lang="en-US" dirty="0">
                <a:latin typeface="Times New Roman" panose="02020603050405020304" pitchFamily="18" charset="0"/>
                <a:ea typeface="Calibri" panose="020F0502020204030204" pitchFamily="34" charset="0"/>
                <a:cs typeface="Times New Roman" panose="02020603050405020304" pitchFamily="18" charset="0"/>
              </a:rPr>
              <a:t>Service Delivery Systems </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0"/>
              </a:spcAft>
            </a:pPr>
            <a:r>
              <a:rPr lang="en-US" dirty="0">
                <a:latin typeface="Times New Roman" panose="02020603050405020304" pitchFamily="18" charset="0"/>
                <a:ea typeface="Calibri" panose="020F0502020204030204" pitchFamily="34" charset="0"/>
                <a:cs typeface="Times New Roman" panose="02020603050405020304" pitchFamily="18" charset="0"/>
              </a:rPr>
              <a:t>• Cast – The employees who are responsible for delivering the quality customer service </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0"/>
              </a:spcAft>
            </a:pPr>
            <a:r>
              <a:rPr lang="en-US" dirty="0">
                <a:latin typeface="Times New Roman" panose="02020603050405020304" pitchFamily="18" charset="0"/>
                <a:ea typeface="Calibri" panose="020F0502020204030204" pitchFamily="34" charset="0"/>
                <a:cs typeface="Times New Roman" panose="02020603050405020304" pitchFamily="18" charset="0"/>
              </a:rPr>
              <a:t>• Setting – The elements in the environment that create a good customer experience</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0"/>
              </a:spcAft>
            </a:pPr>
            <a:r>
              <a:rPr lang="en-US" dirty="0">
                <a:latin typeface="Times New Roman" panose="02020603050405020304" pitchFamily="18" charset="0"/>
                <a:ea typeface="Calibri" panose="020F0502020204030204" pitchFamily="34" charset="0"/>
                <a:cs typeface="Times New Roman" panose="02020603050405020304" pitchFamily="18" charset="0"/>
              </a:rPr>
              <a:t> • Process- The systems that support the employee and physical environment</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157919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dirty="0">
                <a:latin typeface="Arial Black" panose="020B0A04020102020204" pitchFamily="34" charset="0"/>
              </a:rPr>
              <a:t>Service Delivery by the Organisation</a:t>
            </a:r>
          </a:p>
        </p:txBody>
      </p:sp>
      <p:sp>
        <p:nvSpPr>
          <p:cNvPr id="5" name="Rectangle 4"/>
          <p:cNvSpPr/>
          <p:nvPr/>
        </p:nvSpPr>
        <p:spPr>
          <a:xfrm>
            <a:off x="179512" y="1323976"/>
            <a:ext cx="8784976" cy="3416320"/>
          </a:xfrm>
          <a:prstGeom prst="rect">
            <a:avLst/>
          </a:prstGeom>
        </p:spPr>
        <p:txBody>
          <a:bodyPr wrap="square">
            <a:spAutoFit/>
          </a:bodyPr>
          <a:lstStyle/>
          <a:p>
            <a:r>
              <a:rPr lang="en-US" altLang="en-US" dirty="0"/>
              <a:t>Though the Hotel seeks to employ quality staff, there have been report of the staff fallen shorts of standards required of them. The may be due to large number of guests with irrational needs. Also, the number of workers in the hotels seems to be fewer than that which could cater for the number of its customers. Thus when the workers are burn out, they may not be efficient as they ought to be.</a:t>
            </a:r>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849921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dirty="0">
                <a:latin typeface="Arial Black" panose="020B0A04020102020204" pitchFamily="34" charset="0"/>
              </a:rPr>
              <a:t>Guest Service Experience(s)</a:t>
            </a:r>
          </a:p>
        </p:txBody>
      </p:sp>
      <p:pic>
        <p:nvPicPr>
          <p:cNvPr id="8" name="Picture 7"/>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23760" y="1700808"/>
            <a:ext cx="8724704" cy="3960440"/>
          </a:xfrm>
          <a:prstGeom prst="rect">
            <a:avLst/>
          </a:prstGeom>
        </p:spPr>
      </p:pic>
      <p:sp>
        <p:nvSpPr>
          <p:cNvPr id="2" name="Rectangle 1"/>
          <p:cNvSpPr/>
          <p:nvPr/>
        </p:nvSpPr>
        <p:spPr>
          <a:xfrm>
            <a:off x="82651" y="1264603"/>
            <a:ext cx="4464684" cy="467629"/>
          </a:xfrm>
          <a:prstGeom prst="rect">
            <a:avLst/>
          </a:prstGeom>
        </p:spPr>
        <p:txBody>
          <a:bodyPr wrap="none">
            <a:spAutoFit/>
          </a:bodyPr>
          <a:lstStyle/>
          <a:p>
            <a:pPr marR="0" algn="just">
              <a:lnSpc>
                <a:spcPct val="107000"/>
              </a:lnSpc>
              <a:spcBef>
                <a:spcPts val="0"/>
              </a:spcBef>
              <a:spcAft>
                <a:spcPts val="800"/>
              </a:spcAft>
            </a:pPr>
            <a:r>
              <a:rPr lang="en-US" sz="2400" dirty="0">
                <a:ea typeface="Calibri" panose="020F0502020204030204" pitchFamily="34" charset="0"/>
                <a:cs typeface="Times New Roman" panose="02020603050405020304" pitchFamily="18" charset="0"/>
              </a:rPr>
              <a:t>Likert Scale for Friendlies Hotel</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237061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dirty="0">
                <a:latin typeface="Arial Black" panose="020B0A04020102020204" pitchFamily="34" charset="0"/>
              </a:rPr>
              <a:t>Appraisal</a:t>
            </a:r>
          </a:p>
        </p:txBody>
      </p:sp>
      <p:sp>
        <p:nvSpPr>
          <p:cNvPr id="2" name="Rectangle 1"/>
          <p:cNvSpPr/>
          <p:nvPr/>
        </p:nvSpPr>
        <p:spPr>
          <a:xfrm>
            <a:off x="3203848" y="1237873"/>
            <a:ext cx="2108269" cy="369332"/>
          </a:xfrm>
          <a:prstGeom prst="rect">
            <a:avLst/>
          </a:prstGeom>
        </p:spPr>
        <p:txBody>
          <a:bodyPr wrap="none">
            <a:spAutoFit/>
          </a:bodyPr>
          <a:lstStyle/>
          <a:p>
            <a:r>
              <a:rPr lang="en-US" b="1" dirty="0"/>
              <a:t>1. Quality Service</a:t>
            </a:r>
          </a:p>
        </p:txBody>
      </p:sp>
      <p:sp>
        <p:nvSpPr>
          <p:cNvPr id="3" name="Rectangle 2"/>
          <p:cNvSpPr/>
          <p:nvPr/>
        </p:nvSpPr>
        <p:spPr>
          <a:xfrm>
            <a:off x="611560" y="1772816"/>
            <a:ext cx="8075240" cy="2862322"/>
          </a:xfrm>
          <a:prstGeom prst="rect">
            <a:avLst/>
          </a:prstGeom>
        </p:spPr>
        <p:txBody>
          <a:bodyPr wrap="square">
            <a:spAutoFit/>
          </a:bodyPr>
          <a:lstStyle/>
          <a:p>
            <a:pPr marL="0" marR="0" algn="just">
              <a:lnSpc>
                <a:spcPct val="200000"/>
              </a:lnSpc>
              <a:spcBef>
                <a:spcPts val="0"/>
              </a:spcBef>
              <a:spcAft>
                <a:spcPts val="0"/>
              </a:spcAft>
            </a:pPr>
            <a:r>
              <a:rPr lang="en-US" dirty="0">
                <a:latin typeface="Times New Roman" panose="02020603050405020304" pitchFamily="18" charset="0"/>
                <a:ea typeface="Calibri" panose="020F0502020204030204" pitchFamily="34" charset="0"/>
                <a:cs typeface="Times New Roman" panose="02020603050405020304" pitchFamily="18" charset="0"/>
              </a:rPr>
              <a:t>Friendlies Hotel, provide a valuable system for delivering quality service in a safe, courteous, entertaining, and efficient way. The staffs create magical moments for the Guest every day through proactive, responsive, and reactive service. The management of Friendlies in turn provide the employees with training, support, and recognition they need in order to model the unique difference every day.</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389590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dirty="0">
                <a:latin typeface="Arial Black" panose="020B0A04020102020204" pitchFamily="34" charset="0"/>
              </a:rPr>
              <a:t>Appraisal</a:t>
            </a:r>
          </a:p>
        </p:txBody>
      </p:sp>
      <p:sp>
        <p:nvSpPr>
          <p:cNvPr id="2" name="Rectangle 1"/>
          <p:cNvSpPr/>
          <p:nvPr/>
        </p:nvSpPr>
        <p:spPr>
          <a:xfrm>
            <a:off x="218342" y="1228544"/>
            <a:ext cx="5512215" cy="338554"/>
          </a:xfrm>
          <a:prstGeom prst="rect">
            <a:avLst/>
          </a:prstGeom>
        </p:spPr>
        <p:txBody>
          <a:bodyPr wrap="none">
            <a:spAutoFit/>
          </a:bodyPr>
          <a:lstStyle/>
          <a:p>
            <a:r>
              <a:rPr lang="en-US" sz="1600" b="1" dirty="0"/>
              <a:t>2. Friendlies Tactics of achieving Quality guest service</a:t>
            </a:r>
          </a:p>
        </p:txBody>
      </p:sp>
      <p:sp>
        <p:nvSpPr>
          <p:cNvPr id="5" name="Rectangle 4"/>
          <p:cNvSpPr/>
          <p:nvPr/>
        </p:nvSpPr>
        <p:spPr>
          <a:xfrm>
            <a:off x="539552" y="1737610"/>
            <a:ext cx="6768752" cy="3170099"/>
          </a:xfrm>
          <a:prstGeom prst="rect">
            <a:avLst/>
          </a:prstGeom>
        </p:spPr>
        <p:txBody>
          <a:bodyPr wrap="square">
            <a:spAutoFit/>
          </a:bodyPr>
          <a:lstStyle/>
          <a:p>
            <a:pPr marL="285750" marR="0" indent="-285750" algn="just">
              <a:lnSpc>
                <a:spcPct val="200000"/>
              </a:lnSpc>
              <a:spcBef>
                <a:spcPts val="0"/>
              </a:spcBef>
              <a:spcAft>
                <a:spcPts val="0"/>
              </a:spcAft>
              <a:buFont typeface="Arial" panose="020B0604020202020204" pitchFamily="34" charset="0"/>
              <a:buChar char="•"/>
            </a:pPr>
            <a:r>
              <a:rPr lang="en-US" sz="2000" dirty="0">
                <a:latin typeface="Calibri" panose="020F0502020204030204" pitchFamily="34" charset="0"/>
                <a:ea typeface="Calibri" panose="020F0502020204030204" pitchFamily="34" charset="0"/>
                <a:cs typeface="Times New Roman" panose="02020603050405020304" pitchFamily="18" charset="0"/>
              </a:rPr>
              <a:t>Involve the Cast in the show </a:t>
            </a:r>
          </a:p>
          <a:p>
            <a:pPr marL="285750" marR="0" indent="-285750" algn="just">
              <a:lnSpc>
                <a:spcPct val="200000"/>
              </a:lnSpc>
              <a:spcBef>
                <a:spcPts val="0"/>
              </a:spcBef>
              <a:spcAft>
                <a:spcPts val="0"/>
              </a:spcAft>
              <a:buFont typeface="Arial" panose="020B0604020202020204" pitchFamily="34" charset="0"/>
              <a:buChar char="•"/>
            </a:pPr>
            <a:r>
              <a:rPr lang="en-US" sz="2000" dirty="0">
                <a:latin typeface="Calibri" panose="020F0502020204030204" pitchFamily="34" charset="0"/>
                <a:ea typeface="Calibri" panose="020F0502020204030204" pitchFamily="34" charset="0"/>
                <a:cs typeface="Times New Roman" panose="02020603050405020304" pitchFamily="18" charset="0"/>
              </a:rPr>
              <a:t>Establish processes that help the Cast deliver Quality Service</a:t>
            </a:r>
          </a:p>
          <a:p>
            <a:pPr marL="285750" marR="0" indent="-285750" algn="just">
              <a:lnSpc>
                <a:spcPct val="200000"/>
              </a:lnSpc>
              <a:spcBef>
                <a:spcPts val="0"/>
              </a:spcBef>
              <a:spcAft>
                <a:spcPts val="0"/>
              </a:spcAft>
              <a:buFont typeface="Arial" panose="020B0604020202020204" pitchFamily="34" charset="0"/>
              <a:buChar char="•"/>
            </a:pPr>
            <a:r>
              <a:rPr lang="en-US" sz="2000" dirty="0">
                <a:effectLst/>
                <a:latin typeface="Calibri" panose="020F0502020204030204" pitchFamily="34" charset="0"/>
                <a:ea typeface="Calibri" panose="020F0502020204030204" pitchFamily="34" charset="0"/>
                <a:cs typeface="Times New Roman" panose="02020603050405020304" pitchFamily="18" charset="0"/>
              </a:rPr>
              <a:t>Trains and Empower staffs to deliver within the scope of the company’s standard.</a:t>
            </a:r>
          </a:p>
          <a:p>
            <a:pPr marL="285750" marR="0" indent="-285750" algn="just">
              <a:lnSpc>
                <a:spcPct val="200000"/>
              </a:lnSpc>
              <a:spcBef>
                <a:spcPts val="0"/>
              </a:spcBef>
              <a:spcAft>
                <a:spcPts val="0"/>
              </a:spcAft>
              <a:buFont typeface="Arial" panose="020B0604020202020204" pitchFamily="34" charset="0"/>
              <a:buChar char="•"/>
            </a:pPr>
            <a:r>
              <a:rPr lang="en-US" sz="2000" dirty="0"/>
              <a:t>Develop incentive programs for changed attitudes</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730426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dirty="0">
                <a:latin typeface="Arial Black" panose="020B0A04020102020204" pitchFamily="34" charset="0"/>
              </a:rPr>
              <a:t>Appraisal</a:t>
            </a:r>
          </a:p>
        </p:txBody>
      </p:sp>
      <p:sp>
        <p:nvSpPr>
          <p:cNvPr id="2" name="Rectangle 1"/>
          <p:cNvSpPr/>
          <p:nvPr/>
        </p:nvSpPr>
        <p:spPr>
          <a:xfrm>
            <a:off x="323528" y="889844"/>
            <a:ext cx="8363272" cy="3416320"/>
          </a:xfrm>
          <a:prstGeom prst="rect">
            <a:avLst/>
          </a:prstGeom>
        </p:spPr>
        <p:txBody>
          <a:bodyPr wrap="square">
            <a:spAutoFit/>
          </a:bodyPr>
          <a:lstStyle/>
          <a:p>
            <a:pPr marL="0" marR="0" algn="just">
              <a:lnSpc>
                <a:spcPct val="200000"/>
              </a:lnSpc>
              <a:spcBef>
                <a:spcPts val="0"/>
              </a:spcBef>
              <a:spcAft>
                <a:spcPts val="0"/>
              </a:spcAft>
            </a:pPr>
            <a:r>
              <a:rPr lang="en-US" b="1" dirty="0">
                <a:latin typeface="Times New Roman" panose="02020603050405020304" pitchFamily="18" charset="0"/>
                <a:ea typeface="Calibri" panose="020F0502020204030204" pitchFamily="34" charset="0"/>
                <a:cs typeface="Times New Roman" panose="02020603050405020304" pitchFamily="18" charset="0"/>
              </a:rPr>
              <a:t>3. Delivery system</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Friendlies hotel has a complete understanding of guest service delivery settings which enables it to create an environment with quality service in mind, as well as to enhance the existing facilities</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Also, the hotel create a seamless processes, aimed at removing barriers to providing service.</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161284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b="1" i="1" dirty="0"/>
              <a:t>Conclusion</a:t>
            </a:r>
            <a:endParaRPr lang="en-GB" altLang="en-US" sz="2800" dirty="0">
              <a:latin typeface="Arial Black" panose="020B0A04020102020204" pitchFamily="34" charset="0"/>
            </a:endParaRPr>
          </a:p>
        </p:txBody>
      </p:sp>
      <p:sp>
        <p:nvSpPr>
          <p:cNvPr id="5" name="Rectangle 4"/>
          <p:cNvSpPr/>
          <p:nvPr/>
        </p:nvSpPr>
        <p:spPr>
          <a:xfrm>
            <a:off x="179512" y="1323976"/>
            <a:ext cx="8784976" cy="2862322"/>
          </a:xfrm>
          <a:prstGeom prst="rect">
            <a:avLst/>
          </a:prstGeom>
        </p:spPr>
        <p:txBody>
          <a:bodyPr wrap="square">
            <a:spAutoFit/>
          </a:bodyPr>
          <a:lstStyle/>
          <a:p>
            <a:pPr marL="0" indent="0">
              <a:buNone/>
            </a:pPr>
            <a:endParaRPr lang="en-GB" altLang="en-US" dirty="0">
              <a:latin typeface="Adobe Caslon Pro" panose="0205050205050A020403" pitchFamily="18" charset="0"/>
            </a:endParaRPr>
          </a:p>
          <a:p>
            <a:pPr>
              <a:buFont typeface="Wingdings" panose="05000000000000000000" pitchFamily="2" charset="2"/>
              <a:buChar char="§"/>
            </a:pPr>
            <a:r>
              <a:rPr lang="en-GB" altLang="en-US" dirty="0">
                <a:latin typeface="Adobe Caslon Pro" panose="0205050205050A020403" pitchFamily="18" charset="0"/>
              </a:rPr>
              <a:t>The guest service in the hotel has been positive, generating a 5.0 rating from over 3, 400 clients. </a:t>
            </a:r>
          </a:p>
          <a:p>
            <a:pPr>
              <a:buFont typeface="Wingdings" panose="05000000000000000000" pitchFamily="2" charset="2"/>
              <a:buChar char="§"/>
            </a:pPr>
            <a:r>
              <a:rPr lang="en-GB" altLang="en-US" dirty="0">
                <a:latin typeface="Adobe Caslon Pro" panose="0205050205050A020403" pitchFamily="18" charset="0"/>
              </a:rPr>
              <a:t>The major area in which the hotel is lacking is in the number of staffs, which is not enough to cater for the large number of guests it is receiving. </a:t>
            </a:r>
          </a:p>
          <a:p>
            <a:pPr>
              <a:buFont typeface="Wingdings" panose="05000000000000000000" pitchFamily="2" charset="2"/>
              <a:buChar char="§"/>
            </a:pPr>
            <a:r>
              <a:rPr lang="en-GB" altLang="en-US" dirty="0">
                <a:latin typeface="Adobe Caslon Pro" panose="0205050205050A020403" pitchFamily="18" charset="0"/>
              </a:rPr>
              <a:t>Also, the inability of the hotel to keep to promises as advertise on their websites and social media often cause confrontations from some clients.</a:t>
            </a:r>
          </a:p>
          <a:p>
            <a:pPr>
              <a:buFont typeface="Wingdings" panose="05000000000000000000" pitchFamily="2" charset="2"/>
              <a:buChar char="§"/>
            </a:pPr>
            <a:r>
              <a:rPr lang="en-GB" altLang="en-US" dirty="0">
                <a:latin typeface="Adobe Caslon Pro" panose="0205050205050A020403" pitchFamily="18" charset="0"/>
              </a:rPr>
              <a:t>The Human Resource and the Administrative are efficient in </a:t>
            </a:r>
            <a:r>
              <a:rPr lang="en-GB" altLang="en-US" dirty="0" err="1">
                <a:latin typeface="Adobe Caslon Pro" panose="0205050205050A020403" pitchFamily="18" charset="0"/>
              </a:rPr>
              <a:t>hanlding</a:t>
            </a:r>
            <a:r>
              <a:rPr lang="en-GB" altLang="en-US" dirty="0">
                <a:latin typeface="Adobe Caslon Pro" panose="0205050205050A020403" pitchFamily="18" charset="0"/>
              </a:rPr>
              <a:t> grievances from customers, which is favouring the brand identity of the hotel.</a:t>
            </a:r>
          </a:p>
          <a:p>
            <a:pPr marL="0" indent="0">
              <a:buNone/>
            </a:pPr>
            <a:r>
              <a:rPr lang="en-GB" altLang="en-US" dirty="0">
                <a:latin typeface="Adobe Caslon Pro" panose="0205050205050A020403" pitchFamily="18" charset="0"/>
              </a:rPr>
              <a:t>    </a:t>
            </a:r>
          </a:p>
        </p:txBody>
      </p:sp>
    </p:spTree>
    <p:extLst>
      <p:ext uri="{BB962C8B-B14F-4D97-AF65-F5344CB8AC3E}">
        <p14:creationId xmlns:p14="http://schemas.microsoft.com/office/powerpoint/2010/main" val="34599311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b="1" i="1" dirty="0"/>
              <a:t>Findings</a:t>
            </a:r>
            <a:endParaRPr lang="en-GB" altLang="en-US" sz="2800" dirty="0">
              <a:latin typeface="Arial Black" panose="020B0A04020102020204" pitchFamily="34" charset="0"/>
            </a:endParaRPr>
          </a:p>
        </p:txBody>
      </p:sp>
      <p:sp>
        <p:nvSpPr>
          <p:cNvPr id="5" name="Rectangle 4"/>
          <p:cNvSpPr/>
          <p:nvPr/>
        </p:nvSpPr>
        <p:spPr>
          <a:xfrm>
            <a:off x="179512" y="1628800"/>
            <a:ext cx="8784976" cy="2862322"/>
          </a:xfrm>
          <a:prstGeom prst="rect">
            <a:avLst/>
          </a:prstGeom>
        </p:spPr>
        <p:txBody>
          <a:bodyPr wrap="square">
            <a:spAutoFit/>
          </a:bodyPr>
          <a:lstStyle/>
          <a:p>
            <a:pPr algn="just">
              <a:buFont typeface="Wingdings" panose="05000000000000000000" pitchFamily="2" charset="2"/>
              <a:buChar char="§"/>
            </a:pPr>
            <a:r>
              <a:rPr lang="en-GB" altLang="en-US" dirty="0">
                <a:latin typeface="Adobe Caslon Pro" panose="0205050205050A020403" pitchFamily="18" charset="0"/>
              </a:rPr>
              <a:t>From the study, Friendlies Hotel is a five star hotel with huge financial prowess, thus it is able to invest it infrastructure development (Tangibles) and Services (Intangibles)</a:t>
            </a:r>
          </a:p>
          <a:p>
            <a:pPr algn="just">
              <a:buFont typeface="Wingdings" panose="05000000000000000000" pitchFamily="2" charset="2"/>
              <a:buChar char="§"/>
            </a:pPr>
            <a:r>
              <a:rPr lang="en-GB" altLang="en-US" dirty="0">
                <a:latin typeface="Adobe Caslon Pro" panose="0205050205050A020403" pitchFamily="18" charset="0"/>
              </a:rPr>
              <a:t>The favourable financial position of the Hotel also enables it to hire World-Class employees who are dedicated to the satisfaction of its clients.</a:t>
            </a:r>
          </a:p>
          <a:p>
            <a:pPr algn="just">
              <a:buFont typeface="Wingdings" panose="05000000000000000000" pitchFamily="2" charset="2"/>
              <a:buChar char="§"/>
            </a:pPr>
            <a:r>
              <a:rPr lang="en-GB" altLang="en-US" dirty="0">
                <a:latin typeface="Adobe Caslon Pro" panose="0205050205050A020403" pitchFamily="18" charset="0"/>
              </a:rPr>
              <a:t>The </a:t>
            </a:r>
            <a:r>
              <a:rPr lang="en-GB" altLang="en-US" dirty="0" err="1">
                <a:latin typeface="Adobe Caslon Pro" panose="0205050205050A020403" pitchFamily="18" charset="0"/>
              </a:rPr>
              <a:t>Uniques</a:t>
            </a:r>
            <a:r>
              <a:rPr lang="en-GB" altLang="en-US" dirty="0">
                <a:latin typeface="Adobe Caslon Pro" panose="0205050205050A020403" pitchFamily="18" charset="0"/>
              </a:rPr>
              <a:t> Selling Point of the  Hotel includes its location. It is situated in the commercial centre of Manchester, London, this gives the Hotel lots of exposure to its target customers. </a:t>
            </a:r>
          </a:p>
          <a:p>
            <a:pPr algn="just">
              <a:buFont typeface="Wingdings" panose="05000000000000000000" pitchFamily="2" charset="2"/>
              <a:buChar char="§"/>
            </a:pPr>
            <a:r>
              <a:rPr lang="en-GB" altLang="en-US" dirty="0">
                <a:latin typeface="Adobe Caslon Pro" panose="0205050205050A020403" pitchFamily="18" charset="0"/>
              </a:rPr>
              <a:t>The ability of the Hotel to provide a safe, free car parking lots to all its guest is vital in attracting high net worth clients with luxurious cars.</a:t>
            </a:r>
          </a:p>
          <a:p>
            <a:pPr algn="just">
              <a:buFont typeface="Wingdings" panose="05000000000000000000" pitchFamily="2" charset="2"/>
              <a:buChar char="§"/>
            </a:pPr>
            <a:r>
              <a:rPr lang="en-GB" altLang="en-US" dirty="0">
                <a:latin typeface="Adobe Caslon Pro" panose="0205050205050A020403" pitchFamily="18" charset="0"/>
              </a:rPr>
              <a:t>The Hotel will need to hire more staffs to cater for its large number of guests.</a:t>
            </a:r>
            <a:endParaRPr lang="en-GB" altLang="en-US" dirty="0"/>
          </a:p>
        </p:txBody>
      </p:sp>
    </p:spTree>
    <p:extLst>
      <p:ext uri="{BB962C8B-B14F-4D97-AF65-F5344CB8AC3E}">
        <p14:creationId xmlns:p14="http://schemas.microsoft.com/office/powerpoint/2010/main" val="20035089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b="1" i="1" dirty="0"/>
              <a:t>References</a:t>
            </a:r>
            <a:endParaRPr lang="en-GB" altLang="en-US" sz="2800" dirty="0">
              <a:latin typeface="Arial Black" panose="020B0A04020102020204" pitchFamily="34" charset="0"/>
            </a:endParaRPr>
          </a:p>
        </p:txBody>
      </p:sp>
      <p:sp>
        <p:nvSpPr>
          <p:cNvPr id="5" name="Rectangle 4"/>
          <p:cNvSpPr/>
          <p:nvPr/>
        </p:nvSpPr>
        <p:spPr>
          <a:xfrm>
            <a:off x="179512" y="1118349"/>
            <a:ext cx="8784976" cy="4524315"/>
          </a:xfrm>
          <a:prstGeom prst="rect">
            <a:avLst/>
          </a:prstGeom>
        </p:spPr>
        <p:txBody>
          <a:bodyPr wrap="square">
            <a:spAutoFit/>
          </a:bodyPr>
          <a:lstStyle/>
          <a:p>
            <a:pPr marL="285750" indent="-285750" algn="just">
              <a:buFont typeface="Arial" panose="020B0604020202020204" pitchFamily="34" charset="0"/>
              <a:buChar char="•"/>
            </a:pPr>
            <a:r>
              <a:rPr lang="en-US" sz="1600" dirty="0"/>
              <a:t>Blyton, P., </a:t>
            </a:r>
            <a:r>
              <a:rPr lang="en-US" sz="1600" dirty="0" err="1"/>
              <a:t>Heery</a:t>
            </a:r>
            <a:r>
              <a:rPr lang="en-US" sz="1600" dirty="0"/>
              <a:t>, E. and Turnbull, P. (2001), "Politics, public policy and the employment relationship", </a:t>
            </a:r>
            <a:r>
              <a:rPr lang="en-US" sz="1600" i="1" dirty="0"/>
              <a:t>Management Research News</a:t>
            </a:r>
            <a:r>
              <a:rPr lang="en-US" sz="1600" dirty="0"/>
              <a:t>, Vol. 24 No. 10/11, pp. 1-68. https://doi.org/10.1108/01409170110782973</a:t>
            </a:r>
          </a:p>
          <a:p>
            <a:pPr marL="285750" indent="-285750" algn="just">
              <a:buFont typeface="Arial" panose="020B0604020202020204" pitchFamily="34" charset="0"/>
              <a:buChar char="•"/>
            </a:pPr>
            <a:r>
              <a:rPr lang="en-US" sz="1600" dirty="0" err="1"/>
              <a:t>Boadu,F</a:t>
            </a:r>
            <a:r>
              <a:rPr lang="en-US" sz="1600" dirty="0"/>
              <a:t>., </a:t>
            </a:r>
            <a:r>
              <a:rPr lang="en-US" sz="1600" dirty="0" err="1"/>
              <a:t>Dwomo-Fokuo</a:t>
            </a:r>
            <a:r>
              <a:rPr lang="en-US" sz="1600" dirty="0"/>
              <a:t>, E., </a:t>
            </a:r>
            <a:r>
              <a:rPr lang="en-US" sz="1600" dirty="0" err="1"/>
              <a:t>Boakye</a:t>
            </a:r>
            <a:r>
              <a:rPr lang="en-US" sz="1600" dirty="0"/>
              <a:t>, J. K. and</a:t>
            </a:r>
            <a:r>
              <a:rPr lang="en-US" sz="1600" i="1" dirty="0"/>
              <a:t> </a:t>
            </a:r>
            <a:r>
              <a:rPr lang="en-US" sz="1600" dirty="0" err="1"/>
              <a:t>Frimpong</a:t>
            </a:r>
            <a:r>
              <a:rPr lang="en-US" sz="1600" dirty="0"/>
              <a:t>, o. A. 2104. Employee Appraisal and Performance in the Hospitality Industry. Research in Business and Management. 1(2)</a:t>
            </a:r>
          </a:p>
          <a:p>
            <a:pPr marL="285750" indent="-285750" algn="just">
              <a:buFont typeface="Arial" panose="020B0604020202020204" pitchFamily="34" charset="0"/>
              <a:buChar char="•"/>
            </a:pPr>
            <a:r>
              <a:rPr lang="en-US" sz="1600" dirty="0" err="1"/>
              <a:t>Ehlert</a:t>
            </a:r>
            <a:r>
              <a:rPr lang="en-US" sz="1600" dirty="0"/>
              <a:t>, A. 2016. Be our guest: A Hotel's Guide to Guest Service Hospitality Training. Tennessee Research and Creative Exchange (Trace). </a:t>
            </a:r>
          </a:p>
          <a:p>
            <a:pPr marL="285750" indent="-285750" algn="just">
              <a:buFont typeface="Arial" panose="020B0604020202020204" pitchFamily="34" charset="0"/>
              <a:buChar char="•"/>
            </a:pPr>
            <a:r>
              <a:rPr lang="en-US" sz="1600" dirty="0"/>
              <a:t>Jour, T.Y., Jay. K., </a:t>
            </a:r>
            <a:r>
              <a:rPr lang="en-US" sz="1600" dirty="0" err="1"/>
              <a:t>Tingting</a:t>
            </a:r>
            <a:r>
              <a:rPr lang="en-US" sz="1600" dirty="0"/>
              <a:t>, Z., Elina, J. 2017. Customer experience management in hospitality: A literature synthesis, new understanding and research agenda. International Journal of Contemporary Hospitality Management. Vol 30. DOI - 10.1108/IJCHM-10-2015-0549</a:t>
            </a:r>
          </a:p>
          <a:p>
            <a:pPr marL="285750" indent="-285750" algn="just">
              <a:buFont typeface="Arial" panose="020B0604020202020204" pitchFamily="34" charset="0"/>
              <a:buChar char="•"/>
            </a:pPr>
            <a:r>
              <a:rPr lang="en-US" sz="1600" dirty="0" err="1"/>
              <a:t>Marić</a:t>
            </a:r>
            <a:r>
              <a:rPr lang="en-US" sz="1600" dirty="0"/>
              <a:t>, D., </a:t>
            </a:r>
            <a:r>
              <a:rPr lang="en-US" sz="1600" dirty="0" err="1"/>
              <a:t>Marinković</a:t>
            </a:r>
            <a:r>
              <a:rPr lang="en-US" sz="1600" dirty="0"/>
              <a:t>, V., </a:t>
            </a:r>
            <a:r>
              <a:rPr lang="en-US" sz="1600" dirty="0" err="1"/>
              <a:t>Marić</a:t>
            </a:r>
            <a:r>
              <a:rPr lang="en-US" sz="1600" dirty="0"/>
              <a:t>., R. and </a:t>
            </a:r>
            <a:r>
              <a:rPr lang="en-US" sz="1600" dirty="0" err="1"/>
              <a:t>Dimitrovski</a:t>
            </a:r>
            <a:r>
              <a:rPr lang="en-US" sz="1600" dirty="0"/>
              <a:t>, D. 2016.</a:t>
            </a:r>
            <a:r>
              <a:rPr lang="en-US" sz="1600" b="1" dirty="0"/>
              <a:t> </a:t>
            </a:r>
            <a:r>
              <a:rPr lang="en-US" sz="1600" dirty="0"/>
              <a:t>Analysis of Tangible and Intangible Hotel Service Quality Components. </a:t>
            </a:r>
            <a:r>
              <a:rPr lang="en-US" sz="1600" i="1" dirty="0" err="1"/>
              <a:t>Industrija</a:t>
            </a:r>
            <a:r>
              <a:rPr lang="en-US" sz="1600" i="1" dirty="0"/>
              <a:t>, Vol.44, No.1, </a:t>
            </a:r>
            <a:r>
              <a:rPr lang="en-US" sz="1600" dirty="0"/>
              <a:t>DOI: 10.5937/industrija1-8437. </a:t>
            </a:r>
          </a:p>
          <a:p>
            <a:pPr marL="285750" indent="-285750" algn="just">
              <a:buFont typeface="Arial" panose="020B0604020202020204" pitchFamily="34" charset="0"/>
              <a:buChar char="•"/>
            </a:pPr>
            <a:r>
              <a:rPr lang="en-US" sz="1600" dirty="0" err="1"/>
              <a:t>Narban</a:t>
            </a:r>
            <a:r>
              <a:rPr lang="en-US" sz="1600" dirty="0"/>
              <a:t>, J.S., Singh, N.K. </a:t>
            </a:r>
            <a:r>
              <a:rPr lang="en-US" sz="1600" dirty="0" err="1"/>
              <a:t>Pratap</a:t>
            </a:r>
            <a:r>
              <a:rPr lang="en-US" sz="1600" dirty="0"/>
              <a:t> N.B. 2016. Performance Appraisal Practices In Hospitality Industry In New- Delhi: An Exploratory Study. </a:t>
            </a:r>
            <a:r>
              <a:rPr lang="en-US" sz="1600" i="1" dirty="0"/>
              <a:t>IJARIIE</a:t>
            </a:r>
            <a:r>
              <a:rPr lang="en-US" sz="1600" dirty="0"/>
              <a:t>, 2(2), 2395-4396</a:t>
            </a:r>
          </a:p>
          <a:p>
            <a:pPr marL="285750" indent="-285750" algn="just">
              <a:buFont typeface="Arial" panose="020B0604020202020204" pitchFamily="34" charset="0"/>
              <a:buChar char="•"/>
            </a:pPr>
            <a:r>
              <a:rPr lang="en-US" sz="1600" dirty="0" err="1"/>
              <a:t>Storey</a:t>
            </a:r>
            <a:r>
              <a:rPr lang="en-US" sz="1600" dirty="0"/>
              <a:t>, M.J. 2018. Assessing hospitality industry employee perceptions of performance appraisals. Graduate Theses and Dissertations Iowa State University Capstones</a:t>
            </a:r>
          </a:p>
        </p:txBody>
      </p:sp>
    </p:spTree>
    <p:extLst>
      <p:ext uri="{BB962C8B-B14F-4D97-AF65-F5344CB8AC3E}">
        <p14:creationId xmlns:p14="http://schemas.microsoft.com/office/powerpoint/2010/main" val="245402820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2204</TotalTime>
  <Words>1715</Words>
  <Application>Microsoft Office PowerPoint</Application>
  <PresentationFormat>On-screen Show (4:3)</PresentationFormat>
  <Paragraphs>203</Paragraphs>
  <Slides>28</Slides>
  <Notes>25</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28</vt:i4>
      </vt:variant>
    </vt:vector>
  </HeadingPairs>
  <TitlesOfParts>
    <vt:vector size="42" baseType="lpstr">
      <vt:lpstr>Adobe Arabic</vt:lpstr>
      <vt:lpstr>Adobe Caslon Pro</vt:lpstr>
      <vt:lpstr>Adobe Caslon Pro Bold</vt:lpstr>
      <vt:lpstr>Adobe Fangsong Std R</vt:lpstr>
      <vt:lpstr>Adobe Garamond Pro</vt:lpstr>
      <vt:lpstr>Adobe Gothic Std B</vt:lpstr>
      <vt:lpstr>Adobe Heiti Std R</vt:lpstr>
      <vt:lpstr>Arial</vt:lpstr>
      <vt:lpstr>Arial Black</vt:lpstr>
      <vt:lpstr>Calibri</vt:lpstr>
      <vt:lpstr>Myriad Pro</vt:lpstr>
      <vt:lpstr>Times New Roman</vt:lpstr>
      <vt:lpstr>Wingdings</vt:lpstr>
      <vt:lpstr>20140311PresentationUWTSDTemplate</vt:lpstr>
      <vt:lpstr>An Appraisal of a Guest Service Experience</vt:lpstr>
      <vt:lpstr>PowerPoint Presentation</vt:lpstr>
      <vt:lpstr>PURPOSE OF THE STUDY</vt:lpstr>
      <vt:lpstr>DEFINITION OF KEY TERMS</vt:lpstr>
      <vt:lpstr>Introduction continue</vt:lpstr>
      <vt:lpstr>The Sector within the Hospitality and  Tourism Industry: </vt:lpstr>
      <vt:lpstr>What are they known for?</vt:lpstr>
      <vt:lpstr>Products/Services Offered USP (Unique Selling Point) </vt:lpstr>
      <vt:lpstr>Unique Selling Point (USP).</vt:lpstr>
      <vt:lpstr> APPRAISING STRATEGIES</vt:lpstr>
      <vt:lpstr>Tangibility</vt:lpstr>
      <vt:lpstr>Tangibles</vt:lpstr>
      <vt:lpstr>The Intangibility component</vt:lpstr>
      <vt:lpstr>The Intangibility component</vt:lpstr>
      <vt:lpstr>The Intangibility component</vt:lpstr>
      <vt:lpstr>PowerPoint Presentation</vt:lpstr>
      <vt:lpstr>Service Quality</vt:lpstr>
      <vt:lpstr>Service Quality</vt:lpstr>
      <vt:lpstr>Service Settings</vt:lpstr>
      <vt:lpstr>Service Delivery by the Organisation</vt:lpstr>
      <vt:lpstr>Service Delivery by the Organisation</vt:lpstr>
      <vt:lpstr>Guest Service Experience(s)</vt:lpstr>
      <vt:lpstr>Appraisal</vt:lpstr>
      <vt:lpstr>Appraisal</vt:lpstr>
      <vt:lpstr>Appraisal</vt:lpstr>
      <vt:lpstr>Conclusion</vt:lpstr>
      <vt:lpstr>Findings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Elena Arnautu (1816357)</cp:lastModifiedBy>
  <cp:revision>173</cp:revision>
  <cp:lastPrinted>2018-03-20T16:28:46Z</cp:lastPrinted>
  <dcterms:created xsi:type="dcterms:W3CDTF">2004-11-12T17:24:38Z</dcterms:created>
  <dcterms:modified xsi:type="dcterms:W3CDTF">2019-10-23T15:26:57Z</dcterms:modified>
</cp:coreProperties>
</file>