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9"/>
  </p:notesMasterIdLst>
  <p:handoutMasterIdLst>
    <p:handoutMasterId r:id="rId10"/>
  </p:handoutMasterIdLst>
  <p:sldIdLst>
    <p:sldId id="274" r:id="rId3"/>
    <p:sldId id="289" r:id="rId4"/>
    <p:sldId id="290" r:id="rId5"/>
    <p:sldId id="292" r:id="rId6"/>
    <p:sldId id="293" r:id="rId7"/>
    <p:sldId id="29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94XC11uQdz7sHvKMvVJoA==" hashData="6uk/0WouWKPsnVktQs8JHDN4n+NKOXrTD9ZNWh+gevOlrGR9Dtzss4VuQ+FToN7+JXR3HYgHtHqYWVgSzuus8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3023" autoAdjust="0"/>
  </p:normalViewPr>
  <p:slideViewPr>
    <p:cSldViewPr snapToGrid="0">
      <p:cViewPr varScale="1">
        <p:scale>
          <a:sx n="30" d="100"/>
          <a:sy n="30" d="100"/>
        </p:scale>
        <p:origin x="2056" y="2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notesMaster" Target="notesMasters/notesMaster1.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96B3A9-55DC-4053-B1B2-E2EC4AF6B5A3}" type="doc">
      <dgm:prSet loTypeId="urn:microsoft.com/office/officeart/2005/8/layout/process1" loCatId="process" qsTypeId="urn:microsoft.com/office/officeart/2005/8/quickstyle/simple1" qsCatId="simple" csTypeId="urn:microsoft.com/office/officeart/2005/8/colors/accent1_2" csCatId="accent1" phldr="1"/>
      <dgm:spPr/>
    </dgm:pt>
    <dgm:pt modelId="{79F1C5DF-A37D-4BC7-9785-475B9A6D338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For a </a:t>
          </a:r>
          <a:r>
            <a:rPr lang="en-GB" sz="2400" b="1" dirty="0">
              <a:solidFill>
                <a:schemeClr val="tx1"/>
              </a:solidFill>
            </a:rPr>
            <a:t>penalty offence</a:t>
          </a:r>
        </a:p>
      </dgm:t>
    </dgm:pt>
    <dgm:pt modelId="{7E25F443-1AE8-4386-8213-3C83E2BAB92D}" type="parTrans" cxnId="{95EC392E-F606-4951-840F-A50E55C8072A}">
      <dgm:prSet/>
      <dgm:spPr/>
      <dgm:t>
        <a:bodyPr/>
        <a:lstStyle/>
        <a:p>
          <a:endParaRPr lang="en-GB"/>
        </a:p>
      </dgm:t>
    </dgm:pt>
    <dgm:pt modelId="{0B100149-41DF-4580-A585-028882816F8A}" type="sibTrans" cxnId="{95EC392E-F606-4951-840F-A50E55C8072A}">
      <dgm:prSet/>
      <dgm:spPr>
        <a:solidFill>
          <a:schemeClr val="accent2">
            <a:lumMod val="75000"/>
          </a:schemeClr>
        </a:solidFill>
        <a:ln>
          <a:solidFill>
            <a:schemeClr val="tx1"/>
          </a:solidFill>
        </a:ln>
      </dgm:spPr>
      <dgm:t>
        <a:bodyPr/>
        <a:lstStyle/>
        <a:p>
          <a:endParaRPr lang="en-GB"/>
        </a:p>
      </dgm:t>
    </dgm:pt>
    <dgm:pt modelId="{8D6BEC39-0E30-4782-835A-275B7D6EB4E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Where the offence is at the lower spectrum in terms of seriousness</a:t>
          </a:r>
        </a:p>
      </dgm:t>
    </dgm:pt>
    <dgm:pt modelId="{08112874-086C-4846-AE09-1A54C09A3888}" type="parTrans" cxnId="{A4FB9F2D-A9A1-43C3-A425-D24C48BAFA8B}">
      <dgm:prSet/>
      <dgm:spPr/>
      <dgm:t>
        <a:bodyPr/>
        <a:lstStyle/>
        <a:p>
          <a:endParaRPr lang="en-GB"/>
        </a:p>
      </dgm:t>
    </dgm:pt>
    <dgm:pt modelId="{DE35873A-C25B-4C6D-9F0C-5146E47FB77C}" type="sibTrans" cxnId="{A4FB9F2D-A9A1-43C3-A425-D24C48BAFA8B}">
      <dgm:prSet/>
      <dgm:spPr>
        <a:solidFill>
          <a:schemeClr val="accent2">
            <a:lumMod val="75000"/>
          </a:schemeClr>
        </a:solidFill>
        <a:ln>
          <a:solidFill>
            <a:schemeClr val="tx1"/>
          </a:solidFill>
        </a:ln>
      </dgm:spPr>
      <dgm:t>
        <a:bodyPr/>
        <a:lstStyle/>
        <a:p>
          <a:endParaRPr lang="en-GB"/>
        </a:p>
      </dgm:t>
    </dgm:pt>
    <dgm:pt modelId="{FAD8FAAF-F7F2-44C3-84A2-B63449657C0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Where the penalty offence is </a:t>
          </a:r>
          <a:r>
            <a:rPr lang="en-GB" sz="2400" b="1" dirty="0">
              <a:solidFill>
                <a:schemeClr val="tx1"/>
              </a:solidFill>
            </a:rPr>
            <a:t>not committed in association with another penalty offence or does not overlap with another offence</a:t>
          </a:r>
        </a:p>
      </dgm:t>
    </dgm:pt>
    <dgm:pt modelId="{DEBA4194-D28E-49B7-9A77-B4CA9714C4E1}" type="parTrans" cxnId="{ACFCF134-B157-49E5-A727-597DBE164AE3}">
      <dgm:prSet/>
      <dgm:spPr/>
      <dgm:t>
        <a:bodyPr/>
        <a:lstStyle/>
        <a:p>
          <a:endParaRPr lang="en-GB"/>
        </a:p>
      </dgm:t>
    </dgm:pt>
    <dgm:pt modelId="{8690C032-6218-45D1-A408-2D7BDC191B28}" type="sibTrans" cxnId="{ACFCF134-B157-49E5-A727-597DBE164AE3}">
      <dgm:prSet/>
      <dgm:spPr/>
      <dgm:t>
        <a:bodyPr/>
        <a:lstStyle/>
        <a:p>
          <a:endParaRPr lang="en-GB"/>
        </a:p>
      </dgm:t>
    </dgm:pt>
    <dgm:pt modelId="{D9A7CFFB-8302-4416-9C27-7B6CA21E34EF}" type="pres">
      <dgm:prSet presAssocID="{EA96B3A9-55DC-4053-B1B2-E2EC4AF6B5A3}" presName="Name0" presStyleCnt="0">
        <dgm:presLayoutVars>
          <dgm:dir/>
          <dgm:resizeHandles val="exact"/>
        </dgm:presLayoutVars>
      </dgm:prSet>
      <dgm:spPr/>
    </dgm:pt>
    <dgm:pt modelId="{4A54AE09-E3FF-49BE-AE01-3DE03FE15E22}" type="pres">
      <dgm:prSet presAssocID="{79F1C5DF-A37D-4BC7-9785-475B9A6D338C}" presName="node" presStyleLbl="node1" presStyleIdx="0" presStyleCnt="3" custScaleX="63693" custScaleY="98912">
        <dgm:presLayoutVars>
          <dgm:bulletEnabled val="1"/>
        </dgm:presLayoutVars>
      </dgm:prSet>
      <dgm:spPr/>
    </dgm:pt>
    <dgm:pt modelId="{B54BAE75-D274-43F0-8AD6-2A88FD09B00F}" type="pres">
      <dgm:prSet presAssocID="{0B100149-41DF-4580-A585-028882816F8A}" presName="sibTrans" presStyleLbl="sibTrans2D1" presStyleIdx="0" presStyleCnt="2"/>
      <dgm:spPr/>
    </dgm:pt>
    <dgm:pt modelId="{8F11B5AD-AA39-4447-8ECE-C8D9B883C209}" type="pres">
      <dgm:prSet presAssocID="{0B100149-41DF-4580-A585-028882816F8A}" presName="connectorText" presStyleLbl="sibTrans2D1" presStyleIdx="0" presStyleCnt="2"/>
      <dgm:spPr/>
    </dgm:pt>
    <dgm:pt modelId="{555A4064-0E59-49E8-9151-F0943F8E9B1F}" type="pres">
      <dgm:prSet presAssocID="{8D6BEC39-0E30-4782-835A-275B7D6EB4E4}" presName="node" presStyleLbl="node1" presStyleIdx="1" presStyleCnt="3" custScaleX="72672" custScaleY="111447">
        <dgm:presLayoutVars>
          <dgm:bulletEnabled val="1"/>
        </dgm:presLayoutVars>
      </dgm:prSet>
      <dgm:spPr/>
    </dgm:pt>
    <dgm:pt modelId="{A6A347DF-48C9-4B03-AFF1-77B9F9A6E5AF}" type="pres">
      <dgm:prSet presAssocID="{DE35873A-C25B-4C6D-9F0C-5146E47FB77C}" presName="sibTrans" presStyleLbl="sibTrans2D1" presStyleIdx="1" presStyleCnt="2"/>
      <dgm:spPr/>
    </dgm:pt>
    <dgm:pt modelId="{04967322-E389-4857-9A4E-B36923C4EFC1}" type="pres">
      <dgm:prSet presAssocID="{DE35873A-C25B-4C6D-9F0C-5146E47FB77C}" presName="connectorText" presStyleLbl="sibTrans2D1" presStyleIdx="1" presStyleCnt="2"/>
      <dgm:spPr/>
    </dgm:pt>
    <dgm:pt modelId="{E5F18729-C59A-42F6-AA7F-7A46A52849D0}" type="pres">
      <dgm:prSet presAssocID="{FAD8FAAF-F7F2-44C3-84A2-B63449657C06}" presName="node" presStyleLbl="node1" presStyleIdx="2" presStyleCnt="3" custScaleY="119057">
        <dgm:presLayoutVars>
          <dgm:bulletEnabled val="1"/>
        </dgm:presLayoutVars>
      </dgm:prSet>
      <dgm:spPr/>
    </dgm:pt>
  </dgm:ptLst>
  <dgm:cxnLst>
    <dgm:cxn modelId="{A4FB9F2D-A9A1-43C3-A425-D24C48BAFA8B}" srcId="{EA96B3A9-55DC-4053-B1B2-E2EC4AF6B5A3}" destId="{8D6BEC39-0E30-4782-835A-275B7D6EB4E4}" srcOrd="1" destOrd="0" parTransId="{08112874-086C-4846-AE09-1A54C09A3888}" sibTransId="{DE35873A-C25B-4C6D-9F0C-5146E47FB77C}"/>
    <dgm:cxn modelId="{95EC392E-F606-4951-840F-A50E55C8072A}" srcId="{EA96B3A9-55DC-4053-B1B2-E2EC4AF6B5A3}" destId="{79F1C5DF-A37D-4BC7-9785-475B9A6D338C}" srcOrd="0" destOrd="0" parTransId="{7E25F443-1AE8-4386-8213-3C83E2BAB92D}" sibTransId="{0B100149-41DF-4580-A585-028882816F8A}"/>
    <dgm:cxn modelId="{ACFCF134-B157-49E5-A727-597DBE164AE3}" srcId="{EA96B3A9-55DC-4053-B1B2-E2EC4AF6B5A3}" destId="{FAD8FAAF-F7F2-44C3-84A2-B63449657C06}" srcOrd="2" destOrd="0" parTransId="{DEBA4194-D28E-49B7-9A77-B4CA9714C4E1}" sibTransId="{8690C032-6218-45D1-A408-2D7BDC191B28}"/>
    <dgm:cxn modelId="{6F8BAE39-1658-4A37-BFBF-533BFD5F064C}" type="presOf" srcId="{0B100149-41DF-4580-A585-028882816F8A}" destId="{8F11B5AD-AA39-4447-8ECE-C8D9B883C209}" srcOrd="1" destOrd="0" presId="urn:microsoft.com/office/officeart/2005/8/layout/process1"/>
    <dgm:cxn modelId="{0A865F4E-9B16-4D90-AFCB-2D92B6CCDB78}" type="presOf" srcId="{EA96B3A9-55DC-4053-B1B2-E2EC4AF6B5A3}" destId="{D9A7CFFB-8302-4416-9C27-7B6CA21E34EF}" srcOrd="0" destOrd="0" presId="urn:microsoft.com/office/officeart/2005/8/layout/process1"/>
    <dgm:cxn modelId="{255D3376-BF9F-4259-B42D-78018649D5C0}" type="presOf" srcId="{DE35873A-C25B-4C6D-9F0C-5146E47FB77C}" destId="{04967322-E389-4857-9A4E-B36923C4EFC1}" srcOrd="1" destOrd="0" presId="urn:microsoft.com/office/officeart/2005/8/layout/process1"/>
    <dgm:cxn modelId="{846438AD-28A3-4CF5-BA2E-17802110C5BB}" type="presOf" srcId="{8D6BEC39-0E30-4782-835A-275B7D6EB4E4}" destId="{555A4064-0E59-49E8-9151-F0943F8E9B1F}" srcOrd="0" destOrd="0" presId="urn:microsoft.com/office/officeart/2005/8/layout/process1"/>
    <dgm:cxn modelId="{EC1B58CD-3714-47B7-AA81-56DF5C23B3EB}" type="presOf" srcId="{FAD8FAAF-F7F2-44C3-84A2-B63449657C06}" destId="{E5F18729-C59A-42F6-AA7F-7A46A52849D0}" srcOrd="0" destOrd="0" presId="urn:microsoft.com/office/officeart/2005/8/layout/process1"/>
    <dgm:cxn modelId="{029CE9E2-81AC-4FC7-80F6-8C5CB6A1845F}" type="presOf" srcId="{0B100149-41DF-4580-A585-028882816F8A}" destId="{B54BAE75-D274-43F0-8AD6-2A88FD09B00F}" srcOrd="0" destOrd="0" presId="urn:microsoft.com/office/officeart/2005/8/layout/process1"/>
    <dgm:cxn modelId="{0D12A5E9-A3B3-4E22-84A2-BA6662E47223}" type="presOf" srcId="{DE35873A-C25B-4C6D-9F0C-5146E47FB77C}" destId="{A6A347DF-48C9-4B03-AFF1-77B9F9A6E5AF}" srcOrd="0" destOrd="0" presId="urn:microsoft.com/office/officeart/2005/8/layout/process1"/>
    <dgm:cxn modelId="{4A6C6DF8-C2AE-4ADC-AA00-44701D770144}" type="presOf" srcId="{79F1C5DF-A37D-4BC7-9785-475B9A6D338C}" destId="{4A54AE09-E3FF-49BE-AE01-3DE03FE15E22}" srcOrd="0" destOrd="0" presId="urn:microsoft.com/office/officeart/2005/8/layout/process1"/>
    <dgm:cxn modelId="{C8E18E9A-BBC1-4B4F-A3C1-7B21DF525353}" type="presParOf" srcId="{D9A7CFFB-8302-4416-9C27-7B6CA21E34EF}" destId="{4A54AE09-E3FF-49BE-AE01-3DE03FE15E22}" srcOrd="0" destOrd="0" presId="urn:microsoft.com/office/officeart/2005/8/layout/process1"/>
    <dgm:cxn modelId="{26DE1192-4D93-4B01-A47F-F02C83A77F4D}" type="presParOf" srcId="{D9A7CFFB-8302-4416-9C27-7B6CA21E34EF}" destId="{B54BAE75-D274-43F0-8AD6-2A88FD09B00F}" srcOrd="1" destOrd="0" presId="urn:microsoft.com/office/officeart/2005/8/layout/process1"/>
    <dgm:cxn modelId="{4DA4E2C1-2A37-44F5-8ACA-ADBDF1BAFF34}" type="presParOf" srcId="{B54BAE75-D274-43F0-8AD6-2A88FD09B00F}" destId="{8F11B5AD-AA39-4447-8ECE-C8D9B883C209}" srcOrd="0" destOrd="0" presId="urn:microsoft.com/office/officeart/2005/8/layout/process1"/>
    <dgm:cxn modelId="{B637EAA0-BF5B-4BC0-9CF8-923291D0EAE0}" type="presParOf" srcId="{D9A7CFFB-8302-4416-9C27-7B6CA21E34EF}" destId="{555A4064-0E59-49E8-9151-F0943F8E9B1F}" srcOrd="2" destOrd="0" presId="urn:microsoft.com/office/officeart/2005/8/layout/process1"/>
    <dgm:cxn modelId="{53582E58-5FF3-4D0D-92AE-313D577D4D0A}" type="presParOf" srcId="{D9A7CFFB-8302-4416-9C27-7B6CA21E34EF}" destId="{A6A347DF-48C9-4B03-AFF1-77B9F9A6E5AF}" srcOrd="3" destOrd="0" presId="urn:microsoft.com/office/officeart/2005/8/layout/process1"/>
    <dgm:cxn modelId="{0D3CF994-0417-403F-99A3-486F5A365140}" type="presParOf" srcId="{A6A347DF-48C9-4B03-AFF1-77B9F9A6E5AF}" destId="{04967322-E389-4857-9A4E-B36923C4EFC1}" srcOrd="0" destOrd="0" presId="urn:microsoft.com/office/officeart/2005/8/layout/process1"/>
    <dgm:cxn modelId="{183F052A-7ED4-44AC-B944-7BEEDF9FB088}" type="presParOf" srcId="{D9A7CFFB-8302-4416-9C27-7B6CA21E34EF}" destId="{E5F18729-C59A-42F6-AA7F-7A46A52849D0}"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4AE09-E3FF-49BE-AE01-3DE03FE15E22}">
      <dsp:nvSpPr>
        <dsp:cNvPr id="0" name=""/>
        <dsp:cNvSpPr/>
      </dsp:nvSpPr>
      <dsp:spPr>
        <a:xfrm>
          <a:off x="2909" y="396833"/>
          <a:ext cx="2143737" cy="30274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 a </a:t>
          </a:r>
          <a:r>
            <a:rPr lang="en-GB" sz="2400" b="1" kern="1200" dirty="0">
              <a:solidFill>
                <a:schemeClr val="tx1"/>
              </a:solidFill>
            </a:rPr>
            <a:t>penalty offence</a:t>
          </a:r>
        </a:p>
      </dsp:txBody>
      <dsp:txXfrm>
        <a:off x="65697" y="459621"/>
        <a:ext cx="2018161" cy="2901838"/>
      </dsp:txXfrm>
    </dsp:sp>
    <dsp:sp modelId="{B54BAE75-D274-43F0-8AD6-2A88FD09B00F}">
      <dsp:nvSpPr>
        <dsp:cNvPr id="0" name=""/>
        <dsp:cNvSpPr/>
      </dsp:nvSpPr>
      <dsp:spPr>
        <a:xfrm>
          <a:off x="2483219" y="1493189"/>
          <a:ext cx="713535" cy="83470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2483219" y="1660129"/>
        <a:ext cx="499475" cy="500822"/>
      </dsp:txXfrm>
    </dsp:sp>
    <dsp:sp modelId="{555A4064-0E59-49E8-9151-F0943F8E9B1F}">
      <dsp:nvSpPr>
        <dsp:cNvPr id="0" name=""/>
        <dsp:cNvSpPr/>
      </dsp:nvSpPr>
      <dsp:spPr>
        <a:xfrm>
          <a:off x="3492940" y="205003"/>
          <a:ext cx="2445946" cy="341107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the offence is at the lower spectrum in terms of seriousness</a:t>
          </a:r>
        </a:p>
      </dsp:txBody>
      <dsp:txXfrm>
        <a:off x="3564579" y="276642"/>
        <a:ext cx="2302668" cy="3267796"/>
      </dsp:txXfrm>
    </dsp:sp>
    <dsp:sp modelId="{A6A347DF-48C9-4B03-AFF1-77B9F9A6E5AF}">
      <dsp:nvSpPr>
        <dsp:cNvPr id="0" name=""/>
        <dsp:cNvSpPr/>
      </dsp:nvSpPr>
      <dsp:spPr>
        <a:xfrm>
          <a:off x="6275460" y="1493189"/>
          <a:ext cx="713535" cy="83470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6275460" y="1660129"/>
        <a:ext cx="499475" cy="500822"/>
      </dsp:txXfrm>
    </dsp:sp>
    <dsp:sp modelId="{E5F18729-C59A-42F6-AA7F-7A46A52849D0}">
      <dsp:nvSpPr>
        <dsp:cNvPr id="0" name=""/>
        <dsp:cNvSpPr/>
      </dsp:nvSpPr>
      <dsp:spPr>
        <a:xfrm>
          <a:off x="7285180" y="88542"/>
          <a:ext cx="3365734" cy="36439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the penalty offence is </a:t>
          </a:r>
          <a:r>
            <a:rPr lang="en-GB" sz="2400" b="1" kern="1200" dirty="0">
              <a:solidFill>
                <a:schemeClr val="tx1"/>
              </a:solidFill>
            </a:rPr>
            <a:t>not committed in association with another penalty offence or does not overlap with another offence</a:t>
          </a:r>
        </a:p>
      </dsp:txBody>
      <dsp:txXfrm>
        <a:off x="7383759" y="187121"/>
        <a:ext cx="3168576" cy="34468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03/08/2022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76852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***Penalty Notices for Disorder – although these are no longer used in SWP or Gwent, they are still an out of court disposal option and part of the PEQF curriculum so students will need to have an awareness of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Under the Criminal Justice and Police Act 2001, the PND scheme provides the police and certain accredited individuals with a swift, out-of-court disposal to deal with low level, anti-social and nuisance suspected offending for adult offenders.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Section 2 of the Criminal Justice and Police Act 2001 provides that a constable may give a penalty notice in respect of a penalty offence to an offender aged 18 or over. They offer the opportunity to discharge any liability by paying a penalty on the spot thus avoiding an appearance at court or other method of disposal.</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penalty fines are; </a:t>
            </a:r>
          </a:p>
          <a:p>
            <a:pPr>
              <a:lnSpc>
                <a:spcPct val="100000"/>
              </a:lnSpc>
            </a:pPr>
            <a:r>
              <a:rPr lang="en-GB" sz="1100" dirty="0">
                <a:latin typeface="Arial" panose="020B0604020202020204" pitchFamily="34" charset="0"/>
                <a:cs typeface="Arial" panose="020B0604020202020204" pitchFamily="34" charset="0"/>
              </a:rPr>
              <a:t>£90</a:t>
            </a:r>
          </a:p>
          <a:p>
            <a:pPr>
              <a:lnSpc>
                <a:spcPct val="100000"/>
              </a:lnSpc>
            </a:pPr>
            <a:r>
              <a:rPr lang="en-GB" sz="1100" dirty="0">
                <a:latin typeface="Arial" panose="020B0604020202020204" pitchFamily="34" charset="0"/>
                <a:cs typeface="Arial" panose="020B0604020202020204" pitchFamily="34" charset="0"/>
              </a:rPr>
              <a:t>£60</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Section 4 of the Criminal Justice and Police Act 2001 states that the person who has received a penalty notice can, instead of paying the penalty, request to be tried for the alleged offence.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Section 5 of the Criminal Justice and Police Act 2001 prevents proceedings being brought for an offence for which a penalty notice has been issued for a period of 21 days, unless within that period the recipient asks for a trial. It provides that where payment of the penalty is made no proceedings may be brought.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942687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penalty offences </a:t>
            </a:r>
          </a:p>
          <a:p>
            <a:endParaRPr lang="en-GB" dirty="0"/>
          </a:p>
          <a:p>
            <a:r>
              <a:rPr lang="en-GB" dirty="0"/>
              <a:t>There</a:t>
            </a:r>
            <a:r>
              <a:rPr lang="en-GB" baseline="0" dirty="0"/>
              <a:t> is a comprehensive list of offences for which a PND can be issued, please see handout.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900487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 PND should </a:t>
            </a:r>
            <a:r>
              <a:rPr lang="en-GB" sz="1200" b="0" i="1" u="none" strike="noStrike" kern="1200" baseline="0" dirty="0">
                <a:solidFill>
                  <a:schemeClr val="tx1"/>
                </a:solidFill>
                <a:latin typeface="+mn-lt"/>
                <a:ea typeface="+mn-ea"/>
                <a:cs typeface="+mn-cs"/>
              </a:rPr>
              <a:t>not </a:t>
            </a:r>
            <a:r>
              <a:rPr lang="en-GB" sz="1200" b="0" i="0" u="none" strike="noStrike" kern="1200" baseline="0" dirty="0">
                <a:solidFill>
                  <a:schemeClr val="tx1"/>
                </a:solidFill>
                <a:latin typeface="+mn-lt"/>
                <a:ea typeface="+mn-ea"/>
                <a:cs typeface="+mn-cs"/>
              </a:rPr>
              <a:t>be given where the nature of the offence is too serious. Constables should consider the harm caused or intended and any aggravating or mitigating factors as well as the impact upon the victim.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All serious offences should be considered for charge as only a court has the suitable powers to deal appropriately with the offending behaviour.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425764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807987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29681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0025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29197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5893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9123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8676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9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52723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13093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2041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9161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6508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8335932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5547128"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Penalty Notice for Disorder (PND)</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038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71564" y="397024"/>
            <a:ext cx="7848872" cy="646331"/>
          </a:xfrm>
          <a:prstGeom prst="rect">
            <a:avLst/>
          </a:prstGeom>
          <a:solidFill>
            <a:srgbClr val="002060"/>
          </a:solidFill>
        </p:spPr>
        <p:txBody>
          <a:bodyPr wrap="square" rtlCol="0">
            <a:spAutoFit/>
          </a:bodyPr>
          <a:lstStyle/>
          <a:p>
            <a:pPr algn="ctr"/>
            <a:r>
              <a:rPr lang="en-GB" sz="3600" b="1" dirty="0">
                <a:solidFill>
                  <a:schemeClr val="bg1"/>
                </a:solidFill>
              </a:rPr>
              <a:t>Penalty Notices for Disorder (PND) </a:t>
            </a:r>
          </a:p>
        </p:txBody>
      </p:sp>
      <p:pic>
        <p:nvPicPr>
          <p:cNvPr id="4" name="Picture 3"/>
          <p:cNvPicPr>
            <a:picLocks noChangeAspect="1"/>
          </p:cNvPicPr>
          <p:nvPr/>
        </p:nvPicPr>
        <p:blipFill>
          <a:blip r:embed="rId3"/>
          <a:stretch>
            <a:fillRect/>
          </a:stretch>
        </p:blipFill>
        <p:spPr>
          <a:xfrm>
            <a:off x="3884767" y="1864954"/>
            <a:ext cx="4123543" cy="2699586"/>
          </a:xfrm>
          <a:prstGeom prst="rect">
            <a:avLst/>
          </a:prstGeom>
          <a:ln>
            <a:solidFill>
              <a:schemeClr val="tx1"/>
            </a:solidFill>
          </a:ln>
        </p:spPr>
      </p:pic>
    </p:spTree>
    <p:extLst>
      <p:ext uri="{BB962C8B-B14F-4D97-AF65-F5344CB8AC3E}">
        <p14:creationId xmlns:p14="http://schemas.microsoft.com/office/powerpoint/2010/main" val="225798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78984" y="345295"/>
            <a:ext cx="7848872" cy="646331"/>
          </a:xfrm>
          <a:prstGeom prst="rect">
            <a:avLst/>
          </a:prstGeom>
          <a:solidFill>
            <a:srgbClr val="002060"/>
          </a:solidFill>
        </p:spPr>
        <p:txBody>
          <a:bodyPr wrap="square" rtlCol="0">
            <a:spAutoFit/>
          </a:bodyPr>
          <a:lstStyle/>
          <a:p>
            <a:pPr algn="ctr"/>
            <a:r>
              <a:rPr lang="en-GB" sz="3600" b="1" dirty="0">
                <a:solidFill>
                  <a:schemeClr val="bg1"/>
                </a:solidFill>
              </a:rPr>
              <a:t>Penalty Notices for Disorder (PND) </a:t>
            </a:r>
          </a:p>
        </p:txBody>
      </p:sp>
      <p:graphicFrame>
        <p:nvGraphicFramePr>
          <p:cNvPr id="6" name="Table 5"/>
          <p:cNvGraphicFramePr>
            <a:graphicFrameLocks noGrp="1"/>
          </p:cNvGraphicFramePr>
          <p:nvPr>
            <p:extLst>
              <p:ext uri="{D42A27DB-BD31-4B8C-83A1-F6EECF244321}">
                <p14:modId xmlns:p14="http://schemas.microsoft.com/office/powerpoint/2010/main" val="3599027595"/>
              </p:ext>
            </p:extLst>
          </p:nvPr>
        </p:nvGraphicFramePr>
        <p:xfrm>
          <a:off x="1331500" y="1879950"/>
          <a:ext cx="9400671" cy="3251372"/>
        </p:xfrm>
        <a:graphic>
          <a:graphicData uri="http://schemas.openxmlformats.org/drawingml/2006/table">
            <a:tbl>
              <a:tblPr firstRow="1" bandRow="1">
                <a:tableStyleId>{5C22544A-7EE6-4342-B048-85BDC9FD1C3A}</a:tableStyleId>
              </a:tblPr>
              <a:tblGrid>
                <a:gridCol w="3133557">
                  <a:extLst>
                    <a:ext uri="{9D8B030D-6E8A-4147-A177-3AD203B41FA5}">
                      <a16:colId xmlns:a16="http://schemas.microsoft.com/office/drawing/2014/main" val="2134548742"/>
                    </a:ext>
                  </a:extLst>
                </a:gridCol>
                <a:gridCol w="4891138">
                  <a:extLst>
                    <a:ext uri="{9D8B030D-6E8A-4147-A177-3AD203B41FA5}">
                      <a16:colId xmlns:a16="http://schemas.microsoft.com/office/drawing/2014/main" val="2038270157"/>
                    </a:ext>
                  </a:extLst>
                </a:gridCol>
                <a:gridCol w="1375976">
                  <a:extLst>
                    <a:ext uri="{9D8B030D-6E8A-4147-A177-3AD203B41FA5}">
                      <a16:colId xmlns:a16="http://schemas.microsoft.com/office/drawing/2014/main" val="537164779"/>
                    </a:ext>
                  </a:extLst>
                </a:gridCol>
              </a:tblGrid>
              <a:tr h="518929">
                <a:tc>
                  <a:txBody>
                    <a:bodyPr/>
                    <a:lstStyle/>
                    <a:p>
                      <a:endParaRPr lang="en-GB" sz="2400" dirty="0"/>
                    </a:p>
                  </a:txBody>
                  <a:tcPr>
                    <a:solidFill>
                      <a:schemeClr val="accent2">
                        <a:lumMod val="20000"/>
                        <a:lumOff val="80000"/>
                      </a:schemeClr>
                    </a:solidFill>
                  </a:tcPr>
                </a:tc>
                <a:tc>
                  <a:txBody>
                    <a:bodyPr/>
                    <a:lstStyle/>
                    <a:p>
                      <a:endParaRPr lang="en-GB" sz="2400" dirty="0"/>
                    </a:p>
                  </a:txBody>
                  <a:tcPr>
                    <a:solidFill>
                      <a:schemeClr val="accent2">
                        <a:lumMod val="40000"/>
                        <a:lumOff val="60000"/>
                      </a:schemeClr>
                    </a:solidFill>
                  </a:tcPr>
                </a:tc>
                <a:tc>
                  <a:txBody>
                    <a:bodyPr/>
                    <a:lstStyle/>
                    <a:p>
                      <a:endParaRPr lang="en-GB" sz="2400"/>
                    </a:p>
                  </a:txBody>
                  <a:tcPr>
                    <a:solidFill>
                      <a:schemeClr val="accent2">
                        <a:lumMod val="60000"/>
                        <a:lumOff val="40000"/>
                      </a:schemeClr>
                    </a:solidFill>
                  </a:tcPr>
                </a:tc>
                <a:extLst>
                  <a:ext uri="{0D108BD9-81ED-4DB2-BD59-A6C34878D82A}">
                    <a16:rowId xmlns:a16="http://schemas.microsoft.com/office/drawing/2014/main" val="2398027825"/>
                  </a:ext>
                </a:extLst>
              </a:tr>
              <a:tr h="632550">
                <a:tc>
                  <a:txBody>
                    <a:bodyPr/>
                    <a:lstStyle/>
                    <a:p>
                      <a:r>
                        <a:rPr lang="en-GB" sz="1800" b="0" i="0" u="none" strike="noStrike" kern="1200" baseline="0" dirty="0">
                          <a:solidFill>
                            <a:schemeClr val="dk1"/>
                          </a:solidFill>
                          <a:latin typeface="Arial" panose="020B0604020202020204" pitchFamily="34" charset="0"/>
                          <a:ea typeface="+mn-ea"/>
                          <a:cs typeface="Arial" panose="020B0604020202020204" pitchFamily="34" charset="0"/>
                        </a:rPr>
                        <a:t>s.1(1) Theft Act 1968</a:t>
                      </a:r>
                      <a:endParaRPr lang="en-GB" sz="1800" dirty="0">
                        <a:latin typeface="Arial" panose="020B0604020202020204" pitchFamily="34" charset="0"/>
                        <a:cs typeface="Arial" panose="020B0604020202020204" pitchFamily="34" charset="0"/>
                      </a:endParaRPr>
                    </a:p>
                  </a:txBody>
                  <a:tcPr>
                    <a:solidFill>
                      <a:schemeClr val="accent2">
                        <a:lumMod val="20000"/>
                        <a:lumOff val="80000"/>
                      </a:schemeClr>
                    </a:solidFill>
                  </a:tcPr>
                </a:tc>
                <a:tc>
                  <a:txBody>
                    <a:bodyPr/>
                    <a:lstStyle/>
                    <a:p>
                      <a:r>
                        <a:rPr lang="en-GB" sz="1800" b="0" i="0" u="none" strike="noStrike" kern="1200" baseline="0" dirty="0">
                          <a:solidFill>
                            <a:schemeClr val="dk1"/>
                          </a:solidFill>
                          <a:latin typeface="Arial" panose="020B0604020202020204" pitchFamily="34" charset="0"/>
                          <a:ea typeface="+mn-ea"/>
                          <a:cs typeface="Arial" panose="020B0604020202020204" pitchFamily="34" charset="0"/>
                        </a:rPr>
                        <a:t>Retail Theft </a:t>
                      </a:r>
                    </a:p>
                    <a:p>
                      <a:r>
                        <a:rPr lang="en-GB" sz="1800" b="1" i="0" u="none" strike="noStrike" kern="1200" baseline="0" dirty="0">
                          <a:solidFill>
                            <a:schemeClr val="dk1"/>
                          </a:solidFill>
                          <a:latin typeface="Arial" panose="020B0604020202020204" pitchFamily="34" charset="0"/>
                          <a:ea typeface="+mn-ea"/>
                          <a:cs typeface="Arial" panose="020B0604020202020204" pitchFamily="34" charset="0"/>
                        </a:rPr>
                        <a:t>(under £100 and may only be given on one occasion)</a:t>
                      </a:r>
                      <a:endParaRPr lang="en-GB" sz="1800" dirty="0">
                        <a:latin typeface="Arial" panose="020B0604020202020204" pitchFamily="34" charset="0"/>
                        <a:cs typeface="Arial" panose="020B0604020202020204" pitchFamily="34" charset="0"/>
                      </a:endParaRPr>
                    </a:p>
                  </a:txBody>
                  <a:tcPr>
                    <a:solidFill>
                      <a:schemeClr val="accent2">
                        <a:lumMod val="40000"/>
                        <a:lumOff val="60000"/>
                      </a:schemeClr>
                    </a:solidFill>
                  </a:tcPr>
                </a:tc>
                <a:tc>
                  <a:txBody>
                    <a:bodyPr/>
                    <a:lstStyle/>
                    <a:p>
                      <a:pPr algn="ctr"/>
                      <a:r>
                        <a:rPr lang="en-GB" sz="1800" dirty="0">
                          <a:latin typeface="Arial" panose="020B0604020202020204" pitchFamily="34" charset="0"/>
                          <a:cs typeface="Arial" panose="020B0604020202020204" pitchFamily="34" charset="0"/>
                        </a:rPr>
                        <a:t>£90 fine </a:t>
                      </a:r>
                    </a:p>
                  </a:txBody>
                  <a:tcPr>
                    <a:solidFill>
                      <a:schemeClr val="accent2">
                        <a:lumMod val="60000"/>
                        <a:lumOff val="40000"/>
                      </a:schemeClr>
                    </a:solidFill>
                  </a:tcPr>
                </a:tc>
                <a:extLst>
                  <a:ext uri="{0D108BD9-81ED-4DB2-BD59-A6C34878D82A}">
                    <a16:rowId xmlns:a16="http://schemas.microsoft.com/office/drawing/2014/main" val="2346520536"/>
                  </a:ext>
                </a:extLst>
              </a:tr>
              <a:tr h="903643">
                <a:tc>
                  <a:txBody>
                    <a:bodyPr/>
                    <a:lstStyle/>
                    <a:p>
                      <a:r>
                        <a:rPr lang="en-GB" sz="1800" b="0" i="0" u="none" strike="noStrike" kern="1200" baseline="0" dirty="0">
                          <a:solidFill>
                            <a:schemeClr val="dk1"/>
                          </a:solidFill>
                          <a:latin typeface="Arial" panose="020B0604020202020204" pitchFamily="34" charset="0"/>
                          <a:ea typeface="+mn-ea"/>
                          <a:cs typeface="Arial" panose="020B0604020202020204" pitchFamily="34" charset="0"/>
                        </a:rPr>
                        <a:t>s.1 Criminal Damage Act 1971</a:t>
                      </a:r>
                      <a:endParaRPr lang="en-GB" sz="1800" dirty="0">
                        <a:latin typeface="Arial" panose="020B0604020202020204" pitchFamily="34" charset="0"/>
                        <a:cs typeface="Arial" panose="020B0604020202020204" pitchFamily="34" charset="0"/>
                      </a:endParaRPr>
                    </a:p>
                  </a:txBody>
                  <a:tcPr>
                    <a:solidFill>
                      <a:schemeClr val="accent2">
                        <a:lumMod val="20000"/>
                        <a:lumOff val="80000"/>
                      </a:schemeClr>
                    </a:solidFill>
                  </a:tcPr>
                </a:tc>
                <a:tc>
                  <a:txBody>
                    <a:bodyPr/>
                    <a:lstStyle/>
                    <a:p>
                      <a:r>
                        <a:rPr lang="en-GB" sz="1800" b="0" i="0" u="none" strike="noStrike" kern="1200" baseline="0" dirty="0">
                          <a:solidFill>
                            <a:schemeClr val="dk1"/>
                          </a:solidFill>
                          <a:latin typeface="Arial" panose="020B0604020202020204" pitchFamily="34" charset="0"/>
                          <a:ea typeface="+mn-ea"/>
                          <a:cs typeface="Arial" panose="020B0604020202020204" pitchFamily="34" charset="0"/>
                        </a:rPr>
                        <a:t>Destroying or damaging property </a:t>
                      </a:r>
                    </a:p>
                    <a:p>
                      <a:r>
                        <a:rPr lang="en-GB" sz="1800" b="1" i="0" u="none" strike="noStrike" kern="1200" baseline="0" dirty="0">
                          <a:solidFill>
                            <a:schemeClr val="dk1"/>
                          </a:solidFill>
                          <a:latin typeface="Arial" panose="020B0604020202020204" pitchFamily="34" charset="0"/>
                          <a:ea typeface="+mn-ea"/>
                          <a:cs typeface="Arial" panose="020B0604020202020204" pitchFamily="34" charset="0"/>
                        </a:rPr>
                        <a:t>(under £300 and may only be given on one occasion)</a:t>
                      </a:r>
                      <a:endParaRPr lang="en-GB" sz="1800" dirty="0">
                        <a:latin typeface="Arial" panose="020B0604020202020204" pitchFamily="34" charset="0"/>
                        <a:cs typeface="Arial" panose="020B0604020202020204" pitchFamily="34" charset="0"/>
                      </a:endParaRPr>
                    </a:p>
                  </a:txBody>
                  <a:tcPr>
                    <a:solidFill>
                      <a:schemeClr val="accent2">
                        <a:lumMod val="40000"/>
                        <a:lumOff val="60000"/>
                      </a:schemeClr>
                    </a:solidFill>
                  </a:tcPr>
                </a:tc>
                <a:tc>
                  <a:txBody>
                    <a:bodyPr/>
                    <a:lstStyle/>
                    <a:p>
                      <a:pPr algn="ctr"/>
                      <a:r>
                        <a:rPr lang="en-GB" sz="1800" dirty="0">
                          <a:latin typeface="Arial" panose="020B0604020202020204" pitchFamily="34" charset="0"/>
                          <a:cs typeface="Arial" panose="020B0604020202020204" pitchFamily="34" charset="0"/>
                        </a:rPr>
                        <a:t>£90 fine </a:t>
                      </a:r>
                    </a:p>
                  </a:txBody>
                  <a:tcPr>
                    <a:solidFill>
                      <a:schemeClr val="accent2">
                        <a:lumMod val="60000"/>
                        <a:lumOff val="40000"/>
                      </a:schemeClr>
                    </a:solidFill>
                  </a:tcPr>
                </a:tc>
                <a:extLst>
                  <a:ext uri="{0D108BD9-81ED-4DB2-BD59-A6C34878D82A}">
                    <a16:rowId xmlns:a16="http://schemas.microsoft.com/office/drawing/2014/main" val="3750816597"/>
                  </a:ext>
                </a:extLst>
              </a:tr>
              <a:tr h="903643">
                <a:tc>
                  <a:txBody>
                    <a:bodyPr/>
                    <a:lstStyle/>
                    <a:p>
                      <a:r>
                        <a:rPr lang="en-GB" sz="1800" dirty="0">
                          <a:latin typeface="Arial" panose="020B0604020202020204" pitchFamily="34" charset="0"/>
                          <a:cs typeface="Arial" panose="020B0604020202020204" pitchFamily="34" charset="0"/>
                        </a:rPr>
                        <a:t>s.87(1) &amp; (5) Environmental Protection Act 1990</a:t>
                      </a:r>
                    </a:p>
                  </a:txBody>
                  <a:tcPr>
                    <a:solidFill>
                      <a:schemeClr val="accent2">
                        <a:lumMod val="20000"/>
                        <a:lumOff val="80000"/>
                      </a:schemeClr>
                    </a:solidFill>
                  </a:tcPr>
                </a:tc>
                <a:tc>
                  <a:txBody>
                    <a:bodyPr/>
                    <a:lstStyle/>
                    <a:p>
                      <a:r>
                        <a:rPr lang="en-GB" sz="1800" dirty="0">
                          <a:latin typeface="Arial" panose="020B0604020202020204" pitchFamily="34" charset="0"/>
                          <a:cs typeface="Arial" panose="020B0604020202020204" pitchFamily="34" charset="0"/>
                        </a:rPr>
                        <a:t>Deposit and leave litter</a:t>
                      </a:r>
                    </a:p>
                  </a:txBody>
                  <a:tcPr>
                    <a:solidFill>
                      <a:schemeClr val="accent2">
                        <a:lumMod val="40000"/>
                        <a:lumOff val="60000"/>
                      </a:schemeClr>
                    </a:solidFill>
                  </a:tcPr>
                </a:tc>
                <a:tc>
                  <a:txBody>
                    <a:bodyPr/>
                    <a:lstStyle/>
                    <a:p>
                      <a:pPr algn="ctr"/>
                      <a:r>
                        <a:rPr lang="en-GB" sz="1800" dirty="0">
                          <a:latin typeface="Arial" panose="020B0604020202020204" pitchFamily="34" charset="0"/>
                          <a:cs typeface="Arial" panose="020B0604020202020204" pitchFamily="34" charset="0"/>
                        </a:rPr>
                        <a:t>£60 fine</a:t>
                      </a:r>
                    </a:p>
                  </a:txBody>
                  <a:tcPr>
                    <a:solidFill>
                      <a:schemeClr val="accent2">
                        <a:lumMod val="60000"/>
                        <a:lumOff val="40000"/>
                      </a:schemeClr>
                    </a:solidFill>
                  </a:tcPr>
                </a:tc>
                <a:extLst>
                  <a:ext uri="{0D108BD9-81ED-4DB2-BD59-A6C34878D82A}">
                    <a16:rowId xmlns:a16="http://schemas.microsoft.com/office/drawing/2014/main" val="656409394"/>
                  </a:ext>
                </a:extLst>
              </a:tr>
            </a:tbl>
          </a:graphicData>
        </a:graphic>
      </p:graphicFrame>
      <p:sp>
        <p:nvSpPr>
          <p:cNvPr id="7" name="TextBox 6"/>
          <p:cNvSpPr txBox="1"/>
          <p:nvPr/>
        </p:nvSpPr>
        <p:spPr>
          <a:xfrm>
            <a:off x="3011425" y="1233578"/>
            <a:ext cx="6040821" cy="461665"/>
          </a:xfrm>
          <a:prstGeom prst="rect">
            <a:avLst/>
          </a:prstGeom>
          <a:solidFill>
            <a:schemeClr val="accent2">
              <a:lumMod val="60000"/>
              <a:lumOff val="40000"/>
            </a:schemeClr>
          </a:solidFill>
          <a:ln>
            <a:solidFill>
              <a:schemeClr val="tx1"/>
            </a:solidFill>
          </a:ln>
        </p:spPr>
        <p:txBody>
          <a:bodyPr wrap="none" rtlCol="0">
            <a:spAutoFit/>
          </a:bodyPr>
          <a:lstStyle/>
          <a:p>
            <a:pPr algn="ctr"/>
            <a:r>
              <a:rPr lang="en-GB" sz="2400" dirty="0">
                <a:cs typeface="Arial" panose="020B0604020202020204" pitchFamily="34" charset="0"/>
              </a:rPr>
              <a:t>Examples of offences when a PND can be used </a:t>
            </a:r>
          </a:p>
        </p:txBody>
      </p:sp>
    </p:spTree>
    <p:extLst>
      <p:ext uri="{BB962C8B-B14F-4D97-AF65-F5344CB8AC3E}">
        <p14:creationId xmlns:p14="http://schemas.microsoft.com/office/powerpoint/2010/main" val="3250827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C274A2-52E1-4FF4-9C18-B667F2E4639D}"/>
              </a:ext>
            </a:extLst>
          </p:cNvPr>
          <p:cNvSpPr txBox="1"/>
          <p:nvPr/>
        </p:nvSpPr>
        <p:spPr>
          <a:xfrm>
            <a:off x="850605" y="276447"/>
            <a:ext cx="10653823" cy="646331"/>
          </a:xfrm>
          <a:prstGeom prst="rect">
            <a:avLst/>
          </a:prstGeom>
          <a:solidFill>
            <a:srgbClr val="002060"/>
          </a:solidFill>
        </p:spPr>
        <p:txBody>
          <a:bodyPr wrap="square" rtlCol="0">
            <a:spAutoFit/>
          </a:bodyPr>
          <a:lstStyle/>
          <a:p>
            <a:pPr algn="ctr"/>
            <a:r>
              <a:rPr lang="en-GB" sz="3600" b="1" dirty="0">
                <a:solidFill>
                  <a:schemeClr val="bg1"/>
                </a:solidFill>
              </a:rPr>
              <a:t>Penalty Notices for Disorder (PND) </a:t>
            </a:r>
          </a:p>
        </p:txBody>
      </p:sp>
      <p:sp>
        <p:nvSpPr>
          <p:cNvPr id="2" name="Callout: Down Arrow 1">
            <a:extLst>
              <a:ext uri="{FF2B5EF4-FFF2-40B4-BE49-F238E27FC236}">
                <a16:creationId xmlns:a16="http://schemas.microsoft.com/office/drawing/2014/main" id="{E21F1F3E-9BE9-4123-8D80-3D297A2C5E7D}"/>
              </a:ext>
            </a:extLst>
          </p:cNvPr>
          <p:cNvSpPr/>
          <p:nvPr/>
        </p:nvSpPr>
        <p:spPr>
          <a:xfrm>
            <a:off x="2028701" y="1067444"/>
            <a:ext cx="8134597" cy="1020726"/>
          </a:xfrm>
          <a:prstGeom prst="downArrow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PND may only be given:-</a:t>
            </a:r>
          </a:p>
        </p:txBody>
      </p:sp>
      <p:graphicFrame>
        <p:nvGraphicFramePr>
          <p:cNvPr id="4" name="Diagram 3">
            <a:extLst>
              <a:ext uri="{FF2B5EF4-FFF2-40B4-BE49-F238E27FC236}">
                <a16:creationId xmlns:a16="http://schemas.microsoft.com/office/drawing/2014/main" id="{94051B6C-BC35-4649-A8F9-1EDAEE1E5B59}"/>
              </a:ext>
            </a:extLst>
          </p:cNvPr>
          <p:cNvGraphicFramePr/>
          <p:nvPr>
            <p:extLst>
              <p:ext uri="{D42A27DB-BD31-4B8C-83A1-F6EECF244321}">
                <p14:modId xmlns:p14="http://schemas.microsoft.com/office/powerpoint/2010/main" val="2956647310"/>
              </p:ext>
            </p:extLst>
          </p:nvPr>
        </p:nvGraphicFramePr>
        <p:xfrm>
          <a:off x="850605" y="2088170"/>
          <a:ext cx="10653824" cy="3821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5325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A54AE09-E3FF-49BE-AE01-3DE03FE15E22}"/>
                                            </p:graphicEl>
                                          </p:spTgt>
                                        </p:tgtEl>
                                        <p:attrNameLst>
                                          <p:attrName>style.visibility</p:attrName>
                                        </p:attrNameLst>
                                      </p:cBhvr>
                                      <p:to>
                                        <p:strVal val="visible"/>
                                      </p:to>
                                    </p:set>
                                    <p:animEffect transition="in" filter="fade">
                                      <p:cBhvr>
                                        <p:cTn id="12" dur="500"/>
                                        <p:tgtEl>
                                          <p:spTgt spid="4">
                                            <p:graphicEl>
                                              <a:dgm id="{4A54AE09-E3FF-49BE-AE01-3DE03FE15E2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54BAE75-D274-43F0-8AD6-2A88FD09B00F}"/>
                                            </p:graphicEl>
                                          </p:spTgt>
                                        </p:tgtEl>
                                        <p:attrNameLst>
                                          <p:attrName>style.visibility</p:attrName>
                                        </p:attrNameLst>
                                      </p:cBhvr>
                                      <p:to>
                                        <p:strVal val="visible"/>
                                      </p:to>
                                    </p:set>
                                    <p:animEffect transition="in" filter="fade">
                                      <p:cBhvr>
                                        <p:cTn id="17" dur="500"/>
                                        <p:tgtEl>
                                          <p:spTgt spid="4">
                                            <p:graphicEl>
                                              <a:dgm id="{B54BAE75-D274-43F0-8AD6-2A88FD09B00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555A4064-0E59-49E8-9151-F0943F8E9B1F}"/>
                                            </p:graphicEl>
                                          </p:spTgt>
                                        </p:tgtEl>
                                        <p:attrNameLst>
                                          <p:attrName>style.visibility</p:attrName>
                                        </p:attrNameLst>
                                      </p:cBhvr>
                                      <p:to>
                                        <p:strVal val="visible"/>
                                      </p:to>
                                    </p:set>
                                    <p:animEffect transition="in" filter="fade">
                                      <p:cBhvr>
                                        <p:cTn id="20" dur="500"/>
                                        <p:tgtEl>
                                          <p:spTgt spid="4">
                                            <p:graphicEl>
                                              <a:dgm id="{555A4064-0E59-49E8-9151-F0943F8E9B1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6A347DF-48C9-4B03-AFF1-77B9F9A6E5AF}"/>
                                            </p:graphicEl>
                                          </p:spTgt>
                                        </p:tgtEl>
                                        <p:attrNameLst>
                                          <p:attrName>style.visibility</p:attrName>
                                        </p:attrNameLst>
                                      </p:cBhvr>
                                      <p:to>
                                        <p:strVal val="visible"/>
                                      </p:to>
                                    </p:set>
                                    <p:animEffect transition="in" filter="fade">
                                      <p:cBhvr>
                                        <p:cTn id="25" dur="500"/>
                                        <p:tgtEl>
                                          <p:spTgt spid="4">
                                            <p:graphicEl>
                                              <a:dgm id="{A6A347DF-48C9-4B03-AFF1-77B9F9A6E5A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E5F18729-C59A-42F6-AA7F-7A46A52849D0}"/>
                                            </p:graphicEl>
                                          </p:spTgt>
                                        </p:tgtEl>
                                        <p:attrNameLst>
                                          <p:attrName>style.visibility</p:attrName>
                                        </p:attrNameLst>
                                      </p:cBhvr>
                                      <p:to>
                                        <p:strVal val="visible"/>
                                      </p:to>
                                    </p:set>
                                    <p:animEffect transition="in" filter="fade">
                                      <p:cBhvr>
                                        <p:cTn id="28" dur="500"/>
                                        <p:tgtEl>
                                          <p:spTgt spid="4">
                                            <p:graphicEl>
                                              <a:dgm id="{E5F18729-C59A-42F6-AA7F-7A46A52849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06298495"/>
              </p:ext>
            </p:extLst>
          </p:nvPr>
        </p:nvGraphicFramePr>
        <p:xfrm>
          <a:off x="928506" y="1084210"/>
          <a:ext cx="10075825" cy="4546600"/>
        </p:xfrm>
        <a:graphic>
          <a:graphicData uri="http://schemas.openxmlformats.org/drawingml/2006/table">
            <a:tbl>
              <a:tblPr firstRow="1" bandRow="1">
                <a:tableStyleId>{5C22544A-7EE6-4342-B048-85BDC9FD1C3A}</a:tableStyleId>
              </a:tblPr>
              <a:tblGrid>
                <a:gridCol w="2195300">
                  <a:extLst>
                    <a:ext uri="{9D8B030D-6E8A-4147-A177-3AD203B41FA5}">
                      <a16:colId xmlns:a16="http://schemas.microsoft.com/office/drawing/2014/main" val="2699262735"/>
                    </a:ext>
                  </a:extLst>
                </a:gridCol>
                <a:gridCol w="7880525">
                  <a:extLst>
                    <a:ext uri="{9D8B030D-6E8A-4147-A177-3AD203B41FA5}">
                      <a16:colId xmlns:a16="http://schemas.microsoft.com/office/drawing/2014/main" val="824773827"/>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58189705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rgbClr val="00B050"/>
                          </a:solidFill>
                          <a:latin typeface="+mn-lt"/>
                          <a:ea typeface="+mn-ea"/>
                          <a:cs typeface="+mn-cs"/>
                        </a:rPr>
                        <a:t>PND may be appropriate </a:t>
                      </a:r>
                      <a:r>
                        <a:rPr lang="en-GB" sz="1600" b="0" i="0" u="none" strike="noStrike" kern="1200" baseline="0" dirty="0">
                          <a:solidFill>
                            <a:schemeClr val="dk1"/>
                          </a:solidFill>
                          <a:latin typeface="+mn-lt"/>
                          <a:ea typeface="+mn-ea"/>
                          <a:cs typeface="+mn-cs"/>
                        </a:rPr>
                        <a:t>	</a:t>
                      </a:r>
                    </a:p>
                    <a:p>
                      <a:endParaRPr lang="en-GB" sz="1600" dirty="0"/>
                    </a:p>
                  </a:txBody>
                  <a:tcPr/>
                </a:tc>
                <a:tc>
                  <a:txBody>
                    <a:bodyPr/>
                    <a:lstStyle/>
                    <a:p>
                      <a:r>
                        <a:rPr lang="en-GB" sz="1600" b="0" i="0" u="none" strike="noStrike" kern="1200" baseline="0" dirty="0">
                          <a:solidFill>
                            <a:schemeClr val="dk1"/>
                          </a:solidFill>
                          <a:latin typeface="+mn-lt"/>
                          <a:ea typeface="+mn-ea"/>
                          <a:cs typeface="+mn-cs"/>
                        </a:rPr>
                        <a:t>Where a simple caution or conditional caution might be used. </a:t>
                      </a:r>
                    </a:p>
                    <a:p>
                      <a:r>
                        <a:rPr lang="en-GB" sz="1600" b="0" i="0" u="none" strike="noStrike" kern="1200" baseline="0" dirty="0">
                          <a:solidFill>
                            <a:schemeClr val="dk1"/>
                          </a:solidFill>
                          <a:latin typeface="+mn-lt"/>
                          <a:ea typeface="+mn-ea"/>
                          <a:cs typeface="+mn-cs"/>
                        </a:rPr>
                        <a:t>In some cases that would normally result in a charge. 	</a:t>
                      </a:r>
                    </a:p>
                    <a:p>
                      <a:endParaRPr lang="en-GB" sz="1600" dirty="0"/>
                    </a:p>
                  </a:txBody>
                  <a:tcPr/>
                </a:tc>
                <a:extLst>
                  <a:ext uri="{0D108BD9-81ED-4DB2-BD59-A6C34878D82A}">
                    <a16:rowId xmlns:a16="http://schemas.microsoft.com/office/drawing/2014/main" val="3465507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chemeClr val="accent4">
                              <a:lumMod val="75000"/>
                            </a:schemeClr>
                          </a:solidFill>
                          <a:latin typeface="+mn-lt"/>
                          <a:ea typeface="+mn-ea"/>
                          <a:cs typeface="+mn-cs"/>
                        </a:rPr>
                        <a:t>PND may not be appropriate </a:t>
                      </a:r>
                      <a:r>
                        <a:rPr lang="en-GB" sz="1600" b="0" i="0" u="none" strike="noStrike" kern="1200" baseline="0" dirty="0">
                          <a:solidFill>
                            <a:schemeClr val="dk1"/>
                          </a:solidFill>
                          <a:latin typeface="+mn-lt"/>
                          <a:ea typeface="+mn-ea"/>
                          <a:cs typeface="+mn-cs"/>
                        </a:rPr>
                        <a:t>	</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u="none" strike="noStrike" kern="1200" baseline="0" dirty="0">
                          <a:solidFill>
                            <a:schemeClr val="dk1"/>
                          </a:solidFill>
                          <a:latin typeface="+mn-lt"/>
                          <a:ea typeface="+mn-ea"/>
                          <a:cs typeface="+mn-cs"/>
                        </a:rPr>
                        <a:t>Where custody or sentence more serious than a fine would be expected if the case were to be tried at court. 	</a:t>
                      </a:r>
                    </a:p>
                    <a:p>
                      <a:endParaRPr lang="en-GB" sz="1600" dirty="0"/>
                    </a:p>
                  </a:txBody>
                  <a:tcPr/>
                </a:tc>
                <a:extLst>
                  <a:ext uri="{0D108BD9-81ED-4DB2-BD59-A6C34878D82A}">
                    <a16:rowId xmlns:a16="http://schemas.microsoft.com/office/drawing/2014/main" val="144021156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rgbClr val="FF0000"/>
                          </a:solidFill>
                          <a:latin typeface="+mn-lt"/>
                          <a:ea typeface="+mn-ea"/>
                          <a:cs typeface="+mn-cs"/>
                        </a:rPr>
                        <a:t>PND will not be appropriate </a:t>
                      </a:r>
                      <a:r>
                        <a:rPr lang="en-GB" sz="1600" b="0" i="0" u="none" strike="noStrike" kern="1200" baseline="0" dirty="0">
                          <a:solidFill>
                            <a:schemeClr val="dk1"/>
                          </a:solidFill>
                          <a:latin typeface="+mn-lt"/>
                          <a:ea typeface="+mn-ea"/>
                          <a:cs typeface="+mn-cs"/>
                        </a:rPr>
                        <a:t>	</a:t>
                      </a:r>
                    </a:p>
                    <a:p>
                      <a:endParaRPr lang="en-GB" sz="1600" dirty="0"/>
                    </a:p>
                  </a:txBody>
                  <a:tcPr/>
                </a:tc>
                <a:tc>
                  <a:txBody>
                    <a:bodyPr/>
                    <a:lstStyle/>
                    <a:p>
                      <a:r>
                        <a:rPr lang="en-GB" sz="1600" b="0" i="0" u="none" strike="noStrike" kern="1200" baseline="0" dirty="0">
                          <a:solidFill>
                            <a:schemeClr val="dk1"/>
                          </a:solidFill>
                          <a:latin typeface="+mn-lt"/>
                          <a:ea typeface="+mn-ea"/>
                          <a:cs typeface="+mn-cs"/>
                        </a:rPr>
                        <a:t>Where there has been any injury to any person or any realistic threat or risk of injury. </a:t>
                      </a:r>
                    </a:p>
                    <a:p>
                      <a:r>
                        <a:rPr lang="en-GB" sz="1600" b="0" i="0" u="none" strike="noStrike" kern="1200" baseline="0" dirty="0">
                          <a:solidFill>
                            <a:schemeClr val="dk1"/>
                          </a:solidFill>
                          <a:latin typeface="+mn-lt"/>
                          <a:ea typeface="+mn-ea"/>
                          <a:cs typeface="+mn-cs"/>
                        </a:rPr>
                        <a:t>Where there has been substantial financial or material loss to private property of an individual. </a:t>
                      </a:r>
                    </a:p>
                    <a:p>
                      <a:r>
                        <a:rPr lang="en-GB" sz="1600" b="0" i="0" u="none" strike="noStrike" kern="1200" baseline="0" dirty="0">
                          <a:solidFill>
                            <a:schemeClr val="dk1"/>
                          </a:solidFill>
                          <a:latin typeface="+mn-lt"/>
                          <a:ea typeface="+mn-ea"/>
                          <a:cs typeface="+mn-cs"/>
                        </a:rPr>
                        <a:t>Where a penalty offence is committed in association with another offence, including a penalty offence. </a:t>
                      </a:r>
                    </a:p>
                    <a:p>
                      <a:r>
                        <a:rPr lang="en-GB" sz="1600" b="0" i="0" u="none" strike="noStrike" kern="1200" baseline="0" dirty="0">
                          <a:solidFill>
                            <a:schemeClr val="dk1"/>
                          </a:solidFill>
                          <a:latin typeface="+mn-lt"/>
                          <a:ea typeface="+mn-ea"/>
                          <a:cs typeface="+mn-cs"/>
                        </a:rPr>
                        <a:t>Where the offence involves domestic violence (follow ACPO guidance). </a:t>
                      </a:r>
                    </a:p>
                    <a:p>
                      <a:r>
                        <a:rPr lang="en-GB" sz="1600" b="0" i="0" u="none" strike="noStrike" kern="1200" baseline="0" dirty="0">
                          <a:solidFill>
                            <a:schemeClr val="dk1"/>
                          </a:solidFill>
                          <a:latin typeface="+mn-lt"/>
                          <a:ea typeface="+mn-ea"/>
                          <a:cs typeface="+mn-cs"/>
                        </a:rPr>
                        <a:t>For any football related offences. </a:t>
                      </a:r>
                    </a:p>
                    <a:p>
                      <a:r>
                        <a:rPr lang="en-GB" sz="1600" b="0" i="0" u="none" strike="noStrike" kern="1200" baseline="0" dirty="0">
                          <a:solidFill>
                            <a:schemeClr val="dk1"/>
                          </a:solidFill>
                          <a:latin typeface="+mn-lt"/>
                          <a:ea typeface="+mn-ea"/>
                          <a:cs typeface="+mn-cs"/>
                        </a:rPr>
                        <a:t>Where an offence has been committed jointly with a person below the age of 18 years. </a:t>
                      </a:r>
                    </a:p>
                    <a:p>
                      <a:r>
                        <a:rPr lang="en-GB" sz="1600" b="0" i="0" u="none" strike="noStrike" kern="1200" baseline="0" dirty="0">
                          <a:solidFill>
                            <a:schemeClr val="dk1"/>
                          </a:solidFill>
                          <a:latin typeface="+mn-lt"/>
                          <a:ea typeface="+mn-ea"/>
                          <a:cs typeface="+mn-cs"/>
                        </a:rPr>
                        <a:t>Where the provisions of the Protection from Harassment Act 1997 might apply. 	</a:t>
                      </a:r>
                    </a:p>
                    <a:p>
                      <a:endParaRPr lang="en-GB" sz="1600" dirty="0"/>
                    </a:p>
                  </a:txBody>
                  <a:tcPr/>
                </a:tc>
                <a:extLst>
                  <a:ext uri="{0D108BD9-81ED-4DB2-BD59-A6C34878D82A}">
                    <a16:rowId xmlns:a16="http://schemas.microsoft.com/office/drawing/2014/main" val="482244546"/>
                  </a:ext>
                </a:extLst>
              </a:tr>
            </a:tbl>
          </a:graphicData>
        </a:graphic>
      </p:graphicFrame>
      <p:sp>
        <p:nvSpPr>
          <p:cNvPr id="4" name="TextBox 3"/>
          <p:cNvSpPr txBox="1"/>
          <p:nvPr/>
        </p:nvSpPr>
        <p:spPr>
          <a:xfrm>
            <a:off x="2280816" y="359051"/>
            <a:ext cx="7848872" cy="523220"/>
          </a:xfrm>
          <a:prstGeom prst="rect">
            <a:avLst/>
          </a:prstGeom>
          <a:solidFill>
            <a:srgbClr val="002060"/>
          </a:solidFill>
        </p:spPr>
        <p:txBody>
          <a:bodyPr wrap="square" rtlCol="0">
            <a:spAutoFit/>
          </a:bodyPr>
          <a:lstStyle/>
          <a:p>
            <a:pPr algn="ctr"/>
            <a:r>
              <a:rPr lang="en-GB" sz="2800" b="1" dirty="0">
                <a:solidFill>
                  <a:schemeClr val="bg1"/>
                </a:solidFill>
              </a:rPr>
              <a:t>When a PND may be appropriate - Overview </a:t>
            </a:r>
          </a:p>
        </p:txBody>
      </p:sp>
    </p:spTree>
    <p:extLst>
      <p:ext uri="{BB962C8B-B14F-4D97-AF65-F5344CB8AC3E}">
        <p14:creationId xmlns:p14="http://schemas.microsoft.com/office/powerpoint/2010/main" val="2110710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736428" y="1486291"/>
            <a:ext cx="4717284" cy="3440669"/>
          </a:xfrm>
          <a:prstGeom prst="rect">
            <a:avLst/>
          </a:prstGeom>
        </p:spPr>
      </p:pic>
    </p:spTree>
    <p:extLst>
      <p:ext uri="{BB962C8B-B14F-4D97-AF65-F5344CB8AC3E}">
        <p14:creationId xmlns:p14="http://schemas.microsoft.com/office/powerpoint/2010/main" val="30858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680</TotalTime>
  <Words>661</Words>
  <Application>Microsoft Office PowerPoint</Application>
  <PresentationFormat>Widescreen</PresentationFormat>
  <Paragraphs>59</Paragraphs>
  <Slides>6</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vt:i4>
      </vt:variant>
    </vt:vector>
  </HeadingPairs>
  <TitlesOfParts>
    <vt:vector size="15"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98</cp:revision>
  <dcterms:created xsi:type="dcterms:W3CDTF">2018-01-30T11:09:50Z</dcterms:created>
  <dcterms:modified xsi:type="dcterms:W3CDTF">2022-08-03T09:24:34Z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768f1ddb-21cf-4fb6-8ae0-1050e7070c7f</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2022-06-22T09:59:06Z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7854d5be-7c11-406a-ab41-2dd83110919a</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