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</p:sldMasterIdLst>
  <p:sldIdLst>
    <p:sldId id="266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87" d="100"/>
          <a:sy n="87" d="100"/>
        </p:scale>
        <p:origin x="66" y="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500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39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41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337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968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439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869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740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934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942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127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854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4D545DB-8A58-4FDC-8FF8-F99D917C3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3F02532-0429-47BE-B7D5-89B31C0C8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6729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B5EDB7-2E66-D113-C9B7-1175F64C02F6}"/>
              </a:ext>
            </a:extLst>
          </p:cNvPr>
          <p:cNvSpPr txBox="1"/>
          <p:nvPr/>
        </p:nvSpPr>
        <p:spPr>
          <a:xfrm>
            <a:off x="643466" y="864108"/>
            <a:ext cx="6987135" cy="51206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 : CERTIFICATE OF HIGHER EDUCATION SKILLS AT THE WORKPLACE (RESIT)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:PSYCHOLOGY IN HEALTH AND SOCIAL CARE 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:FARIDAH NAMUKASA 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 :2429800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 CODE : LCHS4010 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: FARAH WIITA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3401C9A-B20D-42B0-B7C0-0E4D1CE58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406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AutoShape 2" descr="Image result for university of wales trinity saint david">
            <a:extLst>
              <a:ext uri="{FF2B5EF4-FFF2-40B4-BE49-F238E27FC236}">
                <a16:creationId xmlns:a16="http://schemas.microsoft.com/office/drawing/2014/main" id="{A42DEDF2-3DD3-94ED-B5EA-D8962413617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2744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411480" y="384048"/>
            <a:ext cx="438912" cy="438912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00" b="1">
                <a:solidFill>
                  <a:srgbClr val="FFFFFF"/>
                </a:solidFill>
              </a:rPr>
              <a:t>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87552" y="329184"/>
            <a:ext cx="1078992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72554"/>
                </a:solidFill>
              </a:rPr>
              <a:t>Jenny Case Study: Assessment Focus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05840" y="841248"/>
            <a:ext cx="10515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250">
                <a:solidFill>
                  <a:srgbClr val="6B7280"/>
                </a:solidFill>
              </a:rPr>
              <a:t>Lifespan development, Bowlby’s Attachment Theory and a community support plan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0100" y="1636146"/>
            <a:ext cx="10927080" cy="34394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Jenny is 16 and has been a young carer for her mother for five years.</a:t>
            </a:r>
          </a:p>
          <a:p>
            <a:pPr marL="342900" indent="-342900" algn="just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Her caring role began after the death of her father, who previously provided care.</a:t>
            </a:r>
          </a:p>
          <a:p>
            <a:pPr marL="342900" indent="-342900" algn="just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Jenny supports cooking, cleaning, shopping and practical household tasks.</a:t>
            </a:r>
          </a:p>
          <a:p>
            <a:pPr marL="342900" indent="-342900" algn="just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She also helps with administration because her mother has memory difficulties, forgetfulness and low mood.</a:t>
            </a:r>
          </a:p>
          <a:p>
            <a:pPr marL="342900" indent="-342900" algn="just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The assessment considers how bereavement, caring responsibility and adolescence may shape development.</a:t>
            </a:r>
          </a:p>
          <a:p>
            <a:pPr marL="342900" indent="-342900" algn="just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The support plan uses Bowlby’s theory to rebuild security, reduce stress and protect Jenny’s well-being.</a:t>
            </a:r>
          </a:p>
        </p:txBody>
      </p:sp>
      <p:sp>
        <p:nvSpPr>
          <p:cNvPr id="7" name="Rectangle 6"/>
          <p:cNvSpPr/>
          <p:nvPr/>
        </p:nvSpPr>
        <p:spPr>
          <a:xfrm>
            <a:off x="594360" y="6227064"/>
            <a:ext cx="10972800" cy="18288"/>
          </a:xfrm>
          <a:prstGeom prst="rect">
            <a:avLst/>
          </a:prstGeom>
          <a:solidFill>
            <a:srgbClr val="D1D5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411480" y="384048"/>
            <a:ext cx="438912" cy="438912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00" b="1">
                <a:solidFill>
                  <a:srgbClr val="FFFFFF"/>
                </a:solidFill>
              </a:rPr>
              <a:t>2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87552" y="329184"/>
            <a:ext cx="1078992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72554"/>
                </a:solidFill>
              </a:rPr>
              <a:t>Bowlby’s Attachment Theory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05840" y="841248"/>
            <a:ext cx="10515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250">
                <a:solidFill>
                  <a:srgbClr val="6B7280"/>
                </a:solidFill>
              </a:rPr>
              <a:t>Key concepts and relevance to Jenny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1325880"/>
            <a:ext cx="10927080" cy="40549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Attachment is a strong emotional bond between a child and caregiver that supports safety and survival.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 secure attachment gives the child a ‘secure base’ from which to explore and develop independence.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Bowlby argued that separation, loss or inconsistent care can threaten emotional security.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The internal working model shapes expectations about whether others are reliable, available and supportive.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The continuity hypothesis suggests early attachment experiences can influence later relationships and coping.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This is relevant because Jenny has experienced the death of an attachment figure and long-term role reversal</a:t>
            </a:r>
            <a:r>
              <a:rPr dirty="0"/>
              <a:t>.</a:t>
            </a:r>
          </a:p>
        </p:txBody>
      </p:sp>
      <p:sp>
        <p:nvSpPr>
          <p:cNvPr id="7" name="Rectangle 6"/>
          <p:cNvSpPr/>
          <p:nvPr/>
        </p:nvSpPr>
        <p:spPr>
          <a:xfrm>
            <a:off x="594360" y="6227064"/>
            <a:ext cx="10972800" cy="18288"/>
          </a:xfrm>
          <a:prstGeom prst="rect">
            <a:avLst/>
          </a:prstGeom>
          <a:solidFill>
            <a:srgbClr val="D1D5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411480" y="384048"/>
            <a:ext cx="438912" cy="438912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00" b="1">
                <a:solidFill>
                  <a:srgbClr val="FFFFFF"/>
                </a:solidFill>
              </a:rPr>
              <a:t>3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87552" y="329184"/>
            <a:ext cx="1078992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72554"/>
                </a:solidFill>
              </a:rPr>
              <a:t>Applying the Theory to Jenny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05840" y="841248"/>
            <a:ext cx="10515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250">
                <a:solidFill>
                  <a:srgbClr val="6B7280"/>
                </a:solidFill>
              </a:rPr>
              <a:t>How Jenny’s experiences may affect attachment security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1325880"/>
            <a:ext cx="10927080" cy="43627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Jenny’s father may have been an important attachment figure and source of stability before his death.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His loss may have reduced Jenny’s sense of emotional safety during childhood and early adolescence.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Her mother’s mobility problems, memory difficulties and low mood may limit the mother’s ability to provide consistent support.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Jenny has moved into a caring role, meaning she gives care when she still needs care and protection herself.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This role reversal can make Jenny feel responsible for adult problems and reluctant to ask for help.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Bowlby’s theory suggests Jenny may need reliable adults who can act as a secure base outside the home.</a:t>
            </a:r>
          </a:p>
        </p:txBody>
      </p:sp>
      <p:sp>
        <p:nvSpPr>
          <p:cNvPr id="7" name="Rectangle 6"/>
          <p:cNvSpPr/>
          <p:nvPr/>
        </p:nvSpPr>
        <p:spPr>
          <a:xfrm>
            <a:off x="594360" y="6227064"/>
            <a:ext cx="10972800" cy="18288"/>
          </a:xfrm>
          <a:prstGeom prst="rect">
            <a:avLst/>
          </a:prstGeom>
          <a:solidFill>
            <a:srgbClr val="D1D5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411480" y="384048"/>
            <a:ext cx="438912" cy="438912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00" b="1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87552" y="329184"/>
            <a:ext cx="1078992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72554"/>
                </a:solidFill>
              </a:rPr>
              <a:t>Potential Impact on Development and Well-being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05840" y="841248"/>
            <a:ext cx="10515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250">
                <a:solidFill>
                  <a:srgbClr val="6B7280"/>
                </a:solidFill>
              </a:rPr>
              <a:t>Emotional, social, educational and identity outcomes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1325880"/>
            <a:ext cx="10927080" cy="37471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Emotionally, Jenny may experience anxiety, grief, guilt, low mood or fear of further loss.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Socially, caring duties may reduce peer contact, friendships and age-appropriate leisure opportunities.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Educationally, stress and time pressure may affect attendance, concentration, homework and future goals.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Developmentally, adolescence should involve identity formation, autonomy and exploration, but Jenny’s carer identity may dominate.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Psychologically, chronic stress can affect emotional regulation, motivation, sleep and self-esteem.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Protective relationships and practical support can reduce risk and support resilience.</a:t>
            </a:r>
          </a:p>
        </p:txBody>
      </p:sp>
      <p:sp>
        <p:nvSpPr>
          <p:cNvPr id="7" name="Rectangle 6"/>
          <p:cNvSpPr/>
          <p:nvPr/>
        </p:nvSpPr>
        <p:spPr>
          <a:xfrm>
            <a:off x="594360" y="6227064"/>
            <a:ext cx="10972800" cy="18288"/>
          </a:xfrm>
          <a:prstGeom prst="rect">
            <a:avLst/>
          </a:prstGeom>
          <a:solidFill>
            <a:srgbClr val="D1D5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411480" y="384048"/>
            <a:ext cx="438912" cy="438912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00" b="1">
                <a:solidFill>
                  <a:srgbClr val="FFFFFF"/>
                </a:solidFill>
              </a:rPr>
              <a:t>5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87552" y="329184"/>
            <a:ext cx="1078992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72554"/>
                </a:solidFill>
              </a:rPr>
              <a:t>Nature and Nurture in Jenny’s Development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05840" y="841248"/>
            <a:ext cx="10515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250">
                <a:solidFill>
                  <a:srgbClr val="6B7280"/>
                </a:solidFill>
              </a:rPr>
              <a:t>Biological and environmental influences interact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1325880"/>
            <a:ext cx="10927080" cy="43627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Biological influences include puberty, adolescent brain development, temperament, sleep, nutrition and stress responses.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Long-term stress may affect the body’s stress system, increasing vulnerability to anxiety or low mood.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Environmental influences include bereavement, caring responsibilities, school support, friendships and community resources.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Nature and nurture interact: Jenny’s biological sensitivity to stress may be intensified or buffered by her environment.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 nurturing environment with predictable support can reduce the impact of adversity and strengthen coping.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This means support should address both Jenny’s health needs and the conditions around her.</a:t>
            </a:r>
          </a:p>
        </p:txBody>
      </p:sp>
      <p:sp>
        <p:nvSpPr>
          <p:cNvPr id="7" name="Rectangle 6"/>
          <p:cNvSpPr/>
          <p:nvPr/>
        </p:nvSpPr>
        <p:spPr>
          <a:xfrm>
            <a:off x="594360" y="6227064"/>
            <a:ext cx="10972800" cy="18288"/>
          </a:xfrm>
          <a:prstGeom prst="rect">
            <a:avLst/>
          </a:prstGeom>
          <a:solidFill>
            <a:srgbClr val="D1D5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411480" y="384048"/>
            <a:ext cx="438912" cy="438912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00" b="1">
                <a:solidFill>
                  <a:srgbClr val="FFFFFF"/>
                </a:solidFill>
              </a:rPr>
              <a:t>6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87552" y="329184"/>
            <a:ext cx="1078992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72554"/>
                </a:solidFill>
              </a:rPr>
              <a:t>Intervention 1: Rebuild a Secure Base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05840" y="841248"/>
            <a:ext cx="10515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250">
                <a:solidFill>
                  <a:srgbClr val="6B7280"/>
                </a:solidFill>
              </a:rPr>
              <a:t>Strategies directly linked to Bowlby’s attachment theory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1325880"/>
            <a:ext cx="10927080" cy="34394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Allocate a consistent trusted adult/key worker so Jenny has a reliable person to speak to regularly.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Offer grief-informed counselling to help Jenny process her father’s death and express emotions safely.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Create a school support plan with a named pastoral lead, flexible deadlines and check-ins.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Encourage stable positive relationships with extended family, mentors or youth workers.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Use predictable routines and clear boundaries so Jenny knows she is not solely responsible for her mother’s care.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Aim: provide emotional security, strengthen trust and reduce Jenny’s sense of isolation.</a:t>
            </a:r>
          </a:p>
        </p:txBody>
      </p:sp>
      <p:sp>
        <p:nvSpPr>
          <p:cNvPr id="8" name="Rectangle 7"/>
          <p:cNvSpPr/>
          <p:nvPr/>
        </p:nvSpPr>
        <p:spPr>
          <a:xfrm>
            <a:off x="594360" y="6227064"/>
            <a:ext cx="10972800" cy="18288"/>
          </a:xfrm>
          <a:prstGeom prst="rect">
            <a:avLst/>
          </a:prstGeom>
          <a:solidFill>
            <a:srgbClr val="D1D5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411480" y="384048"/>
            <a:ext cx="438912" cy="438912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00" b="1">
                <a:solidFill>
                  <a:srgbClr val="FFFFFF"/>
                </a:solidFill>
              </a:rPr>
              <a:t>7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87552" y="329184"/>
            <a:ext cx="1078992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72554"/>
                </a:solidFill>
              </a:rPr>
              <a:t>Intervention 2: Reduce the Caring Burden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05840" y="841248"/>
            <a:ext cx="10515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250">
                <a:solidFill>
                  <a:srgbClr val="6B7280"/>
                </a:solidFill>
              </a:rPr>
              <a:t>Practical support to protect development and well-being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1325880"/>
            <a:ext cx="10927080" cy="40549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Refer Jenny for a young carer’s assessment and ensure her needs are </a:t>
            </a:r>
            <a:r>
              <a:rPr sz="2000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separately from her mother’s needs.</a:t>
            </a:r>
          </a:p>
          <a:p>
            <a:pPr marL="285750" indent="-28575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Arrange adult social care support for the mother, including help with cooking, cleaning, shopping and administration.</a:t>
            </a:r>
          </a:p>
          <a:p>
            <a:pPr marL="285750" indent="-28575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Provide respite or short breaks so Jenny has time for education, rest, friendships and hobbies.</a:t>
            </a:r>
          </a:p>
          <a:p>
            <a:pPr marL="285750" indent="-28575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Link Jenny to a young carers group for peer support and reduced stigma.</a:t>
            </a:r>
          </a:p>
          <a:p>
            <a:pPr marL="285750" indent="-28575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Support the mother’s mental health and memory difficulties through appropriate health and social care referrals.</a:t>
            </a:r>
          </a:p>
          <a:p>
            <a:pPr marL="285750" indent="-28575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Aim: reduce parentification and allow Jenny to return to age-appropriate developmental tasks.</a:t>
            </a:r>
          </a:p>
        </p:txBody>
      </p:sp>
      <p:sp>
        <p:nvSpPr>
          <p:cNvPr id="8" name="Rectangle 7"/>
          <p:cNvSpPr/>
          <p:nvPr/>
        </p:nvSpPr>
        <p:spPr>
          <a:xfrm>
            <a:off x="594360" y="6227064"/>
            <a:ext cx="10972800" cy="18288"/>
          </a:xfrm>
          <a:prstGeom prst="rect">
            <a:avLst/>
          </a:prstGeom>
          <a:solidFill>
            <a:srgbClr val="D1D5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411480" y="384048"/>
            <a:ext cx="438912" cy="438912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00" b="1">
                <a:solidFill>
                  <a:srgbClr val="FFFFFF"/>
                </a:solidFill>
              </a:rPr>
              <a:t>8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87552" y="329184"/>
            <a:ext cx="1078992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72554"/>
                </a:solidFill>
              </a:rPr>
              <a:t>Intervention 3: Multi-agency Community Plan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05840" y="841248"/>
            <a:ext cx="10515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250">
                <a:solidFill>
                  <a:srgbClr val="6B7280"/>
                </a:solidFill>
              </a:rPr>
              <a:t>Coordinated support using a lifespan development approach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1325880"/>
            <a:ext cx="10927080" cy="40549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Social worker: assess risk, coordinate services and ensure Jenny’s caring role is safe and proportionate.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School: monitor attendance, achievement, emotional presentation and access to pastoral support.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Health services: assess Jenny’s stress, sleep, mood and need for CAMHS or counselling support.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Young carers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service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provide advocacy, respite activities, advice and peer connection.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Family network: identify trusted relatives or adults who can share tasks and provide emotional support.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Review plan regularly with Jenny’s voice central to decisions, respecting her rights and autonomy.</a:t>
            </a:r>
          </a:p>
        </p:txBody>
      </p:sp>
      <p:sp>
        <p:nvSpPr>
          <p:cNvPr id="8" name="Rectangle 7"/>
          <p:cNvSpPr/>
          <p:nvPr/>
        </p:nvSpPr>
        <p:spPr>
          <a:xfrm>
            <a:off x="594360" y="6227064"/>
            <a:ext cx="10972800" cy="18288"/>
          </a:xfrm>
          <a:prstGeom prst="rect">
            <a:avLst/>
          </a:prstGeom>
          <a:solidFill>
            <a:srgbClr val="D1D5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411480" y="384048"/>
            <a:ext cx="438912" cy="438912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00" b="1">
                <a:solidFill>
                  <a:srgbClr val="FFFFFF"/>
                </a:solidFill>
              </a:rPr>
              <a:t>9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87552" y="329184"/>
            <a:ext cx="1078992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72554"/>
                </a:solidFill>
              </a:rPr>
              <a:t>Critical Evaluation of Bowlby in Health and Social Care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05840" y="841248"/>
            <a:ext cx="10515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250">
                <a:solidFill>
                  <a:srgbClr val="6B7280"/>
                </a:solidFill>
              </a:rPr>
              <a:t>Usefulness and limitations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1325880"/>
            <a:ext cx="10927080" cy="43627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Usefulness: explains why bereavement and inconsistent support may affect Jenny’s emotional security.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Usefulness: highlights the need for consistent relationships, trusted adults and a secure base.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Usefulness: supports early intervention because patterns of coping and relationships can continue across development.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Limitation: Bowlby can over-</a:t>
            </a:r>
            <a:r>
              <a:rPr sz="2000" dirty="0" err="1">
                <a:latin typeface="Arial" panose="020B0604020202020204" pitchFamily="34" charset="0"/>
                <a:cs typeface="Arial" panose="020B0604020202020204" pitchFamily="34" charset="0"/>
              </a:rPr>
              <a:t>emphasise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early relationships and may underplay resilience, culture and social context.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Limitation: it does not fully explain poverty, service availability, school policy or the practical realities of young caring.</a:t>
            </a:r>
          </a:p>
          <a:p>
            <a:pPr marL="342900" indent="-342900">
              <a:spcAft>
                <a:spcPts val="900"/>
              </a:spcAft>
              <a:buFont typeface="Arial" panose="020B0604020202020204" pitchFamily="34" charset="0"/>
              <a:buChar char="•"/>
              <a:defRPr sz="1750">
                <a:solidFill>
                  <a:srgbClr val="1F2937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Best use: combine attachment theory with ecological and biopsychosocial approaches for a balanced support plan.</a:t>
            </a:r>
          </a:p>
        </p:txBody>
      </p:sp>
      <p:sp>
        <p:nvSpPr>
          <p:cNvPr id="7" name="Rectangle 6"/>
          <p:cNvSpPr/>
          <p:nvPr/>
        </p:nvSpPr>
        <p:spPr>
          <a:xfrm>
            <a:off x="594360" y="6227064"/>
            <a:ext cx="10972800" cy="18288"/>
          </a:xfrm>
          <a:prstGeom prst="rect">
            <a:avLst/>
          </a:prstGeom>
          <a:solidFill>
            <a:srgbClr val="D1D5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411480" y="384048"/>
            <a:ext cx="438912" cy="438912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00" b="1">
                <a:solidFill>
                  <a:srgbClr val="FFFFFF"/>
                </a:solidFill>
              </a:rPr>
              <a:t>10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87552" y="329184"/>
            <a:ext cx="1078992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72554"/>
                </a:solidFill>
              </a:rPr>
              <a:t>Reference List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05840" y="841248"/>
            <a:ext cx="10515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250">
                <a:solidFill>
                  <a:srgbClr val="6B7280"/>
                </a:solidFill>
              </a:rPr>
              <a:t>Harvard style academic sources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1234440"/>
            <a:ext cx="5349240" cy="45448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030">
                <a:solidFill>
                  <a:srgbClr val="1F2937"/>
                </a:solidFill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sz="1600" dirty="0" err="1"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(1978) Patterns of Attachment. Hillsdale, NJ: Erlbaum.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030">
                <a:solidFill>
                  <a:srgbClr val="1F2937"/>
                </a:solidFill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Aldridge, J. and Becker, S. (1993) Children Who Care: Inside the World of Young Carers. Loughborough: Loughborough University.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030">
                <a:solidFill>
                  <a:srgbClr val="1F2937"/>
                </a:solidFill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Becker, S. (2007) ‘Global perspectives on children’s unpaid caregiving in the family’, Global Social Policy, 7(1), pp. 23–50.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030">
                <a:solidFill>
                  <a:srgbClr val="1F2937"/>
                </a:solidFill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Bowlby, J. (1969) Attachment and Loss, Vol. 1: Attachment. New York: Basic Books.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030">
                <a:solidFill>
                  <a:srgbClr val="1F2937"/>
                </a:solidFill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Bowlby, J. (1980) Attachment and Loss, Vol. 3: Loss, Sadness and Depression. New York: Basic Books.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030">
                <a:solidFill>
                  <a:srgbClr val="1F2937"/>
                </a:solidFill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Bretherton, I. (1992) ‘The origins of attachment theory: John Bowlby and Mary Ainsworth’, Developmental Psychology, 28(5), pp. 759–775.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17920" y="1234440"/>
            <a:ext cx="5349240" cy="39497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030">
                <a:solidFill>
                  <a:srgbClr val="1F2937"/>
                </a:solidFill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Bronfenbrenner, U. (1979) The Ecology of Human Development. Cambridge, MA: Harvard University Press.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030">
                <a:solidFill>
                  <a:srgbClr val="1F2937"/>
                </a:solidFill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Cassidy, J. and Shaver, P.R. (eds.) (2016) Handbook of Attachment: Theory, Research, and Clinical Applications. 3rd </a:t>
            </a:r>
            <a:r>
              <a:rPr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. New York: Guilford Press.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030">
                <a:solidFill>
                  <a:srgbClr val="1F2937"/>
                </a:solidFill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Erikson, E.H. (1968) Identity: Youth and Crisis. New York: Norton.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030">
                <a:solidFill>
                  <a:srgbClr val="1F2937"/>
                </a:solidFill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Rutter, M. (1995) ‘Clinical implications of attachment concepts: Retrospect and prospect’, Journal of Child Psychology and Psychiatry, 36(4), pp. 549–571.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030">
                <a:solidFill>
                  <a:srgbClr val="1F2937"/>
                </a:solidFill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Shonkoff, J.P. et al. (2012) ‘The lifelong effects of early childhood adversity and toxic stress’, Pediatrics, 129(1), pp. e232–e246.</a:t>
            </a:r>
          </a:p>
        </p:txBody>
      </p:sp>
      <p:sp>
        <p:nvSpPr>
          <p:cNvPr id="8" name="Rectangle 7"/>
          <p:cNvSpPr/>
          <p:nvPr/>
        </p:nvSpPr>
        <p:spPr>
          <a:xfrm>
            <a:off x="594360" y="6227064"/>
            <a:ext cx="10972800" cy="18288"/>
          </a:xfrm>
          <a:prstGeom prst="rect">
            <a:avLst/>
          </a:prstGeom>
          <a:solidFill>
            <a:srgbClr val="D1D5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D56C6AEC0D6E4D87A4E65EF197EFCA" ma:contentTypeVersion="10" ma:contentTypeDescription="Create a new document." ma:contentTypeScope="" ma:versionID="7530fc950290a8bc42c1bb2dde17999d">
  <xsd:schema xmlns:xsd="http://www.w3.org/2001/XMLSchema" xmlns:xs="http://www.w3.org/2001/XMLSchema" xmlns:p="http://schemas.microsoft.com/office/2006/metadata/properties" xmlns:ns3="58b591e8-e818-4825-9ded-2371f6ca824b" targetNamespace="http://schemas.microsoft.com/office/2006/metadata/properties" ma:root="true" ma:fieldsID="c5eb1732538198619a578672c8890174" ns3:_="">
    <xsd:import namespace="58b591e8-e818-4825-9ded-2371f6ca824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b591e8-e818-4825-9ded-2371f6ca824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8b591e8-e818-4825-9ded-2371f6ca824b" xsi:nil="true"/>
  </documentManagement>
</p:properties>
</file>

<file path=customXml/itemProps1.xml><?xml version="1.0" encoding="utf-8"?>
<ds:datastoreItem xmlns:ds="http://schemas.openxmlformats.org/officeDocument/2006/customXml" ds:itemID="{1A9B5CDD-FA61-4DF5-803F-36615D516C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b591e8-e818-4825-9ded-2371f6ca82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0BD2151-5A09-48C0-A2AD-BCD67508B43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EF34A6B-82FB-4936-9198-42969E2B8E73}">
  <ds:schemaRefs>
    <ds:schemaRef ds:uri="http://www.w3.org/XML/1998/namespace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2006/metadata/properties"/>
    <ds:schemaRef ds:uri="http://purl.org/dc/terms/"/>
    <ds:schemaRef ds:uri="http://schemas.microsoft.com/office/2006/documentManagement/types"/>
    <ds:schemaRef ds:uri="58b591e8-e818-4825-9ded-2371f6ca824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46</TotalTime>
  <Words>1381</Words>
  <Application>Microsoft Office PowerPoint</Application>
  <PresentationFormat>Widescreen</PresentationFormat>
  <Paragraphs>101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Corbel</vt:lpstr>
      <vt:lpstr>Wingdings 2</vt:lpstr>
      <vt:lpstr>Frame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Dell</dc:creator>
  <cp:keywords/>
  <dc:description>generated using python-pptx</dc:description>
  <cp:lastModifiedBy>Faridah Namukasa (2429800)</cp:lastModifiedBy>
  <cp:revision>3</cp:revision>
  <dcterms:created xsi:type="dcterms:W3CDTF">2013-01-27T09:14:16Z</dcterms:created>
  <dcterms:modified xsi:type="dcterms:W3CDTF">2026-04-29T21:05:47Z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0x010100AAD56C6AEC0D6E4D87A4E65EF197EFCA</vt:lpwstr>
  </property>
</Properties>
</file>