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17"/>
  </p:notesMasterIdLst>
  <p:sldIdLst>
    <p:sldId id="382" r:id="rId3"/>
    <p:sldId id="383" r:id="rId4"/>
    <p:sldId id="490" r:id="rId5"/>
    <p:sldId id="257" r:id="rId6"/>
    <p:sldId id="384" r:id="rId7"/>
    <p:sldId id="385" r:id="rId8"/>
    <p:sldId id="421" r:id="rId9"/>
    <p:sldId id="274" r:id="rId10"/>
    <p:sldId id="444" r:id="rId11"/>
    <p:sldId id="386" r:id="rId12"/>
    <p:sldId id="446" r:id="rId13"/>
    <p:sldId id="445" r:id="rId14"/>
    <p:sldId id="492" r:id="rId15"/>
    <p:sldId id="49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7F38BE-A650-447D-86CC-9A96C1612A3A}" v="7" dt="2025-12-05T12:28:49.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034" autoAdjust="0"/>
  </p:normalViewPr>
  <p:slideViewPr>
    <p:cSldViewPr snapToGrid="0">
      <p:cViewPr varScale="1">
        <p:scale>
          <a:sx n="65" d="100"/>
          <a:sy n="65" d="100"/>
        </p:scale>
        <p:origin x="951"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addSld delSld modSld">
      <pc:chgData name="Rhiannon Akers" userId="fb3c9d12-5c8c-42d7-8dc7-d872d7a3d202" providerId="ADAL" clId="{80AABDCA-A693-4F09-99FD-F26609E442FC}" dt="2025-12-05T12:35:21.616" v="726" actId="20577"/>
      <pc:docMkLst>
        <pc:docMk/>
      </pc:docMkLst>
      <pc:sldChg chg="modSp mod">
        <pc:chgData name="Rhiannon Akers" userId="fb3c9d12-5c8c-42d7-8dc7-d872d7a3d202" providerId="ADAL" clId="{80AABDCA-A693-4F09-99FD-F26609E442FC}" dt="2025-12-05T12:24:57.106" v="23" actId="20577"/>
        <pc:sldMkLst>
          <pc:docMk/>
          <pc:sldMk cId="1437583494" sldId="382"/>
        </pc:sldMkLst>
        <pc:spChg chg="mod">
          <ac:chgData name="Rhiannon Akers" userId="fb3c9d12-5c8c-42d7-8dc7-d872d7a3d202" providerId="ADAL" clId="{80AABDCA-A693-4F09-99FD-F26609E442FC}" dt="2025-12-05T12:24:57.106" v="23" actId="20577"/>
          <ac:spMkLst>
            <pc:docMk/>
            <pc:sldMk cId="1437583494" sldId="382"/>
            <ac:spMk id="2" creationId="{00000000-0000-0000-0000-000000000000}"/>
          </ac:spMkLst>
        </pc:spChg>
        <pc:spChg chg="mod">
          <ac:chgData name="Rhiannon Akers" userId="fb3c9d12-5c8c-42d7-8dc7-d872d7a3d202" providerId="ADAL" clId="{80AABDCA-A693-4F09-99FD-F26609E442FC}" dt="2025-12-05T12:24:51.918" v="9" actId="20577"/>
          <ac:spMkLst>
            <pc:docMk/>
            <pc:sldMk cId="1437583494" sldId="382"/>
            <ac:spMk id="5" creationId="{00000000-0000-0000-0000-000000000000}"/>
          </ac:spMkLst>
        </pc:spChg>
      </pc:sldChg>
      <pc:sldChg chg="modSp mod">
        <pc:chgData name="Rhiannon Akers" userId="fb3c9d12-5c8c-42d7-8dc7-d872d7a3d202" providerId="ADAL" clId="{80AABDCA-A693-4F09-99FD-F26609E442FC}" dt="2025-12-05T12:29:53.789" v="457" actId="20577"/>
        <pc:sldMkLst>
          <pc:docMk/>
          <pc:sldMk cId="766649298" sldId="383"/>
        </pc:sldMkLst>
        <pc:spChg chg="mod">
          <ac:chgData name="Rhiannon Akers" userId="fb3c9d12-5c8c-42d7-8dc7-d872d7a3d202" providerId="ADAL" clId="{80AABDCA-A693-4F09-99FD-F26609E442FC}" dt="2025-12-05T12:29:53.789" v="457" actId="20577"/>
          <ac:spMkLst>
            <pc:docMk/>
            <pc:sldMk cId="766649298" sldId="383"/>
            <ac:spMk id="3" creationId="{0C5678FD-9099-6D5E-E4D9-6AFB5AC01F6C}"/>
          </ac:spMkLst>
        </pc:spChg>
      </pc:sldChg>
      <pc:sldChg chg="del">
        <pc:chgData name="Rhiannon Akers" userId="fb3c9d12-5c8c-42d7-8dc7-d872d7a3d202" providerId="ADAL" clId="{80AABDCA-A693-4F09-99FD-F26609E442FC}" dt="2025-12-05T12:30:37.788" v="458" actId="47"/>
        <pc:sldMkLst>
          <pc:docMk/>
          <pc:sldMk cId="1776317040" sldId="441"/>
        </pc:sldMkLst>
      </pc:sldChg>
      <pc:sldChg chg="del">
        <pc:chgData name="Rhiannon Akers" userId="fb3c9d12-5c8c-42d7-8dc7-d872d7a3d202" providerId="ADAL" clId="{80AABDCA-A693-4F09-99FD-F26609E442FC}" dt="2025-12-05T12:30:39.799" v="459" actId="47"/>
        <pc:sldMkLst>
          <pc:docMk/>
          <pc:sldMk cId="1702763584" sldId="443"/>
        </pc:sldMkLst>
      </pc:sldChg>
      <pc:sldChg chg="new del">
        <pc:chgData name="Rhiannon Akers" userId="fb3c9d12-5c8c-42d7-8dc7-d872d7a3d202" providerId="ADAL" clId="{80AABDCA-A693-4F09-99FD-F26609E442FC}" dt="2025-11-02T09:25:22.506" v="2" actId="47"/>
        <pc:sldMkLst>
          <pc:docMk/>
          <pc:sldMk cId="4176113598" sldId="447"/>
        </pc:sldMkLst>
      </pc:sldChg>
      <pc:sldChg chg="modSp add mod modNotesTx">
        <pc:chgData name="Rhiannon Akers" userId="fb3c9d12-5c8c-42d7-8dc7-d872d7a3d202" providerId="ADAL" clId="{80AABDCA-A693-4F09-99FD-F26609E442FC}" dt="2025-12-05T12:28:53.460" v="378" actId="20577"/>
        <pc:sldMkLst>
          <pc:docMk/>
          <pc:sldMk cId="799832254" sldId="490"/>
        </pc:sldMkLst>
        <pc:spChg chg="mod">
          <ac:chgData name="Rhiannon Akers" userId="fb3c9d12-5c8c-42d7-8dc7-d872d7a3d202" providerId="ADAL" clId="{80AABDCA-A693-4F09-99FD-F26609E442FC}" dt="2025-12-05T12:27:52.287" v="376" actId="20577"/>
          <ac:spMkLst>
            <pc:docMk/>
            <pc:sldMk cId="799832254" sldId="490"/>
            <ac:spMk id="3" creationId="{FAEEC0D6-030E-7A05-13CE-EDE540B7F931}"/>
          </ac:spMkLst>
        </pc:spChg>
      </pc:sldChg>
      <pc:sldChg chg="modSp new mod">
        <pc:chgData name="Rhiannon Akers" userId="fb3c9d12-5c8c-42d7-8dc7-d872d7a3d202" providerId="ADAL" clId="{80AABDCA-A693-4F09-99FD-F26609E442FC}" dt="2025-12-05T12:25:46.834" v="40" actId="20577"/>
        <pc:sldMkLst>
          <pc:docMk/>
          <pc:sldMk cId="2237592719" sldId="491"/>
        </pc:sldMkLst>
        <pc:spChg chg="mod">
          <ac:chgData name="Rhiannon Akers" userId="fb3c9d12-5c8c-42d7-8dc7-d872d7a3d202" providerId="ADAL" clId="{80AABDCA-A693-4F09-99FD-F26609E442FC}" dt="2025-12-05T12:25:43.471" v="38" actId="20577"/>
          <ac:spMkLst>
            <pc:docMk/>
            <pc:sldMk cId="2237592719" sldId="491"/>
            <ac:spMk id="2" creationId="{6DFFF168-3F92-006E-9FB7-DFFC33C3E078}"/>
          </ac:spMkLst>
        </pc:spChg>
        <pc:spChg chg="mod">
          <ac:chgData name="Rhiannon Akers" userId="fb3c9d12-5c8c-42d7-8dc7-d872d7a3d202" providerId="ADAL" clId="{80AABDCA-A693-4F09-99FD-F26609E442FC}" dt="2025-12-05T12:25:46.834" v="40" actId="20577"/>
          <ac:spMkLst>
            <pc:docMk/>
            <pc:sldMk cId="2237592719" sldId="491"/>
            <ac:spMk id="3" creationId="{144871C7-5A50-CB12-9FE1-A76F1A43367F}"/>
          </ac:spMkLst>
        </pc:spChg>
      </pc:sldChg>
      <pc:sldChg chg="addSp delSp modSp new mod modNotesTx">
        <pc:chgData name="Rhiannon Akers" userId="fb3c9d12-5c8c-42d7-8dc7-d872d7a3d202" providerId="ADAL" clId="{80AABDCA-A693-4F09-99FD-F26609E442FC}" dt="2025-12-05T12:35:21.616" v="726" actId="20577"/>
        <pc:sldMkLst>
          <pc:docMk/>
          <pc:sldMk cId="2574732832" sldId="492"/>
        </pc:sldMkLst>
        <pc:spChg chg="mod">
          <ac:chgData name="Rhiannon Akers" userId="fb3c9d12-5c8c-42d7-8dc7-d872d7a3d202" providerId="ADAL" clId="{80AABDCA-A693-4F09-99FD-F26609E442FC}" dt="2025-12-05T12:32:55.825" v="493" actId="20577"/>
          <ac:spMkLst>
            <pc:docMk/>
            <pc:sldMk cId="2574732832" sldId="492"/>
            <ac:spMk id="2" creationId="{8130696C-3881-C869-06E1-367D940099BC}"/>
          </ac:spMkLst>
        </pc:spChg>
        <pc:spChg chg="del">
          <ac:chgData name="Rhiannon Akers" userId="fb3c9d12-5c8c-42d7-8dc7-d872d7a3d202" providerId="ADAL" clId="{80AABDCA-A693-4F09-99FD-F26609E442FC}" dt="2025-12-05T12:34:08.132" v="494" actId="22"/>
          <ac:spMkLst>
            <pc:docMk/>
            <pc:sldMk cId="2574732832" sldId="492"/>
            <ac:spMk id="3" creationId="{89D483D9-A971-4848-83FE-FF89A0E3C416}"/>
          </ac:spMkLst>
        </pc:spChg>
        <pc:picChg chg="add mod ord">
          <ac:chgData name="Rhiannon Akers" userId="fb3c9d12-5c8c-42d7-8dc7-d872d7a3d202" providerId="ADAL" clId="{80AABDCA-A693-4F09-99FD-F26609E442FC}" dt="2025-12-05T12:34:08.132" v="494" actId="22"/>
          <ac:picMkLst>
            <pc:docMk/>
            <pc:sldMk cId="2574732832" sldId="492"/>
            <ac:picMk id="5" creationId="{708D0511-2573-4F64-F795-33EF0DA298EC}"/>
          </ac:picMkLst>
        </pc:picChg>
        <pc:picChg chg="add del mod">
          <ac:chgData name="Rhiannon Akers" userId="fb3c9d12-5c8c-42d7-8dc7-d872d7a3d202" providerId="ADAL" clId="{80AABDCA-A693-4F09-99FD-F26609E442FC}" dt="2025-12-05T12:34:15.788" v="499" actId="478"/>
          <ac:picMkLst>
            <pc:docMk/>
            <pc:sldMk cId="2574732832" sldId="492"/>
            <ac:picMk id="7" creationId="{D71D51D3-4EF3-7DE9-2A4D-5DA1761EB0F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C5B4B3-19E7-4874-9D10-BC154BFDF079}"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CB41B6-1AB0-46B7-A750-7A7DC54E868B}" type="slidenum">
              <a:rPr lang="en-GB" smtClean="0"/>
              <a:t>‹#›</a:t>
            </a:fld>
            <a:endParaRPr lang="en-GB"/>
          </a:p>
        </p:txBody>
      </p:sp>
    </p:spTree>
    <p:extLst>
      <p:ext uri="{BB962C8B-B14F-4D97-AF65-F5344CB8AC3E}">
        <p14:creationId xmlns:p14="http://schemas.microsoft.com/office/powerpoint/2010/main" val="2261901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eoplemanagement.co.uk/article/1872207/evolution-coaching-workplace"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dirty="0">
                <a:hlinkClick r:id="rId3"/>
              </a:rPr>
              <a:t>The evolution of coaching in the workplace</a:t>
            </a:r>
            <a:endParaRPr lang="en-GB" dirty="0"/>
          </a:p>
          <a:p>
            <a:pPr rtl="0" fontAlgn="base"/>
            <a:endParaRPr lang="en-GB" dirty="0"/>
          </a:p>
          <a:p>
            <a:pPr rtl="0" fontAlgn="base"/>
            <a:r>
              <a:rPr lang="en-GB" sz="1200" b="1" i="0" kern="1200" dirty="0">
                <a:solidFill>
                  <a:schemeClr val="tx1"/>
                </a:solidFill>
                <a:effectLst/>
                <a:latin typeface="+mn-lt"/>
                <a:ea typeface="+mn-ea"/>
                <a:cs typeface="+mn-cs"/>
              </a:rPr>
              <a:t>Focus on individual development:</a:t>
            </a:r>
            <a:r>
              <a:rPr lang="en-GB" sz="1200" b="0" i="0" kern="1200" dirty="0">
                <a:solidFill>
                  <a:schemeClr val="tx1"/>
                </a:solidFill>
                <a:effectLst/>
                <a:latin typeface="+mn-lt"/>
                <a:ea typeface="+mn-ea"/>
                <a:cs typeface="+mn-cs"/>
              </a:rPr>
              <a:t> Earlier coaching often had a more generic approach, focusing on broad skill development or performance improvement. Now there is greater emphasis on individualised coaching tailored to the specific needs and goals of each person being coached – both in and outside of work.</a:t>
            </a:r>
          </a:p>
          <a:p>
            <a:pPr rtl="0" fontAlgn="base"/>
            <a:r>
              <a:rPr lang="en-GB" sz="1200" b="1" i="0" kern="1200" dirty="0">
                <a:solidFill>
                  <a:schemeClr val="tx1"/>
                </a:solidFill>
                <a:effectLst/>
                <a:latin typeface="+mn-lt"/>
                <a:ea typeface="+mn-ea"/>
                <a:cs typeface="+mn-cs"/>
              </a:rPr>
              <a:t>Technology</a:t>
            </a:r>
            <a:r>
              <a:rPr lang="en-GB" sz="1200" b="0" i="0" kern="1200" dirty="0">
                <a:solidFill>
                  <a:schemeClr val="tx1"/>
                </a:solidFill>
                <a:effectLst/>
                <a:latin typeface="+mn-lt"/>
                <a:ea typeface="+mn-ea"/>
                <a:cs typeface="+mn-cs"/>
              </a:rPr>
              <a:t>: Technology has revolutionised coaching, making it more accessible and efficient. Online platforms, virtual coaching sessions, and mobile apps have made it easier for employees to receive coaching anytime, anywhere. It still feels true to say that coaching is skewed towards middle and senior managers – but technology is truly opening this up to colleagues across organisations. </a:t>
            </a:r>
          </a:p>
          <a:p>
            <a:pPr rtl="0" fontAlgn="base"/>
            <a:r>
              <a:rPr lang="en-GB" sz="1200" b="1" i="0" kern="1200" dirty="0">
                <a:solidFill>
                  <a:schemeClr val="tx1"/>
                </a:solidFill>
                <a:effectLst/>
                <a:latin typeface="+mn-lt"/>
                <a:ea typeface="+mn-ea"/>
                <a:cs typeface="+mn-cs"/>
              </a:rPr>
              <a:t>Performance feedback:</a:t>
            </a:r>
            <a:r>
              <a:rPr lang="en-GB" sz="1200" b="0" i="0" kern="1200" dirty="0">
                <a:solidFill>
                  <a:schemeClr val="tx1"/>
                </a:solidFill>
                <a:effectLst/>
                <a:latin typeface="+mn-lt"/>
                <a:ea typeface="+mn-ea"/>
                <a:cs typeface="+mn-cs"/>
              </a:rPr>
              <a:t> Traditional annual performance reviews are giving way to more frequent and informal feedback loops. Coaching now happens in real-time or on a more regular basis, allowing for immediate course correction and skill refinement. </a:t>
            </a:r>
          </a:p>
          <a:p>
            <a:pPr rtl="0" fontAlgn="base"/>
            <a:r>
              <a:rPr lang="en-GB" sz="1200" b="1" i="0" kern="1200" dirty="0">
                <a:solidFill>
                  <a:schemeClr val="tx1"/>
                </a:solidFill>
                <a:effectLst/>
                <a:latin typeface="+mn-lt"/>
                <a:ea typeface="+mn-ea"/>
                <a:cs typeface="+mn-cs"/>
              </a:rPr>
              <a:t>Inclusion of neuroscience and behavioural psychology</a:t>
            </a:r>
            <a:r>
              <a:rPr lang="en-GB" sz="1200" b="0" i="0" kern="1200" dirty="0">
                <a:solidFill>
                  <a:schemeClr val="tx1"/>
                </a:solidFill>
                <a:effectLst/>
                <a:latin typeface="+mn-lt"/>
                <a:ea typeface="+mn-ea"/>
                <a:cs typeface="+mn-cs"/>
              </a:rPr>
              <a:t>: Coaching practices increasingly draw from insights in neuroscience and behavioural psychology to better understand how people learn, change habits, and perform under pressure. This has led to more effective coaching techniques and strategies. After all, coaching really is the practical application of psychology.</a:t>
            </a:r>
          </a:p>
          <a:p>
            <a:pPr rtl="0" fontAlgn="base"/>
            <a:r>
              <a:rPr lang="en-GB" sz="1200" b="1" i="0" kern="1200" dirty="0">
                <a:solidFill>
                  <a:schemeClr val="tx1"/>
                </a:solidFill>
                <a:effectLst/>
                <a:latin typeface="+mn-lt"/>
                <a:ea typeface="+mn-ea"/>
                <a:cs typeface="+mn-cs"/>
              </a:rPr>
              <a:t>Shift to coaching culture</a:t>
            </a:r>
            <a:r>
              <a:rPr lang="en-GB" sz="1200" b="0" i="0" kern="1200" dirty="0">
                <a:solidFill>
                  <a:schemeClr val="tx1"/>
                </a:solidFill>
                <a:effectLst/>
                <a:latin typeface="+mn-lt"/>
                <a:ea typeface="+mn-ea"/>
                <a:cs typeface="+mn-cs"/>
              </a:rPr>
              <a:t>: Rather than viewing coaching as a remedial measure for underperforming employees, organisations are embracing a coaching culture where coaching is seen as a fundamental part of personal and professional development for all employees, including leaders.</a:t>
            </a:r>
          </a:p>
          <a:p>
            <a:pPr rtl="0" fontAlgn="base"/>
            <a:r>
              <a:rPr lang="en-GB" sz="1200" b="1" i="0" kern="1200" dirty="0">
                <a:solidFill>
                  <a:schemeClr val="tx1"/>
                </a:solidFill>
                <a:effectLst/>
                <a:latin typeface="+mn-lt"/>
                <a:ea typeface="+mn-ea"/>
                <a:cs typeface="+mn-cs"/>
              </a:rPr>
              <a:t>Rise of internal coaching programmes:</a:t>
            </a:r>
            <a:r>
              <a:rPr lang="en-GB" sz="1200" b="0" i="0" kern="1200" dirty="0">
                <a:solidFill>
                  <a:schemeClr val="tx1"/>
                </a:solidFill>
                <a:effectLst/>
                <a:latin typeface="+mn-lt"/>
                <a:ea typeface="+mn-ea"/>
                <a:cs typeface="+mn-cs"/>
              </a:rPr>
              <a:t> Many organisations are establishing internal coaching programs and training managers and other employees to become certified coaches. This not only improves coaching accessibility but also fosters a culture of support and development within the organisation.</a:t>
            </a:r>
          </a:p>
          <a:p>
            <a:pPr rtl="0" fontAlgn="base"/>
            <a:r>
              <a:rPr lang="en-GB" sz="1200" b="1" i="0" kern="1200" dirty="0">
                <a:solidFill>
                  <a:schemeClr val="tx1"/>
                </a:solidFill>
                <a:effectLst/>
                <a:latin typeface="+mn-lt"/>
                <a:ea typeface="+mn-ea"/>
                <a:cs typeface="+mn-cs"/>
              </a:rPr>
              <a:t>Integration of wellbeing and work-life balance</a:t>
            </a:r>
            <a:r>
              <a:rPr lang="en-GB" sz="1200" b="0" i="0" kern="1200" dirty="0">
                <a:solidFill>
                  <a:schemeClr val="tx1"/>
                </a:solidFill>
                <a:effectLst/>
                <a:latin typeface="+mn-lt"/>
                <a:ea typeface="+mn-ea"/>
                <a:cs typeface="+mn-cs"/>
              </a:rPr>
              <a:t>: Coaching now often addresses issues related to employee wellbeing, stress management, and work-life balance. Barefoot regularly runs programmes on subjects which many years ago would have seemed incongruent with coaching such as grief, loss and change, and coaching skills for parents and family life. Organisations are now recognising that supporting employees in these areas leads to higher engagement, productivity, and staff retention.</a:t>
            </a:r>
          </a:p>
          <a:p>
            <a:pPr rtl="0" fontAlgn="base"/>
            <a:r>
              <a:rPr lang="en-GB" sz="1200" b="1" i="0" kern="1200" dirty="0">
                <a:solidFill>
                  <a:schemeClr val="tx1"/>
                </a:solidFill>
                <a:effectLst/>
                <a:latin typeface="+mn-lt"/>
                <a:ea typeface="+mn-ea"/>
                <a:cs typeface="+mn-cs"/>
              </a:rPr>
              <a:t>A greater focus on diversity and inclusion</a:t>
            </a:r>
            <a:r>
              <a:rPr lang="en-GB" sz="1200" b="0" i="0" kern="1200" dirty="0">
                <a:solidFill>
                  <a:schemeClr val="tx1"/>
                </a:solidFill>
                <a:effectLst/>
                <a:latin typeface="+mn-lt"/>
                <a:ea typeface="+mn-ea"/>
                <a:cs typeface="+mn-cs"/>
              </a:rPr>
              <a:t>: Coaching now pays more attention to diversity and inclusion, ensuring that coaching is accessible and relevant to employees from diverse backgrounds and experiences.</a:t>
            </a:r>
          </a:p>
          <a:p>
            <a:pPr rtl="0" fontAlgn="base"/>
            <a:r>
              <a:rPr lang="en-GB" sz="1200" b="1" i="0" kern="1200" dirty="0">
                <a:solidFill>
                  <a:schemeClr val="tx1"/>
                </a:solidFill>
                <a:effectLst/>
                <a:latin typeface="+mn-lt"/>
                <a:ea typeface="+mn-ea"/>
                <a:cs typeface="+mn-cs"/>
              </a:rPr>
              <a:t>One to many coaching:</a:t>
            </a:r>
            <a:r>
              <a:rPr lang="en-GB" sz="1200" b="0" i="0" kern="1200" dirty="0">
                <a:solidFill>
                  <a:schemeClr val="tx1"/>
                </a:solidFill>
                <a:effectLst/>
                <a:latin typeface="+mn-lt"/>
                <a:ea typeface="+mn-ea"/>
                <a:cs typeface="+mn-cs"/>
              </a:rPr>
              <a:t> Whether that’s group coaching or team coaching, there has been a significant shift towards this in the workplace over recent years driven by a combination of effectiveness but also the reality that it can be an extremely cost-effective way of introducing coaching into the workplace.</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57169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B41B6-1AB0-46B7-A750-7A7DC54E868B}" type="slidenum">
              <a:rPr lang="en-GB" smtClean="0"/>
              <a:t>6</a:t>
            </a:fld>
            <a:endParaRPr lang="en-GB"/>
          </a:p>
        </p:txBody>
      </p:sp>
    </p:spTree>
    <p:extLst>
      <p:ext uri="{BB962C8B-B14F-4D97-AF65-F5344CB8AC3E}">
        <p14:creationId xmlns:p14="http://schemas.microsoft.com/office/powerpoint/2010/main" val="7159885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Change is constant </a:t>
            </a:r>
            <a:r>
              <a:rPr lang="en-GB" dirty="0"/>
              <a:t>(especially now): Need for agile business processes and agile workforce for long-term sustainability – </a:t>
            </a:r>
            <a:r>
              <a:rPr lang="en-GB" i="1" dirty="0"/>
              <a:t>Agile = able to move quickly and easily. </a:t>
            </a:r>
            <a:r>
              <a:rPr lang="en-GB" dirty="0"/>
              <a:t>The global pandemic has forced many businesses to think of ways to become more agile very quickly. E.G.: Slater Gordon and Lloyds law firms in London were very quick to announce they will be closing their offices permanently as they have discovered that employees can work effectively from home.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Coaching culture: </a:t>
            </a:r>
            <a:r>
              <a:rPr lang="en-GB" dirty="0"/>
              <a:t>Build resilience and change capabilities. Resilience linked to emotional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Innovation</a:t>
            </a:r>
            <a:r>
              <a:rPr lang="en-GB" b="0" i="0" dirty="0"/>
              <a:t>: T</a:t>
            </a:r>
            <a:r>
              <a:rPr lang="en-GB" sz="1200" b="0" i="0" kern="1200" dirty="0">
                <a:solidFill>
                  <a:schemeClr val="tx1"/>
                </a:solidFill>
                <a:effectLst/>
                <a:latin typeface="+mn-lt"/>
                <a:ea typeface="+mn-ea"/>
                <a:cs typeface="+mn-cs"/>
              </a:rPr>
              <a:t>he creation, development and implementation of a new product, process or service, with the aim of improving efficiency, effectiveness or competitive advantage.</a:t>
            </a:r>
          </a:p>
          <a:p>
            <a:endParaRPr lang="en-GB" sz="1200" b="0"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 part of business growth.</a:t>
            </a:r>
            <a:endParaRPr lang="en-GB" b="1" i="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591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Coaching is non-directive, so </a:t>
            </a:r>
            <a:r>
              <a:rPr lang="en-GB" dirty="0" err="1"/>
              <a:t>coachee</a:t>
            </a:r>
            <a:r>
              <a:rPr lang="en-GB" dirty="0"/>
              <a:t> should be doing the talking. Coaching helps those who fear change, more than the usual, to get to the root of why this is the case how they can overcome/embrace this.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dirty="0"/>
          </a:p>
          <a:p>
            <a:pPr marL="228600" indent="-228600">
              <a:buFont typeface="+mj-lt"/>
              <a:buAutoNum type="arabicPeriod"/>
            </a:pPr>
            <a:r>
              <a:rPr lang="en-GB" dirty="0"/>
              <a:t>Familiar with idea of organisational trust (WPC mod Level 5). Fairness and EE are a part of this. Engaged workforce more willing and able to adapt to change</a:t>
            </a:r>
          </a:p>
          <a:p>
            <a:pPr marL="228600" indent="-228600">
              <a:buFont typeface="+mj-lt"/>
              <a:buAutoNum type="arabicPeriod"/>
            </a:pPr>
            <a:endParaRPr lang="en-GB" dirty="0"/>
          </a:p>
          <a:p>
            <a:pPr marL="228600" indent="-228600">
              <a:buFont typeface="+mj-lt"/>
              <a:buAutoNum type="arabicPeriod"/>
            </a:pPr>
            <a:r>
              <a:rPr lang="en-GB" dirty="0"/>
              <a:t>Employee voice and participation – will talk more about this later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1269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B41B6-1AB0-46B7-A750-7A7DC54E868B}" type="slidenum">
              <a:rPr lang="en-GB" smtClean="0"/>
              <a:t>11</a:t>
            </a:fld>
            <a:endParaRPr lang="en-GB"/>
          </a:p>
        </p:txBody>
      </p:sp>
    </p:spTree>
    <p:extLst>
      <p:ext uri="{BB962C8B-B14F-4D97-AF65-F5344CB8AC3E}">
        <p14:creationId xmlns:p14="http://schemas.microsoft.com/office/powerpoint/2010/main" val="2378608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Minimum of 3 entries</a:t>
            </a:r>
          </a:p>
          <a:p>
            <a:r>
              <a:rPr lang="en-GB" dirty="0"/>
              <a:t>In pairs of groups, discuss potential action points for you to include</a:t>
            </a:r>
          </a:p>
          <a:p>
            <a:r>
              <a:rPr lang="en-GB" dirty="0"/>
              <a:t>If you have already completed yours, feel free to share your ideas I comfortable</a:t>
            </a:r>
          </a:p>
        </p:txBody>
      </p:sp>
      <p:sp>
        <p:nvSpPr>
          <p:cNvPr id="4" name="Slide Number Placeholder 3"/>
          <p:cNvSpPr>
            <a:spLocks noGrp="1"/>
          </p:cNvSpPr>
          <p:nvPr>
            <p:ph type="sldNum" sz="quarter" idx="5"/>
          </p:nvPr>
        </p:nvSpPr>
        <p:spPr/>
        <p:txBody>
          <a:bodyPr/>
          <a:lstStyle/>
          <a:p>
            <a:fld id="{AFCB41B6-1AB0-46B7-A750-7A7DC54E868B}" type="slidenum">
              <a:rPr lang="en-GB" smtClean="0"/>
              <a:t>13</a:t>
            </a:fld>
            <a:endParaRPr lang="en-GB"/>
          </a:p>
        </p:txBody>
      </p:sp>
    </p:spTree>
    <p:extLst>
      <p:ext uri="{BB962C8B-B14F-4D97-AF65-F5344CB8AC3E}">
        <p14:creationId xmlns:p14="http://schemas.microsoft.com/office/powerpoint/2010/main" val="12479008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 Id="rId4"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05/12/2025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4763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4839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0503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0423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09820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74113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3536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2802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506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17011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26820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96158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05/12/2025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74431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05/12/2025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044263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05/12/2025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970064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05/12/2025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789342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05/12/2025</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251994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05/12/2025</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378263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05/12/2025</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3090573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05/12/2025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857868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05/12/2025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6701161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05/12/2025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6027080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05/12/2025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80637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7689337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3054271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2931085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05/12/2025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49293065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nstituteofcoaching.org/blogs/predicted-trends-coaching-2024-and-beyond"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researchgate.net/publication/374779211_A_COMPARISON_OF_MENTORING_AND_COACHING_WHAT%27S_THE_DIFFERE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38400" y="3764634"/>
            <a:ext cx="7772400" cy="1470025"/>
          </a:xfrm>
        </p:spPr>
        <p:txBody>
          <a:bodyPr>
            <a:normAutofit/>
          </a:bodyPr>
          <a:lstStyle/>
          <a:p>
            <a:r>
              <a:rPr lang="en-GB" dirty="0">
                <a:solidFill>
                  <a:schemeClr val="bg1"/>
                </a:solidFill>
              </a:rPr>
              <a:t>Rhiannon Akers</a:t>
            </a:r>
          </a:p>
        </p:txBody>
      </p:sp>
      <p:sp>
        <p:nvSpPr>
          <p:cNvPr id="5" name="Subtitle 4"/>
          <p:cNvSpPr>
            <a:spLocks noGrp="1"/>
          </p:cNvSpPr>
          <p:nvPr>
            <p:ph type="subTitle" idx="1"/>
          </p:nvPr>
        </p:nvSpPr>
        <p:spPr>
          <a:xfrm>
            <a:off x="3068419" y="1340768"/>
            <a:ext cx="6400800" cy="1752600"/>
          </a:xfrm>
        </p:spPr>
        <p:txBody>
          <a:bodyPr>
            <a:noAutofit/>
          </a:bodyPr>
          <a:lstStyle/>
          <a:p>
            <a:r>
              <a:rPr lang="en-GB" sz="4000" b="1" dirty="0">
                <a:solidFill>
                  <a:schemeClr val="bg1"/>
                </a:solidFill>
              </a:rPr>
              <a:t>BMSW6007 </a:t>
            </a:r>
          </a:p>
          <a:p>
            <a:r>
              <a:rPr lang="en-GB" sz="4000" b="1" dirty="0">
                <a:solidFill>
                  <a:schemeClr val="bg1"/>
                </a:solidFill>
              </a:rPr>
              <a:t>Coaching and Mentoring</a:t>
            </a:r>
          </a:p>
          <a:p>
            <a:endParaRPr lang="en-GB" sz="4000" b="1" dirty="0">
              <a:solidFill>
                <a:schemeClr val="bg1"/>
              </a:solidFill>
            </a:endParaRPr>
          </a:p>
          <a:p>
            <a:r>
              <a:rPr lang="en-GB" sz="4000" b="1" dirty="0">
                <a:solidFill>
                  <a:schemeClr val="bg1"/>
                </a:solidFill>
              </a:rPr>
              <a:t>Week 10</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0C77-00CE-BF75-3F6C-9D14DAF04A08}"/>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0C5678FD-9099-6D5E-E4D9-6AFB5AC01F6C}"/>
              </a:ext>
            </a:extLst>
          </p:cNvPr>
          <p:cNvSpPr>
            <a:spLocks noGrp="1"/>
          </p:cNvSpPr>
          <p:nvPr>
            <p:ph idx="1"/>
          </p:nvPr>
        </p:nvSpPr>
        <p:spPr/>
        <p:txBody>
          <a:bodyPr/>
          <a:lstStyle/>
          <a:p>
            <a:r>
              <a:rPr lang="en-GB" dirty="0"/>
              <a:t>To understand importance of coaching in post-Covid workplaces</a:t>
            </a:r>
          </a:p>
          <a:p>
            <a:r>
              <a:rPr lang="en-GB" dirty="0"/>
              <a:t>To recap on the role of coaching in building resilience and coping with change</a:t>
            </a:r>
          </a:p>
          <a:p>
            <a:r>
              <a:rPr lang="en-GB" dirty="0"/>
              <a:t>To answer any questions on reflection</a:t>
            </a:r>
          </a:p>
          <a:p>
            <a:r>
              <a:rPr lang="en-GB" dirty="0"/>
              <a:t>To prepare Personal Development Plan action points</a:t>
            </a:r>
          </a:p>
          <a:p>
            <a:r>
              <a:rPr lang="en-GB" dirty="0"/>
              <a:t>To give draft feedback</a:t>
            </a:r>
          </a:p>
        </p:txBody>
      </p:sp>
    </p:spTree>
    <p:extLst>
      <p:ext uri="{BB962C8B-B14F-4D97-AF65-F5344CB8AC3E}">
        <p14:creationId xmlns:p14="http://schemas.microsoft.com/office/powerpoint/2010/main" val="766649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7A8D0-EC08-9B7E-532E-AB807128A525}"/>
              </a:ext>
            </a:extLst>
          </p:cNvPr>
          <p:cNvSpPr>
            <a:spLocks noGrp="1"/>
          </p:cNvSpPr>
          <p:nvPr>
            <p:ph type="title"/>
          </p:nvPr>
        </p:nvSpPr>
        <p:spPr/>
        <p:txBody>
          <a:bodyPr>
            <a:normAutofit fontScale="90000"/>
          </a:bodyPr>
          <a:lstStyle/>
          <a:p>
            <a:r>
              <a:rPr lang="en-GB" dirty="0"/>
              <a:t>Evolution of coaching in the workplace (Chandler, 2024)</a:t>
            </a:r>
          </a:p>
        </p:txBody>
      </p:sp>
      <p:sp>
        <p:nvSpPr>
          <p:cNvPr id="3" name="Content Placeholder 2">
            <a:extLst>
              <a:ext uri="{FF2B5EF4-FFF2-40B4-BE49-F238E27FC236}">
                <a16:creationId xmlns:a16="http://schemas.microsoft.com/office/drawing/2014/main" id="{FAEEC0D6-030E-7A05-13CE-EDE540B7F931}"/>
              </a:ext>
            </a:extLst>
          </p:cNvPr>
          <p:cNvSpPr>
            <a:spLocks noGrp="1"/>
          </p:cNvSpPr>
          <p:nvPr>
            <p:ph idx="1"/>
          </p:nvPr>
        </p:nvSpPr>
        <p:spPr/>
        <p:txBody>
          <a:bodyPr>
            <a:normAutofit fontScale="85000" lnSpcReduction="20000"/>
          </a:bodyPr>
          <a:lstStyle/>
          <a:p>
            <a:pPr marL="0" indent="0">
              <a:buNone/>
            </a:pPr>
            <a:r>
              <a:rPr lang="en-GB" b="1" dirty="0"/>
              <a:t>Focus on individual development</a:t>
            </a:r>
          </a:p>
          <a:p>
            <a:pPr marL="0" indent="0">
              <a:buNone/>
            </a:pPr>
            <a:r>
              <a:rPr lang="en-GB" b="1" dirty="0"/>
              <a:t>Technology</a:t>
            </a:r>
          </a:p>
          <a:p>
            <a:pPr marL="0" indent="0">
              <a:buNone/>
            </a:pPr>
            <a:r>
              <a:rPr lang="en-GB" b="1" dirty="0"/>
              <a:t>Performance feedback</a:t>
            </a:r>
          </a:p>
          <a:p>
            <a:pPr marL="0" indent="0">
              <a:buNone/>
            </a:pPr>
            <a:r>
              <a:rPr lang="en-GB" b="1" dirty="0"/>
              <a:t>Inclusion of neuroscience and behavioural psychology</a:t>
            </a:r>
          </a:p>
          <a:p>
            <a:pPr marL="0" indent="0">
              <a:buNone/>
            </a:pPr>
            <a:r>
              <a:rPr lang="en-GB" b="1" dirty="0"/>
              <a:t>Shift to coaching culture</a:t>
            </a:r>
          </a:p>
          <a:p>
            <a:pPr marL="0" indent="0">
              <a:buNone/>
            </a:pPr>
            <a:r>
              <a:rPr lang="en-GB" b="1" dirty="0"/>
              <a:t>Rise of internal coaching programmes</a:t>
            </a:r>
          </a:p>
          <a:p>
            <a:pPr marL="0" indent="0">
              <a:buNone/>
            </a:pPr>
            <a:r>
              <a:rPr lang="en-GB" b="1" dirty="0"/>
              <a:t>Integration of wellbeing and work-life balance</a:t>
            </a:r>
          </a:p>
          <a:p>
            <a:pPr marL="0" indent="0">
              <a:buNone/>
            </a:pPr>
            <a:r>
              <a:rPr lang="en-GB" b="1" dirty="0"/>
              <a:t>A greater focus on diversity and inclusion</a:t>
            </a:r>
          </a:p>
          <a:p>
            <a:pPr marL="0" indent="0">
              <a:buNone/>
            </a:pPr>
            <a:r>
              <a:rPr lang="en-GB" b="1" dirty="0"/>
              <a:t>One to many coaching</a:t>
            </a:r>
          </a:p>
          <a:p>
            <a:pPr marL="0" indent="0">
              <a:buNone/>
            </a:pPr>
            <a:endParaRPr lang="en-GB" dirty="0"/>
          </a:p>
        </p:txBody>
      </p:sp>
    </p:spTree>
    <p:extLst>
      <p:ext uri="{BB962C8B-B14F-4D97-AF65-F5344CB8AC3E}">
        <p14:creationId xmlns:p14="http://schemas.microsoft.com/office/powerpoint/2010/main" val="799832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B5CF-5BE8-7E2E-7E25-B61047AD0F65}"/>
              </a:ext>
            </a:extLst>
          </p:cNvPr>
          <p:cNvSpPr>
            <a:spLocks noGrp="1"/>
          </p:cNvSpPr>
          <p:nvPr>
            <p:ph type="title"/>
          </p:nvPr>
        </p:nvSpPr>
        <p:spPr>
          <a:xfrm>
            <a:off x="609600" y="274638"/>
            <a:ext cx="10972800" cy="1143000"/>
          </a:xfrm>
        </p:spPr>
        <p:txBody>
          <a:bodyPr anchor="ctr">
            <a:normAutofit/>
          </a:bodyPr>
          <a:lstStyle/>
          <a:p>
            <a:r>
              <a:rPr lang="en-GB" b="1" dirty="0"/>
              <a:t>Assignment</a:t>
            </a:r>
          </a:p>
        </p:txBody>
      </p:sp>
      <p:pic>
        <p:nvPicPr>
          <p:cNvPr id="5" name="Content Placeholder 4" descr="Two women, one in glasses and blazer, talking in business office">
            <a:extLst>
              <a:ext uri="{FF2B5EF4-FFF2-40B4-BE49-F238E27FC236}">
                <a16:creationId xmlns:a16="http://schemas.microsoft.com/office/drawing/2014/main" id="{DDE41556-AD7C-0E67-A9D2-32032A4AFCE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t="2091" b="18891"/>
          <a:stretch/>
        </p:blipFill>
        <p:spPr>
          <a:xfrm>
            <a:off x="609600" y="1600201"/>
            <a:ext cx="5384800" cy="3989040"/>
          </a:xfrm>
          <a:noFill/>
        </p:spPr>
      </p:pic>
      <p:sp>
        <p:nvSpPr>
          <p:cNvPr id="3" name="Content Placeholder 2">
            <a:extLst>
              <a:ext uri="{FF2B5EF4-FFF2-40B4-BE49-F238E27FC236}">
                <a16:creationId xmlns:a16="http://schemas.microsoft.com/office/drawing/2014/main" id="{60F938B2-2EC9-479A-5205-69407409BAFF}"/>
              </a:ext>
            </a:extLst>
          </p:cNvPr>
          <p:cNvSpPr>
            <a:spLocks noGrp="1"/>
          </p:cNvSpPr>
          <p:nvPr>
            <p:ph sz="half" idx="2"/>
          </p:nvPr>
        </p:nvSpPr>
        <p:spPr>
          <a:xfrm>
            <a:off x="6197600" y="1600201"/>
            <a:ext cx="5384800" cy="3989040"/>
          </a:xfrm>
        </p:spPr>
        <p:txBody>
          <a:bodyPr>
            <a:normAutofit/>
          </a:bodyPr>
          <a:lstStyle/>
          <a:p>
            <a:pPr marL="0" indent="0">
              <a:lnSpc>
                <a:spcPct val="90000"/>
              </a:lnSpc>
              <a:buNone/>
            </a:pPr>
            <a:r>
              <a:rPr kumimoji="0" lang="en-GB" sz="2600" b="0" i="0" u="none" strike="noStrike" kern="1200" cap="none" spc="0" normalizeH="0" baseline="0" noProof="0">
                <a:ln>
                  <a:noFill/>
                </a:ln>
                <a:effectLst/>
                <a:uLnTx/>
                <a:uFillTx/>
              </a:rPr>
              <a:t>Need to incorporate - the importance of coaching, </a:t>
            </a:r>
            <a:r>
              <a:rPr kumimoji="0" lang="en-GB" sz="2600" b="0" i="0" u="none" strike="noStrike" kern="1200" cap="none" spc="0" normalizeH="0" baseline="0" noProof="0">
                <a:ln>
                  <a:noFill/>
                </a:ln>
                <a:effectLst/>
                <a:highlight>
                  <a:srgbClr val="FFFF00"/>
                </a:highlight>
                <a:uLnTx/>
                <a:uFillTx/>
              </a:rPr>
              <a:t>relative to other forms of learning interventions, including mentoring, in post-Covid workplaces</a:t>
            </a:r>
            <a:r>
              <a:rPr kumimoji="0" lang="en-GB" sz="2600" b="0" i="0" u="none" strike="noStrike" kern="1200" cap="none" spc="0" normalizeH="0" baseline="0" noProof="0">
                <a:ln>
                  <a:noFill/>
                </a:ln>
                <a:effectLst/>
                <a:uLnTx/>
                <a:uFillTx/>
              </a:rPr>
              <a:t>. You should mention </a:t>
            </a:r>
            <a:r>
              <a:rPr kumimoji="0" lang="en-GB" sz="2600" b="0" i="0" u="none" strike="noStrike" kern="1200" cap="none" spc="0" normalizeH="0" baseline="0" noProof="0">
                <a:ln>
                  <a:noFill/>
                </a:ln>
                <a:effectLst/>
                <a:highlight>
                  <a:srgbClr val="FFFF00"/>
                </a:highlight>
                <a:uLnTx/>
                <a:uFillTx/>
              </a:rPr>
              <a:t>your own workplace</a:t>
            </a:r>
            <a:r>
              <a:rPr kumimoji="0" lang="en-GB" sz="2600" b="0" i="0" u="none" strike="noStrike" kern="1200" cap="none" spc="0" normalizeH="0" baseline="0" noProof="0">
                <a:ln>
                  <a:noFill/>
                </a:ln>
                <a:effectLst/>
                <a:uLnTx/>
                <a:uFillTx/>
              </a:rPr>
              <a:t>, including how your employer currently uses coaching, or should use coaching, to develop its workforce.</a:t>
            </a:r>
          </a:p>
          <a:p>
            <a:pPr>
              <a:lnSpc>
                <a:spcPct val="90000"/>
              </a:lnSpc>
            </a:pPr>
            <a:endParaRPr kumimoji="0" lang="en-GB" sz="2600" b="0" i="0" u="none" strike="noStrike" kern="1200" cap="none" spc="0" normalizeH="0" baseline="0" noProof="0">
              <a:ln>
                <a:noFill/>
              </a:ln>
              <a:effectLst/>
              <a:uLnTx/>
              <a:uFillTx/>
            </a:endParaRPr>
          </a:p>
          <a:p>
            <a:pPr>
              <a:lnSpc>
                <a:spcPct val="90000"/>
              </a:lnSpc>
            </a:pPr>
            <a:endParaRPr lang="en-GB" sz="2600"/>
          </a:p>
        </p:txBody>
      </p:sp>
    </p:spTree>
    <p:extLst>
      <p:ext uri="{BB962C8B-B14F-4D97-AF65-F5344CB8AC3E}">
        <p14:creationId xmlns:p14="http://schemas.microsoft.com/office/powerpoint/2010/main" val="1149714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98F63-4D10-5C4C-4AE8-8A02FB8E6350}"/>
              </a:ext>
            </a:extLst>
          </p:cNvPr>
          <p:cNvSpPr>
            <a:spLocks noGrp="1"/>
          </p:cNvSpPr>
          <p:nvPr>
            <p:ph type="title"/>
          </p:nvPr>
        </p:nvSpPr>
        <p:spPr>
          <a:xfrm>
            <a:off x="609600" y="274638"/>
            <a:ext cx="10972800" cy="612330"/>
          </a:xfrm>
        </p:spPr>
        <p:txBody>
          <a:bodyPr>
            <a:normAutofit fontScale="90000"/>
          </a:bodyPr>
          <a:lstStyle/>
          <a:p>
            <a:r>
              <a:rPr lang="en-GB" b="1" dirty="0"/>
              <a:t>Activity</a:t>
            </a:r>
          </a:p>
        </p:txBody>
      </p:sp>
      <p:sp>
        <p:nvSpPr>
          <p:cNvPr id="3" name="Content Placeholder 2">
            <a:extLst>
              <a:ext uri="{FF2B5EF4-FFF2-40B4-BE49-F238E27FC236}">
                <a16:creationId xmlns:a16="http://schemas.microsoft.com/office/drawing/2014/main" id="{768EAE52-4DD2-B2AD-02B9-E7C84D9FD2A7}"/>
              </a:ext>
            </a:extLst>
          </p:cNvPr>
          <p:cNvSpPr>
            <a:spLocks noGrp="1"/>
          </p:cNvSpPr>
          <p:nvPr>
            <p:ph idx="1"/>
          </p:nvPr>
        </p:nvSpPr>
        <p:spPr>
          <a:xfrm>
            <a:off x="609600" y="1837945"/>
            <a:ext cx="10972800" cy="3917032"/>
          </a:xfrm>
        </p:spPr>
        <p:txBody>
          <a:bodyPr>
            <a:normAutofit/>
          </a:bodyPr>
          <a:lstStyle/>
          <a:p>
            <a:pPr marL="0" indent="0" algn="ctr">
              <a:buNone/>
            </a:pPr>
            <a:r>
              <a:rPr lang="en-GB" sz="4400" dirty="0"/>
              <a:t>Why do you think coaching might be more important now than before Covid?</a:t>
            </a:r>
          </a:p>
        </p:txBody>
      </p:sp>
    </p:spTree>
    <p:extLst>
      <p:ext uri="{BB962C8B-B14F-4D97-AF65-F5344CB8AC3E}">
        <p14:creationId xmlns:p14="http://schemas.microsoft.com/office/powerpoint/2010/main" val="3739532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D03D1-1806-DB07-A4A6-364381A8A022}"/>
              </a:ext>
            </a:extLst>
          </p:cNvPr>
          <p:cNvSpPr>
            <a:spLocks noGrp="1"/>
          </p:cNvSpPr>
          <p:nvPr>
            <p:ph type="title"/>
          </p:nvPr>
        </p:nvSpPr>
        <p:spPr>
          <a:xfrm>
            <a:off x="609600" y="210469"/>
            <a:ext cx="10972800" cy="463299"/>
          </a:xfrm>
        </p:spPr>
        <p:txBody>
          <a:bodyPr>
            <a:normAutofit fontScale="90000"/>
          </a:bodyPr>
          <a:lstStyle/>
          <a:p>
            <a:r>
              <a:rPr lang="en-GB" b="1" dirty="0"/>
              <a:t>Importance of Coaching Post Covid</a:t>
            </a:r>
          </a:p>
        </p:txBody>
      </p:sp>
      <p:sp>
        <p:nvSpPr>
          <p:cNvPr id="3" name="Content Placeholder 2">
            <a:extLst>
              <a:ext uri="{FF2B5EF4-FFF2-40B4-BE49-F238E27FC236}">
                <a16:creationId xmlns:a16="http://schemas.microsoft.com/office/drawing/2014/main" id="{CE68EE02-E006-186A-8728-C8F781C47DA9}"/>
              </a:ext>
            </a:extLst>
          </p:cNvPr>
          <p:cNvSpPr>
            <a:spLocks noGrp="1"/>
          </p:cNvSpPr>
          <p:nvPr>
            <p:ph idx="1"/>
          </p:nvPr>
        </p:nvSpPr>
        <p:spPr>
          <a:xfrm>
            <a:off x="609600" y="866275"/>
            <a:ext cx="10972800" cy="4940968"/>
          </a:xfrm>
        </p:spPr>
        <p:txBody>
          <a:bodyPr>
            <a:normAutofit fontScale="77500" lnSpcReduction="20000"/>
          </a:bodyPr>
          <a:lstStyle/>
          <a:p>
            <a:r>
              <a:rPr lang="en-GB" dirty="0"/>
              <a:t>It can be more cost effective than training when budgets are tight</a:t>
            </a:r>
          </a:p>
          <a:p>
            <a:r>
              <a:rPr lang="en-GB" dirty="0"/>
              <a:t>It can be individualised, potentially resulting in better outcomes</a:t>
            </a:r>
          </a:p>
          <a:p>
            <a:r>
              <a:rPr lang="en-GB" dirty="0"/>
              <a:t>It can provide emotional support</a:t>
            </a:r>
          </a:p>
          <a:p>
            <a:r>
              <a:rPr lang="en-GB" dirty="0"/>
              <a:t>It can help build resilience and improve wellbeing</a:t>
            </a:r>
          </a:p>
          <a:p>
            <a:r>
              <a:rPr lang="en-GB" dirty="0"/>
              <a:t>Covid prompted some individuals to re-evaluate their careers – coaching can support career development</a:t>
            </a:r>
          </a:p>
          <a:p>
            <a:r>
              <a:rPr lang="en-GB" dirty="0"/>
              <a:t>It can help leaders navigate constant change </a:t>
            </a:r>
          </a:p>
          <a:p>
            <a:r>
              <a:rPr lang="en-GB" dirty="0"/>
              <a:t>It can support a change ready culture by changing people’s perspectives on change and supporting skills development</a:t>
            </a:r>
          </a:p>
          <a:p>
            <a:r>
              <a:rPr lang="en-GB" dirty="0"/>
              <a:t>Regular feedback can lead to continuous improvement</a:t>
            </a:r>
          </a:p>
          <a:p>
            <a:r>
              <a:rPr lang="en-GB" dirty="0"/>
              <a:t>It can support goal setting and scenario planning (useful in times of uncertainty)</a:t>
            </a:r>
          </a:p>
          <a:p>
            <a:r>
              <a:rPr lang="en-GB" dirty="0"/>
              <a:t>It can encourage accountability and improve outcomes</a:t>
            </a:r>
          </a:p>
          <a:p>
            <a:endParaRPr lang="en-GB" dirty="0"/>
          </a:p>
        </p:txBody>
      </p:sp>
    </p:spTree>
    <p:extLst>
      <p:ext uri="{BB962C8B-B14F-4D97-AF65-F5344CB8AC3E}">
        <p14:creationId xmlns:p14="http://schemas.microsoft.com/office/powerpoint/2010/main" val="1947667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609600" y="400050"/>
            <a:ext cx="10972800" cy="1455067"/>
          </a:xfrm>
        </p:spPr>
        <p:txBody>
          <a:bodyPr>
            <a:normAutofit/>
          </a:bodyPr>
          <a:lstStyle/>
          <a:p>
            <a:r>
              <a:rPr lang="en-GB" b="1" dirty="0"/>
              <a:t>Role of coaching and mentoring:</a:t>
            </a:r>
            <a:br>
              <a:rPr lang="en-GB" b="1" dirty="0"/>
            </a:br>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609600" y="2114551"/>
            <a:ext cx="10972800" cy="3917032"/>
          </a:xfrm>
        </p:spPr>
        <p:txBody>
          <a:bodyPr/>
          <a:lstStyle/>
          <a:p>
            <a:r>
              <a:rPr lang="en-GB" dirty="0"/>
              <a:t>Change is constant</a:t>
            </a:r>
          </a:p>
          <a:p>
            <a:r>
              <a:rPr lang="en-GB" dirty="0"/>
              <a:t>A coaching culture can promote a change-ready culture</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a:xfrm>
            <a:off x="609600" y="388267"/>
            <a:ext cx="10972800" cy="1143000"/>
          </a:xfrm>
        </p:spPr>
        <p:txBody>
          <a:bodyPr>
            <a:normAutofit fontScale="90000"/>
          </a:bodyPr>
          <a:lstStyle/>
          <a:p>
            <a:r>
              <a:rPr lang="en-GB" b="1" dirty="0"/>
              <a:t>Coaching and mentoring play a key role in managing change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a:xfrm>
            <a:off x="609600" y="1728008"/>
            <a:ext cx="10972800" cy="4303575"/>
          </a:xfrm>
        </p:spPr>
        <p:txBody>
          <a:bodyPr>
            <a:normAutofit/>
          </a:bodyPr>
          <a:lstStyle/>
          <a:p>
            <a:pPr algn="just"/>
            <a:r>
              <a:rPr lang="en-GB" sz="2800" dirty="0"/>
              <a:t>Coaching can be an invaluable tool to open up dialogue about change, work through any fears or resistance to change and help people to transition</a:t>
            </a:r>
          </a:p>
          <a:p>
            <a:pPr algn="just"/>
            <a:r>
              <a:rPr lang="en-GB" sz="2800" dirty="0"/>
              <a:t>Researchers have demonstrated that fostering trust, perceptions of fairness and early employee engagement will improve employees’ responses to change</a:t>
            </a:r>
          </a:p>
          <a:p>
            <a:pPr algn="just"/>
            <a:r>
              <a:rPr lang="en-GB" sz="2800" dirty="0"/>
              <a:t>More importantly – employees can help shape change through their own ideas and contributions.</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35867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159D-AC31-A12A-0A04-83CFB54E886F}"/>
              </a:ext>
            </a:extLst>
          </p:cNvPr>
          <p:cNvSpPr>
            <a:spLocks noGrp="1"/>
          </p:cNvSpPr>
          <p:nvPr>
            <p:ph type="title"/>
          </p:nvPr>
        </p:nvSpPr>
        <p:spPr>
          <a:xfrm>
            <a:off x="609600" y="1993710"/>
            <a:ext cx="10972800" cy="1143000"/>
          </a:xfrm>
        </p:spPr>
        <p:txBody>
          <a:bodyPr>
            <a:normAutofit fontScale="90000"/>
          </a:bodyPr>
          <a:lstStyle/>
          <a:p>
            <a:r>
              <a:rPr lang="en-GB" b="1" dirty="0"/>
              <a:t>Remember to compare coaching to other learning interventions – training, mentoring, e-learning etc. </a:t>
            </a:r>
          </a:p>
        </p:txBody>
      </p:sp>
    </p:spTree>
    <p:extLst>
      <p:ext uri="{BB962C8B-B14F-4D97-AF65-F5344CB8AC3E}">
        <p14:creationId xmlns:p14="http://schemas.microsoft.com/office/powerpoint/2010/main" val="3480221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68A5-CE5B-73D6-8B13-6B391B371612}"/>
              </a:ext>
            </a:extLst>
          </p:cNvPr>
          <p:cNvSpPr>
            <a:spLocks noGrp="1"/>
          </p:cNvSpPr>
          <p:nvPr>
            <p:ph type="title"/>
          </p:nvPr>
        </p:nvSpPr>
        <p:spPr/>
        <p:txBody>
          <a:bodyPr>
            <a:normAutofit fontScale="90000"/>
          </a:bodyPr>
          <a:lstStyle/>
          <a:p>
            <a:r>
              <a:rPr lang="en-GB" b="1" dirty="0"/>
              <a:t>How do your Organisations use Coaching?</a:t>
            </a:r>
          </a:p>
        </p:txBody>
      </p:sp>
      <p:sp>
        <p:nvSpPr>
          <p:cNvPr id="3" name="Content Placeholder 2">
            <a:extLst>
              <a:ext uri="{FF2B5EF4-FFF2-40B4-BE49-F238E27FC236}">
                <a16:creationId xmlns:a16="http://schemas.microsoft.com/office/drawing/2014/main" id="{37078F23-B416-9F6A-3B8E-76EA228232BC}"/>
              </a:ext>
            </a:extLst>
          </p:cNvPr>
          <p:cNvSpPr>
            <a:spLocks noGrp="1"/>
          </p:cNvSpPr>
          <p:nvPr>
            <p:ph idx="1"/>
          </p:nvPr>
        </p:nvSpPr>
        <p:spPr/>
        <p:txBody>
          <a:bodyPr/>
          <a:lstStyle/>
          <a:p>
            <a:r>
              <a:rPr lang="en-GB" dirty="0"/>
              <a:t>Do they have a coaching policy? </a:t>
            </a:r>
          </a:p>
          <a:p>
            <a:r>
              <a:rPr lang="en-GB" dirty="0"/>
              <a:t>Is it a part of their Learning strategy?</a:t>
            </a:r>
          </a:p>
          <a:p>
            <a:r>
              <a:rPr lang="en-GB" dirty="0"/>
              <a:t>Are there internal or external coaches?</a:t>
            </a:r>
          </a:p>
          <a:p>
            <a:r>
              <a:rPr lang="en-GB" dirty="0"/>
              <a:t>What do coaches do?</a:t>
            </a:r>
          </a:p>
          <a:p>
            <a:r>
              <a:rPr lang="en-GB" dirty="0"/>
              <a:t>Is coaching only given to executives?</a:t>
            </a:r>
          </a:p>
        </p:txBody>
      </p:sp>
    </p:spTree>
    <p:extLst>
      <p:ext uri="{BB962C8B-B14F-4D97-AF65-F5344CB8AC3E}">
        <p14:creationId xmlns:p14="http://schemas.microsoft.com/office/powerpoint/2010/main" val="3372174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5AF90-B04A-72D5-E5C7-54B13936A5DA}"/>
              </a:ext>
            </a:extLst>
          </p:cNvPr>
          <p:cNvSpPr>
            <a:spLocks noGrp="1"/>
          </p:cNvSpPr>
          <p:nvPr>
            <p:ph type="title"/>
          </p:nvPr>
        </p:nvSpPr>
        <p:spPr>
          <a:xfrm>
            <a:off x="609600" y="274638"/>
            <a:ext cx="10972800" cy="822642"/>
          </a:xfrm>
        </p:spPr>
        <p:txBody>
          <a:bodyPr/>
          <a:lstStyle/>
          <a:p>
            <a:r>
              <a:rPr lang="en-GB" b="1" dirty="0"/>
              <a:t>Activity</a:t>
            </a:r>
          </a:p>
        </p:txBody>
      </p:sp>
      <p:sp>
        <p:nvSpPr>
          <p:cNvPr id="3" name="Content Placeholder 2">
            <a:extLst>
              <a:ext uri="{FF2B5EF4-FFF2-40B4-BE49-F238E27FC236}">
                <a16:creationId xmlns:a16="http://schemas.microsoft.com/office/drawing/2014/main" id="{EA035489-3394-6973-ED7F-95EC54AEB702}"/>
              </a:ext>
            </a:extLst>
          </p:cNvPr>
          <p:cNvSpPr>
            <a:spLocks noGrp="1"/>
          </p:cNvSpPr>
          <p:nvPr>
            <p:ph idx="1"/>
          </p:nvPr>
        </p:nvSpPr>
        <p:spPr>
          <a:xfrm>
            <a:off x="609600" y="1365504"/>
            <a:ext cx="10972800" cy="4151729"/>
          </a:xfrm>
        </p:spPr>
        <p:txBody>
          <a:bodyPr>
            <a:normAutofit lnSpcReduction="10000"/>
          </a:bodyPr>
          <a:lstStyle/>
          <a:p>
            <a:r>
              <a:rPr lang="en-GB" dirty="0"/>
              <a:t>Find newspaper or magazine articles that report on how organisations are currently utilising coaching in the workplace.</a:t>
            </a:r>
          </a:p>
          <a:p>
            <a:r>
              <a:rPr lang="en-GB" dirty="0"/>
              <a:t>Try Library catalogue; HR Zone, CIPD, People Management, BBC etc.</a:t>
            </a:r>
          </a:p>
          <a:p>
            <a:endParaRPr lang="en-GB" dirty="0"/>
          </a:p>
          <a:p>
            <a:pPr marL="0" indent="0">
              <a:buNone/>
            </a:pPr>
            <a:r>
              <a:rPr lang="en-GB" dirty="0"/>
              <a:t>Useful source for future of coaching: </a:t>
            </a:r>
            <a:r>
              <a:rPr lang="en-GB" dirty="0">
                <a:hlinkClick r:id="rId3"/>
              </a:rPr>
              <a:t>Predicted Trends for Coaching in 2024 and Beyond | Institute of Coaching</a:t>
            </a:r>
            <a:endParaRPr lang="en-GB" dirty="0"/>
          </a:p>
        </p:txBody>
      </p:sp>
    </p:spTree>
    <p:extLst>
      <p:ext uri="{BB962C8B-B14F-4D97-AF65-F5344CB8AC3E}">
        <p14:creationId xmlns:p14="http://schemas.microsoft.com/office/powerpoint/2010/main" val="3491072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A6F36-39E4-E92D-7277-A0F87EA0AC18}"/>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7C051B6A-B7B6-9EC8-26AC-5F35F92F73CE}"/>
              </a:ext>
            </a:extLst>
          </p:cNvPr>
          <p:cNvSpPr>
            <a:spLocks noGrp="1"/>
          </p:cNvSpPr>
          <p:nvPr>
            <p:ph idx="1"/>
          </p:nvPr>
        </p:nvSpPr>
        <p:spPr/>
        <p:txBody>
          <a:bodyPr/>
          <a:lstStyle/>
          <a:p>
            <a:r>
              <a:rPr lang="en-GB" dirty="0"/>
              <a:t>It can be argued that coaching has increased in its importance post-Covid, compared to other learning interventions</a:t>
            </a:r>
          </a:p>
          <a:p>
            <a:r>
              <a:rPr lang="en-GB" dirty="0"/>
              <a:t>It has an important role in supporting a change ready culture and improving resilience</a:t>
            </a:r>
          </a:p>
        </p:txBody>
      </p:sp>
    </p:spTree>
    <p:extLst>
      <p:ext uri="{BB962C8B-B14F-4D97-AF65-F5344CB8AC3E}">
        <p14:creationId xmlns:p14="http://schemas.microsoft.com/office/powerpoint/2010/main" val="1924830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0696C-3881-C869-06E1-367D940099BC}"/>
              </a:ext>
            </a:extLst>
          </p:cNvPr>
          <p:cNvSpPr>
            <a:spLocks noGrp="1"/>
          </p:cNvSpPr>
          <p:nvPr>
            <p:ph type="title"/>
          </p:nvPr>
        </p:nvSpPr>
        <p:spPr/>
        <p:txBody>
          <a:bodyPr/>
          <a:lstStyle/>
          <a:p>
            <a:r>
              <a:rPr lang="en-GB" dirty="0"/>
              <a:t>Personal Development Plan</a:t>
            </a:r>
          </a:p>
        </p:txBody>
      </p:sp>
      <p:pic>
        <p:nvPicPr>
          <p:cNvPr id="5" name="Content Placeholder 4">
            <a:extLst>
              <a:ext uri="{FF2B5EF4-FFF2-40B4-BE49-F238E27FC236}">
                <a16:creationId xmlns:a16="http://schemas.microsoft.com/office/drawing/2014/main" id="{708D0511-2573-4F64-F795-33EF0DA298EC}"/>
              </a:ext>
            </a:extLst>
          </p:cNvPr>
          <p:cNvPicPr>
            <a:picLocks noGrp="1" noChangeAspect="1"/>
          </p:cNvPicPr>
          <p:nvPr>
            <p:ph idx="1"/>
          </p:nvPr>
        </p:nvPicPr>
        <p:blipFill>
          <a:blip r:embed="rId3"/>
          <a:stretch>
            <a:fillRect/>
          </a:stretch>
        </p:blipFill>
        <p:spPr>
          <a:xfrm>
            <a:off x="3268224" y="1600200"/>
            <a:ext cx="5655551" cy="3916363"/>
          </a:xfrm>
          <a:prstGeom prst="rect">
            <a:avLst/>
          </a:prstGeom>
        </p:spPr>
      </p:pic>
    </p:spTree>
    <p:extLst>
      <p:ext uri="{BB962C8B-B14F-4D97-AF65-F5344CB8AC3E}">
        <p14:creationId xmlns:p14="http://schemas.microsoft.com/office/powerpoint/2010/main" val="2574732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FF168-3F92-006E-9FB7-DFFC33C3E078}"/>
              </a:ext>
            </a:extLst>
          </p:cNvPr>
          <p:cNvSpPr>
            <a:spLocks noGrp="1"/>
          </p:cNvSpPr>
          <p:nvPr>
            <p:ph type="title"/>
          </p:nvPr>
        </p:nvSpPr>
        <p:spPr/>
        <p:txBody>
          <a:bodyPr/>
          <a:lstStyle/>
          <a:p>
            <a:r>
              <a:rPr lang="en-GB" dirty="0"/>
              <a:t>Useful sources</a:t>
            </a:r>
          </a:p>
        </p:txBody>
      </p:sp>
      <p:sp>
        <p:nvSpPr>
          <p:cNvPr id="3" name="Content Placeholder 2">
            <a:extLst>
              <a:ext uri="{FF2B5EF4-FFF2-40B4-BE49-F238E27FC236}">
                <a16:creationId xmlns:a16="http://schemas.microsoft.com/office/drawing/2014/main" id="{144871C7-5A50-CB12-9FE1-A76F1A43367F}"/>
              </a:ext>
            </a:extLst>
          </p:cNvPr>
          <p:cNvSpPr>
            <a:spLocks noGrp="1"/>
          </p:cNvSpPr>
          <p:nvPr>
            <p:ph idx="1"/>
          </p:nvPr>
        </p:nvSpPr>
        <p:spPr/>
        <p:txBody>
          <a:bodyPr/>
          <a:lstStyle/>
          <a:p>
            <a:r>
              <a:rPr lang="en-GB" dirty="0">
                <a:hlinkClick r:id="rId2"/>
              </a:rPr>
              <a:t>(PDF) A COMPARISON OF MENTORING AND COACHING: WHAT'S THE DIFFERENCE?</a:t>
            </a:r>
            <a:endParaRPr lang="en-GB" dirty="0"/>
          </a:p>
          <a:p>
            <a:endParaRPr lang="en-GB" dirty="0"/>
          </a:p>
        </p:txBody>
      </p:sp>
    </p:spTree>
    <p:extLst>
      <p:ext uri="{BB962C8B-B14F-4D97-AF65-F5344CB8AC3E}">
        <p14:creationId xmlns:p14="http://schemas.microsoft.com/office/powerpoint/2010/main" val="22375927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1259</Words>
  <Application>Microsoft Office PowerPoint</Application>
  <PresentationFormat>Widescreen</PresentationFormat>
  <Paragraphs>97</Paragraphs>
  <Slides>14</Slides>
  <Notes>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Myriad Pro</vt:lpstr>
      <vt:lpstr>Aptos</vt:lpstr>
      <vt:lpstr>Arial</vt:lpstr>
      <vt:lpstr>Calibri</vt:lpstr>
      <vt:lpstr>Tahoma</vt:lpstr>
      <vt:lpstr>20140311PresentationUWTSDTemplate</vt:lpstr>
      <vt:lpstr>UWTSD</vt:lpstr>
      <vt:lpstr>Rhiannon Akers</vt:lpstr>
      <vt:lpstr>Learning Outcomes</vt:lpstr>
      <vt:lpstr>Evolution of coaching in the workplace (Chandler, 2024)</vt:lpstr>
      <vt:lpstr>Assignment</vt:lpstr>
      <vt:lpstr>Activity</vt:lpstr>
      <vt:lpstr>Importance of Coaching Post Covid</vt:lpstr>
      <vt:lpstr>Role of coaching and mentoring: Need for agility</vt:lpstr>
      <vt:lpstr>Coaching and mentoring play a key role in managing change</vt:lpstr>
      <vt:lpstr>Remember to compare coaching to other learning interventions – training, mentoring, e-learning etc. </vt:lpstr>
      <vt:lpstr>How do your Organisations use Coaching?</vt:lpstr>
      <vt:lpstr>Activity</vt:lpstr>
      <vt:lpstr>Summary</vt:lpstr>
      <vt:lpstr>Personal Development Plan</vt:lpstr>
      <vt:lpstr>Useful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2</cp:revision>
  <dcterms:created xsi:type="dcterms:W3CDTF">2024-11-14T15:11:37Z</dcterms:created>
  <dcterms:modified xsi:type="dcterms:W3CDTF">2025-12-05T12:35:28Z</dcterms:modified>
</cp:coreProperties>
</file>