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45"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443007-F7EB-4065-8745-85C813BB7B3D}" type="doc">
      <dgm:prSet loTypeId="urn:microsoft.com/office/officeart/2016/7/layout/VerticalSolidActionList" loCatId="List" qsTypeId="urn:microsoft.com/office/officeart/2005/8/quickstyle/simple5" qsCatId="simple" csTypeId="urn:microsoft.com/office/officeart/2005/8/colors/colorful2" csCatId="colorful" phldr="1"/>
      <dgm:spPr/>
      <dgm:t>
        <a:bodyPr/>
        <a:lstStyle/>
        <a:p>
          <a:endParaRPr lang="en-US"/>
        </a:p>
      </dgm:t>
    </dgm:pt>
    <dgm:pt modelId="{EA3F2D2F-9847-4B2F-A078-75658CB1564A}">
      <dgm:prSet custT="1"/>
      <dgm:spPr/>
      <dgm:t>
        <a:bodyPr/>
        <a:lstStyle/>
        <a:p>
          <a:r>
            <a:rPr lang="en-US" sz="1800"/>
            <a:t>Proposed Focus for the Event </a:t>
          </a:r>
        </a:p>
      </dgm:t>
    </dgm:pt>
    <dgm:pt modelId="{CA8B006D-3EF4-4D68-9B13-AB57D47010B2}" type="parTrans" cxnId="{3DA5A836-66AA-4B11-AE63-6CE0E98B7C5C}">
      <dgm:prSet/>
      <dgm:spPr/>
      <dgm:t>
        <a:bodyPr/>
        <a:lstStyle/>
        <a:p>
          <a:endParaRPr lang="en-US" sz="1300"/>
        </a:p>
      </dgm:t>
    </dgm:pt>
    <dgm:pt modelId="{374D8D1D-B9F7-4611-8ACE-CCAFD71AFF63}" type="sibTrans" cxnId="{3DA5A836-66AA-4B11-AE63-6CE0E98B7C5C}">
      <dgm:prSet/>
      <dgm:spPr/>
      <dgm:t>
        <a:bodyPr/>
        <a:lstStyle/>
        <a:p>
          <a:endParaRPr lang="en-US" sz="1300"/>
        </a:p>
      </dgm:t>
    </dgm:pt>
    <dgm:pt modelId="{F3E6393B-642B-4049-AF26-4ABF2094388F}">
      <dgm:prSet custT="1"/>
      <dgm:spPr/>
      <dgm:t>
        <a:bodyPr/>
        <a:lstStyle/>
        <a:p>
          <a:r>
            <a:rPr lang="en-US" sz="1400" dirty="0"/>
            <a:t>This Event focuses to tackle systematic inequalities and strengthen a culture of inclusion in the hospitality and </a:t>
          </a:r>
          <a:r>
            <a:rPr lang="en-US" sz="1400"/>
            <a:t>MICE industr</a:t>
          </a:r>
          <a:endParaRPr lang="en-US" sz="1400" dirty="0"/>
        </a:p>
      </dgm:t>
    </dgm:pt>
    <dgm:pt modelId="{15909948-D044-432E-BCF0-44ECF450B8C4}" type="parTrans" cxnId="{159CAE5A-825E-4B95-8546-6744E434A70C}">
      <dgm:prSet/>
      <dgm:spPr/>
      <dgm:t>
        <a:bodyPr/>
        <a:lstStyle/>
        <a:p>
          <a:endParaRPr lang="en-US" sz="1300"/>
        </a:p>
      </dgm:t>
    </dgm:pt>
    <dgm:pt modelId="{801E62FD-E811-4116-8043-04A2F5829C21}" type="sibTrans" cxnId="{159CAE5A-825E-4B95-8546-6744E434A70C}">
      <dgm:prSet/>
      <dgm:spPr/>
      <dgm:t>
        <a:bodyPr/>
        <a:lstStyle/>
        <a:p>
          <a:endParaRPr lang="en-US" sz="1300"/>
        </a:p>
      </dgm:t>
    </dgm:pt>
    <dgm:pt modelId="{33F4B8A4-D1DF-4B9A-BB6F-721F63C9D52B}">
      <dgm:prSet custT="1"/>
      <dgm:spPr/>
      <dgm:t>
        <a:bodyPr/>
        <a:lstStyle/>
        <a:p>
          <a:r>
            <a:rPr lang="en-US" sz="1800"/>
            <a:t>Aim:</a:t>
          </a:r>
        </a:p>
      </dgm:t>
    </dgm:pt>
    <dgm:pt modelId="{EA35A518-47D0-42E0-8A04-CECF4A16F7A4}" type="parTrans" cxnId="{E3E89619-0014-4DC6-B271-935B18D3EF87}">
      <dgm:prSet/>
      <dgm:spPr/>
      <dgm:t>
        <a:bodyPr/>
        <a:lstStyle/>
        <a:p>
          <a:endParaRPr lang="en-US" sz="1300"/>
        </a:p>
      </dgm:t>
    </dgm:pt>
    <dgm:pt modelId="{3FA3A96A-1AF0-4DDB-A715-2E5BDC844E15}" type="sibTrans" cxnId="{E3E89619-0014-4DC6-B271-935B18D3EF87}">
      <dgm:prSet/>
      <dgm:spPr/>
      <dgm:t>
        <a:bodyPr/>
        <a:lstStyle/>
        <a:p>
          <a:endParaRPr lang="en-US" sz="1300"/>
        </a:p>
      </dgm:t>
    </dgm:pt>
    <dgm:pt modelId="{6151D32D-8214-4564-9214-1B177084C7A1}">
      <dgm:prSet custT="1"/>
      <dgm:spPr/>
      <dgm:t>
        <a:bodyPr/>
        <a:lstStyle/>
        <a:p>
          <a:r>
            <a:rPr lang="en-US" sz="1400" dirty="0"/>
            <a:t>To help lead the hospitality and MICE industry in integrating Equality, Diversity, and Inclusion (EDI) into the very fabric and operation of their organizations.</a:t>
          </a:r>
        </a:p>
      </dgm:t>
    </dgm:pt>
    <dgm:pt modelId="{19671568-5762-4718-9328-A8BE8FF7F87B}" type="parTrans" cxnId="{148D5F32-D2FD-45F5-814B-1320DF255D3D}">
      <dgm:prSet/>
      <dgm:spPr/>
      <dgm:t>
        <a:bodyPr/>
        <a:lstStyle/>
        <a:p>
          <a:endParaRPr lang="en-US" sz="1300"/>
        </a:p>
      </dgm:t>
    </dgm:pt>
    <dgm:pt modelId="{63568842-656E-440A-A951-C9ED89CA6952}" type="sibTrans" cxnId="{148D5F32-D2FD-45F5-814B-1320DF255D3D}">
      <dgm:prSet/>
      <dgm:spPr/>
      <dgm:t>
        <a:bodyPr/>
        <a:lstStyle/>
        <a:p>
          <a:endParaRPr lang="en-US" sz="1300"/>
        </a:p>
      </dgm:t>
    </dgm:pt>
    <dgm:pt modelId="{A00E1347-87D5-4916-9F58-4FC43F8634D2}">
      <dgm:prSet custT="1"/>
      <dgm:spPr/>
      <dgm:t>
        <a:bodyPr/>
        <a:lstStyle/>
        <a:p>
          <a:r>
            <a:rPr lang="en-US" sz="1800"/>
            <a:t>Objectives: </a:t>
          </a:r>
        </a:p>
      </dgm:t>
    </dgm:pt>
    <dgm:pt modelId="{B0585373-8FE5-4E8C-B707-CAD45B44C0D5}" type="parTrans" cxnId="{72C08FE1-DCC3-4C8D-B37A-F6457F1FE6C8}">
      <dgm:prSet/>
      <dgm:spPr/>
      <dgm:t>
        <a:bodyPr/>
        <a:lstStyle/>
        <a:p>
          <a:endParaRPr lang="en-US" sz="1300"/>
        </a:p>
      </dgm:t>
    </dgm:pt>
    <dgm:pt modelId="{8CA6CAA8-CEBF-437E-AC4A-1CFE1799E848}" type="sibTrans" cxnId="{72C08FE1-DCC3-4C8D-B37A-F6457F1FE6C8}">
      <dgm:prSet/>
      <dgm:spPr/>
      <dgm:t>
        <a:bodyPr/>
        <a:lstStyle/>
        <a:p>
          <a:endParaRPr lang="en-US" sz="1300"/>
        </a:p>
      </dgm:t>
    </dgm:pt>
    <dgm:pt modelId="{1C606C7F-C781-40D2-9446-831A370626A6}">
      <dgm:prSet custT="1"/>
      <dgm:spPr/>
      <dgm:t>
        <a:bodyPr/>
        <a:lstStyle/>
        <a:p>
          <a:pPr>
            <a:buFont typeface="+mj-lt"/>
            <a:buAutoNum type="arabicPeriod"/>
          </a:pPr>
          <a:r>
            <a:rPr lang="en-US" sz="1300" dirty="0"/>
            <a:t>1. Examine the status of EDI in the hospitality and MICE industries and note where changes need to be made.</a:t>
          </a:r>
        </a:p>
      </dgm:t>
    </dgm:pt>
    <dgm:pt modelId="{DBF95CA7-1B96-4033-8565-FB3BD61256A4}" type="parTrans" cxnId="{652F5124-8DA3-4F4E-A438-EB3B8B979591}">
      <dgm:prSet/>
      <dgm:spPr/>
      <dgm:t>
        <a:bodyPr/>
        <a:lstStyle/>
        <a:p>
          <a:endParaRPr lang="en-US" sz="1300"/>
        </a:p>
      </dgm:t>
    </dgm:pt>
    <dgm:pt modelId="{80E434D4-D8DE-4940-9D25-147E2CCBB2E5}" type="sibTrans" cxnId="{652F5124-8DA3-4F4E-A438-EB3B8B979591}">
      <dgm:prSet/>
      <dgm:spPr/>
      <dgm:t>
        <a:bodyPr/>
        <a:lstStyle/>
        <a:p>
          <a:endParaRPr lang="en-US" sz="1300"/>
        </a:p>
      </dgm:t>
    </dgm:pt>
    <dgm:pt modelId="{F558FDBA-E3E4-4E6B-87FD-A56440301283}">
      <dgm:prSet custT="1"/>
      <dgm:spPr/>
      <dgm:t>
        <a:bodyPr/>
        <a:lstStyle/>
        <a:p>
          <a:pPr>
            <a:buFont typeface="+mj-lt"/>
            <a:buAutoNum type="arabicPeriod"/>
          </a:pPr>
          <a:r>
            <a:rPr lang="en-US" sz="1300" dirty="0"/>
            <a:t>2. Generate practical remedies to surmount obstacles to EDI,  such as unrecognized prejudice and under for many groups.</a:t>
          </a:r>
        </a:p>
      </dgm:t>
    </dgm:pt>
    <dgm:pt modelId="{A2457BB7-1D5F-4C46-BF67-E18A3CD8892D}" type="parTrans" cxnId="{1CE4363F-FBDC-44F0-AF5A-65A078EF757E}">
      <dgm:prSet/>
      <dgm:spPr/>
      <dgm:t>
        <a:bodyPr/>
        <a:lstStyle/>
        <a:p>
          <a:endParaRPr lang="en-US" sz="1300"/>
        </a:p>
      </dgm:t>
    </dgm:pt>
    <dgm:pt modelId="{862C09E4-8521-4600-B84C-13E362FF8C5B}" type="sibTrans" cxnId="{1CE4363F-FBDC-44F0-AF5A-65A078EF757E}">
      <dgm:prSet/>
      <dgm:spPr/>
      <dgm:t>
        <a:bodyPr/>
        <a:lstStyle/>
        <a:p>
          <a:endParaRPr lang="en-US" sz="1300"/>
        </a:p>
      </dgm:t>
    </dgm:pt>
    <dgm:pt modelId="{8B28BDB9-0820-47AB-90E9-A089CB3A4F9E}">
      <dgm:prSet custT="1"/>
      <dgm:spPr/>
      <dgm:t>
        <a:bodyPr/>
        <a:lstStyle/>
        <a:p>
          <a:pPr>
            <a:buFont typeface="+mj-lt"/>
            <a:buAutoNum type="arabicPeriod"/>
          </a:pPr>
          <a:r>
            <a:rPr lang="en-US" sz="1300" dirty="0"/>
            <a:t>3. Highlight case studies of organizations that are making progress on EDI.</a:t>
          </a:r>
        </a:p>
      </dgm:t>
    </dgm:pt>
    <dgm:pt modelId="{FE39CD29-D155-4167-A566-5F7B9F13E4AD}" type="parTrans" cxnId="{DBB11BD2-73B3-4741-B01E-57460AD9C2A3}">
      <dgm:prSet/>
      <dgm:spPr/>
      <dgm:t>
        <a:bodyPr/>
        <a:lstStyle/>
        <a:p>
          <a:endParaRPr lang="en-US" sz="1300"/>
        </a:p>
      </dgm:t>
    </dgm:pt>
    <dgm:pt modelId="{DAD4F341-876D-41CF-8F4A-3795C55F7A1F}" type="sibTrans" cxnId="{DBB11BD2-73B3-4741-B01E-57460AD9C2A3}">
      <dgm:prSet/>
      <dgm:spPr/>
      <dgm:t>
        <a:bodyPr/>
        <a:lstStyle/>
        <a:p>
          <a:endParaRPr lang="en-US" sz="1300"/>
        </a:p>
      </dgm:t>
    </dgm:pt>
    <dgm:pt modelId="{C2FD2E2C-D424-45FD-8C01-96DF2B29D8A2}" type="pres">
      <dgm:prSet presAssocID="{C9443007-F7EB-4065-8745-85C813BB7B3D}" presName="Name0" presStyleCnt="0">
        <dgm:presLayoutVars>
          <dgm:dir/>
          <dgm:animLvl val="lvl"/>
          <dgm:resizeHandles val="exact"/>
        </dgm:presLayoutVars>
      </dgm:prSet>
      <dgm:spPr/>
    </dgm:pt>
    <dgm:pt modelId="{7630528A-A3DC-479E-912E-44B7070AE847}" type="pres">
      <dgm:prSet presAssocID="{EA3F2D2F-9847-4B2F-A078-75658CB1564A}" presName="linNode" presStyleCnt="0"/>
      <dgm:spPr/>
    </dgm:pt>
    <dgm:pt modelId="{4C151063-CB18-4989-9CEC-2F2F76B89292}" type="pres">
      <dgm:prSet presAssocID="{EA3F2D2F-9847-4B2F-A078-75658CB1564A}" presName="parentText" presStyleLbl="alignNode1" presStyleIdx="0" presStyleCnt="3">
        <dgm:presLayoutVars>
          <dgm:chMax val="1"/>
          <dgm:bulletEnabled/>
        </dgm:presLayoutVars>
      </dgm:prSet>
      <dgm:spPr/>
    </dgm:pt>
    <dgm:pt modelId="{37EB2622-8D83-4D73-ACF7-7B4CFF36FF5A}" type="pres">
      <dgm:prSet presAssocID="{EA3F2D2F-9847-4B2F-A078-75658CB1564A}" presName="descendantText" presStyleLbl="alignAccFollowNode1" presStyleIdx="0" presStyleCnt="3">
        <dgm:presLayoutVars>
          <dgm:bulletEnabled/>
        </dgm:presLayoutVars>
      </dgm:prSet>
      <dgm:spPr/>
    </dgm:pt>
    <dgm:pt modelId="{A48255A0-ABB7-4468-8AAD-7D4BD9DBF2B3}" type="pres">
      <dgm:prSet presAssocID="{374D8D1D-B9F7-4611-8ACE-CCAFD71AFF63}" presName="sp" presStyleCnt="0"/>
      <dgm:spPr/>
    </dgm:pt>
    <dgm:pt modelId="{D20A1A82-C361-4BD4-835D-38823AE5BC73}" type="pres">
      <dgm:prSet presAssocID="{33F4B8A4-D1DF-4B9A-BB6F-721F63C9D52B}" presName="linNode" presStyleCnt="0"/>
      <dgm:spPr/>
    </dgm:pt>
    <dgm:pt modelId="{6881D919-31DA-4A89-A488-6C4F8B35580F}" type="pres">
      <dgm:prSet presAssocID="{33F4B8A4-D1DF-4B9A-BB6F-721F63C9D52B}" presName="parentText" presStyleLbl="alignNode1" presStyleIdx="1" presStyleCnt="3">
        <dgm:presLayoutVars>
          <dgm:chMax val="1"/>
          <dgm:bulletEnabled/>
        </dgm:presLayoutVars>
      </dgm:prSet>
      <dgm:spPr/>
    </dgm:pt>
    <dgm:pt modelId="{5E10DD48-890E-4759-A82C-51A0A73211AA}" type="pres">
      <dgm:prSet presAssocID="{33F4B8A4-D1DF-4B9A-BB6F-721F63C9D52B}" presName="descendantText" presStyleLbl="alignAccFollowNode1" presStyleIdx="1" presStyleCnt="3">
        <dgm:presLayoutVars>
          <dgm:bulletEnabled/>
        </dgm:presLayoutVars>
      </dgm:prSet>
      <dgm:spPr/>
    </dgm:pt>
    <dgm:pt modelId="{90578C72-6A87-48BE-B4EE-3C1CD9AAF468}" type="pres">
      <dgm:prSet presAssocID="{3FA3A96A-1AF0-4DDB-A715-2E5BDC844E15}" presName="sp" presStyleCnt="0"/>
      <dgm:spPr/>
    </dgm:pt>
    <dgm:pt modelId="{C80D1904-39FF-4B52-BFF3-5570661025DC}" type="pres">
      <dgm:prSet presAssocID="{A00E1347-87D5-4916-9F58-4FC43F8634D2}" presName="linNode" presStyleCnt="0"/>
      <dgm:spPr/>
    </dgm:pt>
    <dgm:pt modelId="{5DF44F9F-FD74-45CE-8E90-480AAF752955}" type="pres">
      <dgm:prSet presAssocID="{A00E1347-87D5-4916-9F58-4FC43F8634D2}" presName="parentText" presStyleLbl="alignNode1" presStyleIdx="2" presStyleCnt="3">
        <dgm:presLayoutVars>
          <dgm:chMax val="1"/>
          <dgm:bulletEnabled/>
        </dgm:presLayoutVars>
      </dgm:prSet>
      <dgm:spPr/>
    </dgm:pt>
    <dgm:pt modelId="{6DE17797-EAE2-4954-BCD3-86580B06D010}" type="pres">
      <dgm:prSet presAssocID="{A00E1347-87D5-4916-9F58-4FC43F8634D2}" presName="descendantText" presStyleLbl="alignAccFollowNode1" presStyleIdx="2" presStyleCnt="3" custLinFactNeighborY="-906">
        <dgm:presLayoutVars>
          <dgm:bulletEnabled/>
        </dgm:presLayoutVars>
      </dgm:prSet>
      <dgm:spPr/>
    </dgm:pt>
  </dgm:ptLst>
  <dgm:cxnLst>
    <dgm:cxn modelId="{D4C4BC01-F081-4D2A-B39D-DF2D7B8C258F}" type="presOf" srcId="{1C606C7F-C781-40D2-9446-831A370626A6}" destId="{6DE17797-EAE2-4954-BCD3-86580B06D010}" srcOrd="0" destOrd="0" presId="urn:microsoft.com/office/officeart/2016/7/layout/VerticalSolidActionList"/>
    <dgm:cxn modelId="{3FB4F30F-3AC1-432A-9696-E18C81D4D2F0}" type="presOf" srcId="{33F4B8A4-D1DF-4B9A-BB6F-721F63C9D52B}" destId="{6881D919-31DA-4A89-A488-6C4F8B35580F}" srcOrd="0" destOrd="0" presId="urn:microsoft.com/office/officeart/2016/7/layout/VerticalSolidActionList"/>
    <dgm:cxn modelId="{AE06F915-FD3F-46FE-9E76-E29F4C01C715}" type="presOf" srcId="{8B28BDB9-0820-47AB-90E9-A089CB3A4F9E}" destId="{6DE17797-EAE2-4954-BCD3-86580B06D010}" srcOrd="0" destOrd="2" presId="urn:microsoft.com/office/officeart/2016/7/layout/VerticalSolidActionList"/>
    <dgm:cxn modelId="{E3E89619-0014-4DC6-B271-935B18D3EF87}" srcId="{C9443007-F7EB-4065-8745-85C813BB7B3D}" destId="{33F4B8A4-D1DF-4B9A-BB6F-721F63C9D52B}" srcOrd="1" destOrd="0" parTransId="{EA35A518-47D0-42E0-8A04-CECF4A16F7A4}" sibTransId="{3FA3A96A-1AF0-4DDB-A715-2E5BDC844E15}"/>
    <dgm:cxn modelId="{D3540E1D-31F3-4684-BC51-50B13E56BA60}" type="presOf" srcId="{6151D32D-8214-4564-9214-1B177084C7A1}" destId="{5E10DD48-890E-4759-A82C-51A0A73211AA}" srcOrd="0" destOrd="0" presId="urn:microsoft.com/office/officeart/2016/7/layout/VerticalSolidActionList"/>
    <dgm:cxn modelId="{652F5124-8DA3-4F4E-A438-EB3B8B979591}" srcId="{A00E1347-87D5-4916-9F58-4FC43F8634D2}" destId="{1C606C7F-C781-40D2-9446-831A370626A6}" srcOrd="0" destOrd="0" parTransId="{DBF95CA7-1B96-4033-8565-FB3BD61256A4}" sibTransId="{80E434D4-D8DE-4940-9D25-147E2CCBB2E5}"/>
    <dgm:cxn modelId="{148D5F32-D2FD-45F5-814B-1320DF255D3D}" srcId="{33F4B8A4-D1DF-4B9A-BB6F-721F63C9D52B}" destId="{6151D32D-8214-4564-9214-1B177084C7A1}" srcOrd="0" destOrd="0" parTransId="{19671568-5762-4718-9328-A8BE8FF7F87B}" sibTransId="{63568842-656E-440A-A951-C9ED89CA6952}"/>
    <dgm:cxn modelId="{3DA5A836-66AA-4B11-AE63-6CE0E98B7C5C}" srcId="{C9443007-F7EB-4065-8745-85C813BB7B3D}" destId="{EA3F2D2F-9847-4B2F-A078-75658CB1564A}" srcOrd="0" destOrd="0" parTransId="{CA8B006D-3EF4-4D68-9B13-AB57D47010B2}" sibTransId="{374D8D1D-B9F7-4611-8ACE-CCAFD71AFF63}"/>
    <dgm:cxn modelId="{1F373D3E-E6F8-40E7-B01B-74458A9B40BD}" type="presOf" srcId="{A00E1347-87D5-4916-9F58-4FC43F8634D2}" destId="{5DF44F9F-FD74-45CE-8E90-480AAF752955}" srcOrd="0" destOrd="0" presId="urn:microsoft.com/office/officeart/2016/7/layout/VerticalSolidActionList"/>
    <dgm:cxn modelId="{DD2AB63E-EC6B-4A7A-97DF-3AD703E0AF11}" type="presOf" srcId="{C9443007-F7EB-4065-8745-85C813BB7B3D}" destId="{C2FD2E2C-D424-45FD-8C01-96DF2B29D8A2}" srcOrd="0" destOrd="0" presId="urn:microsoft.com/office/officeart/2016/7/layout/VerticalSolidActionList"/>
    <dgm:cxn modelId="{1CE4363F-FBDC-44F0-AF5A-65A078EF757E}" srcId="{A00E1347-87D5-4916-9F58-4FC43F8634D2}" destId="{F558FDBA-E3E4-4E6B-87FD-A56440301283}" srcOrd="1" destOrd="0" parTransId="{A2457BB7-1D5F-4C46-BF67-E18A3CD8892D}" sibTransId="{862C09E4-8521-4600-B84C-13E362FF8C5B}"/>
    <dgm:cxn modelId="{E5AB0B6B-62D4-47AB-BBD7-9AAB4E36EA1C}" type="presOf" srcId="{F3E6393B-642B-4049-AF26-4ABF2094388F}" destId="{37EB2622-8D83-4D73-ACF7-7B4CFF36FF5A}" srcOrd="0" destOrd="0" presId="urn:microsoft.com/office/officeart/2016/7/layout/VerticalSolidActionList"/>
    <dgm:cxn modelId="{159CAE5A-825E-4B95-8546-6744E434A70C}" srcId="{EA3F2D2F-9847-4B2F-A078-75658CB1564A}" destId="{F3E6393B-642B-4049-AF26-4ABF2094388F}" srcOrd="0" destOrd="0" parTransId="{15909948-D044-432E-BCF0-44ECF450B8C4}" sibTransId="{801E62FD-E811-4116-8043-04A2F5829C21}"/>
    <dgm:cxn modelId="{A7E5117F-189A-4B8F-902C-15F08CD9AEEA}" type="presOf" srcId="{F558FDBA-E3E4-4E6B-87FD-A56440301283}" destId="{6DE17797-EAE2-4954-BCD3-86580B06D010}" srcOrd="0" destOrd="1" presId="urn:microsoft.com/office/officeart/2016/7/layout/VerticalSolidActionList"/>
    <dgm:cxn modelId="{1E84CEA5-17E7-402B-9092-018731A63896}" type="presOf" srcId="{EA3F2D2F-9847-4B2F-A078-75658CB1564A}" destId="{4C151063-CB18-4989-9CEC-2F2F76B89292}" srcOrd="0" destOrd="0" presId="urn:microsoft.com/office/officeart/2016/7/layout/VerticalSolidActionList"/>
    <dgm:cxn modelId="{DBB11BD2-73B3-4741-B01E-57460AD9C2A3}" srcId="{A00E1347-87D5-4916-9F58-4FC43F8634D2}" destId="{8B28BDB9-0820-47AB-90E9-A089CB3A4F9E}" srcOrd="2" destOrd="0" parTransId="{FE39CD29-D155-4167-A566-5F7B9F13E4AD}" sibTransId="{DAD4F341-876D-41CF-8F4A-3795C55F7A1F}"/>
    <dgm:cxn modelId="{72C08FE1-DCC3-4C8D-B37A-F6457F1FE6C8}" srcId="{C9443007-F7EB-4065-8745-85C813BB7B3D}" destId="{A00E1347-87D5-4916-9F58-4FC43F8634D2}" srcOrd="2" destOrd="0" parTransId="{B0585373-8FE5-4E8C-B707-CAD45B44C0D5}" sibTransId="{8CA6CAA8-CEBF-437E-AC4A-1CFE1799E848}"/>
    <dgm:cxn modelId="{19CD562B-F4D6-480B-AB72-FC6D3EB214B4}" type="presParOf" srcId="{C2FD2E2C-D424-45FD-8C01-96DF2B29D8A2}" destId="{7630528A-A3DC-479E-912E-44B7070AE847}" srcOrd="0" destOrd="0" presId="urn:microsoft.com/office/officeart/2016/7/layout/VerticalSolidActionList"/>
    <dgm:cxn modelId="{3641B740-81B0-471E-82E8-DDEFB10F82C3}" type="presParOf" srcId="{7630528A-A3DC-479E-912E-44B7070AE847}" destId="{4C151063-CB18-4989-9CEC-2F2F76B89292}" srcOrd="0" destOrd="0" presId="urn:microsoft.com/office/officeart/2016/7/layout/VerticalSolidActionList"/>
    <dgm:cxn modelId="{134A2B04-7BC4-4FA6-AE60-FABA2793B559}" type="presParOf" srcId="{7630528A-A3DC-479E-912E-44B7070AE847}" destId="{37EB2622-8D83-4D73-ACF7-7B4CFF36FF5A}" srcOrd="1" destOrd="0" presId="urn:microsoft.com/office/officeart/2016/7/layout/VerticalSolidActionList"/>
    <dgm:cxn modelId="{6C86BF71-CF5D-4666-BBF4-A550D2DFA5FB}" type="presParOf" srcId="{C2FD2E2C-D424-45FD-8C01-96DF2B29D8A2}" destId="{A48255A0-ABB7-4468-8AAD-7D4BD9DBF2B3}" srcOrd="1" destOrd="0" presId="urn:microsoft.com/office/officeart/2016/7/layout/VerticalSolidActionList"/>
    <dgm:cxn modelId="{636008A9-61D4-4083-A0E4-85582548FEAB}" type="presParOf" srcId="{C2FD2E2C-D424-45FD-8C01-96DF2B29D8A2}" destId="{D20A1A82-C361-4BD4-835D-38823AE5BC73}" srcOrd="2" destOrd="0" presId="urn:microsoft.com/office/officeart/2016/7/layout/VerticalSolidActionList"/>
    <dgm:cxn modelId="{84DF123A-B29E-415F-A4D3-075164BC083A}" type="presParOf" srcId="{D20A1A82-C361-4BD4-835D-38823AE5BC73}" destId="{6881D919-31DA-4A89-A488-6C4F8B35580F}" srcOrd="0" destOrd="0" presId="urn:microsoft.com/office/officeart/2016/7/layout/VerticalSolidActionList"/>
    <dgm:cxn modelId="{B98439F4-6D98-4A3E-88C5-97742D556529}" type="presParOf" srcId="{D20A1A82-C361-4BD4-835D-38823AE5BC73}" destId="{5E10DD48-890E-4759-A82C-51A0A73211AA}" srcOrd="1" destOrd="0" presId="urn:microsoft.com/office/officeart/2016/7/layout/VerticalSolidActionList"/>
    <dgm:cxn modelId="{6659D984-E0B7-489B-8F72-F2C4A518D603}" type="presParOf" srcId="{C2FD2E2C-D424-45FD-8C01-96DF2B29D8A2}" destId="{90578C72-6A87-48BE-B4EE-3C1CD9AAF468}" srcOrd="3" destOrd="0" presId="urn:microsoft.com/office/officeart/2016/7/layout/VerticalSolidActionList"/>
    <dgm:cxn modelId="{13C59204-8BCE-4FFA-BE52-D4C44617F216}" type="presParOf" srcId="{C2FD2E2C-D424-45FD-8C01-96DF2B29D8A2}" destId="{C80D1904-39FF-4B52-BFF3-5570661025DC}" srcOrd="4" destOrd="0" presId="urn:microsoft.com/office/officeart/2016/7/layout/VerticalSolidActionList"/>
    <dgm:cxn modelId="{97C87FE5-1FFD-4FD7-8740-A4E7147D09CE}" type="presParOf" srcId="{C80D1904-39FF-4B52-BFF3-5570661025DC}" destId="{5DF44F9F-FD74-45CE-8E90-480AAF752955}" srcOrd="0" destOrd="0" presId="urn:microsoft.com/office/officeart/2016/7/layout/VerticalSolidActionList"/>
    <dgm:cxn modelId="{4D2A0F7E-030A-4B06-A4AC-A170A7332D92}" type="presParOf" srcId="{C80D1904-39FF-4B52-BFF3-5570661025DC}" destId="{6DE17797-EAE2-4954-BCD3-86580B06D010}"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8D856F-96E3-4959-B1DB-71DF6FC5893D}" type="doc">
      <dgm:prSet loTypeId="urn:microsoft.com/office/officeart/2016/7/layout/RepeatingBendingProcessNew" loCatId="process" qsTypeId="urn:microsoft.com/office/officeart/2005/8/quickstyle/simple1" qsCatId="simple" csTypeId="urn:microsoft.com/office/officeart/2005/8/colors/accent0_3" csCatId="mainScheme" phldr="1"/>
      <dgm:spPr/>
      <dgm:t>
        <a:bodyPr/>
        <a:lstStyle/>
        <a:p>
          <a:endParaRPr lang="en-US"/>
        </a:p>
      </dgm:t>
    </dgm:pt>
    <dgm:pt modelId="{ABC3E083-F208-4F00-8BD0-DFEC8B8550F5}">
      <dgm:prSet custT="1"/>
      <dgm:spPr/>
      <dgm:t>
        <a:bodyPr/>
        <a:lstStyle/>
        <a:p>
          <a:r>
            <a:rPr lang="en-US" sz="2800"/>
            <a:t>Potential Target Market:</a:t>
          </a:r>
        </a:p>
      </dgm:t>
    </dgm:pt>
    <dgm:pt modelId="{1A98905E-C037-43EA-A837-7E6D3C499CAF}" type="parTrans" cxnId="{B9C5C08F-869E-4B75-89D2-FD3D889EAB28}">
      <dgm:prSet/>
      <dgm:spPr/>
      <dgm:t>
        <a:bodyPr/>
        <a:lstStyle/>
        <a:p>
          <a:endParaRPr lang="en-US" sz="2800"/>
        </a:p>
      </dgm:t>
    </dgm:pt>
    <dgm:pt modelId="{C9AA6974-4F15-4236-BF08-55BF9F66445D}" type="sibTrans" cxnId="{B9C5C08F-869E-4B75-89D2-FD3D889EAB28}">
      <dgm:prSet custT="1"/>
      <dgm:spPr/>
      <dgm:t>
        <a:bodyPr/>
        <a:lstStyle/>
        <a:p>
          <a:endParaRPr lang="en-US" sz="800"/>
        </a:p>
      </dgm:t>
    </dgm:pt>
    <dgm:pt modelId="{86FFA662-EF5D-4E55-B466-D01E2D158E18}">
      <dgm:prSet custT="1"/>
      <dgm:spPr/>
      <dgm:t>
        <a:bodyPr/>
        <a:lstStyle/>
        <a:p>
          <a:r>
            <a:rPr lang="en-US" sz="2000" dirty="0"/>
            <a:t>Executives responsible for integrating EDI initiatives at the organizational level.</a:t>
          </a:r>
        </a:p>
      </dgm:t>
    </dgm:pt>
    <dgm:pt modelId="{BEEACC45-480D-470C-AED3-CC8E02D383A4}" type="parTrans" cxnId="{7A307B98-B7E6-4483-B231-7A2FE0B74E2F}">
      <dgm:prSet/>
      <dgm:spPr/>
      <dgm:t>
        <a:bodyPr/>
        <a:lstStyle/>
        <a:p>
          <a:endParaRPr lang="en-US" sz="2800"/>
        </a:p>
      </dgm:t>
    </dgm:pt>
    <dgm:pt modelId="{886FAB2C-12E0-4491-8F19-435CE0041CB8}" type="sibTrans" cxnId="{7A307B98-B7E6-4483-B231-7A2FE0B74E2F}">
      <dgm:prSet/>
      <dgm:spPr/>
      <dgm:t>
        <a:bodyPr/>
        <a:lstStyle/>
        <a:p>
          <a:endParaRPr lang="en-US" sz="2800"/>
        </a:p>
      </dgm:t>
    </dgm:pt>
    <dgm:pt modelId="{1D548CDD-BF5C-4A0E-AEF1-90D631BE72EB}">
      <dgm:prSet custT="1"/>
      <dgm:spPr/>
      <dgm:t>
        <a:bodyPr/>
        <a:lstStyle/>
        <a:p>
          <a:r>
            <a:rPr lang="en-US" sz="2000"/>
            <a:t>Event Planners and Managers: People dedicated to providing inclusive events and experiences.</a:t>
          </a:r>
          <a:endParaRPr lang="en-US" sz="2000" dirty="0"/>
        </a:p>
      </dgm:t>
    </dgm:pt>
    <dgm:pt modelId="{FFA15F46-63CC-4E5E-BE3E-B53800739060}" type="parTrans" cxnId="{68BB7111-6AAF-4F90-9496-A9C30A89B1E6}">
      <dgm:prSet/>
      <dgm:spPr/>
      <dgm:t>
        <a:bodyPr/>
        <a:lstStyle/>
        <a:p>
          <a:endParaRPr lang="en-US" sz="2800"/>
        </a:p>
      </dgm:t>
    </dgm:pt>
    <dgm:pt modelId="{90BECD6E-D48F-4458-94B2-68D835FED207}" type="sibTrans" cxnId="{68BB7111-6AAF-4F90-9496-A9C30A89B1E6}">
      <dgm:prSet/>
      <dgm:spPr/>
      <dgm:t>
        <a:bodyPr/>
        <a:lstStyle/>
        <a:p>
          <a:endParaRPr lang="en-US" sz="2800"/>
        </a:p>
      </dgm:t>
    </dgm:pt>
    <dgm:pt modelId="{F0F7F26D-CB53-4432-B15F-A86FE8DB6BE2}">
      <dgm:prSet custT="1"/>
      <dgm:spPr/>
      <dgm:t>
        <a:bodyPr/>
        <a:lstStyle/>
        <a:p>
          <a:r>
            <a:rPr lang="en-US" sz="2000"/>
            <a:t>Professional: People interested in workplace inclusivity and its effect on the success of organizations (Jha and Sarkar, 2024).</a:t>
          </a:r>
          <a:endParaRPr lang="en-US" sz="2000" dirty="0"/>
        </a:p>
      </dgm:t>
    </dgm:pt>
    <dgm:pt modelId="{52EB40F2-CBE7-4E89-97DD-41C338DF1613}" type="parTrans" cxnId="{5B9228A3-10D7-4169-A7C2-95797F6CADED}">
      <dgm:prSet/>
      <dgm:spPr/>
      <dgm:t>
        <a:bodyPr/>
        <a:lstStyle/>
        <a:p>
          <a:endParaRPr lang="en-US" sz="2800"/>
        </a:p>
      </dgm:t>
    </dgm:pt>
    <dgm:pt modelId="{211686B5-91A1-439E-A5A3-30B4A841548C}" type="sibTrans" cxnId="{5B9228A3-10D7-4169-A7C2-95797F6CADED}">
      <dgm:prSet/>
      <dgm:spPr/>
      <dgm:t>
        <a:bodyPr/>
        <a:lstStyle/>
        <a:p>
          <a:endParaRPr lang="en-US" sz="2800"/>
        </a:p>
      </dgm:t>
    </dgm:pt>
    <dgm:pt modelId="{9A1919A4-DE88-4FE1-868D-85EA0D2F6141}">
      <dgm:prSet custT="1"/>
      <dgm:spPr/>
      <dgm:t>
        <a:bodyPr/>
        <a:lstStyle/>
        <a:p>
          <a:r>
            <a:rPr lang="en-US" sz="2800"/>
            <a:t>Demand for the Event</a:t>
          </a:r>
        </a:p>
      </dgm:t>
    </dgm:pt>
    <dgm:pt modelId="{B6E54D0A-191E-4336-9530-B6C8E45FD3FE}" type="parTrans" cxnId="{859FB529-8E74-4ED9-A79A-A1593A089564}">
      <dgm:prSet/>
      <dgm:spPr/>
      <dgm:t>
        <a:bodyPr/>
        <a:lstStyle/>
        <a:p>
          <a:endParaRPr lang="en-US" sz="2800"/>
        </a:p>
      </dgm:t>
    </dgm:pt>
    <dgm:pt modelId="{D2A2FD7F-7F34-4BD5-B416-2053C6F6D330}" type="sibTrans" cxnId="{859FB529-8E74-4ED9-A79A-A1593A089564}">
      <dgm:prSet/>
      <dgm:spPr/>
      <dgm:t>
        <a:bodyPr/>
        <a:lstStyle/>
        <a:p>
          <a:endParaRPr lang="en-US" sz="2800"/>
        </a:p>
      </dgm:t>
    </dgm:pt>
    <dgm:pt modelId="{A43E8BFF-E559-4610-8E85-8A12B34CEB94}">
      <dgm:prSet custT="1"/>
      <dgm:spPr/>
      <dgm:t>
        <a:bodyPr/>
        <a:lstStyle/>
        <a:p>
          <a:r>
            <a:rPr lang="en-US" sz="2000" dirty="0"/>
            <a:t>With industry pressure for equality government policies and new world demands, there is an increasing demand for events based on Equality, Diversity, and Inclusion (Wolbring and Lillywhite, 2021). </a:t>
          </a:r>
        </a:p>
      </dgm:t>
    </dgm:pt>
    <dgm:pt modelId="{4C2676C9-0728-42BD-AA5A-47695E3B8F63}" type="parTrans" cxnId="{D720E2CF-533F-44B2-97BC-223528601B82}">
      <dgm:prSet/>
      <dgm:spPr/>
      <dgm:t>
        <a:bodyPr/>
        <a:lstStyle/>
        <a:p>
          <a:endParaRPr lang="en-US" sz="2800"/>
        </a:p>
      </dgm:t>
    </dgm:pt>
    <dgm:pt modelId="{24F4AD9B-C1FA-43E7-82E9-2BB2AD7EA428}" type="sibTrans" cxnId="{D720E2CF-533F-44B2-97BC-223528601B82}">
      <dgm:prSet/>
      <dgm:spPr/>
      <dgm:t>
        <a:bodyPr/>
        <a:lstStyle/>
        <a:p>
          <a:endParaRPr lang="en-US" sz="2800"/>
        </a:p>
      </dgm:t>
    </dgm:pt>
    <dgm:pt modelId="{2FE2F431-423E-4953-9F0A-3F3E6F23C129}">
      <dgm:prSet custT="1"/>
      <dgm:spPr/>
      <dgm:t>
        <a:bodyPr/>
        <a:lstStyle/>
        <a:p>
          <a:r>
            <a:rPr lang="en-US" sz="2000"/>
            <a:t>Industry numbers estimate that 70% of employees see diversity as a key driver of innovation and workplace satisfaction (Ashley and Durham, 2022)</a:t>
          </a:r>
          <a:endParaRPr lang="en-US" sz="2000" dirty="0"/>
        </a:p>
      </dgm:t>
    </dgm:pt>
    <dgm:pt modelId="{8F4D8BDB-981F-4D33-B218-49081D2CB944}" type="parTrans" cxnId="{6D4EC588-4867-4825-BCCC-8538F78915E5}">
      <dgm:prSet/>
      <dgm:spPr/>
      <dgm:t>
        <a:bodyPr/>
        <a:lstStyle/>
        <a:p>
          <a:endParaRPr lang="en-US" sz="2800"/>
        </a:p>
      </dgm:t>
    </dgm:pt>
    <dgm:pt modelId="{62157383-3345-4C4C-8D9C-A9BF6565CFA9}" type="sibTrans" cxnId="{6D4EC588-4867-4825-BCCC-8538F78915E5}">
      <dgm:prSet/>
      <dgm:spPr/>
      <dgm:t>
        <a:bodyPr/>
        <a:lstStyle/>
        <a:p>
          <a:endParaRPr lang="en-US" sz="2800"/>
        </a:p>
      </dgm:t>
    </dgm:pt>
    <dgm:pt modelId="{4F4F4392-8388-4B23-9AFD-2E64706C8738}" type="pres">
      <dgm:prSet presAssocID="{AE8D856F-96E3-4959-B1DB-71DF6FC5893D}" presName="Name0" presStyleCnt="0">
        <dgm:presLayoutVars>
          <dgm:dir/>
          <dgm:resizeHandles val="exact"/>
        </dgm:presLayoutVars>
      </dgm:prSet>
      <dgm:spPr/>
    </dgm:pt>
    <dgm:pt modelId="{D73B89D1-B5BF-4D36-B5E8-AA59D9931924}" type="pres">
      <dgm:prSet presAssocID="{ABC3E083-F208-4F00-8BD0-DFEC8B8550F5}" presName="node" presStyleLbl="node1" presStyleIdx="0" presStyleCnt="2" custScaleY="138155">
        <dgm:presLayoutVars>
          <dgm:bulletEnabled val="1"/>
        </dgm:presLayoutVars>
      </dgm:prSet>
      <dgm:spPr/>
    </dgm:pt>
    <dgm:pt modelId="{31FE6D60-427A-4F8E-B254-7471B4120C34}" type="pres">
      <dgm:prSet presAssocID="{C9AA6974-4F15-4236-BF08-55BF9F66445D}" presName="sibTrans" presStyleLbl="sibTrans1D1" presStyleIdx="0" presStyleCnt="1"/>
      <dgm:spPr/>
    </dgm:pt>
    <dgm:pt modelId="{8D1E1A30-A277-46D9-8F65-ABE9DCD46736}" type="pres">
      <dgm:prSet presAssocID="{C9AA6974-4F15-4236-BF08-55BF9F66445D}" presName="connectorText" presStyleLbl="sibTrans1D1" presStyleIdx="0" presStyleCnt="1"/>
      <dgm:spPr/>
    </dgm:pt>
    <dgm:pt modelId="{B2610BEA-9841-4CB7-8F54-BD19B7AB774A}" type="pres">
      <dgm:prSet presAssocID="{9A1919A4-DE88-4FE1-868D-85EA0D2F6141}" presName="node" presStyleLbl="node1" presStyleIdx="1" presStyleCnt="2" custScaleY="137157">
        <dgm:presLayoutVars>
          <dgm:bulletEnabled val="1"/>
        </dgm:presLayoutVars>
      </dgm:prSet>
      <dgm:spPr/>
    </dgm:pt>
  </dgm:ptLst>
  <dgm:cxnLst>
    <dgm:cxn modelId="{5877A200-3880-40AB-BABB-6611FD34E0B3}" type="presOf" srcId="{C9AA6974-4F15-4236-BF08-55BF9F66445D}" destId="{8D1E1A30-A277-46D9-8F65-ABE9DCD46736}" srcOrd="1" destOrd="0" presId="urn:microsoft.com/office/officeart/2016/7/layout/RepeatingBendingProcessNew"/>
    <dgm:cxn modelId="{68BB7111-6AAF-4F90-9496-A9C30A89B1E6}" srcId="{ABC3E083-F208-4F00-8BD0-DFEC8B8550F5}" destId="{1D548CDD-BF5C-4A0E-AEF1-90D631BE72EB}" srcOrd="1" destOrd="0" parTransId="{FFA15F46-63CC-4E5E-BE3E-B53800739060}" sibTransId="{90BECD6E-D48F-4458-94B2-68D835FED207}"/>
    <dgm:cxn modelId="{50F81C1D-B81F-4069-8265-1E96CB3CAF44}" type="presOf" srcId="{C9AA6974-4F15-4236-BF08-55BF9F66445D}" destId="{31FE6D60-427A-4F8E-B254-7471B4120C34}" srcOrd="0" destOrd="0" presId="urn:microsoft.com/office/officeart/2016/7/layout/RepeatingBendingProcessNew"/>
    <dgm:cxn modelId="{859FB529-8E74-4ED9-A79A-A1593A089564}" srcId="{AE8D856F-96E3-4959-B1DB-71DF6FC5893D}" destId="{9A1919A4-DE88-4FE1-868D-85EA0D2F6141}" srcOrd="1" destOrd="0" parTransId="{B6E54D0A-191E-4336-9530-B6C8E45FD3FE}" sibTransId="{D2A2FD7F-7F34-4BD5-B416-2053C6F6D330}"/>
    <dgm:cxn modelId="{5B5EDC32-9178-4A04-9712-D26C9D25B1A7}" type="presOf" srcId="{AE8D856F-96E3-4959-B1DB-71DF6FC5893D}" destId="{4F4F4392-8388-4B23-9AFD-2E64706C8738}" srcOrd="0" destOrd="0" presId="urn:microsoft.com/office/officeart/2016/7/layout/RepeatingBendingProcessNew"/>
    <dgm:cxn modelId="{EAD41E65-F365-44DA-A6C7-4B6501642C5A}" type="presOf" srcId="{A43E8BFF-E559-4610-8E85-8A12B34CEB94}" destId="{B2610BEA-9841-4CB7-8F54-BD19B7AB774A}" srcOrd="0" destOrd="1" presId="urn:microsoft.com/office/officeart/2016/7/layout/RepeatingBendingProcessNew"/>
    <dgm:cxn modelId="{3E9B3379-5103-46F6-9837-0D01CEF8343D}" type="presOf" srcId="{2FE2F431-423E-4953-9F0A-3F3E6F23C129}" destId="{B2610BEA-9841-4CB7-8F54-BD19B7AB774A}" srcOrd="0" destOrd="2" presId="urn:microsoft.com/office/officeart/2016/7/layout/RepeatingBendingProcessNew"/>
    <dgm:cxn modelId="{6D4EC588-4867-4825-BCCC-8538F78915E5}" srcId="{9A1919A4-DE88-4FE1-868D-85EA0D2F6141}" destId="{2FE2F431-423E-4953-9F0A-3F3E6F23C129}" srcOrd="1" destOrd="0" parTransId="{8F4D8BDB-981F-4D33-B218-49081D2CB944}" sibTransId="{62157383-3345-4C4C-8D9C-A9BF6565CFA9}"/>
    <dgm:cxn modelId="{B9C5C08F-869E-4B75-89D2-FD3D889EAB28}" srcId="{AE8D856F-96E3-4959-B1DB-71DF6FC5893D}" destId="{ABC3E083-F208-4F00-8BD0-DFEC8B8550F5}" srcOrd="0" destOrd="0" parTransId="{1A98905E-C037-43EA-A837-7E6D3C499CAF}" sibTransId="{C9AA6974-4F15-4236-BF08-55BF9F66445D}"/>
    <dgm:cxn modelId="{7A307B98-B7E6-4483-B231-7A2FE0B74E2F}" srcId="{ABC3E083-F208-4F00-8BD0-DFEC8B8550F5}" destId="{86FFA662-EF5D-4E55-B466-D01E2D158E18}" srcOrd="0" destOrd="0" parTransId="{BEEACC45-480D-470C-AED3-CC8E02D383A4}" sibTransId="{886FAB2C-12E0-4491-8F19-435CE0041CB8}"/>
    <dgm:cxn modelId="{5B9228A3-10D7-4169-A7C2-95797F6CADED}" srcId="{ABC3E083-F208-4F00-8BD0-DFEC8B8550F5}" destId="{F0F7F26D-CB53-4432-B15F-A86FE8DB6BE2}" srcOrd="2" destOrd="0" parTransId="{52EB40F2-CBE7-4E89-97DD-41C338DF1613}" sibTransId="{211686B5-91A1-439E-A5A3-30B4A841548C}"/>
    <dgm:cxn modelId="{F4E219C9-87B5-4B62-9DFF-CDC1417DB410}" type="presOf" srcId="{ABC3E083-F208-4F00-8BD0-DFEC8B8550F5}" destId="{D73B89D1-B5BF-4D36-B5E8-AA59D9931924}" srcOrd="0" destOrd="0" presId="urn:microsoft.com/office/officeart/2016/7/layout/RepeatingBendingProcessNew"/>
    <dgm:cxn modelId="{5BF8E2C9-CC51-413E-9F5D-B5DECEB7BC11}" type="presOf" srcId="{1D548CDD-BF5C-4A0E-AEF1-90D631BE72EB}" destId="{D73B89D1-B5BF-4D36-B5E8-AA59D9931924}" srcOrd="0" destOrd="2" presId="urn:microsoft.com/office/officeart/2016/7/layout/RepeatingBendingProcessNew"/>
    <dgm:cxn modelId="{231B4ACB-A7D9-4678-A949-DAF03E27149D}" type="presOf" srcId="{F0F7F26D-CB53-4432-B15F-A86FE8DB6BE2}" destId="{D73B89D1-B5BF-4D36-B5E8-AA59D9931924}" srcOrd="0" destOrd="3" presId="urn:microsoft.com/office/officeart/2016/7/layout/RepeatingBendingProcessNew"/>
    <dgm:cxn modelId="{D720E2CF-533F-44B2-97BC-223528601B82}" srcId="{9A1919A4-DE88-4FE1-868D-85EA0D2F6141}" destId="{A43E8BFF-E559-4610-8E85-8A12B34CEB94}" srcOrd="0" destOrd="0" parTransId="{4C2676C9-0728-42BD-AA5A-47695E3B8F63}" sibTransId="{24F4AD9B-C1FA-43E7-82E9-2BB2AD7EA428}"/>
    <dgm:cxn modelId="{479E56EC-F7C9-4D1C-BE93-40EBC2BEC80F}" type="presOf" srcId="{9A1919A4-DE88-4FE1-868D-85EA0D2F6141}" destId="{B2610BEA-9841-4CB7-8F54-BD19B7AB774A}" srcOrd="0" destOrd="0" presId="urn:microsoft.com/office/officeart/2016/7/layout/RepeatingBendingProcessNew"/>
    <dgm:cxn modelId="{AD4B3AED-03DA-4E07-8B9A-F26FA8F5CE8A}" type="presOf" srcId="{86FFA662-EF5D-4E55-B466-D01E2D158E18}" destId="{D73B89D1-B5BF-4D36-B5E8-AA59D9931924}" srcOrd="0" destOrd="1" presId="urn:microsoft.com/office/officeart/2016/7/layout/RepeatingBendingProcessNew"/>
    <dgm:cxn modelId="{B4835A68-739B-4362-9264-51F828AF7985}" type="presParOf" srcId="{4F4F4392-8388-4B23-9AFD-2E64706C8738}" destId="{D73B89D1-B5BF-4D36-B5E8-AA59D9931924}" srcOrd="0" destOrd="0" presId="urn:microsoft.com/office/officeart/2016/7/layout/RepeatingBendingProcessNew"/>
    <dgm:cxn modelId="{6F7C0E98-02B3-4B8A-A622-70E6A4E1F93A}" type="presParOf" srcId="{4F4F4392-8388-4B23-9AFD-2E64706C8738}" destId="{31FE6D60-427A-4F8E-B254-7471B4120C34}" srcOrd="1" destOrd="0" presId="urn:microsoft.com/office/officeart/2016/7/layout/RepeatingBendingProcessNew"/>
    <dgm:cxn modelId="{09EE9543-3FF6-4421-B349-CC4791E3124C}" type="presParOf" srcId="{31FE6D60-427A-4F8E-B254-7471B4120C34}" destId="{8D1E1A30-A277-46D9-8F65-ABE9DCD46736}" srcOrd="0" destOrd="0" presId="urn:microsoft.com/office/officeart/2016/7/layout/RepeatingBendingProcessNew"/>
    <dgm:cxn modelId="{62619467-8FC9-4AA3-97CB-B6647EADAAB7}" type="presParOf" srcId="{4F4F4392-8388-4B23-9AFD-2E64706C8738}" destId="{B2610BEA-9841-4CB7-8F54-BD19B7AB774A}" srcOrd="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B2622-8D83-4D73-ACF7-7B4CFF36FF5A}">
      <dsp:nvSpPr>
        <dsp:cNvPr id="0" name=""/>
        <dsp:cNvSpPr/>
      </dsp:nvSpPr>
      <dsp:spPr>
        <a:xfrm>
          <a:off x="2103120" y="1359"/>
          <a:ext cx="8412480" cy="1393787"/>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63225" tIns="354022" rIns="163225" bIns="354022" numCol="1" spcCol="1270" anchor="ctr" anchorCtr="0">
          <a:noAutofit/>
        </a:bodyPr>
        <a:lstStyle/>
        <a:p>
          <a:pPr marL="0" lvl="0" indent="0" algn="l" defTabSz="622300">
            <a:lnSpc>
              <a:spcPct val="90000"/>
            </a:lnSpc>
            <a:spcBef>
              <a:spcPct val="0"/>
            </a:spcBef>
            <a:spcAft>
              <a:spcPct val="35000"/>
            </a:spcAft>
            <a:buNone/>
          </a:pPr>
          <a:r>
            <a:rPr lang="en-US" sz="1400" kern="1200" dirty="0"/>
            <a:t>This Event focuses to tackle systematic inequalities and strengthen a culture of inclusion in the hospitality and </a:t>
          </a:r>
          <a:r>
            <a:rPr lang="en-US" sz="1400" kern="1200"/>
            <a:t>MICE industr</a:t>
          </a:r>
          <a:endParaRPr lang="en-US" sz="1400" kern="1200" dirty="0"/>
        </a:p>
      </dsp:txBody>
      <dsp:txXfrm>
        <a:off x="2103120" y="1359"/>
        <a:ext cx="8412480" cy="1393787"/>
      </dsp:txXfrm>
    </dsp:sp>
    <dsp:sp modelId="{4C151063-CB18-4989-9CEC-2F2F76B89292}">
      <dsp:nvSpPr>
        <dsp:cNvPr id="0" name=""/>
        <dsp:cNvSpPr/>
      </dsp:nvSpPr>
      <dsp:spPr>
        <a:xfrm>
          <a:off x="0" y="1359"/>
          <a:ext cx="2103120" cy="139378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800100">
            <a:lnSpc>
              <a:spcPct val="90000"/>
            </a:lnSpc>
            <a:spcBef>
              <a:spcPct val="0"/>
            </a:spcBef>
            <a:spcAft>
              <a:spcPct val="35000"/>
            </a:spcAft>
            <a:buNone/>
          </a:pPr>
          <a:r>
            <a:rPr lang="en-US" sz="1800" kern="1200"/>
            <a:t>Proposed Focus for the Event </a:t>
          </a:r>
        </a:p>
      </dsp:txBody>
      <dsp:txXfrm>
        <a:off x="0" y="1359"/>
        <a:ext cx="2103120" cy="1393787"/>
      </dsp:txXfrm>
    </dsp:sp>
    <dsp:sp modelId="{5E10DD48-890E-4759-A82C-51A0A73211AA}">
      <dsp:nvSpPr>
        <dsp:cNvPr id="0" name=""/>
        <dsp:cNvSpPr/>
      </dsp:nvSpPr>
      <dsp:spPr>
        <a:xfrm>
          <a:off x="2103120" y="1478775"/>
          <a:ext cx="8412480" cy="1393787"/>
        </a:xfrm>
        <a:prstGeom prst="rect">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63225" tIns="354022" rIns="163225" bIns="354022" numCol="1" spcCol="1270" anchor="ctr" anchorCtr="0">
          <a:noAutofit/>
        </a:bodyPr>
        <a:lstStyle/>
        <a:p>
          <a:pPr marL="0" lvl="0" indent="0" algn="l" defTabSz="622300">
            <a:lnSpc>
              <a:spcPct val="90000"/>
            </a:lnSpc>
            <a:spcBef>
              <a:spcPct val="0"/>
            </a:spcBef>
            <a:spcAft>
              <a:spcPct val="35000"/>
            </a:spcAft>
            <a:buNone/>
          </a:pPr>
          <a:r>
            <a:rPr lang="en-US" sz="1400" kern="1200" dirty="0"/>
            <a:t>To help lead the hospitality and MICE industry in integrating Equality, Diversity, and Inclusion (EDI) into the very fabric and operation of their organizations.</a:t>
          </a:r>
        </a:p>
      </dsp:txBody>
      <dsp:txXfrm>
        <a:off x="2103120" y="1478775"/>
        <a:ext cx="8412480" cy="1393787"/>
      </dsp:txXfrm>
    </dsp:sp>
    <dsp:sp modelId="{6881D919-31DA-4A89-A488-6C4F8B35580F}">
      <dsp:nvSpPr>
        <dsp:cNvPr id="0" name=""/>
        <dsp:cNvSpPr/>
      </dsp:nvSpPr>
      <dsp:spPr>
        <a:xfrm>
          <a:off x="0" y="1478775"/>
          <a:ext cx="2103120" cy="1393787"/>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800100">
            <a:lnSpc>
              <a:spcPct val="90000"/>
            </a:lnSpc>
            <a:spcBef>
              <a:spcPct val="0"/>
            </a:spcBef>
            <a:spcAft>
              <a:spcPct val="35000"/>
            </a:spcAft>
            <a:buNone/>
          </a:pPr>
          <a:r>
            <a:rPr lang="en-US" sz="1800" kern="1200"/>
            <a:t>Aim:</a:t>
          </a:r>
        </a:p>
      </dsp:txBody>
      <dsp:txXfrm>
        <a:off x="0" y="1478775"/>
        <a:ext cx="2103120" cy="1393787"/>
      </dsp:txXfrm>
    </dsp:sp>
    <dsp:sp modelId="{6DE17797-EAE2-4954-BCD3-86580B06D010}">
      <dsp:nvSpPr>
        <dsp:cNvPr id="0" name=""/>
        <dsp:cNvSpPr/>
      </dsp:nvSpPr>
      <dsp:spPr>
        <a:xfrm>
          <a:off x="2103120" y="2943562"/>
          <a:ext cx="8412480" cy="1393787"/>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63225" tIns="354022" rIns="163225" bIns="354022" numCol="1" spcCol="1270" anchor="ctr" anchorCtr="0">
          <a:noAutofit/>
        </a:bodyPr>
        <a:lstStyle/>
        <a:p>
          <a:pPr marL="0" lvl="0" indent="0" algn="l" defTabSz="577850">
            <a:lnSpc>
              <a:spcPct val="90000"/>
            </a:lnSpc>
            <a:spcBef>
              <a:spcPct val="0"/>
            </a:spcBef>
            <a:spcAft>
              <a:spcPct val="35000"/>
            </a:spcAft>
            <a:buFont typeface="+mj-lt"/>
            <a:buNone/>
          </a:pPr>
          <a:r>
            <a:rPr lang="en-US" sz="1300" kern="1200" dirty="0"/>
            <a:t>1. Examine the status of EDI in the hospitality and MICE industries and note where changes need to be made.</a:t>
          </a:r>
        </a:p>
        <a:p>
          <a:pPr marL="0" lvl="0" indent="0" algn="l" defTabSz="577850">
            <a:lnSpc>
              <a:spcPct val="90000"/>
            </a:lnSpc>
            <a:spcBef>
              <a:spcPct val="0"/>
            </a:spcBef>
            <a:spcAft>
              <a:spcPct val="35000"/>
            </a:spcAft>
            <a:buFont typeface="+mj-lt"/>
            <a:buNone/>
          </a:pPr>
          <a:r>
            <a:rPr lang="en-US" sz="1300" kern="1200" dirty="0"/>
            <a:t>2. Generate practical remedies to surmount obstacles to EDI,  such as unrecognized prejudice and under for many groups.</a:t>
          </a:r>
        </a:p>
        <a:p>
          <a:pPr marL="0" lvl="0" indent="0" algn="l" defTabSz="577850">
            <a:lnSpc>
              <a:spcPct val="90000"/>
            </a:lnSpc>
            <a:spcBef>
              <a:spcPct val="0"/>
            </a:spcBef>
            <a:spcAft>
              <a:spcPct val="35000"/>
            </a:spcAft>
            <a:buFont typeface="+mj-lt"/>
            <a:buNone/>
          </a:pPr>
          <a:r>
            <a:rPr lang="en-US" sz="1300" kern="1200" dirty="0"/>
            <a:t>3. Highlight case studies of organizations that are making progress on EDI.</a:t>
          </a:r>
        </a:p>
      </dsp:txBody>
      <dsp:txXfrm>
        <a:off x="2103120" y="2943562"/>
        <a:ext cx="8412480" cy="1393787"/>
      </dsp:txXfrm>
    </dsp:sp>
    <dsp:sp modelId="{5DF44F9F-FD74-45CE-8E90-480AAF752955}">
      <dsp:nvSpPr>
        <dsp:cNvPr id="0" name=""/>
        <dsp:cNvSpPr/>
      </dsp:nvSpPr>
      <dsp:spPr>
        <a:xfrm>
          <a:off x="0" y="2956190"/>
          <a:ext cx="2103120" cy="1393787"/>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11290" tIns="137675" rIns="111290" bIns="137675" numCol="1" spcCol="1270" anchor="ctr" anchorCtr="0">
          <a:noAutofit/>
        </a:bodyPr>
        <a:lstStyle/>
        <a:p>
          <a:pPr marL="0" lvl="0" indent="0" algn="ctr" defTabSz="800100">
            <a:lnSpc>
              <a:spcPct val="90000"/>
            </a:lnSpc>
            <a:spcBef>
              <a:spcPct val="0"/>
            </a:spcBef>
            <a:spcAft>
              <a:spcPct val="35000"/>
            </a:spcAft>
            <a:buNone/>
          </a:pPr>
          <a:r>
            <a:rPr lang="en-US" sz="1800" kern="1200"/>
            <a:t>Objectives: </a:t>
          </a:r>
        </a:p>
      </dsp:txBody>
      <dsp:txXfrm>
        <a:off x="0" y="2956190"/>
        <a:ext cx="2103120" cy="1393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E6D60-427A-4F8E-B254-7471B4120C34}">
      <dsp:nvSpPr>
        <dsp:cNvPr id="0" name=""/>
        <dsp:cNvSpPr/>
      </dsp:nvSpPr>
      <dsp:spPr>
        <a:xfrm>
          <a:off x="4774280" y="2429192"/>
          <a:ext cx="1066188" cy="91440"/>
        </a:xfrm>
        <a:custGeom>
          <a:avLst/>
          <a:gdLst/>
          <a:ahLst/>
          <a:cxnLst/>
          <a:rect l="0" t="0" r="0" b="0"/>
          <a:pathLst>
            <a:path>
              <a:moveTo>
                <a:pt x="0" y="45720"/>
              </a:moveTo>
              <a:lnTo>
                <a:pt x="106618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5279955" y="2469423"/>
        <a:ext cx="54839" cy="10978"/>
      </dsp:txXfrm>
    </dsp:sp>
    <dsp:sp modelId="{D73B89D1-B5BF-4D36-B5E8-AA59D9931924}">
      <dsp:nvSpPr>
        <dsp:cNvPr id="0" name=""/>
        <dsp:cNvSpPr/>
      </dsp:nvSpPr>
      <dsp:spPr>
        <a:xfrm>
          <a:off x="7433" y="498475"/>
          <a:ext cx="4768647" cy="3952874"/>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668" tIns="245275" rIns="233668" bIns="245275" numCol="1" spcCol="1270" anchor="t" anchorCtr="0">
          <a:noAutofit/>
        </a:bodyPr>
        <a:lstStyle/>
        <a:p>
          <a:pPr marL="0" lvl="0" indent="0" algn="l" defTabSz="1244600">
            <a:lnSpc>
              <a:spcPct val="90000"/>
            </a:lnSpc>
            <a:spcBef>
              <a:spcPct val="0"/>
            </a:spcBef>
            <a:spcAft>
              <a:spcPct val="35000"/>
            </a:spcAft>
            <a:buNone/>
          </a:pPr>
          <a:r>
            <a:rPr lang="en-US" sz="2800" kern="1200"/>
            <a:t>Potential Target Market:</a:t>
          </a:r>
        </a:p>
        <a:p>
          <a:pPr marL="228600" lvl="1" indent="-228600" algn="l" defTabSz="889000">
            <a:lnSpc>
              <a:spcPct val="90000"/>
            </a:lnSpc>
            <a:spcBef>
              <a:spcPct val="0"/>
            </a:spcBef>
            <a:spcAft>
              <a:spcPct val="15000"/>
            </a:spcAft>
            <a:buChar char="•"/>
          </a:pPr>
          <a:r>
            <a:rPr lang="en-US" sz="2000" kern="1200" dirty="0"/>
            <a:t>Executives responsible for integrating EDI initiatives at the organizational level.</a:t>
          </a:r>
        </a:p>
        <a:p>
          <a:pPr marL="228600" lvl="1" indent="-228600" algn="l" defTabSz="889000">
            <a:lnSpc>
              <a:spcPct val="90000"/>
            </a:lnSpc>
            <a:spcBef>
              <a:spcPct val="0"/>
            </a:spcBef>
            <a:spcAft>
              <a:spcPct val="15000"/>
            </a:spcAft>
            <a:buChar char="•"/>
          </a:pPr>
          <a:r>
            <a:rPr lang="en-US" sz="2000" kern="1200"/>
            <a:t>Event Planners and Managers: People dedicated to providing inclusive events and experiences.</a:t>
          </a:r>
          <a:endParaRPr lang="en-US" sz="2000" kern="1200" dirty="0"/>
        </a:p>
        <a:p>
          <a:pPr marL="228600" lvl="1" indent="-228600" algn="l" defTabSz="889000">
            <a:lnSpc>
              <a:spcPct val="90000"/>
            </a:lnSpc>
            <a:spcBef>
              <a:spcPct val="0"/>
            </a:spcBef>
            <a:spcAft>
              <a:spcPct val="15000"/>
            </a:spcAft>
            <a:buChar char="•"/>
          </a:pPr>
          <a:r>
            <a:rPr lang="en-US" sz="2000" kern="1200"/>
            <a:t>Professional: People interested in workplace inclusivity and its effect on the success of organizations (Jha and Sarkar, 2024).</a:t>
          </a:r>
          <a:endParaRPr lang="en-US" sz="2000" kern="1200" dirty="0"/>
        </a:p>
      </dsp:txBody>
      <dsp:txXfrm>
        <a:off x="7433" y="498475"/>
        <a:ext cx="4768647" cy="3952874"/>
      </dsp:txXfrm>
    </dsp:sp>
    <dsp:sp modelId="{B2610BEA-9841-4CB7-8F54-BD19B7AB774A}">
      <dsp:nvSpPr>
        <dsp:cNvPr id="0" name=""/>
        <dsp:cNvSpPr/>
      </dsp:nvSpPr>
      <dsp:spPr>
        <a:xfrm>
          <a:off x="5872869" y="512752"/>
          <a:ext cx="4768647" cy="392432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3668" tIns="245275" rIns="233668" bIns="245275" numCol="1" spcCol="1270" anchor="t" anchorCtr="0">
          <a:noAutofit/>
        </a:bodyPr>
        <a:lstStyle/>
        <a:p>
          <a:pPr marL="0" lvl="0" indent="0" algn="l" defTabSz="1244600">
            <a:lnSpc>
              <a:spcPct val="90000"/>
            </a:lnSpc>
            <a:spcBef>
              <a:spcPct val="0"/>
            </a:spcBef>
            <a:spcAft>
              <a:spcPct val="35000"/>
            </a:spcAft>
            <a:buNone/>
          </a:pPr>
          <a:r>
            <a:rPr lang="en-US" sz="2800" kern="1200"/>
            <a:t>Demand for the Event</a:t>
          </a:r>
        </a:p>
        <a:p>
          <a:pPr marL="228600" lvl="1" indent="-228600" algn="l" defTabSz="889000">
            <a:lnSpc>
              <a:spcPct val="90000"/>
            </a:lnSpc>
            <a:spcBef>
              <a:spcPct val="0"/>
            </a:spcBef>
            <a:spcAft>
              <a:spcPct val="15000"/>
            </a:spcAft>
            <a:buChar char="•"/>
          </a:pPr>
          <a:r>
            <a:rPr lang="en-US" sz="2000" kern="1200" dirty="0"/>
            <a:t>With industry pressure for equality government policies and new world demands, there is an increasing demand for events based on Equality, Diversity, and Inclusion (Wolbring and Lillywhite, 2021). </a:t>
          </a:r>
        </a:p>
        <a:p>
          <a:pPr marL="228600" lvl="1" indent="-228600" algn="l" defTabSz="889000">
            <a:lnSpc>
              <a:spcPct val="90000"/>
            </a:lnSpc>
            <a:spcBef>
              <a:spcPct val="0"/>
            </a:spcBef>
            <a:spcAft>
              <a:spcPct val="15000"/>
            </a:spcAft>
            <a:buChar char="•"/>
          </a:pPr>
          <a:r>
            <a:rPr lang="en-US" sz="2000" kern="1200"/>
            <a:t>Industry numbers estimate that 70% of employees see diversity as a key driver of innovation and workplace satisfaction (Ashley and Durham, 2022)</a:t>
          </a:r>
          <a:endParaRPr lang="en-US" sz="2000" kern="1200" dirty="0"/>
        </a:p>
      </dsp:txBody>
      <dsp:txXfrm>
        <a:off x="5872869" y="512752"/>
        <a:ext cx="4768647" cy="392432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7CB267-8FEF-4C2A-9AEA-D7C6AA2D65BC}" type="datetimeFigureOut">
              <a:rPr lang="en-US" smtClean="0"/>
              <a:t>1/31/2025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D9F4BD-D556-4A22-B92A-BF35BFF2967E}" type="slidenum">
              <a:rPr lang="en-US" smtClean="0"/>
              <a:t>‹#›</a:t>
            </a:fld>
            <a:endParaRPr lang="en-US"/>
          </a:p>
        </p:txBody>
      </p:sp>
    </p:spTree>
    <p:extLst>
      <p:ext uri="{BB962C8B-B14F-4D97-AF65-F5344CB8AC3E}">
        <p14:creationId xmlns:p14="http://schemas.microsoft.com/office/powerpoint/2010/main" val="600719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D9F4BD-D556-4A22-B92A-BF35BFF2967E}" type="slidenum">
              <a:rPr lang="en-US" smtClean="0"/>
              <a:t>2</a:t>
            </a:fld>
            <a:endParaRPr lang="en-US"/>
          </a:p>
        </p:txBody>
      </p:sp>
    </p:spTree>
    <p:extLst>
      <p:ext uri="{BB962C8B-B14F-4D97-AF65-F5344CB8AC3E}">
        <p14:creationId xmlns:p14="http://schemas.microsoft.com/office/powerpoint/2010/main" val="3809363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1D9F4BD-D556-4A22-B92A-BF35BFF2967E}" type="slidenum">
              <a:rPr lang="en-US" smtClean="0"/>
              <a:t>3</a:t>
            </a:fld>
            <a:endParaRPr lang="en-US"/>
          </a:p>
        </p:txBody>
      </p:sp>
    </p:spTree>
    <p:extLst>
      <p:ext uri="{BB962C8B-B14F-4D97-AF65-F5344CB8AC3E}">
        <p14:creationId xmlns:p14="http://schemas.microsoft.com/office/powerpoint/2010/main" val="4280823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8EE84-FE39-2B08-98E1-7B9AC4F3CB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11FD27-924E-326B-2386-86EEA8E220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04ECE-556E-54DB-9A6B-0288BE355821}"/>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5" name="Footer Placeholder 4">
            <a:extLst>
              <a:ext uri="{FF2B5EF4-FFF2-40B4-BE49-F238E27FC236}">
                <a16:creationId xmlns:a16="http://schemas.microsoft.com/office/drawing/2014/main" id="{C72EBD1A-6D0D-BD15-F86D-046B8CF532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F2AD04-EAAA-0145-8CD6-5154D1CE0EFB}"/>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2013285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F3A6-15A9-7A45-62D9-C031C6A64A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4B0E6D-9623-DDA0-CD09-421DD6C87B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105698-8CD0-6C67-34D3-21544E8046B4}"/>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5" name="Footer Placeholder 4">
            <a:extLst>
              <a:ext uri="{FF2B5EF4-FFF2-40B4-BE49-F238E27FC236}">
                <a16:creationId xmlns:a16="http://schemas.microsoft.com/office/drawing/2014/main" id="{0BB7DCF5-DFA9-1B15-AD09-4969B91DA1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520BEF-0BA0-CFDE-6DB9-1D0660BFCDF3}"/>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4201525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7847C-B23E-B13E-CE6D-40D67884D0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718B809-4222-00A6-46A7-BF82C85269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6E34CA-1CBF-5AE9-9E49-9A584F48D481}"/>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5" name="Footer Placeholder 4">
            <a:extLst>
              <a:ext uri="{FF2B5EF4-FFF2-40B4-BE49-F238E27FC236}">
                <a16:creationId xmlns:a16="http://schemas.microsoft.com/office/drawing/2014/main" id="{8DAC1A83-27C9-D843-2E81-7DEFAFED01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F51C79-885C-C44A-B2A3-2452EA3BACE2}"/>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37816606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607E6-EBB3-B70F-8277-7852A95E3A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FF9CC6-39EA-0E4D-7A2D-A4E4883E8D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9DCE8D8-937C-BF95-1513-6D356C4429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25185C-79B6-4F92-661E-65A3BD417143}"/>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6" name="Footer Placeholder 5">
            <a:extLst>
              <a:ext uri="{FF2B5EF4-FFF2-40B4-BE49-F238E27FC236}">
                <a16:creationId xmlns:a16="http://schemas.microsoft.com/office/drawing/2014/main" id="{C6713777-86DE-B696-F784-08A2326F5E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901909-6C55-DD8A-DEA3-9ED38A95EB0E}"/>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21742552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F389F-1C9D-44B3-87D8-4884015732A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22716AC-B537-63BF-9220-49D8FBAE46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7B8A29-E3DA-7365-1766-E61A016AB0C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D4BDE35-EE6A-4B1A-767E-714C2C6A23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D72399-A026-1E1A-DB94-3CE2B40C41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0B9134-0DA9-49B4-A217-76A27BEBE770}"/>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8" name="Footer Placeholder 7">
            <a:extLst>
              <a:ext uri="{FF2B5EF4-FFF2-40B4-BE49-F238E27FC236}">
                <a16:creationId xmlns:a16="http://schemas.microsoft.com/office/drawing/2014/main" id="{3B4E3CD7-97BB-491B-3229-782A7392749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236D26-D0A7-30E5-A55A-95DF4E3E4469}"/>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42062909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1D88-0A4E-FF0E-6056-7D7A7179F9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70C2D6F-9037-745C-C015-3F74333BB8E1}"/>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4" name="Footer Placeholder 3">
            <a:extLst>
              <a:ext uri="{FF2B5EF4-FFF2-40B4-BE49-F238E27FC236}">
                <a16:creationId xmlns:a16="http://schemas.microsoft.com/office/drawing/2014/main" id="{97D3849E-F96E-4A3F-5BF5-BFB66105308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8C3625E-0835-CB39-9A27-258FF78DF38F}"/>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3570344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FFB745-6A10-C466-7399-C1FA2E376984}"/>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3" name="Footer Placeholder 2">
            <a:extLst>
              <a:ext uri="{FF2B5EF4-FFF2-40B4-BE49-F238E27FC236}">
                <a16:creationId xmlns:a16="http://schemas.microsoft.com/office/drawing/2014/main" id="{380C1C96-7814-3FF3-4D5E-DE3DDAE168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FFFED20-DFB8-8489-23DE-7A04E40A143F}"/>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19840200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E5864-B9AE-F7C4-0B6A-DDD4ED4AB4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8C805D6-919D-D2C9-A1AD-BFFF095C00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4605503-6EA1-3DBA-FAA2-0AAAE7D882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FAB2-AA8C-CEC2-3074-FA65FE41B76B}"/>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6" name="Footer Placeholder 5">
            <a:extLst>
              <a:ext uri="{FF2B5EF4-FFF2-40B4-BE49-F238E27FC236}">
                <a16:creationId xmlns:a16="http://schemas.microsoft.com/office/drawing/2014/main" id="{7FA61751-C88B-C51D-7337-98DF2A1E37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741CBD-6336-4AC0-5E07-86875EB2FB7D}"/>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22683578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9CC75-F18A-5CF0-EA5B-9AE7193F29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906D05E-E875-02FA-E989-4925DFD612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3585EF9-0239-6F26-2105-B3E4E1BFAB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8882E8-A2E8-3095-5359-016D0C5E2017}"/>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6" name="Footer Placeholder 5">
            <a:extLst>
              <a:ext uri="{FF2B5EF4-FFF2-40B4-BE49-F238E27FC236}">
                <a16:creationId xmlns:a16="http://schemas.microsoft.com/office/drawing/2014/main" id="{77895D6E-FD58-009A-C162-5D64635B1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2184B4-134F-5790-EE4D-99CAB0F2C312}"/>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3325961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CF16B-5122-AA94-A2E8-189A5130577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2596430-E11A-0DA5-EB9F-839EAED560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176659-C6D5-DF08-C93D-F62C92B27083}"/>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5" name="Footer Placeholder 4">
            <a:extLst>
              <a:ext uri="{FF2B5EF4-FFF2-40B4-BE49-F238E27FC236}">
                <a16:creationId xmlns:a16="http://schemas.microsoft.com/office/drawing/2014/main" id="{9B026DB2-C827-EE14-CDD3-EA112587E0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83F23C-AA90-2A64-A5B3-A0A3EE75AC4F}"/>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31729970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6D6EEF-5560-ECC1-6BD2-B075A6BFADD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A65728E-9D4A-3CF7-53A6-8C598B9B00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911FA2-BED9-81EE-6C12-0200F680C288}"/>
              </a:ext>
            </a:extLst>
          </p:cNvPr>
          <p:cNvSpPr>
            <a:spLocks noGrp="1"/>
          </p:cNvSpPr>
          <p:nvPr>
            <p:ph type="dt" sz="half" idx="10"/>
          </p:nvPr>
        </p:nvSpPr>
        <p:spPr/>
        <p:txBody>
          <a:bodyPr/>
          <a:lstStyle/>
          <a:p>
            <a:fld id="{08946A71-C5C8-4398-941F-F1DD0AF8A3F5}" type="datetimeFigureOut">
              <a:rPr lang="en-US" smtClean="0"/>
              <a:t>1/31/2025</a:t>
            </a:fld>
            <a:endParaRPr lang="en-US"/>
          </a:p>
        </p:txBody>
      </p:sp>
      <p:sp>
        <p:nvSpPr>
          <p:cNvPr id="5" name="Footer Placeholder 4">
            <a:extLst>
              <a:ext uri="{FF2B5EF4-FFF2-40B4-BE49-F238E27FC236}">
                <a16:creationId xmlns:a16="http://schemas.microsoft.com/office/drawing/2014/main" id="{915329B0-69D9-C166-1D2D-C3AFBD08DB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FA7F36-02FC-A3D9-6FE0-C596B63D919B}"/>
              </a:ext>
            </a:extLst>
          </p:cNvPr>
          <p:cNvSpPr>
            <a:spLocks noGrp="1"/>
          </p:cNvSpPr>
          <p:nvPr>
            <p:ph type="sldNum" sz="quarter" idx="12"/>
          </p:nvPr>
        </p:nvSpPr>
        <p:spPr/>
        <p:txBody>
          <a:bodyPr/>
          <a:lstStyle/>
          <a:p>
            <a:fld id="{9DD4B0BF-B82B-4D9C-B2A8-8D53A49A04E0}" type="slidenum">
              <a:rPr lang="en-US" smtClean="0"/>
              <a:t>‹#›</a:t>
            </a:fld>
            <a:endParaRPr lang="en-US"/>
          </a:p>
        </p:txBody>
      </p:sp>
    </p:spTree>
    <p:extLst>
      <p:ext uri="{BB962C8B-B14F-4D97-AF65-F5344CB8AC3E}">
        <p14:creationId xmlns:p14="http://schemas.microsoft.com/office/powerpoint/2010/main" val="659595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3CAE3-7BAB-B048-BC5C-77E558B9E7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6D14151-A863-0B67-1BF6-12ECD81C82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FAEF41-784A-5170-92CF-7197E65507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946A71-C5C8-4398-941F-F1DD0AF8A3F5}" type="datetimeFigureOut">
              <a:rPr lang="en-US" smtClean="0"/>
              <a:t>1/31/2025</a:t>
            </a:fld>
            <a:endParaRPr lang="en-US"/>
          </a:p>
        </p:txBody>
      </p:sp>
      <p:sp>
        <p:nvSpPr>
          <p:cNvPr id="5" name="Footer Placeholder 4">
            <a:extLst>
              <a:ext uri="{FF2B5EF4-FFF2-40B4-BE49-F238E27FC236}">
                <a16:creationId xmlns:a16="http://schemas.microsoft.com/office/drawing/2014/main" id="{8817E5BD-A366-5197-BC91-E83D463CF6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82C34A8-9288-850A-BA4E-B89947D350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D4B0BF-B82B-4D9C-B2A8-8D53A49A04E0}" type="slidenum">
              <a:rPr lang="en-US" smtClean="0"/>
              <a:t>‹#›</a:t>
            </a:fld>
            <a:endParaRPr lang="en-US"/>
          </a:p>
        </p:txBody>
      </p:sp>
    </p:spTree>
    <p:extLst>
      <p:ext uri="{BB962C8B-B14F-4D97-AF65-F5344CB8AC3E}">
        <p14:creationId xmlns:p14="http://schemas.microsoft.com/office/powerpoint/2010/main" val="369876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on top of each other">
            <a:extLst>
              <a:ext uri="{FF2B5EF4-FFF2-40B4-BE49-F238E27FC236}">
                <a16:creationId xmlns:a16="http://schemas.microsoft.com/office/drawing/2014/main" id="{568DD7F0-74BC-D7E1-34DC-886F3DE6FA75}"/>
              </a:ext>
            </a:extLst>
          </p:cNvPr>
          <p:cNvPicPr>
            <a:picLocks noChangeAspect="1"/>
          </p:cNvPicPr>
          <p:nvPr/>
        </p:nvPicPr>
        <p:blipFill>
          <a:blip r:embed="rId2"/>
          <a:srcRect l="35436" r="9265" b="1"/>
          <a:stretch/>
        </p:blipFill>
        <p:spPr>
          <a:xfrm>
            <a:off x="4025244" y="10"/>
            <a:ext cx="8166755"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8F0B46-8431-E67D-3B42-77AC091FD69E}"/>
              </a:ext>
            </a:extLst>
          </p:cNvPr>
          <p:cNvSpPr>
            <a:spLocks noGrp="1"/>
          </p:cNvSpPr>
          <p:nvPr>
            <p:ph type="ctrTitle"/>
          </p:nvPr>
        </p:nvSpPr>
        <p:spPr>
          <a:xfrm>
            <a:off x="477980" y="1122363"/>
            <a:ext cx="5027273" cy="2306637"/>
          </a:xfrm>
        </p:spPr>
        <p:txBody>
          <a:bodyPr anchor="b">
            <a:normAutofit/>
          </a:bodyPr>
          <a:lstStyle/>
          <a:p>
            <a:pPr algn="l"/>
            <a:r>
              <a:rPr lang="en-US" sz="4000" dirty="0">
                <a:solidFill>
                  <a:schemeClr val="bg1"/>
                </a:solidFill>
              </a:rPr>
              <a:t>“Hospitality for All: Driving Equality, Diversity and Inclusion”</a:t>
            </a:r>
          </a:p>
        </p:txBody>
      </p:sp>
      <p:sp>
        <p:nvSpPr>
          <p:cNvPr id="3" name="Subtitle 2">
            <a:extLst>
              <a:ext uri="{FF2B5EF4-FFF2-40B4-BE49-F238E27FC236}">
                <a16:creationId xmlns:a16="http://schemas.microsoft.com/office/drawing/2014/main" id="{D58ED77B-98F0-B3F1-C11D-71CC0A356A6B}"/>
              </a:ext>
            </a:extLst>
          </p:cNvPr>
          <p:cNvSpPr>
            <a:spLocks noGrp="1"/>
          </p:cNvSpPr>
          <p:nvPr>
            <p:ph type="subTitle" idx="1"/>
          </p:nvPr>
        </p:nvSpPr>
        <p:spPr>
          <a:xfrm>
            <a:off x="477982" y="3619157"/>
            <a:ext cx="5149820" cy="2306637"/>
          </a:xfrm>
        </p:spPr>
        <p:txBody>
          <a:bodyPr>
            <a:normAutofit lnSpcReduction="10000"/>
          </a:bodyPr>
          <a:lstStyle/>
          <a:p>
            <a:pPr algn="l"/>
            <a:r>
              <a:rPr lang="en-US" sz="2000" dirty="0">
                <a:solidFill>
                  <a:schemeClr val="bg1"/>
                </a:solidFill>
              </a:rPr>
              <a:t>An Event to Address and Overcome Pressing Challenges in the Hospitality Sector</a:t>
            </a:r>
          </a:p>
          <a:p>
            <a:pPr algn="l"/>
            <a:endParaRPr lang="en-US" sz="2000" dirty="0">
              <a:solidFill>
                <a:schemeClr val="bg1"/>
              </a:solidFill>
            </a:endParaRPr>
          </a:p>
          <a:p>
            <a:pPr lvl="0" algn="l">
              <a:lnSpc>
                <a:spcPct val="100000"/>
              </a:lnSpc>
              <a:spcBef>
                <a:spcPts val="0"/>
              </a:spcBef>
            </a:pPr>
            <a:r>
              <a:rPr lang="en-US" sz="1400" dirty="0">
                <a:solidFill>
                  <a:prstClr val="white"/>
                </a:solidFill>
              </a:rPr>
              <a:t>Student name: Mohammed Bab Al Fazal </a:t>
            </a:r>
          </a:p>
          <a:p>
            <a:pPr lvl="0" algn="l">
              <a:lnSpc>
                <a:spcPct val="100000"/>
              </a:lnSpc>
              <a:spcBef>
                <a:spcPts val="0"/>
              </a:spcBef>
            </a:pPr>
            <a:r>
              <a:rPr lang="en-US" sz="1400" dirty="0">
                <a:solidFill>
                  <a:prstClr val="white"/>
                </a:solidFill>
              </a:rPr>
              <a:t>Student number: 2118712</a:t>
            </a:r>
          </a:p>
          <a:p>
            <a:pPr lvl="0" algn="l">
              <a:lnSpc>
                <a:spcPct val="100000"/>
              </a:lnSpc>
              <a:spcBef>
                <a:spcPts val="0"/>
              </a:spcBef>
            </a:pPr>
            <a:r>
              <a:rPr lang="en-US" sz="1400" dirty="0">
                <a:solidFill>
                  <a:prstClr val="white"/>
                </a:solidFill>
              </a:rPr>
              <a:t>Model code: BMIH6007</a:t>
            </a:r>
          </a:p>
          <a:p>
            <a:pPr lvl="0" algn="l">
              <a:lnSpc>
                <a:spcPct val="100000"/>
              </a:lnSpc>
              <a:spcBef>
                <a:spcPts val="0"/>
              </a:spcBef>
            </a:pPr>
            <a:r>
              <a:rPr lang="en-US" sz="1400" dirty="0">
                <a:solidFill>
                  <a:prstClr val="white"/>
                </a:solidFill>
              </a:rPr>
              <a:t>Model name: International Meetings Management For The Hotel Industry </a:t>
            </a:r>
          </a:p>
          <a:p>
            <a:pPr lvl="0" algn="l">
              <a:lnSpc>
                <a:spcPct val="100000"/>
              </a:lnSpc>
              <a:spcBef>
                <a:spcPts val="0"/>
              </a:spcBef>
            </a:pPr>
            <a:r>
              <a:rPr lang="en-US" sz="1400" dirty="0">
                <a:solidFill>
                  <a:prstClr val="white"/>
                </a:solidFill>
              </a:rPr>
              <a:t>Lecturer Name: Kathryn Flynn</a:t>
            </a:r>
          </a:p>
          <a:p>
            <a:pPr algn="l"/>
            <a:endParaRPr lang="en-US" sz="2000" dirty="0">
              <a:solidFill>
                <a:schemeClr val="bg1"/>
              </a:solidFill>
            </a:endParaRPr>
          </a:p>
          <a:p>
            <a:pPr algn="l"/>
            <a:endParaRPr lang="en-US" sz="2000" dirty="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99264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0" presetClass="entr" presetSubtype="0" fill="hold" grpId="0" nodeType="afterEffect">
                                  <p:stCondLst>
                                    <p:cond delay="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par>
                          <p:cTn id="11" fill="hold">
                            <p:stCondLst>
                              <p:cond delay="700"/>
                            </p:stCondLst>
                            <p:childTnLst>
                              <p:par>
                                <p:cTn id="12" presetID="10" presetClass="entr" presetSubtype="0" fill="hold" grpId="0" nodeType="afterEffect">
                                  <p:stCondLst>
                                    <p:cond delay="0"/>
                                  </p:stCondLst>
                                  <p:iterate>
                                    <p:tmPct val="10000"/>
                                  </p:iterate>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700"/>
                                        <p:tgtEl>
                                          <p:spTgt spid="3">
                                            <p:txEl>
                                              <p:pRg st="2" end="2"/>
                                            </p:txEl>
                                          </p:spTgt>
                                        </p:tgtEl>
                                      </p:cBhvr>
                                    </p:animEffect>
                                  </p:childTnLst>
                                </p:cTn>
                              </p:par>
                            </p:childTnLst>
                          </p:cTn>
                        </p:par>
                        <p:par>
                          <p:cTn id="15" fill="hold">
                            <p:stCondLst>
                              <p:cond delay="1400"/>
                            </p:stCondLst>
                            <p:childTnLst>
                              <p:par>
                                <p:cTn id="16" presetID="10" presetClass="entr" presetSubtype="0" fill="hold" grpId="0" nodeType="afterEffect">
                                  <p:stCondLst>
                                    <p:cond delay="0"/>
                                  </p:stCondLst>
                                  <p:iterate>
                                    <p:tmPct val="10000"/>
                                  </p:iterate>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700"/>
                                        <p:tgtEl>
                                          <p:spTgt spid="3">
                                            <p:txEl>
                                              <p:pRg st="3" end="3"/>
                                            </p:txEl>
                                          </p:spTgt>
                                        </p:tgtEl>
                                      </p:cBhvr>
                                    </p:animEffect>
                                  </p:childTnLst>
                                </p:cTn>
                              </p:par>
                            </p:childTnLst>
                          </p:cTn>
                        </p:par>
                        <p:par>
                          <p:cTn id="19" fill="hold">
                            <p:stCondLst>
                              <p:cond delay="2100"/>
                            </p:stCondLst>
                            <p:childTnLst>
                              <p:par>
                                <p:cTn id="20" presetID="10" presetClass="entr" presetSubtype="0" fill="hold" grpId="0" nodeType="afterEffect">
                                  <p:stCondLst>
                                    <p:cond delay="0"/>
                                  </p:stCondLst>
                                  <p:iterate>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700"/>
                                        <p:tgtEl>
                                          <p:spTgt spid="3">
                                            <p:txEl>
                                              <p:pRg st="4" end="4"/>
                                            </p:txEl>
                                          </p:spTgt>
                                        </p:tgtEl>
                                      </p:cBhvr>
                                    </p:animEffect>
                                  </p:childTnLst>
                                </p:cTn>
                              </p:par>
                            </p:childTnLst>
                          </p:cTn>
                        </p:par>
                        <p:par>
                          <p:cTn id="23" fill="hold">
                            <p:stCondLst>
                              <p:cond delay="2800"/>
                            </p:stCondLst>
                            <p:childTnLst>
                              <p:par>
                                <p:cTn id="24" presetID="10" presetClass="entr" presetSubtype="0" fill="hold" grpId="0" nodeType="afterEffect">
                                  <p:stCondLst>
                                    <p:cond delay="0"/>
                                  </p:stCondLst>
                                  <p:iterate>
                                    <p:tmPct val="10000"/>
                                  </p:iterate>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700"/>
                                        <p:tgtEl>
                                          <p:spTgt spid="3">
                                            <p:txEl>
                                              <p:pRg st="5" end="5"/>
                                            </p:txEl>
                                          </p:spTgt>
                                        </p:tgtEl>
                                      </p:cBhvr>
                                    </p:animEffect>
                                  </p:childTnLst>
                                </p:cTn>
                              </p:par>
                            </p:childTnLst>
                          </p:cTn>
                        </p:par>
                        <p:par>
                          <p:cTn id="27" fill="hold">
                            <p:stCondLst>
                              <p:cond delay="3500"/>
                            </p:stCondLst>
                            <p:childTnLst>
                              <p:par>
                                <p:cTn id="28" presetID="10" presetClass="entr" presetSubtype="0" fill="hold" grpId="0" nodeType="afterEffect">
                                  <p:stCondLst>
                                    <p:cond delay="0"/>
                                  </p:stCondLst>
                                  <p:iterate>
                                    <p:tmPct val="10000"/>
                                  </p:iterate>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7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blue and white striped fabric&#10;&#10;Description automatically generated">
            <a:extLst>
              <a:ext uri="{FF2B5EF4-FFF2-40B4-BE49-F238E27FC236}">
                <a16:creationId xmlns:a16="http://schemas.microsoft.com/office/drawing/2014/main" id="{C832EA0E-ED30-192A-1386-24EB1743F9BC}"/>
              </a:ext>
            </a:extLst>
          </p:cNvPr>
          <p:cNvPicPr>
            <a:picLocks noChangeAspect="1"/>
          </p:cNvPicPr>
          <p:nvPr/>
        </p:nvPicPr>
        <p:blipFill>
          <a:blip r:embed="rId3">
            <a:duotone>
              <a:prstClr val="black"/>
              <a:schemeClr val="tx2">
                <a:tint val="45000"/>
                <a:satMod val="400000"/>
              </a:schemeClr>
            </a:duotone>
            <a:alphaModFix amt="25000"/>
          </a:blip>
          <a:srcRect b="12791"/>
          <a:stretch/>
        </p:blipFill>
        <p:spPr>
          <a:xfrm>
            <a:off x="20" y="10"/>
            <a:ext cx="12191980" cy="6857990"/>
          </a:xfrm>
          <a:prstGeom prst="rect">
            <a:avLst/>
          </a:prstGeom>
        </p:spPr>
      </p:pic>
      <p:sp>
        <p:nvSpPr>
          <p:cNvPr id="2" name="Title 1">
            <a:extLst>
              <a:ext uri="{FF2B5EF4-FFF2-40B4-BE49-F238E27FC236}">
                <a16:creationId xmlns:a16="http://schemas.microsoft.com/office/drawing/2014/main" id="{756CE39E-8870-00FF-5C45-3DE75D2F5B4A}"/>
              </a:ext>
            </a:extLst>
          </p:cNvPr>
          <p:cNvSpPr>
            <a:spLocks noGrp="1"/>
          </p:cNvSpPr>
          <p:nvPr>
            <p:ph type="title"/>
          </p:nvPr>
        </p:nvSpPr>
        <p:spPr>
          <a:xfrm>
            <a:off x="838200" y="365125"/>
            <a:ext cx="10515600" cy="1325563"/>
          </a:xfrm>
        </p:spPr>
        <p:txBody>
          <a:bodyPr>
            <a:normAutofit/>
          </a:bodyPr>
          <a:lstStyle/>
          <a:p>
            <a:r>
              <a:rPr lang="en-US" dirty="0"/>
              <a:t>Event Content</a:t>
            </a:r>
          </a:p>
        </p:txBody>
      </p:sp>
      <p:graphicFrame>
        <p:nvGraphicFramePr>
          <p:cNvPr id="5" name="Content Placeholder 2">
            <a:extLst>
              <a:ext uri="{FF2B5EF4-FFF2-40B4-BE49-F238E27FC236}">
                <a16:creationId xmlns:a16="http://schemas.microsoft.com/office/drawing/2014/main" id="{D8337C0F-9B71-4957-FFD3-8B9208A1988E}"/>
              </a:ext>
            </a:extLst>
          </p:cNvPr>
          <p:cNvGraphicFramePr>
            <a:graphicFrameLocks noGrp="1"/>
          </p:cNvGraphicFramePr>
          <p:nvPr>
            <p:ph idx="1"/>
            <p:extLst>
              <p:ext uri="{D42A27DB-BD31-4B8C-83A1-F6EECF244321}">
                <p14:modId xmlns:p14="http://schemas.microsoft.com/office/powerpoint/2010/main" val="4843714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568790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4" descr="Rearview of rows of people watching a movie in a theater">
            <a:extLst>
              <a:ext uri="{FF2B5EF4-FFF2-40B4-BE49-F238E27FC236}">
                <a16:creationId xmlns:a16="http://schemas.microsoft.com/office/drawing/2014/main" id="{6581C4DB-BA91-6E95-A954-EBD02DE5C368}"/>
              </a:ext>
            </a:extLst>
          </p:cNvPr>
          <p:cNvPicPr>
            <a:picLocks noChangeAspect="1"/>
          </p:cNvPicPr>
          <p:nvPr/>
        </p:nvPicPr>
        <p:blipFill>
          <a:blip r:embed="rId3">
            <a:duotone>
              <a:schemeClr val="bg2">
                <a:shade val="45000"/>
                <a:satMod val="135000"/>
              </a:schemeClr>
              <a:prstClr val="white"/>
            </a:duotone>
          </a:blip>
          <a:srcRect t="14081" r="9091" b="9310"/>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8B156-5409-4CF1-0550-A514F25EB43C}"/>
              </a:ext>
            </a:extLst>
          </p:cNvPr>
          <p:cNvSpPr>
            <a:spLocks noGrp="1"/>
          </p:cNvSpPr>
          <p:nvPr>
            <p:ph type="title"/>
          </p:nvPr>
        </p:nvSpPr>
        <p:spPr>
          <a:xfrm>
            <a:off x="838200" y="365125"/>
            <a:ext cx="10515600" cy="1325563"/>
          </a:xfrm>
        </p:spPr>
        <p:txBody>
          <a:bodyPr>
            <a:normAutofit/>
          </a:bodyPr>
          <a:lstStyle/>
          <a:p>
            <a:r>
              <a:rPr lang="en-US" dirty="0"/>
              <a:t>Event Context</a:t>
            </a:r>
          </a:p>
        </p:txBody>
      </p:sp>
      <p:sp>
        <p:nvSpPr>
          <p:cNvPr id="3" name="Content Placeholder 2">
            <a:extLst>
              <a:ext uri="{FF2B5EF4-FFF2-40B4-BE49-F238E27FC236}">
                <a16:creationId xmlns:a16="http://schemas.microsoft.com/office/drawing/2014/main" id="{8AD90803-325C-8616-84A9-5950CD99025C}"/>
              </a:ext>
            </a:extLst>
          </p:cNvPr>
          <p:cNvSpPr>
            <a:spLocks noGrp="1"/>
          </p:cNvSpPr>
          <p:nvPr>
            <p:ph idx="1"/>
          </p:nvPr>
        </p:nvSpPr>
        <p:spPr>
          <a:xfrm>
            <a:off x="838200" y="1825625"/>
            <a:ext cx="10515600" cy="4351338"/>
          </a:xfrm>
        </p:spPr>
        <p:txBody>
          <a:bodyPr>
            <a:normAutofit/>
          </a:bodyPr>
          <a:lstStyle/>
          <a:p>
            <a:r>
              <a:rPr lang="en-US" sz="2000" b="1" dirty="0"/>
              <a:t>Background to the Event</a:t>
            </a:r>
          </a:p>
          <a:p>
            <a:pPr marL="0" indent="0">
              <a:buNone/>
            </a:pPr>
            <a:r>
              <a:rPr lang="en-US" sz="2000" dirty="0"/>
              <a:t>Studies show diversity in leadership and inclusion in the ranks are an ongoing struggle (</a:t>
            </a:r>
            <a:r>
              <a:rPr lang="en-US" sz="2000" dirty="0" err="1"/>
              <a:t>Chaubey</a:t>
            </a:r>
            <a:r>
              <a:rPr lang="en-US" sz="2000" dirty="0"/>
              <a:t> and </a:t>
            </a:r>
            <a:r>
              <a:rPr lang="en-US" sz="2000" dirty="0" err="1"/>
              <a:t>Kuknor</a:t>
            </a:r>
            <a:r>
              <a:rPr lang="en-US" sz="2000" dirty="0"/>
              <a:t>, 2024). </a:t>
            </a:r>
          </a:p>
          <a:p>
            <a:r>
              <a:rPr lang="en-US" sz="2000" b="1" dirty="0"/>
              <a:t>Why This Event Matters</a:t>
            </a:r>
          </a:p>
          <a:p>
            <a:pPr marL="0" indent="0">
              <a:buNone/>
            </a:pPr>
            <a:r>
              <a:rPr lang="en-US" sz="2000" dirty="0"/>
              <a:t>This year’s theme coincides with the UK’s ongoing focus on strategies such as the use of inclusive workplace policies to support equality utilizing models such as the United Nations’ Sustainable Development Goals (SDGs) and is coordinated with the global movement for equality (Rasche, 2020).</a:t>
            </a:r>
          </a:p>
          <a:p>
            <a:r>
              <a:rPr lang="en-US" sz="2000" b="1" dirty="0"/>
              <a:t>Strategic Focus of the Event</a:t>
            </a:r>
          </a:p>
          <a:p>
            <a:pPr marL="514350" indent="-514350">
              <a:buFont typeface="+mj-lt"/>
              <a:buAutoNum type="arabicPeriod"/>
            </a:pPr>
            <a:r>
              <a:rPr lang="en-US" sz="2000" dirty="0"/>
              <a:t>Business case for EDI in hospitality &amp; nice feature</a:t>
            </a:r>
          </a:p>
          <a:p>
            <a:pPr marL="514350" indent="-514350">
              <a:buFont typeface="+mj-lt"/>
              <a:buAutoNum type="arabicPeriod"/>
            </a:pPr>
            <a:r>
              <a:rPr lang="en-US" sz="2000" dirty="0"/>
              <a:t>This will help industry leaders assess how to improve their efforts.</a:t>
            </a:r>
          </a:p>
          <a:p>
            <a:pPr marL="514350" indent="-514350">
              <a:buFont typeface="+mj-lt"/>
              <a:buAutoNum type="arabicPeriod"/>
            </a:pPr>
            <a:r>
              <a:rPr lang="en-US" sz="2000" dirty="0"/>
              <a:t>Developing momentum for systemic, cross-sectoral change over the long term.</a:t>
            </a:r>
          </a:p>
          <a:p>
            <a:endParaRPr lang="en-US" sz="2000" dirty="0"/>
          </a:p>
        </p:txBody>
      </p:sp>
    </p:spTree>
    <p:extLst>
      <p:ext uri="{BB962C8B-B14F-4D97-AF65-F5344CB8AC3E}">
        <p14:creationId xmlns:p14="http://schemas.microsoft.com/office/powerpoint/2010/main" val="16403941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0D6BD9D-B79D-5D41-2321-A57FDAFE4BA4}"/>
              </a:ext>
            </a:extLst>
          </p:cNvPr>
          <p:cNvPicPr>
            <a:picLocks noChangeAspect="1"/>
          </p:cNvPicPr>
          <p:nvPr/>
        </p:nvPicPr>
        <p:blipFill>
          <a:blip r:embed="rId2">
            <a:duotone>
              <a:schemeClr val="bg2">
                <a:shade val="45000"/>
                <a:satMod val="135000"/>
              </a:schemeClr>
              <a:prstClr val="white"/>
            </a:duotone>
          </a:blip>
          <a:srcRect t="15188" b="54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4280E-4047-2DD2-0095-7161FA534850}"/>
              </a:ext>
            </a:extLst>
          </p:cNvPr>
          <p:cNvSpPr>
            <a:spLocks noGrp="1"/>
          </p:cNvSpPr>
          <p:nvPr>
            <p:ph type="title"/>
          </p:nvPr>
        </p:nvSpPr>
        <p:spPr>
          <a:xfrm>
            <a:off x="838200" y="365125"/>
            <a:ext cx="10515600" cy="1325563"/>
          </a:xfrm>
        </p:spPr>
        <p:txBody>
          <a:bodyPr>
            <a:normAutofit/>
          </a:bodyPr>
          <a:lstStyle/>
          <a:p>
            <a:r>
              <a:rPr lang="en-US"/>
              <a:t>Market Factors – Target Market and Demand</a:t>
            </a:r>
            <a:endParaRPr lang="en-US" dirty="0"/>
          </a:p>
        </p:txBody>
      </p:sp>
      <p:graphicFrame>
        <p:nvGraphicFramePr>
          <p:cNvPr id="5" name="Content Placeholder 2">
            <a:extLst>
              <a:ext uri="{FF2B5EF4-FFF2-40B4-BE49-F238E27FC236}">
                <a16:creationId xmlns:a16="http://schemas.microsoft.com/office/drawing/2014/main" id="{D812380B-E2B0-D6AF-D210-B5C875EF69F0}"/>
              </a:ext>
            </a:extLst>
          </p:cNvPr>
          <p:cNvGraphicFramePr>
            <a:graphicFrameLocks noGrp="1"/>
          </p:cNvGraphicFramePr>
          <p:nvPr>
            <p:ph idx="1"/>
            <p:extLst>
              <p:ext uri="{D42A27DB-BD31-4B8C-83A1-F6EECF244321}">
                <p14:modId xmlns:p14="http://schemas.microsoft.com/office/powerpoint/2010/main" val="2644358229"/>
              </p:ext>
            </p:extLst>
          </p:nvPr>
        </p:nvGraphicFramePr>
        <p:xfrm>
          <a:off x="838200" y="1543050"/>
          <a:ext cx="10648950" cy="4949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3597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grpId="0" nodeType="withEffect">
                                  <p:stCondLst>
                                    <p:cond delay="0"/>
                                  </p:stCondLst>
                                  <p:childTnLst>
                                    <p:animEffect transition="out" filter="fade">
                                      <p:cBhvr>
                                        <p:cTn id="6" dur="1000" tmFilter="0, 0; .2, .5; .8, .5; 1, 0"/>
                                        <p:tgtEl>
                                          <p:spTgt spid="5">
                                            <p:graphicEl>
                                              <a:dgm id="{D73B89D1-B5BF-4D36-B5E8-AA59D9931924}"/>
                                            </p:graphicEl>
                                          </p:spTgt>
                                        </p:tgtEl>
                                      </p:cBhvr>
                                    </p:animEffect>
                                    <p:animScale>
                                      <p:cBhvr>
                                        <p:cTn id="7" dur="500" autoRev="1" fill="hold"/>
                                        <p:tgtEl>
                                          <p:spTgt spid="5">
                                            <p:graphicEl>
                                              <a:dgm id="{D73B89D1-B5BF-4D36-B5E8-AA59D9931924}"/>
                                            </p:graphicEl>
                                          </p:spTgt>
                                        </p:tgtEl>
                                      </p:cBhvr>
                                      <p:by x="105000" y="105000"/>
                                    </p:animScale>
                                  </p:childTnLst>
                                </p:cTn>
                              </p:par>
                              <p:par>
                                <p:cTn id="8" presetID="26" presetClass="emph" presetSubtype="0" fill="hold" grpId="0" nodeType="withEffect">
                                  <p:stCondLst>
                                    <p:cond delay="0"/>
                                  </p:stCondLst>
                                  <p:childTnLst>
                                    <p:animEffect transition="out" filter="fade">
                                      <p:cBhvr>
                                        <p:cTn id="9" dur="1000" tmFilter="0, 0; .2, .5; .8, .5; 1, 0"/>
                                        <p:tgtEl>
                                          <p:spTgt spid="5">
                                            <p:graphicEl>
                                              <a:dgm id="{31FE6D60-427A-4F8E-B254-7471B4120C34}"/>
                                            </p:graphicEl>
                                          </p:spTgt>
                                        </p:tgtEl>
                                      </p:cBhvr>
                                    </p:animEffect>
                                    <p:animScale>
                                      <p:cBhvr>
                                        <p:cTn id="10" dur="500" autoRev="1" fill="hold"/>
                                        <p:tgtEl>
                                          <p:spTgt spid="5">
                                            <p:graphicEl>
                                              <a:dgm id="{31FE6D60-427A-4F8E-B254-7471B4120C34}"/>
                                            </p:graphicEl>
                                          </p:spTgt>
                                        </p:tgtEl>
                                      </p:cBhvr>
                                      <p:by x="105000" y="105000"/>
                                    </p:animScale>
                                  </p:childTnLst>
                                </p:cTn>
                              </p:par>
                              <p:par>
                                <p:cTn id="11" presetID="26" presetClass="emph" presetSubtype="0" fill="hold" grpId="0" nodeType="withEffect">
                                  <p:stCondLst>
                                    <p:cond delay="0"/>
                                  </p:stCondLst>
                                  <p:childTnLst>
                                    <p:animEffect transition="out" filter="fade">
                                      <p:cBhvr>
                                        <p:cTn id="12" dur="1000" tmFilter="0, 0; .2, .5; .8, .5; 1, 0"/>
                                        <p:tgtEl>
                                          <p:spTgt spid="5">
                                            <p:graphicEl>
                                              <a:dgm id="{B2610BEA-9841-4CB7-8F54-BD19B7AB774A}"/>
                                            </p:graphicEl>
                                          </p:spTgt>
                                        </p:tgtEl>
                                      </p:cBhvr>
                                    </p:animEffect>
                                    <p:animScale>
                                      <p:cBhvr>
                                        <p:cTn id="13" dur="500" autoRev="1" fill="hold"/>
                                        <p:tgtEl>
                                          <p:spTgt spid="5">
                                            <p:graphicEl>
                                              <a:dgm id="{B2610BEA-9841-4CB7-8F54-BD19B7AB774A}"/>
                                            </p:graphic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C93A7-0A4E-D1D7-154E-1BC1B02F22A4}"/>
              </a:ext>
            </a:extLst>
          </p:cNvPr>
          <p:cNvSpPr>
            <a:spLocks noGrp="1"/>
          </p:cNvSpPr>
          <p:nvPr>
            <p:ph type="title"/>
          </p:nvPr>
        </p:nvSpPr>
        <p:spPr>
          <a:xfrm>
            <a:off x="667512" y="365125"/>
            <a:ext cx="10686288" cy="1325563"/>
          </a:xfrm>
        </p:spPr>
        <p:txBody>
          <a:bodyPr>
            <a:normAutofit/>
          </a:bodyPr>
          <a:lstStyle/>
          <a:p>
            <a:r>
              <a:rPr lang="en-US" sz="3600" dirty="0"/>
              <a:t>Market Factors – Supply, Competitors and Marketing</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21B933-E2BD-3B6A-D09B-ED70FF22CCB5}"/>
              </a:ext>
            </a:extLst>
          </p:cNvPr>
          <p:cNvSpPr>
            <a:spLocks noGrp="1"/>
          </p:cNvSpPr>
          <p:nvPr>
            <p:ph idx="1"/>
          </p:nvPr>
        </p:nvSpPr>
        <p:spPr>
          <a:xfrm>
            <a:off x="667512" y="1738332"/>
            <a:ext cx="10853928" cy="4736255"/>
          </a:xfrm>
        </p:spPr>
        <p:txBody>
          <a:bodyPr>
            <a:normAutofit lnSpcReduction="10000"/>
          </a:bodyPr>
          <a:lstStyle/>
          <a:p>
            <a:pPr marL="0" indent="0">
              <a:buNone/>
            </a:pPr>
            <a:r>
              <a:rPr lang="en-US" sz="1800" b="1" dirty="0"/>
              <a:t>Supply</a:t>
            </a:r>
          </a:p>
          <a:p>
            <a:pPr marL="0" indent="0">
              <a:buNone/>
            </a:pPr>
            <a:r>
              <a:rPr lang="en-US" sz="1800" dirty="0"/>
              <a:t>There are some EDI-focused events but none that are geared specifically to the hospitality and MICE industries (</a:t>
            </a:r>
            <a:r>
              <a:rPr lang="en-US" sz="1800" dirty="0" err="1"/>
              <a:t>Howcroft</a:t>
            </a:r>
            <a:r>
              <a:rPr lang="en-US" sz="1800" dirty="0"/>
              <a:t>, 2024). To make the event more accessible, the hybrid format enables them to cater to the diverse needs of the target audience by giving them the option to participate either in person or virtually (</a:t>
            </a:r>
            <a:r>
              <a:rPr lang="en-US" sz="1800" dirty="0" err="1"/>
              <a:t>Khaleque</a:t>
            </a:r>
            <a:r>
              <a:rPr lang="en-US" sz="1800" dirty="0"/>
              <a:t> and </a:t>
            </a:r>
            <a:r>
              <a:rPr lang="en-US" sz="1800" dirty="0" err="1"/>
              <a:t>Krasteva</a:t>
            </a:r>
            <a:r>
              <a:rPr lang="en-US" sz="1800" dirty="0"/>
              <a:t>, 2021).</a:t>
            </a:r>
          </a:p>
          <a:p>
            <a:pPr marL="0" indent="0">
              <a:buNone/>
            </a:pPr>
            <a:r>
              <a:rPr lang="en-US" sz="1800" b="1" dirty="0"/>
              <a:t>Competition</a:t>
            </a:r>
            <a:r>
              <a:rPr lang="en-US" sz="1800" dirty="0"/>
              <a:t> </a:t>
            </a:r>
          </a:p>
          <a:p>
            <a:pPr marL="0" indent="0">
              <a:buNone/>
            </a:pPr>
            <a:r>
              <a:rPr lang="en-US" sz="1800" dirty="0"/>
              <a:t>Generic diversity summits or events hosted by HR organizations could be potential competition (Rogers and Wynn-Moylan, 2022). Events like the Inclusive Hospitality Summit or Global Diversity Conference may be in direct competition (Calver and Sharp, 2023).</a:t>
            </a:r>
          </a:p>
          <a:p>
            <a:pPr marL="0" indent="0">
              <a:buNone/>
            </a:pPr>
            <a:r>
              <a:rPr lang="en-US" sz="1800" b="1" dirty="0"/>
              <a:t>Marketing Strategy:</a:t>
            </a:r>
          </a:p>
          <a:p>
            <a:pPr marL="514350" indent="-514350">
              <a:buFont typeface="+mj-lt"/>
              <a:buAutoNum type="arabicPeriod"/>
            </a:pPr>
            <a:r>
              <a:rPr lang="en-US" sz="1800" dirty="0"/>
              <a:t>Social Media Campaigns: Focusing on ads associated with LinkedIn and Instagram for industry professionals (Marin and </a:t>
            </a:r>
            <a:r>
              <a:rPr lang="en-US" sz="1800" dirty="0" err="1"/>
              <a:t>Nilă</a:t>
            </a:r>
            <a:r>
              <a:rPr lang="en-US" sz="1800" dirty="0"/>
              <a:t>, 2021).</a:t>
            </a:r>
          </a:p>
          <a:p>
            <a:pPr marL="514350" indent="-514350">
              <a:buFont typeface="+mj-lt"/>
              <a:buAutoNum type="arabicPeriod"/>
            </a:pPr>
            <a:r>
              <a:rPr lang="en-US" sz="1800" dirty="0"/>
              <a:t>Partnerships: Partnering with hospitality associations and MICE network that open up co-branding avenues (Kim and Timothy, 2022).</a:t>
            </a:r>
          </a:p>
          <a:p>
            <a:pPr marL="514350" indent="-514350">
              <a:buFont typeface="+mj-lt"/>
              <a:buAutoNum type="arabicPeriod"/>
            </a:pPr>
            <a:r>
              <a:rPr lang="en-US" sz="1800" dirty="0"/>
              <a:t>Content Marketing: Issue thought-leadership articles, interviews, and testimonials to build credibility and drive registrations (Kaufman and </a:t>
            </a:r>
            <a:r>
              <a:rPr lang="en-US" sz="1800" dirty="0" err="1"/>
              <a:t>Boxshall</a:t>
            </a:r>
            <a:r>
              <a:rPr lang="en-US" sz="1800" dirty="0"/>
              <a:t>, 2023).</a:t>
            </a:r>
          </a:p>
          <a:p>
            <a:pPr marL="0" indent="0">
              <a:buNone/>
            </a:pPr>
            <a:endParaRPr lang="en-US" sz="1800" dirty="0"/>
          </a:p>
          <a:p>
            <a:pPr marL="0" indent="0">
              <a:buNone/>
            </a:pPr>
            <a:endParaRPr lang="en-US" sz="1800" dirty="0"/>
          </a:p>
          <a:p>
            <a:endParaRPr lang="en-US" sz="1800" dirty="0"/>
          </a:p>
        </p:txBody>
      </p:sp>
    </p:spTree>
    <p:extLst>
      <p:ext uri="{BB962C8B-B14F-4D97-AF65-F5344CB8AC3E}">
        <p14:creationId xmlns:p14="http://schemas.microsoft.com/office/powerpoint/2010/main" val="18601311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722E1-B265-BE6E-2B7C-1A13EDF8A9B9}"/>
              </a:ext>
            </a:extLst>
          </p:cNvPr>
          <p:cNvSpPr>
            <a:spLocks noGrp="1"/>
          </p:cNvSpPr>
          <p:nvPr>
            <p:ph type="title"/>
          </p:nvPr>
        </p:nvSpPr>
        <p:spPr>
          <a:xfrm>
            <a:off x="5003800" y="998336"/>
            <a:ext cx="6438900" cy="944764"/>
          </a:xfrm>
        </p:spPr>
        <p:txBody>
          <a:bodyPr anchor="t">
            <a:normAutofit fontScale="90000"/>
          </a:bodyPr>
          <a:lstStyle/>
          <a:p>
            <a:r>
              <a:rPr lang="en-US" sz="3200" dirty="0"/>
              <a:t>Operational Factors – Venue and Location</a:t>
            </a:r>
          </a:p>
        </p:txBody>
      </p:sp>
      <p:pic>
        <p:nvPicPr>
          <p:cNvPr id="13" name="Picture 4" descr="Empty rows of chair">
            <a:extLst>
              <a:ext uri="{FF2B5EF4-FFF2-40B4-BE49-F238E27FC236}">
                <a16:creationId xmlns:a16="http://schemas.microsoft.com/office/drawing/2014/main" id="{895AFE73-FD7D-8601-27A3-A1D0E2242721}"/>
              </a:ext>
            </a:extLst>
          </p:cNvPr>
          <p:cNvPicPr>
            <a:picLocks noChangeAspect="1"/>
          </p:cNvPicPr>
          <p:nvPr/>
        </p:nvPicPr>
        <p:blipFill>
          <a:blip r:embed="rId2"/>
          <a:srcRect l="16227" r="33635" b="-1"/>
          <a:stretch/>
        </p:blipFill>
        <p:spPr>
          <a:xfrm>
            <a:off x="-1" y="10"/>
            <a:ext cx="4508501" cy="6857990"/>
          </a:xfrm>
          <a:prstGeom prst="rect">
            <a:avLst/>
          </a:prstGeom>
        </p:spPr>
      </p:pic>
      <p:cxnSp>
        <p:nvCxnSpPr>
          <p:cNvPr id="14"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92569F-2E31-D66D-F21B-A3E303B2138F}"/>
              </a:ext>
            </a:extLst>
          </p:cNvPr>
          <p:cNvSpPr>
            <a:spLocks noGrp="1"/>
          </p:cNvSpPr>
          <p:nvPr>
            <p:ph idx="1"/>
          </p:nvPr>
        </p:nvSpPr>
        <p:spPr>
          <a:xfrm>
            <a:off x="4902200" y="1943100"/>
            <a:ext cx="6832600" cy="4559300"/>
          </a:xfrm>
        </p:spPr>
        <p:txBody>
          <a:bodyPr>
            <a:normAutofit/>
          </a:bodyPr>
          <a:lstStyle/>
          <a:p>
            <a:r>
              <a:rPr lang="en-US" sz="1800" b="1" dirty="0"/>
              <a:t>Proposed Location and Venue:</a:t>
            </a:r>
          </a:p>
          <a:p>
            <a:pPr marL="0" indent="0">
              <a:buNone/>
            </a:pPr>
            <a:r>
              <a:rPr lang="en-US" sz="1800" dirty="0"/>
              <a:t>The Event will take place at Manchester Central Convention Complex, one of the most famous venues in the UK, known for its excellent facilities and accessibility (Larwood, 2024). </a:t>
            </a:r>
          </a:p>
          <a:p>
            <a:r>
              <a:rPr lang="en-US" sz="1800" b="1" dirty="0"/>
              <a:t>Fit and Availability offense:</a:t>
            </a:r>
          </a:p>
          <a:p>
            <a:pPr marL="0" indent="0">
              <a:buNone/>
            </a:pPr>
            <a:r>
              <a:rPr lang="en-US" sz="1800" dirty="0"/>
              <a:t>Manchester Central provides flexible spaces for both plenary sessions and smaller breakout workshops (Events By Knight, 2024). The venue’s accessibility solutions, including wheelchair access and hearing loop systems, complement the event’s inclusivity mission (Woods, 2024). </a:t>
            </a:r>
          </a:p>
          <a:p>
            <a:r>
              <a:rPr lang="en-US" sz="1800" b="1" dirty="0"/>
              <a:t>Additional Considerations:</a:t>
            </a:r>
          </a:p>
          <a:p>
            <a:pPr marL="514350" indent="-514350">
              <a:buFont typeface="+mj-lt"/>
              <a:buAutoNum type="arabicPeriod"/>
            </a:pPr>
            <a:r>
              <a:rPr lang="en-US" sz="1800" dirty="0"/>
              <a:t>Conveniently located for attendees traveling into Manchester from beyond the area, also close to hotels (Herman, 2022).</a:t>
            </a:r>
          </a:p>
          <a:p>
            <a:pPr marL="514350" indent="-514350">
              <a:buFont typeface="+mj-lt"/>
              <a:buAutoNum type="arabicPeriod"/>
            </a:pPr>
            <a:r>
              <a:rPr lang="en-US" sz="1800" dirty="0"/>
              <a:t>It is within walking distance of public transport facilities (train, bus and Manchester Airport) (</a:t>
            </a:r>
            <a:r>
              <a:rPr lang="en-US" sz="1800" dirty="0" err="1"/>
              <a:t>Tripadvisor</a:t>
            </a:r>
            <a:r>
              <a:rPr lang="en-US" sz="1800" dirty="0"/>
              <a:t>, 2023).</a:t>
            </a:r>
          </a:p>
          <a:p>
            <a:endParaRPr lang="en-US" sz="1800" dirty="0"/>
          </a:p>
          <a:p>
            <a:endParaRPr lang="en-US" sz="1800" dirty="0"/>
          </a:p>
          <a:p>
            <a:endParaRPr lang="en-US" sz="1800" dirty="0"/>
          </a:p>
        </p:txBody>
      </p:sp>
    </p:spTree>
    <p:extLst>
      <p:ext uri="{BB962C8B-B14F-4D97-AF65-F5344CB8AC3E}">
        <p14:creationId xmlns:p14="http://schemas.microsoft.com/office/powerpoint/2010/main" val="962655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12"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0-#ppt_w/2"/>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86425-015A-8E5A-5C08-A60D2D5637D2}"/>
              </a:ext>
            </a:extLst>
          </p:cNvPr>
          <p:cNvSpPr>
            <a:spLocks noGrp="1"/>
          </p:cNvSpPr>
          <p:nvPr>
            <p:ph type="title"/>
          </p:nvPr>
        </p:nvSpPr>
        <p:spPr>
          <a:xfrm>
            <a:off x="645065" y="1463040"/>
            <a:ext cx="3796306" cy="2690949"/>
          </a:xfrm>
        </p:spPr>
        <p:txBody>
          <a:bodyPr anchor="t">
            <a:normAutofit/>
          </a:bodyPr>
          <a:lstStyle/>
          <a:p>
            <a:r>
              <a:rPr lang="en-US"/>
              <a:t>Operational Factors – Staffing and Resources</a:t>
            </a:r>
            <a:endParaRPr lang="en-US"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4BAF03-D3A9-3AD8-DBD4-96683464C41A}"/>
              </a:ext>
            </a:extLst>
          </p:cNvPr>
          <p:cNvSpPr>
            <a:spLocks noGrp="1"/>
          </p:cNvSpPr>
          <p:nvPr>
            <p:ph idx="1"/>
          </p:nvPr>
        </p:nvSpPr>
        <p:spPr>
          <a:xfrm>
            <a:off x="5343374" y="685800"/>
            <a:ext cx="5985026" cy="5295899"/>
          </a:xfrm>
        </p:spPr>
        <p:txBody>
          <a:bodyPr anchor="t">
            <a:normAutofit lnSpcReduction="10000"/>
          </a:bodyPr>
          <a:lstStyle/>
          <a:p>
            <a:pPr marL="0" indent="0">
              <a:buNone/>
            </a:pPr>
            <a:r>
              <a:rPr lang="en-US" sz="1600" b="1" dirty="0"/>
              <a:t>Staffing Needs and Competences:</a:t>
            </a:r>
          </a:p>
          <a:p>
            <a:r>
              <a:rPr lang="en-US" sz="1600" dirty="0"/>
              <a:t>Event Managers: Logistics, schedules,  overall coordination.</a:t>
            </a:r>
          </a:p>
          <a:p>
            <a:r>
              <a:rPr lang="en-US" sz="1600" dirty="0"/>
              <a:t>Technical Staff: Audio-Visual Crew, Hybrid Tech, Live Streaming</a:t>
            </a:r>
          </a:p>
          <a:p>
            <a:r>
              <a:rPr lang="en-US" sz="1600" dirty="0"/>
              <a:t>Hospitality Staff — Coordinating with attendees, checking them in, etc.</a:t>
            </a:r>
          </a:p>
          <a:p>
            <a:r>
              <a:rPr lang="en-US" sz="1600" dirty="0"/>
              <a:t>EDI Specialists: Leading workshops and providing subject matter expertise on inclusivity topics</a:t>
            </a:r>
          </a:p>
          <a:p>
            <a:pPr marL="0" indent="0">
              <a:buNone/>
            </a:pPr>
            <a:r>
              <a:rPr lang="en-US" sz="1600" b="1" dirty="0"/>
              <a:t>Resource Allocations:</a:t>
            </a:r>
          </a:p>
          <a:p>
            <a:r>
              <a:rPr lang="en-US" sz="1600" dirty="0"/>
              <a:t>Catering: Offering diverse meal options, such as vegetarian, vegan, and allergen-free selections.</a:t>
            </a:r>
          </a:p>
          <a:p>
            <a:r>
              <a:rPr lang="en-US" sz="1600" dirty="0"/>
              <a:t>Seating and Lighting: Preparing seating plans, moving into position, and completing setup for the spectator screen (Projector) and lights (Conference, 2024).</a:t>
            </a:r>
          </a:p>
          <a:p>
            <a:r>
              <a:rPr lang="en-US" sz="1600" dirty="0"/>
              <a:t>Parking: (Connect with the venue for parking accommodations including self-park &amp; valet, reservations required if applicable) accessible parking spaces, and amenities will depend on availability (Encore Entertainment, 2024)</a:t>
            </a:r>
          </a:p>
          <a:p>
            <a:r>
              <a:rPr lang="en-US" sz="1600" dirty="0"/>
              <a:t>Event Collaterals: Include banners, brochures, and digital resources organized according to the theme of the event (</a:t>
            </a:r>
            <a:r>
              <a:rPr lang="en-US" sz="1600" dirty="0" err="1"/>
              <a:t>Hasanica</a:t>
            </a:r>
            <a:r>
              <a:rPr lang="en-US" sz="1600" dirty="0"/>
              <a:t> and </a:t>
            </a:r>
            <a:r>
              <a:rPr lang="en-US" sz="1600" dirty="0" err="1"/>
              <a:t>Oruc</a:t>
            </a:r>
            <a:r>
              <a:rPr lang="en-US" sz="1600" dirty="0"/>
              <a:t>, 2020).</a:t>
            </a:r>
          </a:p>
          <a:p>
            <a:endParaRPr lang="en-US" sz="1600" dirty="0"/>
          </a:p>
        </p:txBody>
      </p:sp>
    </p:spTree>
    <p:extLst>
      <p:ext uri="{BB962C8B-B14F-4D97-AF65-F5344CB8AC3E}">
        <p14:creationId xmlns:p14="http://schemas.microsoft.com/office/powerpoint/2010/main" val="11852471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5C9939-556F-109A-BD48-C3552F9F461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Financial Factors – Funding Sources and Revenue Plan</a:t>
            </a:r>
          </a:p>
        </p:txBody>
      </p:sp>
      <p:pic>
        <p:nvPicPr>
          <p:cNvPr id="5" name="Content Placeholder 4">
            <a:extLst>
              <a:ext uri="{FF2B5EF4-FFF2-40B4-BE49-F238E27FC236}">
                <a16:creationId xmlns:a16="http://schemas.microsoft.com/office/drawing/2014/main" id="{4B0134DE-549A-0857-00FD-52A2B7832EC7}"/>
              </a:ext>
            </a:extLst>
          </p:cNvPr>
          <p:cNvPicPr>
            <a:picLocks noGrp="1" noChangeAspect="1"/>
          </p:cNvPicPr>
          <p:nvPr>
            <p:ph idx="1"/>
          </p:nvPr>
        </p:nvPicPr>
        <p:blipFill>
          <a:blip r:embed="rId2"/>
          <a:stretch>
            <a:fillRect/>
          </a:stretch>
        </p:blipFill>
        <p:spPr>
          <a:xfrm>
            <a:off x="767745" y="2246371"/>
            <a:ext cx="10656509" cy="2547781"/>
          </a:xfrm>
          <a:prstGeom prst="rect">
            <a:avLst/>
          </a:prstGeom>
        </p:spPr>
      </p:pic>
    </p:spTree>
    <p:extLst>
      <p:ext uri="{BB962C8B-B14F-4D97-AF65-F5344CB8AC3E}">
        <p14:creationId xmlns:p14="http://schemas.microsoft.com/office/powerpoint/2010/main" val="19139010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ECBE3B-8BDF-617A-5415-37A53B6F71C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Financial Factors – Revenue Sources</a:t>
            </a:r>
          </a:p>
        </p:txBody>
      </p:sp>
      <p:pic>
        <p:nvPicPr>
          <p:cNvPr id="5" name="Content Placeholder 4">
            <a:extLst>
              <a:ext uri="{FF2B5EF4-FFF2-40B4-BE49-F238E27FC236}">
                <a16:creationId xmlns:a16="http://schemas.microsoft.com/office/drawing/2014/main" id="{B2680906-D286-7831-2AA4-7CB8A9C9D8BA}"/>
              </a:ext>
            </a:extLst>
          </p:cNvPr>
          <p:cNvPicPr>
            <a:picLocks noGrp="1" noChangeAspect="1"/>
          </p:cNvPicPr>
          <p:nvPr>
            <p:ph idx="1"/>
          </p:nvPr>
        </p:nvPicPr>
        <p:blipFill>
          <a:blip r:embed="rId2"/>
          <a:stretch>
            <a:fillRect/>
          </a:stretch>
        </p:blipFill>
        <p:spPr>
          <a:xfrm>
            <a:off x="643467" y="2180587"/>
            <a:ext cx="10905066" cy="1863512"/>
          </a:xfrm>
          <a:prstGeom prst="rect">
            <a:avLst/>
          </a:prstGeom>
        </p:spPr>
      </p:pic>
    </p:spTree>
    <p:extLst>
      <p:ext uri="{BB962C8B-B14F-4D97-AF65-F5344CB8AC3E}">
        <p14:creationId xmlns:p14="http://schemas.microsoft.com/office/powerpoint/2010/main" val="3578672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BEA188-1044-B76A-A044-125CBCCB0295}"/>
              </a:ext>
            </a:extLst>
          </p:cNvPr>
          <p:cNvSpPr>
            <a:spLocks noGrp="1"/>
          </p:cNvSpPr>
          <p:nvPr>
            <p:ph type="title"/>
          </p:nvPr>
        </p:nvSpPr>
        <p:spPr>
          <a:xfrm>
            <a:off x="1137036" y="548640"/>
            <a:ext cx="9543405" cy="1188720"/>
          </a:xfrm>
        </p:spPr>
        <p:txBody>
          <a:bodyPr>
            <a:normAutofit/>
          </a:bodyPr>
          <a:lstStyle/>
          <a:p>
            <a:r>
              <a:rPr lang="en-US" dirty="0">
                <a:solidFill>
                  <a:schemeClr val="tx1">
                    <a:lumMod val="85000"/>
                    <a:lumOff val="15000"/>
                  </a:schemeClr>
                </a:solidFill>
              </a:rPr>
              <a:t>References</a:t>
            </a:r>
          </a:p>
        </p:txBody>
      </p:sp>
      <p:sp>
        <p:nvSpPr>
          <p:cNvPr id="3" name="Content Placeholder 2">
            <a:extLst>
              <a:ext uri="{FF2B5EF4-FFF2-40B4-BE49-F238E27FC236}">
                <a16:creationId xmlns:a16="http://schemas.microsoft.com/office/drawing/2014/main" id="{4442FB9B-B162-E067-263A-47CA26D45E5B}"/>
              </a:ext>
            </a:extLst>
          </p:cNvPr>
          <p:cNvSpPr>
            <a:spLocks noGrp="1"/>
          </p:cNvSpPr>
          <p:nvPr>
            <p:ph idx="1"/>
          </p:nvPr>
        </p:nvSpPr>
        <p:spPr>
          <a:xfrm>
            <a:off x="811232" y="1609437"/>
            <a:ext cx="10885468" cy="4918363"/>
          </a:xfrm>
        </p:spPr>
        <p:txBody>
          <a:bodyPr anchor="ctr">
            <a:normAutofit/>
          </a:bodyPr>
          <a:lstStyle/>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Ashley, A.J.,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Loh</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C.G.,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Bubb</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K. and Durham, L., (2022). Diversity, equity, and inclusion practices in arts and cultural planning.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Urban Affairs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44</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(4-5), pp.727-747.</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Calver, J.,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Dashper</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K., Finkel, R., Fletcher, T., Lamond, I.R., May, E., Ormerod, N., Platt, L. and Sharp, B., (2023). The (in) visibility of equality, diversity, and inclusion research in events management journals.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Policy Research in Tourism, Leisure and Events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pp.1-25.</a:t>
            </a:r>
          </a:p>
          <a:p>
            <a:pPr marL="0" marR="0">
              <a:spcBef>
                <a:spcPts val="0"/>
              </a:spcBef>
              <a:spcAft>
                <a:spcPts val="800"/>
              </a:spcAft>
            </a:pP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Chaubey</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Kuknor</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S., (2024). The saga of struggling diversity in the 21st century: a qualitative study.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Asia Business Studies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18</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(2), pp.340-366.</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Conference, G. (2024). How to Position a Projector in a Conference Room?, Global Conference Alliance Inc. Available at: https://globalconference.ca/how-to-position-a-projector-in-a-conference-room/ (Accessed: 21 January 2025).</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Encore Entertainment (2024).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Here’s how to position stage lights around a projector for maximum visibility </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Encore Entertainment</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Available at: https://encoreentertainment.net/heres-how-to-position-stage-lights-around-a-projector-for-maximum-visibility/ (Accessed: 21 January 2025).</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Events By Knight (2024).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The UK’s Largest Event Venues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Events By Knight</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Events By Knight. Available at: https://www.eventsbyknight.co.uk/blog/the-uks-largest-event-venues (Accessed: 23 January 2025).</a:t>
            </a:r>
          </a:p>
          <a:p>
            <a:pPr marL="0" marR="0">
              <a:spcBef>
                <a:spcPts val="0"/>
              </a:spcBef>
              <a:spcAft>
                <a:spcPts val="800"/>
              </a:spcAft>
            </a:pP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Hasanica</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N.,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Ramic-Catak</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Mujezinovic</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Begagic</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Galijasevic</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K. and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Oruc</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M., (2020). The effectiveness of leaflets and posters as a health education method.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Materia socio-medica</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32</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(2), p.135.</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Herman, E.M., (2022).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Precarious work and precarious lives: a case of the care, arts and hospitality sectors in Greater Manchester</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The University of Manchester (United Kingdom).</a:t>
            </a:r>
          </a:p>
          <a:p>
            <a:pPr marL="0" marR="0">
              <a:spcBef>
                <a:spcPts val="0"/>
              </a:spcBef>
              <a:spcAft>
                <a:spcPts val="800"/>
              </a:spcAft>
            </a:pP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Howcroft</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K., (2024).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Equity in Health Research: Motivations, Challenges, and Educational Imperatives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(Doctoral dissertation).</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Jha, I.N., Pal, D. and Sarkar, S., (2024). Unlocking the secret to happiness at work: the power of inclusive leadership, organizational justice and workplace inclusion.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Journal of Management Development</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43</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(2), pp.200-221.</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Kaufman, S. and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Boxshall</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 (2023). Eleven enablers of science thought leadership to facilitate knowledge exchange in environmental regulation.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Environmental Science &amp; Policy</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147</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pp.336-348.</a:t>
            </a:r>
          </a:p>
          <a:p>
            <a:pPr marL="0" marR="0">
              <a:spcBef>
                <a:spcPts val="0"/>
              </a:spcBef>
              <a:spcAft>
                <a:spcPts val="800"/>
              </a:spcAft>
            </a:pP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Khaleque</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N. and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Krasteva</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G., (2021). Experience Technology. How the Creative Industries Help Increase the Audience Engagement at Virtual and Hybrid Events.</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Kim, E. G., Chhabra, D. and Timothy, D. J. (2022).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Towards a Creative MICE Tourism Destination Branding Model: Integrating Heritage Tourism in New Orleans, USA</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MDPI</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Multidisciplinary Digital Publishing Institute. Available at: https://www.mdpi.com/2071-1050/14/24/16411 (Accessed: 22 January 2025).</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Larwood, C. (2024).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Manchester’s most Versatile and Flexible Conference Venues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Function Fixers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Available at: https://blog.functionfixers.co.uk/manchesters-most-versatile-and-flexible-conference-venues/ (Accessed: 19 January 2025).</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Marin, G.D. and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Nilă</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C., (2021). Branding in social media. Using LinkedIn in personal brand communication: A study on communications/marketing and recruitment/human resources specialists perception.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Social Sciences &amp; Humanities Open</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4</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(1), p.100174.</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Rasche, A., (2020). The United Nations Global Compact and the sustainable development goals. In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Research Handbook of responsible management</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(pp. 228-241). Edward Elgar Publishing.</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Rogers, T. and Wynn-Moylan, P., (2022).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Conferences and conventions: A global industry</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Routledge.</a:t>
            </a:r>
          </a:p>
          <a:p>
            <a:pPr marL="0" marR="0">
              <a:spcBef>
                <a:spcPts val="0"/>
              </a:spcBef>
              <a:spcAft>
                <a:spcPts val="800"/>
              </a:spcAft>
            </a:pP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Tripadvisor</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(2023). Public transportation from MAN airport - Manchester Forum - </a:t>
            </a:r>
            <a:r>
              <a:rPr lang="en-US" sz="800"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Tripadvisor</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Tripadvisor.com. Available at: https://www.tripadvisor.com/ShowTopic-g187069-i236-k14509544-Public_transportation_from_MAN_airport-Manchester_Greater_Manchester_England.html (Accessed: 20 January 2025).</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Wolbring, G. and Lillywhite, A., (2021). Equity/equality, diversity, and inclusion (EDI) in universities: the case of disabled people.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Societies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11</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(2), p.49.</a:t>
            </a:r>
          </a:p>
          <a:p>
            <a:pPr marL="0" marR="0">
              <a:spcBef>
                <a:spcPts val="0"/>
              </a:spcBef>
              <a:spcAft>
                <a:spcPts val="800"/>
              </a:spcAft>
            </a:pP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Woods, B. (2024). </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The Top UK Exhibition Venues</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800" i="1" dirty="0" err="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Expositionists</a:t>
            </a:r>
            <a:r>
              <a:rPr lang="en-US" sz="800" i="1"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International</a:t>
            </a:r>
            <a:r>
              <a:rPr lang="en-US" sz="800" dirty="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 Available at: https://www.expositionists.co.uk/the-top-uk-exhibition-venues/ (Accessed: 20 January 2025).</a:t>
            </a:r>
          </a:p>
          <a:p>
            <a:endParaRPr lang="en-US" sz="8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17489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1773</Words>
  <Application>Microsoft Office PowerPoint</Application>
  <PresentationFormat>Widescreen</PresentationFormat>
  <Paragraphs>89</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“Hospitality for All: Driving Equality, Diversity and Inclusion”</vt:lpstr>
      <vt:lpstr>Event Content</vt:lpstr>
      <vt:lpstr>Event Context</vt:lpstr>
      <vt:lpstr>Market Factors – Target Market and Demand</vt:lpstr>
      <vt:lpstr>Market Factors – Supply, Competitors and Marketing</vt:lpstr>
      <vt:lpstr>Operational Factors – Venue and Location</vt:lpstr>
      <vt:lpstr>Operational Factors – Staffing and Resources</vt:lpstr>
      <vt:lpstr>Financial Factors – Funding Sources and Revenue Plan</vt:lpstr>
      <vt:lpstr>Financial Factors – Revenue Sources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‘Breaking Barriers: Equality, Diversity and Inclusion (EDI) in the Hospitality Industry’</dc:title>
  <dc:creator>Xion Rahman</dc:creator>
  <cp:lastModifiedBy>Mohammed Bab Al Fazal (2118712)</cp:lastModifiedBy>
  <cp:revision>16</cp:revision>
  <dcterms:created xsi:type="dcterms:W3CDTF">2025-01-20T13:55:34Z</dcterms:created>
  <dcterms:modified xsi:type="dcterms:W3CDTF">2025-02-01T00:14:06Z</dcterms:modified>
</cp:coreProperties>
</file>