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Action1.xml" ContentType="application/vnd.ms-office.inkAction+xml"/>
  <Override PartName="/ppt/ink/ink1.xml" ContentType="application/inkml+xml"/>
  <Override PartName="/ppt/ink/ink2.xml" ContentType="application/inkml+xml"/>
  <Override PartName="/ppt/ink/ink3.xml" ContentType="application/inkml+xml"/>
  <Override PartName="/ppt/ink/inkAction2.xml" ContentType="application/vnd.ms-office.inkAction+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handoutMasterIdLst>
    <p:handoutMasterId r:id="rId29"/>
  </p:handoutMasterIdLst>
  <p:sldIdLst>
    <p:sldId id="270" r:id="rId2"/>
    <p:sldId id="275" r:id="rId3"/>
    <p:sldId id="341" r:id="rId4"/>
    <p:sldId id="343" r:id="rId5"/>
    <p:sldId id="362" r:id="rId6"/>
    <p:sldId id="363" r:id="rId7"/>
    <p:sldId id="365" r:id="rId8"/>
    <p:sldId id="369" r:id="rId9"/>
    <p:sldId id="364" r:id="rId10"/>
    <p:sldId id="366" r:id="rId11"/>
    <p:sldId id="368" r:id="rId12"/>
    <p:sldId id="361" r:id="rId13"/>
    <p:sldId id="322" r:id="rId14"/>
    <p:sldId id="325" r:id="rId15"/>
    <p:sldId id="323" r:id="rId16"/>
    <p:sldId id="324" r:id="rId17"/>
    <p:sldId id="335" r:id="rId18"/>
    <p:sldId id="326" r:id="rId19"/>
    <p:sldId id="327" r:id="rId20"/>
    <p:sldId id="276" r:id="rId21"/>
    <p:sldId id="277" r:id="rId22"/>
    <p:sldId id="278" r:id="rId23"/>
    <p:sldId id="334" r:id="rId24"/>
    <p:sldId id="336" r:id="rId25"/>
    <p:sldId id="333" r:id="rId26"/>
    <p:sldId id="33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B770B2D-B8B4-A8F7-1381-D73AE3417E9B}" name="Ben Duxbury" initials="BD" userId="S::ben.duxbury@uwtsd.ac.uk::3ec0bcfa-80a4-473f-ac7a-80fcbb410efd"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JODIE CROXALL" initials="JC"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E0F1D7-53C3-4AA4-A0D5-1B5E63B7D3FB}" v="113" dt="2023-04-25T16:41:07.10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615" autoAdjust="0"/>
  </p:normalViewPr>
  <p:slideViewPr>
    <p:cSldViewPr snapToGrid="0">
      <p:cViewPr varScale="1">
        <p:scale>
          <a:sx n="82" d="100"/>
          <a:sy n="82" d="100"/>
        </p:scale>
        <p:origin x="291" y="39"/>
      </p:cViewPr>
      <p:guideLst>
        <p:guide orient="horz" pos="2160"/>
        <p:guide pos="3840"/>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36"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35" Type="http://schemas.microsoft.com/office/2015/10/relationships/revisionInfo" Target="revisionInfo.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EEBDA6D-DC69-4DCE-BAF7-6763517D3376}" type="datetimeFigureOut">
              <a:rPr lang="en-US"/>
              <a:t>4/25/2023</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2977E94-A6AB-4E02-8E43-E89F9CF4757F}" type="slidenum">
              <a:rPr/>
              <a:t>‹#›</a:t>
            </a:fld>
            <a:endParaRPr/>
          </a:p>
        </p:txBody>
      </p:sp>
    </p:spTree>
    <p:extLst>
      <p:ext uri="{BB962C8B-B14F-4D97-AF65-F5344CB8AC3E}">
        <p14:creationId xmlns:p14="http://schemas.microsoft.com/office/powerpoint/2010/main" val="2154258384"/>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736" max="1920" units="cm"/>
          <inkml:channel name="Y" type="integer" max="2184" units="cm"/>
          <inkml:channel name="T" type="integer" max="2.14748E9" units="dev"/>
        </inkml:traceFormat>
        <inkml:channelProperties>
          <inkml:channelProperty channel="X" name="resolution" value="87.68362" units="1/cm"/>
          <inkml:channelProperty channel="Y" name="resolution" value="73.04348" units="1/cm"/>
          <inkml:channelProperty channel="T" name="resolution" value="1" units="1/dev"/>
        </inkml:channelProperties>
      </inkml:inkSource>
      <inkml:timestamp xml:id="ts0" timeString="2023-04-25T15:43:55.26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13058 7402 0</inkml:trace>
</inkml:ink>
</file>

<file path=ppt/ink/ink2.xml><?xml version="1.0" encoding="utf-8"?>
<inkml:ink xmlns:inkml="http://www.w3.org/2003/InkML">
  <inkml:definitions>
    <inkml:context xml:id="ctx0">
      <inkml:inkSource xml:id="inkSrc0">
        <inkml:traceFormat>
          <inkml:channel name="X" type="integer" min="-2736" max="1920" units="cm"/>
          <inkml:channel name="Y" type="integer" max="2184" units="cm"/>
          <inkml:channel name="T" type="integer" max="2.14748E9" units="dev"/>
        </inkml:traceFormat>
        <inkml:channelProperties>
          <inkml:channelProperty channel="X" name="resolution" value="87.68362" units="1/cm"/>
          <inkml:channelProperty channel="Y" name="resolution" value="73.04348" units="1/cm"/>
          <inkml:channelProperty channel="T" name="resolution" value="1" units="1/dev"/>
        </inkml:channelProperties>
      </inkml:inkSource>
      <inkml:timestamp xml:id="ts0" timeString="2023-04-25T15:43:56.164"/>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19867 10491 0</inkml:trace>
</inkml:ink>
</file>

<file path=ppt/ink/ink3.xml><?xml version="1.0" encoding="utf-8"?>
<inkml:ink xmlns:inkml="http://www.w3.org/2003/InkML">
  <inkml:definitions>
    <inkml:context xml:id="ctx0">
      <inkml:inkSource xml:id="inkSrc0">
        <inkml:traceFormat>
          <inkml:channel name="X" type="integer" min="-2736" max="1920" units="cm"/>
          <inkml:channel name="Y" type="integer" max="2184" units="cm"/>
          <inkml:channel name="T" type="integer" max="2.14748E9" units="dev"/>
        </inkml:traceFormat>
        <inkml:channelProperties>
          <inkml:channelProperty channel="X" name="resolution" value="87.68362" units="1/cm"/>
          <inkml:channelProperty channel="Y" name="resolution" value="73.04348" units="1/cm"/>
          <inkml:channelProperty channel="T" name="resolution" value="1" units="1/dev"/>
        </inkml:channelProperties>
      </inkml:inkSource>
      <inkml:timestamp xml:id="ts0" timeString="2023-04-25T15:43:56.35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19867 10491 0</inkml:trace>
</inkml:ink>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min="-2736" max="1920" units="cm"/>
          <inkml:channel name="Y" type="integer" max="2184" units="cm"/>
          <inkml:channel name="T" type="integer" max="2.14748E9" units="dev"/>
        </inkml:traceFormat>
        <inkml:channelProperties>
          <inkml:channelProperty channel="X" name="resolution" value="87.68362" units="1/cm"/>
          <inkml:channelProperty channel="Y" name="resolution" value="73.04348" units="1/cm"/>
          <inkml:channelProperty channel="T" name="resolution" value="1" units="1/dev"/>
        </inkml:channelProperties>
      </inkml:inkSource>
      <inkml:timestamp xml:id="ts0" timeString="2023-04-25T15:43:51.706"/>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act:action type="add" startTime="5675">
    <iact:property name="dataType"/>
    <iact:actionData xml:id="d0">
      <inkml:trace xmlns:inkml="http://www.w3.org/2003/InkML" xml:id="stk0" contextRef="#ctx0" brushRef="#br0">30346 8889 0,'83'0'165,"99"0"-161,-149 0-2,16 0 6,67 0 8,-99 0 1,49 0 32,33 33-44,132 66 7,-49-50 5,50 50 0,-199-82-1,-17-17 12,34 33 130,-34-16-150,1-17-1,-34 33 91,-65 0-91,-51-17 1,67 17-1,-16-16 6,-183 16 4,199-33-1,-364 0-1,-198-83 2,215 50 0,-281-116 0,132 149 0,215-33-1,148 33 0,-82 0 1,34 0 0,180 0-16,-147 0 15,131 0 0,-33 0 1,-132 0 0,-16 0-1,148 0 1,-33 0-1,34 0 1,65 17 0,-198 16 0,99-17-1,-32 18 1,98-34 0,-165 49-1,83-49 1,-17 33-1,116-16 1,-17-1 0,-99-16-1,17 0 1,99 0 0,-33 0-1,66 0 1,-33 0 0,16 0 0,0 17-1,1-17 1,-1 0-17,-82 33 16,16-33 1,-65 16 0,15 17-1,34-33 2,66 0-2,-66 0 1,-17 0-1,33 0 1,-49-33-17,49 0 17,-66 33-1,100-16 1,49 16-1,0 0 1,16 0 0,-16 0 1,17 0-1,-17 0 1,16 0-2,-33 0 2,100 0 118,16 0-129,17 0 14,181 0-20,-165 0 14,215 0 1,-181 0 1,15 0-1,1 0 1,49 0 0,67 0-1,148 49 1,-248-32 0,-132-17-1,-16 0 2,16 0-2,50 0 0,-1 0 1,51 0 0,-117 0-16,1 0 14,-1 0 7,50 0-9,149 33 4,-17-17-1,-115-16 1,33 33 2,-100-33-6,67 0 4,-17 17-1,0-17 1,17 0 0,16 0 0,-33 16-1,-33-16 1,132 17-1,67 16 1,-116 0 0,16-16-16,-83-17 14,-32 0 2,-1 0 2,-65 0 237,-50 0-249,-116-33 0,149 33 4,16-34-6,-16 34 10,49 0-2,34 0 116,0-16-121,16 16-1,-17 0 1,17-17 7,33 17 3,0 0-1,34 0 0,-84 0-2,67 0 1,16 0 2,-33 0-2,149 0 2,-149 0-3,66 0 2,17 0 0,16 0-1,-16 0 1,-132 0-17,16 0 17,0 0 0,16 0-1,34 0 1,198 0-1,-165 0 1,49 33-1,-99-33 1,-49 0 0,-1 0-1,17 0 2,0 0 30,-16 0-40,32 0 3,67 0 5,-33 0 2,-67 0-3,1 0 2,32 0 0,67 0 0,16 0 0,-99 0 58,17-16-68,-34 16 0,34 0 4,115 0 5,34-17 1,-133 17-1,149 0 0,-17 0 1,99 0-1,-32 0 1,-116 0 0,32 0-1,1 0 1,-16 0 0,-1 0 0,198 0-1,-181 0 2,-132 0-2,-34 0 0,1 0 1,16-16-17,17 16 16,82 0 1,-17 0 0,-32 0-1,-33 0 18,-17 0-18,16 0-14,-16 0 15,0 0-2,17 0 90,49 0-97,0 0-2,149 16 2,-149-16-1,215 50 10,-280-50 0,-18 0-1,17 0 18,-49 17 18,-34-17 91,17 0-134,0 0 4,-99 0 2,-67-34 2,-181-81-1,198 65 1,67 17 0,98 17-16,-16 16 14,33-17 3,-33 17 0,66-16 14,0-1-15,0 17-1,-33-16 3,-33 16 70,-49 16-80,-18 17-3,1-33 2,0 17 10,-215 32-1,83-32-16,-133-17 15,298 0 0,-199 0 1,17 0-1,116 0 1,17 0 0,-51 0 0,-65 0-1,82-33 1,-82-17 0,-17 17-1,132 33 1,0 0-1,-82 0 1,-199 0 0,50 0-1,149 0 1,-166 0 0,-16 0 0,0 0-1,215 0 1,-50 0 0,16 0-1,84 0 1,-166 0 0,116 0-1,49 0 1,33 17-1,-33-1 1,50 1 0,-198 65 0,132-82-1,-50 33 1,17 0 0,16 33-1,50-66 1,-149 17 0,0 33-1,99-17 1,66 16-1,34-32 1,-116 32 0,131-49-17,-81 0 17,49 17-1,49-17 1,-16 0 0,-50 16-1,34-16 1,-34 0-1,50 0 11,17 0-19,-34 0 9,133 0 175,-17 0-183,66 0-3,0 0 2,397 0 0,-297 0 2,346 0 7,-413 0 0,-65 0-2,-67 0 1,33-33 1,132 33 0,182 0 0,331 0-1,-480 0 1,-49 0 0,-99-33 0,-1 0-1,-32 17 0,99 16 1,49-17 0,-49 17 0,-50 0-1,-49 0 1,-34 0 0,17-16-1,66 16 1,-16-33 0,-17 33-1,-33 0 1,314 16 0,-16 17-1,-149-16 1,-149-17 0,0 0-1,-17 0 1,1 0 104,-1 0-114,1 0-1,16 0 11,16 0-1,-32 0 1,49 0 41,66 0-52,-99 0 1,-16 0 6,33 0 3,-50 33 983,0-17-991,0 17 3,-17 17 4,-66 16 3,50-17-18</inkml:trace>
    </iact:actionData>
  </iact:action>
</iact:actions>
</file>

<file path=ppt/ink/inkAction2.xml><?xml version="1.0" encoding="utf-8"?>
<iact:actions xmlns:iact="http://schemas.microsoft.com/office/powerpoint/2014/inkAction" lengthUnit="cm" timeUnit="ms">
  <inkml:definitions xmlns:inkml="http://www.w3.org/2003/InkML">
    <inkml:context xml:id="ctx0">
      <inkml:inkSource xml:id="inkSrc0">
        <inkml:traceFormat>
          <inkml:channel name="X" type="integer" min="-2736" max="1920" units="cm"/>
          <inkml:channel name="Y" type="integer" max="2184" units="cm"/>
          <inkml:channel name="T" type="integer" max="2.14748E9" units="dev"/>
        </inkml:traceFormat>
        <inkml:channelProperties>
          <inkml:channelProperty channel="X" name="resolution" value="87.68362" units="1/cm"/>
          <inkml:channelProperty channel="Y" name="resolution" value="73.04348" units="1/cm"/>
          <inkml:channelProperty channel="T" name="resolution" value="1" units="1/dev"/>
        </inkml:channelProperties>
      </inkml:inkSource>
      <inkml:timestamp xml:id="ts0" timeString="2023-04-25T16:13:26.978"/>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act:action type="add" startTime="5953">
    <iact:property name="dataType"/>
    <iact:actionData xml:id="d0">
      <inkml:trace xmlns:inkml="http://www.w3.org/2003/InkML" xml:id="stk0" contextRef="#ctx0" brushRef="#br0">30280 11169 0,'50'0'81,"32"0"-74,-48 0 5,32 0-9,248 0 12,-149 0 2,66 0-1,-148 0 1,-33 0 8,-17 0-17,115-33 9,84 33 0,-83 0-1,65 0 2,-32 16-1,-66-16-2,49 0 3,-148 0-4,49 0 3,-50 0 28,117 33-38,65-16 9,17 32 1,-100-16 0,-81-33 0,-84 0 225,17 0-234,-17 17-2,1-17 2,-17 33 0,49-33 7,-49 66 89,16-33-95,1 50-3,-1-67 4,17 34 6,0-34 2,-16-16-3,-34 0 1,33 0 1,-32 0 0,-34 0-1,-115 0 1,-282 0 0,133-16-1,182-17 1,-133 16 0,83-16-1,0 17 1,83 16 0,-149 0-1,-33 0 1,248 0-16,-199 0 15,133 0 0,16 0 1,-16 0 0,82 0-1,1 0-15,32 0 15,-214 0 1,-117-33 0,216 33-1,-66 0-15,82 0 15,-33 0 0,166 0 1,-1 0 0,-82 0-1,-33 0 1,16 0 0,-33 0 0,-115 0-1,231 0-15,-248 0 17,132 0-4,116 0 3,-17 0 0,1 0 0,-100 0-1,50 0 1,-83 0-1,50 0 1,16 0 0,83 0 0,-17 0-1,-65 0 1,-34 0-1,66 0 1,-32 0 0,98 0 17,-66 0-17,17 0-1,-66 0 1,49 0 0,67 0-2,-50 0 2,33 0 0,16 0 1,1 0-3,-34 0 2,-32 0 0,32 0-1,17 0 1,-33 0-1,0 16 1,33-16 0,-17 50-1,17-50 2,16 0 11,1 0-21,-1 0 77,1 16-80,-1-16 5,1 0 2,-17 0 4,33 17 52,-17-17-62,17 16 2,0 1 196,0-1-198,0 17 3,0-16-3,0-1 7,-16 17 4,16-16-3,0-1 2,49-16 113,1 0-122,-17 0 2,132 33-3,17-33 13,66 0-3,-17 50 1,-132-50-2,149 33 1,-132-33 1,82 0 0,-98 0-1,-51 0-15,67-16 15,-67 16 0,150 0 1,32 0-1,-16 0 1,165 0 0,-214 0-1,-34 0 1,-66 0 0,66 0-1,-82 0-15,115 0 15,116 0 1,-149 0-1,83 0 1,-66 0 0,16 0-1,0 0 1,50 0 0,33 0-1,-116 0 1,-32-17-1,15 0 1,-65 17 1,16 0-2,17 0 0,-1-33 1,117 33 0,-84-16-1,-49 16 1,-33 0 2,0 0-5,34 0 3,15 0 0,-65 0-1,16 0 1,0 0 0,0 0-1,50 0 1,16 0-1,-66 0 57,16 0-66,-16 0 0,34 16 1,-34-16-2,0 0 12,-17 0-2,17 0 329,17 0-340,-1 0 2,-15 0 3,-1 0 7,33 0 288,-17 0-299,-32 0 3,49-33-4,-33 33 3,17-16 8,-34-17 554,1 16-563,49-32 15,-50 32-20,34-32 15,16 49 439,0 0-450,66 0 1,-33 0 0,249 0 1,-117 0 9,-49 33-2,-133 0 147,-32 0-154,32 0-1,-32-17 1,0-16 7,-17 17 1,0 16 36,0 50-44,-17-34 0,-66 67 8,-98 16 0,-84-132 1,1 0 0,-232-116-2,83-16 2,-397-17 0,115 34-1,414 98 2,-297-32-2,264 49 0,116 0 1,-17 16 0,-149 17-1,34-33 1,-1 50 0,149-17-1,-215 49 1,83-65 0,-16 16-1,165-33 1,-83 17-1,198-17 1,-33 33-16,50-17 15,17 1 1,-1-17-1,-16 33 4,0 33-4,17-33 1,-17 66-2,33-66 2,-33-33-2,16 33 2,1-16 0,-1-17-1,0 49 1,1-49 53,-34 33-61,34-33 4,-17 0 106,-17 0-111,34 0-1,-1 0 2,-99 0 8,-148 0 1,165 0-5,-215-49 5,248 49-18,-83 0 16,132 0 0,1 0 4</inkml:trace>
    </iact:actionData>
  </iact:action>
</iact:action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7F6C43-988E-4257-9A1C-C162EF036D58}" type="datetimeFigureOut">
              <a:rPr lang="en-US"/>
              <a:t>4/25/2023</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D491D0-8E1B-49C7-849B-A28568D94497}" type="slidenum">
              <a:rPr/>
              <a:t>‹#›</a:t>
            </a:fld>
            <a:endParaRPr/>
          </a:p>
        </p:txBody>
      </p:sp>
    </p:spTree>
    <p:extLst>
      <p:ext uri="{BB962C8B-B14F-4D97-AF65-F5344CB8AC3E}">
        <p14:creationId xmlns:p14="http://schemas.microsoft.com/office/powerpoint/2010/main" val="1726325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D491D0-8E1B-49C7-849B-A28568D94497}" type="slidenum">
              <a:rPr lang="en-GB" smtClean="0"/>
              <a:t>2</a:t>
            </a:fld>
            <a:endParaRPr lang="en-GB"/>
          </a:p>
        </p:txBody>
      </p:sp>
    </p:spTree>
    <p:extLst>
      <p:ext uri="{BB962C8B-B14F-4D97-AF65-F5344CB8AC3E}">
        <p14:creationId xmlns:p14="http://schemas.microsoft.com/office/powerpoint/2010/main" val="228876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D491D0-8E1B-49C7-849B-A28568D94497}" type="slidenum">
              <a:rPr lang="en-GB" smtClean="0"/>
              <a:t>4</a:t>
            </a:fld>
            <a:endParaRPr lang="en-GB"/>
          </a:p>
        </p:txBody>
      </p:sp>
    </p:spTree>
    <p:extLst>
      <p:ext uri="{BB962C8B-B14F-4D97-AF65-F5344CB8AC3E}">
        <p14:creationId xmlns:p14="http://schemas.microsoft.com/office/powerpoint/2010/main" val="3562521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D491D0-8E1B-49C7-849B-A28568D94497}" type="slidenum">
              <a:rPr lang="en-GB" smtClean="0"/>
              <a:t>5</a:t>
            </a:fld>
            <a:endParaRPr lang="en-GB"/>
          </a:p>
        </p:txBody>
      </p:sp>
    </p:spTree>
    <p:extLst>
      <p:ext uri="{BB962C8B-B14F-4D97-AF65-F5344CB8AC3E}">
        <p14:creationId xmlns:p14="http://schemas.microsoft.com/office/powerpoint/2010/main" val="3498243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D491D0-8E1B-49C7-849B-A28568D94497}" type="slidenum">
              <a:rPr lang="en-GB" smtClean="0"/>
              <a:t>11</a:t>
            </a:fld>
            <a:endParaRPr lang="en-GB"/>
          </a:p>
        </p:txBody>
      </p:sp>
    </p:spTree>
    <p:extLst>
      <p:ext uri="{BB962C8B-B14F-4D97-AF65-F5344CB8AC3E}">
        <p14:creationId xmlns:p14="http://schemas.microsoft.com/office/powerpoint/2010/main" val="1190163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inv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2832533" y="1371600"/>
            <a:ext cx="9359467" cy="297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2832533" y="4462272"/>
            <a:ext cx="9359467" cy="1033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bwMode="black">
          <a:xfrm>
            <a:off x="3175199" y="1943842"/>
            <a:ext cx="8500062" cy="2387600"/>
          </a:xfrm>
        </p:spPr>
        <p:txBody>
          <a:bodyPr anchor="b"/>
          <a:lstStyle>
            <a:lvl1pPr algn="l">
              <a:lnSpc>
                <a:spcPct val="90000"/>
              </a:lnSpc>
              <a:defRPr sz="6000" b="1">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3175199" y="4538659"/>
            <a:ext cx="8500062" cy="865321"/>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Date Placeholder 3"/>
          <p:cNvSpPr>
            <a:spLocks noGrp="1"/>
          </p:cNvSpPr>
          <p:nvPr>
            <p:ph type="dt" sz="half" idx="10"/>
          </p:nvPr>
        </p:nvSpPr>
        <p:spPr/>
        <p:txBody>
          <a:bodyPr/>
          <a:lstStyle>
            <a:lvl1pPr>
              <a:defRPr>
                <a:solidFill>
                  <a:schemeClr val="bg2"/>
                </a:solidFill>
              </a:defRPr>
            </a:lvl1pPr>
          </a:lstStyle>
          <a:p>
            <a:fld id="{2CCFE9AC-F15C-4FA0-A6F1-298829FA691D}" type="datetimeFigureOut">
              <a:rPr lang="en-US" smtClean="0"/>
              <a:pPr/>
              <a:t>4/25/2023</a:t>
            </a:fld>
            <a:endParaRPr lang="en-US" dirty="0"/>
          </a:p>
        </p:txBody>
      </p:sp>
      <p:sp>
        <p:nvSpPr>
          <p:cNvPr id="12" name="Footer Placeholder 4"/>
          <p:cNvSpPr>
            <a:spLocks noGrp="1"/>
          </p:cNvSpPr>
          <p:nvPr>
            <p:ph type="ftr" sz="quarter" idx="11"/>
          </p:nvPr>
        </p:nvSpPr>
        <p:spPr/>
        <p:txBody>
          <a:bodyPr/>
          <a:lstStyle>
            <a:lvl1pPr>
              <a:defRPr>
                <a:solidFill>
                  <a:schemeClr val="bg2"/>
                </a:solidFill>
              </a:defRPr>
            </a:lvl1pPr>
          </a:lstStyle>
          <a:p>
            <a:endParaRPr lang="en-US"/>
          </a:p>
        </p:txBody>
      </p:sp>
      <p:sp>
        <p:nvSpPr>
          <p:cNvPr id="13" name="Slide Number Placeholder 5"/>
          <p:cNvSpPr>
            <a:spLocks noGrp="1"/>
          </p:cNvSpPr>
          <p:nvPr>
            <p:ph type="sldNum" sz="quarter" idx="12"/>
          </p:nvPr>
        </p:nvSpPr>
        <p:spPr/>
        <p:txBody>
          <a:bodyPr/>
          <a:lstStyle>
            <a:lvl1pPr>
              <a:defRPr>
                <a:solidFill>
                  <a:schemeClr val="bg2"/>
                </a:solidFill>
              </a:defRPr>
            </a:lvl1pPr>
          </a:lstStyle>
          <a:p>
            <a:fld id="{BD266BE7-899D-4075-917F-DBDE33B6B692}" type="slidenum">
              <a:rPr lang="en-US" smtClean="0"/>
              <a:pPr/>
              <a:t>‹#›</a:t>
            </a:fld>
            <a:endParaRPr lang="en-US"/>
          </a:p>
        </p:txBody>
      </p:sp>
    </p:spTree>
    <p:extLst>
      <p:ext uri="{BB962C8B-B14F-4D97-AF65-F5344CB8AC3E}">
        <p14:creationId xmlns:p14="http://schemas.microsoft.com/office/powerpoint/2010/main" val="30475499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CCFE9AC-F15C-4FA0-A6F1-298829FA691D}" type="datetimeFigureOut">
              <a:rPr lang="en-US"/>
              <a:t>4/25/2023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5413334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inv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3502152" y="-20637"/>
            <a:ext cx="7315200" cy="434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3502152" y="4462272"/>
            <a:ext cx="7315200" cy="1719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bwMode="black">
          <a:xfrm>
            <a:off x="3838015" y="658346"/>
            <a:ext cx="6597464" cy="3664417"/>
          </a:xfrm>
        </p:spPr>
        <p:txBody>
          <a:bodyPr anchor="b">
            <a:normAutofit/>
          </a:bodyPr>
          <a:lstStyle>
            <a:lvl1pPr>
              <a:lnSpc>
                <a:spcPct val="90000"/>
              </a:lnSpc>
              <a:defRPr sz="5000" b="1">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3838014" y="4589463"/>
            <a:ext cx="6597465" cy="1500187"/>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bg2"/>
                </a:solidFill>
              </a:defRPr>
            </a:lvl1pPr>
          </a:lstStyle>
          <a:p>
            <a:fld id="{2CCFE9AC-F15C-4FA0-A6F1-298829FA691D}" type="datetimeFigureOut">
              <a:rPr lang="en-US" smtClean="0"/>
              <a:pPr/>
              <a:t>4/25/2023</a:t>
            </a:fld>
            <a:endParaRPr lang="en-US"/>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BD266BE7-899D-4075-917F-DBDE33B6B692}" type="slidenum">
              <a:rPr lang="en-US" smtClean="0"/>
              <a:pPr/>
              <a:t>‹#›</a:t>
            </a:fld>
            <a:endParaRPr lang="en-US"/>
          </a:p>
        </p:txBody>
      </p:sp>
    </p:spTree>
    <p:extLst>
      <p:ext uri="{BB962C8B-B14F-4D97-AF65-F5344CB8AC3E}">
        <p14:creationId xmlns:p14="http://schemas.microsoft.com/office/powerpoint/2010/main" val="42824528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80160" y="2194560"/>
            <a:ext cx="4489704" cy="3986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415368" y="2194560"/>
            <a:ext cx="4493424" cy="3986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CCFE9AC-F15C-4FA0-A6F1-298829FA691D}" type="datetimeFigureOut">
              <a:rPr lang="en-US"/>
              <a:t>4/25/2023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32010400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280160" y="1828456"/>
            <a:ext cx="4489704" cy="83069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0160" y="2743194"/>
            <a:ext cx="4489704" cy="343376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19088" y="1828456"/>
            <a:ext cx="4489704" cy="83069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9088" y="2743194"/>
            <a:ext cx="4489704" cy="343376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CCFE9AC-F15C-4FA0-A6F1-298829FA691D}" type="datetimeFigureOut">
              <a:rPr lang="en-US"/>
              <a:t>4/25/2023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42612869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CCFE9AC-F15C-4FA0-A6F1-298829FA691D}" type="datetimeFigureOut">
              <a:rPr lang="en-US"/>
              <a:t>4/25/2023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2641611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CFE9AC-F15C-4FA0-A6F1-298829FA691D}" type="datetimeFigureOut">
              <a:rPr lang="en-US"/>
              <a:t>4/25/2023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18302962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endParaRPr/>
          </a:p>
        </p:txBody>
      </p:sp>
      <p:sp>
        <p:nvSpPr>
          <p:cNvPr id="4" name="Text Placeholder 2"/>
          <p:cNvSpPr>
            <a:spLocks noGrp="1"/>
          </p:cNvSpPr>
          <p:nvPr>
            <p:ph type="body" sz="half" idx="2"/>
          </p:nvPr>
        </p:nvSpPr>
        <p:spPr>
          <a:xfrm>
            <a:off x="1291818" y="2465294"/>
            <a:ext cx="3834874" cy="3711669"/>
          </a:xfrm>
        </p:spPr>
        <p:txBody>
          <a:bodyPr>
            <a:normAutofit/>
          </a:bodyPr>
          <a:lstStyle>
            <a:lvl1pPr marL="0" indent="0">
              <a:spcBef>
                <a:spcPts val="1500"/>
              </a:spcBef>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3"/>
          <p:cNvSpPr>
            <a:spLocks noGrp="1"/>
          </p:cNvSpPr>
          <p:nvPr>
            <p:ph idx="1"/>
          </p:nvPr>
        </p:nvSpPr>
        <p:spPr>
          <a:xfrm>
            <a:off x="5518897" y="2465294"/>
            <a:ext cx="5174504" cy="3711669"/>
          </a:xfrm>
        </p:spPr>
        <p:txBody>
          <a:bodyPr>
            <a:normAutofit/>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CCFE9AC-F15C-4FA0-A6F1-298829FA691D}" type="datetimeFigureOut">
              <a:rPr lang="en-US"/>
              <a:t>4/25/2023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31147424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lvl1pPr>
              <a:defRPr sz="3000"/>
            </a:lvl1pPr>
          </a:lstStyle>
          <a:p>
            <a:r>
              <a:rPr lang="en-US"/>
              <a:t>Click to edit Master title style</a:t>
            </a:r>
            <a:endParaRPr/>
          </a:p>
        </p:txBody>
      </p:sp>
      <p:sp>
        <p:nvSpPr>
          <p:cNvPr id="4" name="Text Placeholder 3"/>
          <p:cNvSpPr>
            <a:spLocks noGrp="1"/>
          </p:cNvSpPr>
          <p:nvPr>
            <p:ph type="body" sz="half" idx="2"/>
          </p:nvPr>
        </p:nvSpPr>
        <p:spPr>
          <a:xfrm>
            <a:off x="1291819" y="2465293"/>
            <a:ext cx="3834874" cy="3711669"/>
          </a:xfrm>
        </p:spPr>
        <p:txBody>
          <a:bodyPr>
            <a:normAutofit/>
          </a:bodyPr>
          <a:lstStyle>
            <a:lvl1pPr marL="0" indent="0">
              <a:buNone/>
              <a:defRPr sz="2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518896" y="1828456"/>
            <a:ext cx="5389895" cy="5029544"/>
          </a:xfrm>
        </p:spPr>
        <p:txBody>
          <a:bodyPr tIns="13716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2CCFE9AC-F15C-4FA0-A6F1-298829FA691D}" type="datetimeFigureOut">
              <a:rPr lang="en-US"/>
              <a:t>4/25/2023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41613664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2CCFE9AC-F15C-4FA0-A6F1-298829FA691D}" type="datetimeFigureOut">
              <a:rPr lang="en-US"/>
              <a:t>4/25/2023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BD266BE7-899D-4075-917F-DBDE33B6B692}" type="slidenum">
              <a:rPr/>
              <a:t>‹#›</a:t>
            </a:fld>
            <a:endParaRPr/>
          </a:p>
        </p:txBody>
      </p:sp>
    </p:spTree>
    <p:extLst>
      <p:ext uri="{BB962C8B-B14F-4D97-AF65-F5344CB8AC3E}">
        <p14:creationId xmlns:p14="http://schemas.microsoft.com/office/powerpoint/2010/main" val="26644058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p:cNvSpPr/>
          <p:nvPr/>
        </p:nvSpPr>
        <p:spPr>
          <a:xfrm rot="5400000">
            <a:off x="8267671" y="3370131"/>
            <a:ext cx="6858000" cy="1188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invGray">
          <a:xfrm rot="5400000">
            <a:off x="7523375" y="2743540"/>
            <a:ext cx="6857433" cy="1371487"/>
          </a:xfrm>
          <a:prstGeom prst="rect">
            <a:avLst/>
          </a:prstGeom>
        </p:spPr>
      </p:pic>
      <p:sp>
        <p:nvSpPr>
          <p:cNvPr id="2" name="Vertical Title 1"/>
          <p:cNvSpPr>
            <a:spLocks noGrp="1"/>
          </p:cNvSpPr>
          <p:nvPr>
            <p:ph type="title" orient="vert"/>
          </p:nvPr>
        </p:nvSpPr>
        <p:spPr>
          <a:xfrm>
            <a:off x="10266348" y="462249"/>
            <a:ext cx="1370886" cy="571471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378199" y="462249"/>
            <a:ext cx="9693088" cy="571471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a:xfrm>
            <a:off x="378199" y="6356350"/>
            <a:ext cx="1971947" cy="365125"/>
          </a:xfrm>
        </p:spPr>
        <p:txBody>
          <a:bodyPr/>
          <a:lstStyle/>
          <a:p>
            <a:fld id="{2CCFE9AC-F15C-4FA0-A6F1-298829FA691D}" type="datetimeFigureOut">
              <a:rPr lang="en-US"/>
              <a:t>4/25/2023</a:t>
            </a:fld>
            <a:endParaRPr/>
          </a:p>
        </p:txBody>
      </p:sp>
      <p:sp>
        <p:nvSpPr>
          <p:cNvPr id="5" name="Footer Placeholder 4"/>
          <p:cNvSpPr>
            <a:spLocks noGrp="1"/>
          </p:cNvSpPr>
          <p:nvPr>
            <p:ph type="ftr" sz="quarter" idx="11"/>
          </p:nvPr>
        </p:nvSpPr>
        <p:spPr>
          <a:xfrm>
            <a:off x="2382374" y="6356350"/>
            <a:ext cx="5687786" cy="365125"/>
          </a:xfrm>
        </p:spPr>
        <p:txBody>
          <a:bodyPr/>
          <a:lstStyle/>
          <a:p>
            <a:endParaRPr/>
          </a:p>
        </p:txBody>
      </p:sp>
      <p:sp>
        <p:nvSpPr>
          <p:cNvPr id="6" name="Slide Number Placeholder 5"/>
          <p:cNvSpPr>
            <a:spLocks noGrp="1"/>
          </p:cNvSpPr>
          <p:nvPr>
            <p:ph type="sldNum" sz="quarter" idx="12"/>
          </p:nvPr>
        </p:nvSpPr>
        <p:spPr>
          <a:xfrm>
            <a:off x="8102389" y="6356350"/>
            <a:ext cx="1968898" cy="365125"/>
          </a:xfrm>
        </p:spPr>
        <p:txBody>
          <a:bodyPr/>
          <a:lstStyle/>
          <a:p>
            <a:fld id="{BD266BE7-899D-4075-917F-DBDE33B6B692}" type="slidenum">
              <a:rPr/>
              <a:t>‹#›</a:t>
            </a:fld>
            <a:endParaRPr/>
          </a:p>
        </p:txBody>
      </p:sp>
    </p:spTree>
    <p:extLst>
      <p:ext uri="{BB962C8B-B14F-4D97-AF65-F5344CB8AC3E}">
        <p14:creationId xmlns:p14="http://schemas.microsoft.com/office/powerpoint/2010/main" val="30294111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mp; Bullets">
    <p:spTree>
      <p:nvGrpSpPr>
        <p:cNvPr id="1" name=""/>
        <p:cNvGrpSpPr/>
        <p:nvPr/>
      </p:nvGrpSpPr>
      <p:grpSpPr>
        <a:xfrm>
          <a:off x="0" y="0"/>
          <a:ext cx="0" cy="0"/>
          <a:chOff x="0" y="0"/>
          <a:chExt cx="0" cy="0"/>
        </a:xfrm>
      </p:grpSpPr>
      <p:sp>
        <p:nvSpPr>
          <p:cNvPr id="2" name="Title 1"/>
          <p:cNvSpPr>
            <a:spLocks noGrp="1"/>
          </p:cNvSpPr>
          <p:nvPr>
            <p:ph type="title"/>
          </p:nvPr>
        </p:nvSpPr>
        <p:spPr>
          <a:xfrm>
            <a:off x="1528763" y="1285875"/>
            <a:ext cx="9346406" cy="1848445"/>
          </a:xfrm>
          <a:prstGeom prst="rect">
            <a:avLst/>
          </a:prstGeom>
        </p:spPr>
        <p:txBody>
          <a:bodyPr lIns="76535" tIns="38268" rIns="76535" bIns="38268"/>
          <a:lstStyle>
            <a:lvl1pPr>
              <a:defRPr sz="5000"/>
            </a:lvl1pPr>
          </a:lstStyle>
          <a:p>
            <a:r>
              <a:rPr lang="en-US" dirty="0"/>
              <a:t>Click to edit Master title style</a:t>
            </a:r>
          </a:p>
        </p:txBody>
      </p:sp>
      <p:sp>
        <p:nvSpPr>
          <p:cNvPr id="5" name="Text Placeholder 4"/>
          <p:cNvSpPr>
            <a:spLocks noGrp="1"/>
          </p:cNvSpPr>
          <p:nvPr>
            <p:ph type="body" sz="quarter" idx="10" hasCustomPrompt="1"/>
          </p:nvPr>
        </p:nvSpPr>
        <p:spPr>
          <a:xfrm>
            <a:off x="1509713" y="3281437"/>
            <a:ext cx="9372600" cy="2743200"/>
          </a:xfrm>
          <a:prstGeom prst="rect">
            <a:avLst/>
          </a:prstGeom>
        </p:spPr>
        <p:txBody>
          <a:bodyPr lIns="76535" tIns="38268" rIns="76535" bIns="38268" anchor="ctr"/>
          <a:lstStyle>
            <a:lvl1pPr algn="l">
              <a:spcAft>
                <a:spcPts val="900"/>
              </a:spcAft>
              <a:buFont typeface="Arial"/>
              <a:buChar char="•"/>
              <a:defRPr/>
            </a:lvl1pPr>
            <a:lvl2pPr algn="l">
              <a:spcAft>
                <a:spcPts val="900"/>
              </a:spcAft>
              <a:buFont typeface="Arial"/>
              <a:buChar char="•"/>
              <a:defRPr/>
            </a:lvl2pPr>
            <a:lvl3pPr algn="l">
              <a:spcAft>
                <a:spcPts val="900"/>
              </a:spcAft>
              <a:buFont typeface="Arial"/>
              <a:buChar char="•"/>
              <a:defRPr/>
            </a:lvl3pPr>
            <a:lvl4pPr algn="l">
              <a:spcAft>
                <a:spcPts val="900"/>
              </a:spcAft>
              <a:buFont typeface="Arial"/>
              <a:buChar char="•"/>
              <a:defRPr/>
            </a:lvl4pPr>
            <a:lvl5pPr algn="l">
              <a:spcAft>
                <a:spcPts val="900"/>
              </a:spcAft>
              <a:buFont typeface="Arial"/>
              <a:buChar char="•"/>
              <a:defRPr/>
            </a:lvl5pPr>
          </a:lstStyle>
          <a:p>
            <a:pPr lvl="0"/>
            <a:r>
              <a:rPr lang="en-US" dirty="0"/>
              <a:t> Click to edit Master text styles</a:t>
            </a:r>
          </a:p>
          <a:p>
            <a:pPr lvl="1"/>
            <a:r>
              <a:rPr lang="en-US" dirty="0"/>
              <a:t> Second level</a:t>
            </a:r>
          </a:p>
          <a:p>
            <a:pPr lvl="2"/>
            <a:r>
              <a:rPr lang="en-US" dirty="0"/>
              <a:t> Third level</a:t>
            </a:r>
          </a:p>
          <a:p>
            <a:pPr lvl="3"/>
            <a:r>
              <a:rPr lang="en-US" dirty="0"/>
              <a:t> Fourth level</a:t>
            </a:r>
          </a:p>
          <a:p>
            <a:pPr lvl="4"/>
            <a:r>
              <a:rPr lang="en-US" dirty="0"/>
              <a:t> Fifth level</a:t>
            </a:r>
          </a:p>
        </p:txBody>
      </p:sp>
    </p:spTree>
    <p:extLst>
      <p:ext uri="{BB962C8B-B14F-4D97-AF65-F5344CB8AC3E}">
        <p14:creationId xmlns:p14="http://schemas.microsoft.com/office/powerpoint/2010/main" val="9312813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347472"/>
            <a:ext cx="12188952" cy="1188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8" name="Picture 7"/>
          <p:cNvPicPr>
            <a:picLocks noChangeAspect="1"/>
          </p:cNvPicPr>
          <p:nvPr/>
        </p:nvPicPr>
        <p:blipFill>
          <a:blip r:embed="rId14">
            <a:extLst>
              <a:ext uri="{28A0092B-C50C-407E-A947-70E740481C1C}">
                <a14:useLocalDpi xmlns:a14="http://schemas.microsoft.com/office/drawing/2010/main" val="0"/>
              </a:ext>
            </a:extLst>
          </a:blip>
          <a:stretch>
            <a:fillRect/>
          </a:stretch>
        </p:blipFill>
        <p:spPr bwMode="invGray">
          <a:xfrm>
            <a:off x="0" y="457200"/>
            <a:ext cx="12188952" cy="1371257"/>
          </a:xfrm>
          <a:prstGeom prst="rect">
            <a:avLst/>
          </a:prstGeom>
        </p:spPr>
      </p:pic>
      <p:sp>
        <p:nvSpPr>
          <p:cNvPr id="2" name="Title Placeholder 1"/>
          <p:cNvSpPr>
            <a:spLocks noGrp="1"/>
          </p:cNvSpPr>
          <p:nvPr>
            <p:ph type="title"/>
          </p:nvPr>
        </p:nvSpPr>
        <p:spPr bwMode="black">
          <a:xfrm>
            <a:off x="1280160" y="466343"/>
            <a:ext cx="9628632" cy="136211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280160" y="2190749"/>
            <a:ext cx="9628632" cy="398621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280160" y="6356350"/>
            <a:ext cx="1971947" cy="365125"/>
          </a:xfrm>
          <a:prstGeom prst="rect">
            <a:avLst/>
          </a:prstGeom>
        </p:spPr>
        <p:txBody>
          <a:bodyPr vert="horz" lIns="91440" tIns="45720" rIns="91440" bIns="45720" rtlCol="0" anchor="ctr"/>
          <a:lstStyle>
            <a:lvl1pPr algn="l">
              <a:defRPr sz="1200" baseline="0">
                <a:solidFill>
                  <a:schemeClr val="tx1"/>
                </a:solidFill>
              </a:defRPr>
            </a:lvl1pPr>
          </a:lstStyle>
          <a:p>
            <a:fld id="{2CCFE9AC-F15C-4FA0-A6F1-298829FA691D}" type="datetimeFigureOut">
              <a:rPr lang="en-US" smtClean="0"/>
              <a:pPr/>
              <a:t>4/25/2023</a:t>
            </a:fld>
            <a:endParaRPr lang="en-US" dirty="0"/>
          </a:p>
        </p:txBody>
      </p:sp>
      <p:sp>
        <p:nvSpPr>
          <p:cNvPr id="5" name="Footer Placeholder 4"/>
          <p:cNvSpPr>
            <a:spLocks noGrp="1"/>
          </p:cNvSpPr>
          <p:nvPr>
            <p:ph type="ftr" sz="quarter" idx="3"/>
          </p:nvPr>
        </p:nvSpPr>
        <p:spPr>
          <a:xfrm>
            <a:off x="3252107" y="6356350"/>
            <a:ext cx="5687786" cy="365125"/>
          </a:xfrm>
          <a:prstGeom prst="rect">
            <a:avLst/>
          </a:prstGeom>
        </p:spPr>
        <p:txBody>
          <a:bodyPr vert="horz" lIns="91440" tIns="45720" rIns="91440" bIns="45720" rtlCol="0" anchor="ctr"/>
          <a:lstStyle>
            <a:lvl1pPr algn="ctr">
              <a:defRPr sz="1200" baseline="0">
                <a:solidFill>
                  <a:schemeClr val="tx1"/>
                </a:solidFill>
              </a:defRPr>
            </a:lvl1pPr>
          </a:lstStyle>
          <a:p>
            <a:endParaRPr lang="en-US"/>
          </a:p>
        </p:txBody>
      </p:sp>
      <p:sp>
        <p:nvSpPr>
          <p:cNvPr id="6" name="Slide Number Placeholder 5"/>
          <p:cNvSpPr>
            <a:spLocks noGrp="1"/>
          </p:cNvSpPr>
          <p:nvPr>
            <p:ph type="sldNum" sz="quarter" idx="4"/>
          </p:nvPr>
        </p:nvSpPr>
        <p:spPr>
          <a:xfrm>
            <a:off x="8939894" y="6356350"/>
            <a:ext cx="1968898" cy="365125"/>
          </a:xfrm>
          <a:prstGeom prst="rect">
            <a:avLst/>
          </a:prstGeom>
        </p:spPr>
        <p:txBody>
          <a:bodyPr vert="horz" lIns="91440" tIns="45720" rIns="91440" bIns="45720" rtlCol="0" anchor="ctr"/>
          <a:lstStyle>
            <a:lvl1pPr algn="r">
              <a:defRPr sz="1200" baseline="0">
                <a:solidFill>
                  <a:schemeClr val="tx1"/>
                </a:solidFill>
              </a:defRPr>
            </a:lvl1pPr>
          </a:lstStyle>
          <a:p>
            <a:fld id="{BD266BE7-899D-4075-917F-DBDE33B6B692}" type="slidenum">
              <a:rPr lang="en-US" smtClean="0"/>
              <a:pPr/>
              <a:t>‹#›</a:t>
            </a:fld>
            <a:endParaRPr lang="en-US"/>
          </a:p>
        </p:txBody>
      </p:sp>
    </p:spTree>
    <p:extLst>
      <p:ext uri="{BB962C8B-B14F-4D97-AF65-F5344CB8AC3E}">
        <p14:creationId xmlns:p14="http://schemas.microsoft.com/office/powerpoint/2010/main" val="28719210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5="http://schemas.microsoft.com/office/powerpoint/2012/main">
    <mc:Choice Requires="p15">
      <p:transition xmlns:p14="http://schemas.microsoft.com/office/powerpoint/2010/main" p14:dur="10">
        <p15:prstTrans prst="peelOff"/>
      </p:transition>
    </mc:Choice>
    <mc:Fallback xmlns="">
      <p:transition>
        <p:fade/>
      </p:transition>
    </mc:Fallback>
  </mc:AlternateContent>
  <p:txStyles>
    <p:titleStyle>
      <a:lvl1pPr algn="l" defTabSz="914400" rtl="0" eaLnBrk="1" latinLnBrk="0" hangingPunct="1">
        <a:lnSpc>
          <a:spcPct val="95000"/>
        </a:lnSpc>
        <a:spcBef>
          <a:spcPct val="0"/>
        </a:spcBef>
        <a:buNone/>
        <a:defRPr sz="3000" kern="1200">
          <a:solidFill>
            <a:schemeClr val="bg1"/>
          </a:solidFill>
          <a:latin typeface="+mj-lt"/>
          <a:ea typeface="+mj-ea"/>
          <a:cs typeface="+mj-cs"/>
        </a:defRPr>
      </a:lvl1pPr>
    </p:titleStyle>
    <p:body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hyperlink" Target="https://socialcare.wales/resources-guidance/information-and-learning-hub/sswbact/overview" TargetMode="External"/><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hyperlink" Target="https://www.futuregenerations.wales/wp-content/uploads/2017/01/WFGAct-English.pdf" TargetMode="External"/><Relationship Id="rId12"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www.gov.wales/sites/default/files/publications/2021-09/a-healthier-wales-our-plan-for-health-and-social-care.pdf" TargetMode="External"/><Relationship Id="rId11" Type="http://schemas.openxmlformats.org/officeDocument/2006/relationships/hyperlink" Target="https://phw.nhs.wales/about-us/our-priorities/" TargetMode="External"/><Relationship Id="rId5" Type="http://schemas.openxmlformats.org/officeDocument/2006/relationships/hyperlink" Target="https://www.bevancommission.org/app/uploads/2021/12/Simply-prudent-healthcare.pdf" TargetMode="External"/><Relationship Id="rId10" Type="http://schemas.openxmlformats.org/officeDocument/2006/relationships/hyperlink" Target="https://sbuhb.nhs.wales/community-primary-care/clusters/clusters/" TargetMode="External"/><Relationship Id="rId4" Type="http://schemas.openxmlformats.org/officeDocument/2006/relationships/notesSlide" Target="../notesSlides/notesSlide3.xml"/><Relationship Id="rId9" Type="http://schemas.openxmlformats.org/officeDocument/2006/relationships/hyperlink" Target="https://wcva.cymru/wp-content/uploads/2020/01/Prosperity-for-all.pdf"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hyperlink" Target="https://www.gov.wales/sites/default/files/publications/2018-01/Review-health-social-care-report-final.pdf"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png"/><Relationship Id="rId5" Type="http://schemas.microsoft.com/office/2011/relationships/inkAction" Target="../ink/inkAction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hyperlink" Target="https://sbuhb.nhs.wales/community-primary-care/clusters/clusters/" TargetMode="External"/><Relationship Id="rId3" Type="http://schemas.openxmlformats.org/officeDocument/2006/relationships/slideLayout" Target="../slideLayouts/slideLayout2.xml"/><Relationship Id="rId7" Type="http://schemas.openxmlformats.org/officeDocument/2006/relationships/hyperlink" Target="https://wcva.cymru/wp-content/uploads/2020/01/Prosperity-for-all.pdf"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socialcare.wales/resources-guidance/information-and-learning-hub/sswbact/overview" TargetMode="External"/><Relationship Id="rId5" Type="http://schemas.openxmlformats.org/officeDocument/2006/relationships/hyperlink" Target="https://www.futuregenerations.wales/wp-content/uploads/2017/01/WFGAct-English.pdf" TargetMode="External"/><Relationship Id="rId10" Type="http://schemas.openxmlformats.org/officeDocument/2006/relationships/image" Target="../media/image7.png"/><Relationship Id="rId4" Type="http://schemas.openxmlformats.org/officeDocument/2006/relationships/hyperlink" Target="https://www.gov.wales/sites/default/files/publications/2021-09/a-healthier-wales-our-plan-for-health-and-social-care.pdf" TargetMode="External"/><Relationship Id="rId9" Type="http://schemas.openxmlformats.org/officeDocument/2006/relationships/hyperlink" Target="https://phw.nhs.wales/about-us/our-priorities/"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customXml" Target="../ink/ink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gov.wales/sites/default/files/publications/2021-03/health-and-social-care-in-wales--covid-19-looking-forward_0.pdf" TargetMode="External"/><Relationship Id="rId11" Type="http://schemas.openxmlformats.org/officeDocument/2006/relationships/image" Target="../media/image7.png"/><Relationship Id="rId5" Type="http://schemas.openxmlformats.org/officeDocument/2006/relationships/image" Target="../media/image10.png"/><Relationship Id="rId10" Type="http://schemas.openxmlformats.org/officeDocument/2006/relationships/customXml" Target="../ink/ink3.xml"/><Relationship Id="rId4" Type="http://schemas.openxmlformats.org/officeDocument/2006/relationships/hyperlink" Target="https://www.gov.wales/sites/default/files/publications/2020-05/maintaining-essential-health-services-during-the-covid-19-pandemic-summary-of-services-deemed-essential.pdf" TargetMode="External"/><Relationship Id="rId9" Type="http://schemas.openxmlformats.org/officeDocument/2006/relationships/customXml" Target="../ink/ink2.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0.m4a"/><Relationship Id="rId1" Type="http://schemas.microsoft.com/office/2007/relationships/media" Target="../media/media10.m4a"/><Relationship Id="rId6" Type="http://schemas.microsoft.com/office/2011/relationships/inkAction" Target="../ink/inkAction2.xml"/><Relationship Id="rId5" Type="http://schemas.openxmlformats.org/officeDocument/2006/relationships/image" Target="../media/image6.png"/><Relationship Id="rId4" Type="http://schemas.openxmlformats.org/officeDocument/2006/relationships/hyperlink" Target="https://senedd.wales/laid%20documents/cr-ld11226/cr-ld11226-e.pdf"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image" Target="../media/image13.jpe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7.pn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7.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7.png"/><Relationship Id="rId4" Type="http://schemas.openxmlformats.org/officeDocument/2006/relationships/hyperlink" Target="http://www.bbcnews.co.uk/" TargetMode="Externa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7.png"/><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ctrTitle"/>
          </p:nvPr>
        </p:nvSpPr>
        <p:spPr>
          <a:xfrm>
            <a:off x="3175199" y="1597306"/>
            <a:ext cx="8500062" cy="2734136"/>
          </a:xfrm>
        </p:spPr>
        <p:txBody>
          <a:bodyPr anchor="t">
            <a:noAutofit/>
          </a:bodyPr>
          <a:lstStyle/>
          <a:p>
            <a:pPr algn="ctr">
              <a:lnSpc>
                <a:spcPct val="100000"/>
              </a:lnSpc>
            </a:pPr>
            <a:r>
              <a:rPr lang="en-US" sz="3200" dirty="0">
                <a:solidFill>
                  <a:schemeClr val="tx2">
                    <a:lumMod val="65000"/>
                    <a:lumOff val="35000"/>
                  </a:schemeClr>
                </a:solidFill>
                <a:latin typeface="Abadi" panose="020B0604020104020204" pitchFamily="34" charset="0"/>
              </a:rPr>
              <a:t>BMNS5002</a:t>
            </a:r>
            <a:br>
              <a:rPr lang="en-US" sz="3200" dirty="0">
                <a:solidFill>
                  <a:schemeClr val="tx2">
                    <a:lumMod val="65000"/>
                    <a:lumOff val="35000"/>
                  </a:schemeClr>
                </a:solidFill>
                <a:latin typeface="Abadi" panose="020B0604020104020204" pitchFamily="34" charset="0"/>
              </a:rPr>
            </a:br>
            <a:r>
              <a:rPr lang="en-US" sz="3200" dirty="0">
                <a:solidFill>
                  <a:schemeClr val="tx2">
                    <a:lumMod val="65000"/>
                    <a:lumOff val="35000"/>
                  </a:schemeClr>
                </a:solidFill>
                <a:latin typeface="Abadi" panose="020B0604020104020204" pitchFamily="34" charset="0"/>
              </a:rPr>
              <a:t>Community Care</a:t>
            </a:r>
            <a:br>
              <a:rPr lang="en-US" sz="3200" dirty="0">
                <a:solidFill>
                  <a:schemeClr val="tx2">
                    <a:lumMod val="65000"/>
                    <a:lumOff val="35000"/>
                  </a:schemeClr>
                </a:solidFill>
                <a:latin typeface="Abadi" panose="020B0604020104020204" pitchFamily="34" charset="0"/>
              </a:rPr>
            </a:br>
            <a:br>
              <a:rPr lang="en-US" sz="3200" dirty="0">
                <a:solidFill>
                  <a:schemeClr val="tx2">
                    <a:lumMod val="65000"/>
                    <a:lumOff val="35000"/>
                  </a:schemeClr>
                </a:solidFill>
                <a:latin typeface="Abadi" panose="020B0604020104020204" pitchFamily="34" charset="0"/>
              </a:rPr>
            </a:br>
            <a:r>
              <a:rPr lang="en-US" sz="3200" dirty="0">
                <a:solidFill>
                  <a:schemeClr val="tx2">
                    <a:lumMod val="65000"/>
                    <a:lumOff val="35000"/>
                  </a:schemeClr>
                </a:solidFill>
                <a:latin typeface="Abadi" panose="020B0604020104020204" pitchFamily="34" charset="0"/>
              </a:rPr>
              <a:t>Additional Assessment Guidance</a:t>
            </a:r>
            <a:br>
              <a:rPr lang="en-US" sz="3200" dirty="0">
                <a:solidFill>
                  <a:schemeClr val="tx2">
                    <a:lumMod val="65000"/>
                    <a:lumOff val="35000"/>
                  </a:schemeClr>
                </a:solidFill>
                <a:latin typeface="Abadi" panose="020B0604020104020204" pitchFamily="34" charset="0"/>
              </a:rPr>
            </a:br>
            <a:endParaRPr lang="en-US" sz="3200" dirty="0">
              <a:solidFill>
                <a:schemeClr val="tx2"/>
              </a:solidFill>
            </a:endParaRPr>
          </a:p>
        </p:txBody>
      </p:sp>
      <p:sp>
        <p:nvSpPr>
          <p:cNvPr id="14" name="Text Placeholder 2"/>
          <p:cNvSpPr>
            <a:spLocks noGrp="1"/>
          </p:cNvSpPr>
          <p:nvPr>
            <p:ph type="subTitle" idx="1"/>
          </p:nvPr>
        </p:nvSpPr>
        <p:spPr/>
        <p:txBody>
          <a:bodyPr>
            <a:normAutofit lnSpcReduction="10000"/>
          </a:bodyPr>
          <a:lstStyle/>
          <a:p>
            <a:pPr algn="ctr"/>
            <a:r>
              <a:rPr lang="en-US" dirty="0">
                <a:solidFill>
                  <a:schemeClr val="tx2">
                    <a:lumMod val="65000"/>
                    <a:lumOff val="35000"/>
                  </a:schemeClr>
                </a:solidFill>
              </a:rPr>
              <a:t>24</a:t>
            </a:r>
            <a:r>
              <a:rPr lang="en-US" baseline="30000" dirty="0">
                <a:solidFill>
                  <a:schemeClr val="tx2">
                    <a:lumMod val="65000"/>
                    <a:lumOff val="35000"/>
                  </a:schemeClr>
                </a:solidFill>
              </a:rPr>
              <a:t>th</a:t>
            </a:r>
            <a:r>
              <a:rPr lang="en-US" dirty="0">
                <a:solidFill>
                  <a:schemeClr val="tx2">
                    <a:lumMod val="65000"/>
                    <a:lumOff val="35000"/>
                  </a:schemeClr>
                </a:solidFill>
              </a:rPr>
              <a:t> April 2023</a:t>
            </a:r>
          </a:p>
          <a:p>
            <a:pPr algn="ctr"/>
            <a:r>
              <a:rPr lang="en-US" sz="2800" b="1" dirty="0">
                <a:solidFill>
                  <a:schemeClr val="tx2">
                    <a:lumMod val="65000"/>
                    <a:lumOff val="35000"/>
                  </a:schemeClr>
                </a:solidFill>
              </a:rPr>
              <a:t>Dr Jodie Croxall</a:t>
            </a:r>
          </a:p>
        </p:txBody>
      </p:sp>
      <p:pic>
        <p:nvPicPr>
          <p:cNvPr id="15" name="Video 14">
            <a:hlinkClick r:id="" action="ppaction://media"/>
            <a:extLst>
              <a:ext uri="{FF2B5EF4-FFF2-40B4-BE49-F238E27FC236}">
                <a16:creationId xmlns:a16="http://schemas.microsoft.com/office/drawing/2014/main" id="{A23C2C54-E66F-C447-0A67-CD7864BB934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825252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0421">
        <p15:prstTrans prst="peelOff"/>
      </p:transition>
    </mc:Choice>
    <mc:Fallback>
      <p:transition advTm="10421">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C85D-2F60-4A8D-897B-1F226314EDE1}"/>
              </a:ext>
            </a:extLst>
          </p:cNvPr>
          <p:cNvSpPr>
            <a:spLocks noGrp="1"/>
          </p:cNvSpPr>
          <p:nvPr>
            <p:ph type="title"/>
          </p:nvPr>
        </p:nvSpPr>
        <p:spPr/>
        <p:txBody>
          <a:bodyPr>
            <a:normAutofit/>
          </a:bodyPr>
          <a:lstStyle/>
          <a:p>
            <a:r>
              <a:rPr lang="en-GB" dirty="0"/>
              <a:t>Assessed Essay </a:t>
            </a:r>
            <a:br>
              <a:rPr lang="en-GB" dirty="0"/>
            </a:br>
            <a:endParaRPr lang="en-GB" dirty="0"/>
          </a:p>
        </p:txBody>
      </p:sp>
      <p:sp>
        <p:nvSpPr>
          <p:cNvPr id="6" name="TextBox 5">
            <a:extLst>
              <a:ext uri="{FF2B5EF4-FFF2-40B4-BE49-F238E27FC236}">
                <a16:creationId xmlns:a16="http://schemas.microsoft.com/office/drawing/2014/main" id="{80041EC0-086A-FB41-F58F-A1DD6FB7BD04}"/>
              </a:ext>
            </a:extLst>
          </p:cNvPr>
          <p:cNvSpPr txBox="1"/>
          <p:nvPr/>
        </p:nvSpPr>
        <p:spPr>
          <a:xfrm>
            <a:off x="0" y="2795617"/>
            <a:ext cx="5975633" cy="2954655"/>
          </a:xfrm>
          <a:prstGeom prst="rect">
            <a:avLst/>
          </a:prstGeom>
          <a:noFill/>
        </p:spPr>
        <p:txBody>
          <a:bodyPr wrap="square" rtlCol="0">
            <a:spAutoFit/>
          </a:bodyPr>
          <a:lstStyle/>
          <a:p>
            <a:endParaRPr lang="en-GB" sz="2000" b="1" dirty="0"/>
          </a:p>
          <a:p>
            <a:endParaRPr lang="en-GB" sz="2000" dirty="0"/>
          </a:p>
          <a:p>
            <a:pPr algn="ctr"/>
            <a:r>
              <a:rPr lang="en-GB" sz="3200" b="1" dirty="0"/>
              <a:t>New submission date: </a:t>
            </a:r>
          </a:p>
          <a:p>
            <a:pPr algn="ctr"/>
            <a:r>
              <a:rPr lang="en-GB" sz="3200" dirty="0"/>
              <a:t>Monday 22</a:t>
            </a:r>
            <a:r>
              <a:rPr lang="en-GB" sz="3200" baseline="30000" dirty="0"/>
              <a:t>nd</a:t>
            </a:r>
            <a:r>
              <a:rPr lang="en-GB" sz="3200" dirty="0"/>
              <a:t> May </a:t>
            </a:r>
          </a:p>
          <a:p>
            <a:pPr algn="ctr"/>
            <a:r>
              <a:rPr lang="en-GB" sz="3200" dirty="0"/>
              <a:t>(via Turnitin, Before 11.55 pm)</a:t>
            </a:r>
          </a:p>
          <a:p>
            <a:pPr algn="ctr"/>
            <a:endParaRPr lang="en-GB" sz="3200" dirty="0"/>
          </a:p>
          <a:p>
            <a:endParaRPr lang="en-GB" dirty="0"/>
          </a:p>
        </p:txBody>
      </p:sp>
      <p:pic>
        <p:nvPicPr>
          <p:cNvPr id="8" name="Picture 7">
            <a:extLst>
              <a:ext uri="{FF2B5EF4-FFF2-40B4-BE49-F238E27FC236}">
                <a16:creationId xmlns:a16="http://schemas.microsoft.com/office/drawing/2014/main" id="{5A43D078-2F1E-2801-D26A-D084E9F0661F}"/>
              </a:ext>
            </a:extLst>
          </p:cNvPr>
          <p:cNvPicPr>
            <a:picLocks noChangeAspect="1"/>
          </p:cNvPicPr>
          <p:nvPr/>
        </p:nvPicPr>
        <p:blipFill rotWithShape="1">
          <a:blip r:embed="rId5"/>
          <a:srcRect l="2330" r="3858"/>
          <a:stretch/>
        </p:blipFill>
        <p:spPr>
          <a:xfrm>
            <a:off x="5677029" y="0"/>
            <a:ext cx="6559623"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7" name="Audio 26">
            <a:hlinkClick r:id="" action="ppaction://media"/>
            <a:extLst>
              <a:ext uri="{FF2B5EF4-FFF2-40B4-BE49-F238E27FC236}">
                <a16:creationId xmlns:a16="http://schemas.microsoft.com/office/drawing/2014/main" id="{637950DD-0CC7-7C6C-1D71-E8041A92128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30918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37804">
        <p15:prstTrans prst="peelOff"/>
      </p:transition>
    </mc:Choice>
    <mc:Fallback>
      <p:transition advTm="378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p:txBody>
          <a:bodyPr/>
          <a:lstStyle/>
          <a:p>
            <a:r>
              <a:rPr lang="en-GB" dirty="0"/>
              <a:t>Unpicking the essay question…</a:t>
            </a:r>
          </a:p>
        </p:txBody>
      </p:sp>
      <p:pic>
        <p:nvPicPr>
          <p:cNvPr id="1026" name="Picture 2" descr="Image result for unpicking">
            <a:extLst>
              <a:ext uri="{FF2B5EF4-FFF2-40B4-BE49-F238E27FC236}">
                <a16:creationId xmlns:a16="http://schemas.microsoft.com/office/drawing/2014/main" id="{0D989620-A1D5-40D5-9DC2-C79342429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828456"/>
            <a:ext cx="12191999" cy="5029544"/>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DB69B135-134C-B8F3-7FBE-88DFACC0644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57755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5052">
        <p15:prstTrans prst="peelOff"/>
      </p:transition>
    </mc:Choice>
    <mc:Fallback>
      <p:transition advTm="50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0FCC1F-DADE-98CB-E035-4E04071EDF8C}"/>
              </a:ext>
            </a:extLst>
          </p:cNvPr>
          <p:cNvSpPr txBox="1">
            <a:spLocks/>
          </p:cNvSpPr>
          <p:nvPr/>
        </p:nvSpPr>
        <p:spPr>
          <a:xfrm>
            <a:off x="132108" y="46591"/>
            <a:ext cx="5901767" cy="6360031"/>
          </a:xfrm>
          <a:prstGeom prst="rect">
            <a:avLst/>
          </a:prstGeom>
        </p:spPr>
        <p:txBody>
          <a:bodyPr>
            <a:noAutofit/>
          </a:bodyPr>
          <a:lst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a:lstStyle>
          <a:p>
            <a:pPr>
              <a:lnSpc>
                <a:spcPct val="150000"/>
              </a:lnSpc>
              <a:spcBef>
                <a:spcPts val="0"/>
              </a:spcBef>
            </a:pPr>
            <a:r>
              <a:rPr lang="en-GB" sz="1800" b="1" dirty="0">
                <a:solidFill>
                  <a:schemeClr val="tx2">
                    <a:lumMod val="75000"/>
                    <a:lumOff val="25000"/>
                  </a:schemeClr>
                </a:solidFill>
              </a:rPr>
              <a:t>The current agenda of change in the merging of health and social care in Wales </a:t>
            </a:r>
            <a:r>
              <a:rPr lang="en-GB" sz="1800" dirty="0">
                <a:solidFill>
                  <a:schemeClr val="tx2">
                    <a:lumMod val="75000"/>
                    <a:lumOff val="25000"/>
                  </a:schemeClr>
                </a:solidFill>
              </a:rPr>
              <a:t>should not to be confused with the </a:t>
            </a:r>
            <a:r>
              <a:rPr lang="en-GB" sz="1800" b="1" dirty="0">
                <a:solidFill>
                  <a:schemeClr val="tx2">
                    <a:lumMod val="75000"/>
                    <a:lumOff val="25000"/>
                  </a:schemeClr>
                </a:solidFill>
              </a:rPr>
              <a:t>Agenda </a:t>
            </a:r>
            <a:r>
              <a:rPr lang="en-GB" sz="1800" b="1" u="sng" dirty="0">
                <a:solidFill>
                  <a:schemeClr val="tx2">
                    <a:lumMod val="75000"/>
                    <a:lumOff val="25000"/>
                  </a:schemeClr>
                </a:solidFill>
              </a:rPr>
              <a:t>for</a:t>
            </a:r>
            <a:r>
              <a:rPr lang="en-GB" sz="1800" b="1" dirty="0">
                <a:solidFill>
                  <a:schemeClr val="tx2">
                    <a:lumMod val="75000"/>
                    <a:lumOff val="25000"/>
                  </a:schemeClr>
                </a:solidFill>
              </a:rPr>
              <a:t> change </a:t>
            </a:r>
            <a:r>
              <a:rPr lang="en-GB" sz="1800" dirty="0">
                <a:solidFill>
                  <a:schemeClr val="tx2">
                    <a:lumMod val="75000"/>
                    <a:lumOff val="25000"/>
                  </a:schemeClr>
                </a:solidFill>
              </a:rPr>
              <a:t>which refers to the national pay system for all NHS staff, except Doctors, Dentists and Senior Managers…</a:t>
            </a:r>
            <a:endParaRPr lang="en-GB" sz="1800" dirty="0"/>
          </a:p>
          <a:p>
            <a:pPr marL="0" indent="0">
              <a:lnSpc>
                <a:spcPct val="150000"/>
              </a:lnSpc>
              <a:spcBef>
                <a:spcPts val="0"/>
              </a:spcBef>
              <a:buNone/>
            </a:pPr>
            <a:endParaRPr lang="en-GB" sz="1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rPr>
              <a:t>This essay is asking you to examine and critique the current agenda </a:t>
            </a:r>
            <a:r>
              <a:rPr lang="en-GB" sz="1800" b="1" dirty="0">
                <a:solidFill>
                  <a:schemeClr val="tx2">
                    <a:lumMod val="75000"/>
                    <a:lumOff val="25000"/>
                  </a:schemeClr>
                </a:solidFill>
              </a:rPr>
              <a:t>of</a:t>
            </a:r>
            <a:r>
              <a:rPr lang="en-GB" sz="1800" dirty="0">
                <a:solidFill>
                  <a:schemeClr val="tx2">
                    <a:lumMod val="75000"/>
                    <a:lumOff val="25000"/>
                  </a:schemeClr>
                </a:solidFill>
              </a:rPr>
              <a:t> change in the merging of health and social care in Wales…</a:t>
            </a: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rPr>
              <a:t>As noted in lectures, in recent years, there have been many attempts, through policy and practice, to better integrate health and social care in Wales in recent years…</a:t>
            </a: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r>
              <a:rPr lang="en-GB" sz="1800" b="1" dirty="0">
                <a:solidFill>
                  <a:schemeClr val="tx2">
                    <a:lumMod val="75000"/>
                    <a:lumOff val="25000"/>
                  </a:schemeClr>
                </a:solidFill>
              </a:rPr>
              <a:t>All of these can be referred to as the current agenda of change…</a:t>
            </a:r>
          </a:p>
          <a:p>
            <a:pPr marL="0" indent="0">
              <a:lnSpc>
                <a:spcPct val="150000"/>
              </a:lnSpc>
              <a:spcBef>
                <a:spcPts val="0"/>
              </a:spcBef>
              <a:buNone/>
            </a:pPr>
            <a:endParaRPr lang="en-GB" sz="1800" dirty="0">
              <a:solidFill>
                <a:schemeClr val="tx2">
                  <a:lumMod val="75000"/>
                  <a:lumOff val="25000"/>
                </a:schemeClr>
              </a:solidFill>
            </a:endParaRPr>
          </a:p>
          <a:p>
            <a:pPr marL="0" indent="0">
              <a:lnSpc>
                <a:spcPct val="150000"/>
              </a:lnSpc>
              <a:spcBef>
                <a:spcPts val="0"/>
              </a:spcBef>
              <a:buNone/>
            </a:pPr>
            <a:endParaRPr lang="en-GB" sz="1800" dirty="0">
              <a:solidFill>
                <a:schemeClr val="tx2">
                  <a:lumMod val="75000"/>
                  <a:lumOff val="25000"/>
                </a:schemeClr>
              </a:solidFill>
            </a:endParaRPr>
          </a:p>
        </p:txBody>
      </p:sp>
      <p:pic>
        <p:nvPicPr>
          <p:cNvPr id="4" name="Picture 3">
            <a:extLst>
              <a:ext uri="{FF2B5EF4-FFF2-40B4-BE49-F238E27FC236}">
                <a16:creationId xmlns:a16="http://schemas.microsoft.com/office/drawing/2014/main" id="{18C05A75-6585-A6CB-8700-9354FF0A73CF}"/>
              </a:ext>
            </a:extLst>
          </p:cNvPr>
          <p:cNvPicPr>
            <a:picLocks noChangeAspect="1"/>
          </p:cNvPicPr>
          <p:nvPr/>
        </p:nvPicPr>
        <p:blipFill rotWithShape="1">
          <a:blip r:embed="rId5"/>
          <a:srcRect l="2330" r="3858"/>
          <a:stretch/>
        </p:blipFill>
        <p:spPr>
          <a:xfrm>
            <a:off x="6261020" y="483409"/>
            <a:ext cx="5690247" cy="59814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Audio 15">
            <a:hlinkClick r:id="" action="ppaction://media"/>
            <a:extLst>
              <a:ext uri="{FF2B5EF4-FFF2-40B4-BE49-F238E27FC236}">
                <a16:creationId xmlns:a16="http://schemas.microsoft.com/office/drawing/2014/main" id="{A4125613-CDEA-05EA-7425-C4E0AEFE133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64351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82914">
        <p15:prstTrans prst="peelOff"/>
      </p:transition>
    </mc:Choice>
    <mc:Fallback>
      <p:transition advTm="8291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0FCC1F-DADE-98CB-E035-4E04071EDF8C}"/>
              </a:ext>
            </a:extLst>
          </p:cNvPr>
          <p:cNvSpPr txBox="1">
            <a:spLocks/>
          </p:cNvSpPr>
          <p:nvPr/>
        </p:nvSpPr>
        <p:spPr>
          <a:xfrm>
            <a:off x="5282553" y="248984"/>
            <a:ext cx="6909447" cy="6360031"/>
          </a:xfrm>
          <a:prstGeom prst="rect">
            <a:avLst/>
          </a:prstGeom>
        </p:spPr>
        <p:txBody>
          <a:bodyPr>
            <a:noAutofit/>
          </a:bodyPr>
          <a:lst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a:lstStyle>
          <a:p>
            <a:pPr marL="0" indent="0" algn="ctr">
              <a:lnSpc>
                <a:spcPct val="150000"/>
              </a:lnSpc>
              <a:spcBef>
                <a:spcPts val="0"/>
              </a:spcBef>
              <a:buNone/>
            </a:pPr>
            <a:r>
              <a:rPr lang="en-GB" sz="1800" b="1" dirty="0">
                <a:solidFill>
                  <a:schemeClr val="tx2">
                    <a:lumMod val="75000"/>
                    <a:lumOff val="25000"/>
                  </a:schemeClr>
                </a:solidFill>
              </a:rPr>
              <a:t>The current agenda of change in the merging of health and social care in Wales includes, but </a:t>
            </a:r>
            <a:r>
              <a:rPr lang="en-GB" sz="1800" b="1" u="sng" dirty="0">
                <a:solidFill>
                  <a:schemeClr val="tx2">
                    <a:lumMod val="75000"/>
                    <a:lumOff val="25000"/>
                  </a:schemeClr>
                </a:solidFill>
              </a:rPr>
              <a:t>is not limited to</a:t>
            </a:r>
            <a:r>
              <a:rPr lang="en-GB" sz="1800" b="1" dirty="0">
                <a:solidFill>
                  <a:schemeClr val="tx2">
                    <a:lumMod val="75000"/>
                    <a:lumOff val="25000"/>
                  </a:schemeClr>
                </a:solidFill>
              </a:rPr>
              <a:t>:</a:t>
            </a:r>
          </a:p>
          <a:p>
            <a:pPr marL="0" indent="0">
              <a:lnSpc>
                <a:spcPct val="150000"/>
              </a:lnSpc>
              <a:spcBef>
                <a:spcPts val="0"/>
              </a:spcBef>
              <a:buNone/>
            </a:pPr>
            <a:endParaRPr lang="en-GB" sz="1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5"/>
              </a:rPr>
              <a:t>Prudent Healthcare</a:t>
            </a:r>
            <a:r>
              <a:rPr lang="en-GB" sz="1800" dirty="0">
                <a:solidFill>
                  <a:schemeClr val="tx2">
                    <a:lumMod val="75000"/>
                    <a:lumOff val="25000"/>
                  </a:schemeClr>
                </a:solidFill>
              </a:rPr>
              <a:t> (Bevan Commission, 2013)</a:t>
            </a:r>
          </a:p>
          <a:p>
            <a:pPr marL="0" indent="0">
              <a:lnSpc>
                <a:spcPct val="150000"/>
              </a:lnSpc>
              <a:spcBef>
                <a:spcPts val="0"/>
              </a:spcBef>
              <a:buNone/>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6"/>
              </a:rPr>
              <a:t>A Healthier Wales: Our Plan for Health and Social Care</a:t>
            </a:r>
            <a:r>
              <a:rPr lang="en-GB" sz="1800" dirty="0">
                <a:solidFill>
                  <a:schemeClr val="tx2">
                    <a:lumMod val="75000"/>
                    <a:lumOff val="25000"/>
                  </a:schemeClr>
                </a:solidFill>
              </a:rPr>
              <a:t>, (Welsh Government, 2023)</a:t>
            </a:r>
          </a:p>
          <a:p>
            <a:pPr marL="0" indent="0">
              <a:lnSpc>
                <a:spcPct val="150000"/>
              </a:lnSpc>
              <a:spcBef>
                <a:spcPts val="0"/>
              </a:spcBef>
              <a:buNone/>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7"/>
              </a:rPr>
              <a:t>Well-being of Future Generations (Wales) Act (2015)</a:t>
            </a:r>
            <a:endParaRPr lang="en-GB" sz="1800" dirty="0">
              <a:solidFill>
                <a:schemeClr val="tx2">
                  <a:lumMod val="75000"/>
                  <a:lumOff val="25000"/>
                </a:schemeClr>
              </a:solidFill>
            </a:endParaRP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8"/>
              </a:rPr>
              <a:t>The Social Services and Well-being (Wales) Act (2014)</a:t>
            </a:r>
            <a:endParaRPr lang="en-GB" sz="1800" dirty="0">
              <a:solidFill>
                <a:schemeClr val="tx2">
                  <a:lumMod val="75000"/>
                  <a:lumOff val="25000"/>
                </a:schemeClr>
              </a:solidFill>
            </a:endParaRP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9"/>
              </a:rPr>
              <a:t>Prosperity for All</a:t>
            </a:r>
            <a:r>
              <a:rPr lang="en-GB" sz="1800" dirty="0">
                <a:solidFill>
                  <a:schemeClr val="tx2">
                    <a:lumMod val="75000"/>
                    <a:lumOff val="25000"/>
                  </a:schemeClr>
                </a:solidFill>
              </a:rPr>
              <a:t> (Welsh Government, 2017)</a:t>
            </a: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10"/>
              </a:rPr>
              <a:t>GP Cluster Groups </a:t>
            </a:r>
            <a:endParaRPr lang="en-GB" sz="1800" dirty="0">
              <a:solidFill>
                <a:schemeClr val="tx2">
                  <a:lumMod val="75000"/>
                  <a:lumOff val="25000"/>
                </a:schemeClr>
              </a:solidFill>
            </a:endParaRP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11"/>
              </a:rPr>
              <a:t>Working to Achieve a Healthier Future for Wales (Public Health Wales, 2018-2030)</a:t>
            </a:r>
            <a:endParaRPr lang="en-GB" sz="1800" dirty="0">
              <a:solidFill>
                <a:schemeClr val="tx2">
                  <a:lumMod val="75000"/>
                  <a:lumOff val="25000"/>
                </a:schemeClr>
              </a:solidFill>
            </a:endParaRP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endParaRPr lang="en-GB" sz="1800" dirty="0">
              <a:solidFill>
                <a:schemeClr val="tx2">
                  <a:lumMod val="75000"/>
                  <a:lumOff val="25000"/>
                </a:schemeClr>
              </a:solidFill>
            </a:endParaRPr>
          </a:p>
          <a:p>
            <a:pPr marL="0" indent="0">
              <a:lnSpc>
                <a:spcPct val="150000"/>
              </a:lnSpc>
              <a:spcBef>
                <a:spcPts val="0"/>
              </a:spcBef>
              <a:buNone/>
            </a:pPr>
            <a:endParaRPr lang="en-GB" sz="1800" dirty="0">
              <a:solidFill>
                <a:schemeClr val="tx2">
                  <a:lumMod val="75000"/>
                  <a:lumOff val="25000"/>
                </a:schemeClr>
              </a:solidFill>
            </a:endParaRPr>
          </a:p>
        </p:txBody>
      </p:sp>
      <p:pic>
        <p:nvPicPr>
          <p:cNvPr id="4" name="Picture 3">
            <a:extLst>
              <a:ext uri="{FF2B5EF4-FFF2-40B4-BE49-F238E27FC236}">
                <a16:creationId xmlns:a16="http://schemas.microsoft.com/office/drawing/2014/main" id="{18C05A75-6585-A6CB-8700-9354FF0A73CF}"/>
              </a:ext>
            </a:extLst>
          </p:cNvPr>
          <p:cNvPicPr>
            <a:picLocks noChangeAspect="1"/>
          </p:cNvPicPr>
          <p:nvPr/>
        </p:nvPicPr>
        <p:blipFill rotWithShape="1">
          <a:blip r:embed="rId12"/>
          <a:srcRect l="2330" r="3858"/>
          <a:stretch/>
        </p:blipFill>
        <p:spPr>
          <a:xfrm>
            <a:off x="145607" y="512530"/>
            <a:ext cx="5049584" cy="53466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Audio 8">
            <a:hlinkClick r:id="" action="ppaction://media"/>
            <a:extLst>
              <a:ext uri="{FF2B5EF4-FFF2-40B4-BE49-F238E27FC236}">
                <a16:creationId xmlns:a16="http://schemas.microsoft.com/office/drawing/2014/main" id="{6379C521-4CC1-290E-4D51-72FC6E1A3479}"/>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918953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47230">
        <p15:prstTrans prst="peelOff"/>
      </p:transition>
    </mc:Choice>
    <mc:Fallback>
      <p:transition advTm="472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09EF-4CF3-F6E8-249C-CD5147E7E19B}"/>
              </a:ext>
            </a:extLst>
          </p:cNvPr>
          <p:cNvSpPr>
            <a:spLocks noGrp="1"/>
          </p:cNvSpPr>
          <p:nvPr>
            <p:ph type="title"/>
          </p:nvPr>
        </p:nvSpPr>
        <p:spPr/>
        <p:txBody>
          <a:bodyPr/>
          <a:lstStyle/>
          <a:p>
            <a:r>
              <a:rPr lang="en-GB" dirty="0"/>
              <a:t>Why was and is change needed?</a:t>
            </a:r>
          </a:p>
        </p:txBody>
      </p:sp>
      <p:sp>
        <p:nvSpPr>
          <p:cNvPr id="3" name="Content Placeholder 2">
            <a:extLst>
              <a:ext uri="{FF2B5EF4-FFF2-40B4-BE49-F238E27FC236}">
                <a16:creationId xmlns:a16="http://schemas.microsoft.com/office/drawing/2014/main" id="{C9C17CDB-78E3-6374-A243-F2BCCAA2C140}"/>
              </a:ext>
            </a:extLst>
          </p:cNvPr>
          <p:cNvSpPr>
            <a:spLocks noGrp="1"/>
          </p:cNvSpPr>
          <p:nvPr>
            <p:ph idx="1"/>
          </p:nvPr>
        </p:nvSpPr>
        <p:spPr>
          <a:xfrm>
            <a:off x="244316" y="2001295"/>
            <a:ext cx="6926239" cy="4870216"/>
          </a:xfrm>
        </p:spPr>
        <p:txBody>
          <a:bodyPr>
            <a:noAutofit/>
          </a:bodyPr>
          <a:lstStyle/>
          <a:p>
            <a:pPr>
              <a:spcBef>
                <a:spcPts val="0"/>
              </a:spcBef>
            </a:pPr>
            <a:r>
              <a:rPr lang="en-GB" sz="1800" dirty="0"/>
              <a:t>Increasing demands and new challenges that face the NHS and social care in Wales, including but not limited to:</a:t>
            </a:r>
          </a:p>
          <a:p>
            <a:pPr marL="0" indent="0">
              <a:spcBef>
                <a:spcPts val="0"/>
              </a:spcBef>
              <a:buNone/>
            </a:pPr>
            <a:endParaRPr lang="en-GB" sz="1800" dirty="0"/>
          </a:p>
          <a:p>
            <a:pPr>
              <a:spcBef>
                <a:spcPts val="0"/>
              </a:spcBef>
            </a:pPr>
            <a:r>
              <a:rPr lang="en-GB" sz="1800" dirty="0"/>
              <a:t>Changed significantly since the inception of the NHS in 1948</a:t>
            </a:r>
          </a:p>
          <a:p>
            <a:pPr marL="0" indent="0">
              <a:spcBef>
                <a:spcPts val="0"/>
              </a:spcBef>
              <a:buNone/>
            </a:pPr>
            <a:endParaRPr lang="en-GB" sz="1800" dirty="0"/>
          </a:p>
          <a:p>
            <a:pPr>
              <a:spcBef>
                <a:spcPts val="0"/>
              </a:spcBef>
            </a:pPr>
            <a:r>
              <a:rPr lang="en-GB" sz="1800" dirty="0"/>
              <a:t>Ageing population</a:t>
            </a:r>
          </a:p>
          <a:p>
            <a:pPr marL="0" indent="0">
              <a:spcBef>
                <a:spcPts val="0"/>
              </a:spcBef>
              <a:buNone/>
            </a:pPr>
            <a:endParaRPr lang="en-GB" sz="1800" dirty="0"/>
          </a:p>
          <a:p>
            <a:pPr>
              <a:spcBef>
                <a:spcPts val="0"/>
              </a:spcBef>
            </a:pPr>
            <a:r>
              <a:rPr lang="en-GB" sz="1800" dirty="0"/>
              <a:t>Lifestyle changes</a:t>
            </a:r>
          </a:p>
          <a:p>
            <a:pPr marL="0" indent="0">
              <a:spcBef>
                <a:spcPts val="0"/>
              </a:spcBef>
              <a:buNone/>
            </a:pPr>
            <a:endParaRPr lang="en-GB" sz="1800" dirty="0"/>
          </a:p>
          <a:p>
            <a:pPr>
              <a:spcBef>
                <a:spcPts val="0"/>
              </a:spcBef>
            </a:pPr>
            <a:r>
              <a:rPr lang="en-GB" sz="1800" dirty="0"/>
              <a:t>Public expectations</a:t>
            </a:r>
          </a:p>
          <a:p>
            <a:pPr marL="0" indent="0">
              <a:spcBef>
                <a:spcPts val="0"/>
              </a:spcBef>
              <a:buNone/>
            </a:pPr>
            <a:endParaRPr lang="en-GB" sz="1800" dirty="0"/>
          </a:p>
          <a:p>
            <a:pPr>
              <a:spcBef>
                <a:spcPts val="0"/>
              </a:spcBef>
            </a:pPr>
            <a:r>
              <a:rPr lang="en-GB" sz="1800" dirty="0"/>
              <a:t>New and emerging use of technologies</a:t>
            </a:r>
          </a:p>
          <a:p>
            <a:pPr marL="0" indent="0">
              <a:spcBef>
                <a:spcPts val="0"/>
              </a:spcBef>
              <a:buNone/>
            </a:pPr>
            <a:endParaRPr lang="en-GB" sz="1800" dirty="0"/>
          </a:p>
          <a:p>
            <a:pPr>
              <a:spcBef>
                <a:spcPts val="0"/>
              </a:spcBef>
            </a:pPr>
            <a:r>
              <a:rPr lang="en-GB" sz="1800" dirty="0"/>
              <a:t>Workforce shortages</a:t>
            </a:r>
          </a:p>
          <a:p>
            <a:pPr marL="0" indent="0">
              <a:spcBef>
                <a:spcPts val="0"/>
              </a:spcBef>
              <a:buNone/>
            </a:pPr>
            <a:endParaRPr lang="en-GB" sz="1800" dirty="0"/>
          </a:p>
          <a:p>
            <a:pPr>
              <a:spcBef>
                <a:spcPts val="0"/>
              </a:spcBef>
            </a:pPr>
            <a:r>
              <a:rPr lang="en-GB" sz="1800" b="1" dirty="0"/>
              <a:t>Key messages: </a:t>
            </a:r>
            <a:r>
              <a:rPr lang="en-GB" sz="1800" dirty="0"/>
              <a:t>that a service based mainly on a medical model of health, and a separate system of social care, is not fit for the future</a:t>
            </a:r>
          </a:p>
        </p:txBody>
      </p:sp>
      <p:sp>
        <p:nvSpPr>
          <p:cNvPr id="6" name="Speech Bubble: Rectangle with Corners Rounded 5">
            <a:extLst>
              <a:ext uri="{FF2B5EF4-FFF2-40B4-BE49-F238E27FC236}">
                <a16:creationId xmlns:a16="http://schemas.microsoft.com/office/drawing/2014/main" id="{04979E4A-4387-AADF-BE50-F787AEBCBE73}"/>
              </a:ext>
            </a:extLst>
          </p:cNvPr>
          <p:cNvSpPr/>
          <p:nvPr/>
        </p:nvSpPr>
        <p:spPr>
          <a:xfrm>
            <a:off x="7260609" y="681037"/>
            <a:ext cx="5054041" cy="6017635"/>
          </a:xfrm>
          <a:prstGeom prst="wedgeRoundRectCallout">
            <a:avLst>
              <a:gd name="adj1" fmla="val -57150"/>
              <a:gd name="adj2" fmla="val 241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a:p>
            <a:pPr algn="ctr"/>
            <a:endParaRPr lang="en-GB" dirty="0">
              <a:solidFill>
                <a:schemeClr val="tx1"/>
              </a:solidFill>
            </a:endParaRPr>
          </a:p>
          <a:p>
            <a:pPr algn="ctr">
              <a:lnSpc>
                <a:spcPct val="150000"/>
              </a:lnSpc>
            </a:pPr>
            <a:r>
              <a:rPr lang="en-GB" dirty="0">
                <a:solidFill>
                  <a:schemeClr val="tx1"/>
                </a:solidFill>
              </a:rPr>
              <a:t>“We do acknowledge that healthcare and social care in Wales were established as distinct sectors. Healthcare in Wales is almost entirely publicly funded and it is planned and commissioned by the NHS. Social care is publicly and privately funded and provided through multiple public, private and voluntary providers. Our recommendations assume these arrangements broadly continue in place but the focus should be on developing ‘One system of seamless health and care for Wales’.</a:t>
            </a:r>
          </a:p>
          <a:p>
            <a:pPr algn="ctr"/>
            <a:endParaRPr lang="en-GB" dirty="0">
              <a:solidFill>
                <a:schemeClr val="tx1"/>
              </a:solidFill>
            </a:endParaRPr>
          </a:p>
          <a:p>
            <a:pPr algn="ctr"/>
            <a:r>
              <a:rPr lang="en-GB" dirty="0">
                <a:hlinkClick r:id="rId4"/>
              </a:rPr>
              <a:t>The Parliamentary Review of Health and Social Care in Wales (2018)</a:t>
            </a:r>
            <a:endParaRPr lang="en-GB" dirty="0"/>
          </a:p>
          <a:p>
            <a:pPr algn="ctr"/>
            <a:endParaRPr lang="en-GB" dirty="0">
              <a:solidFill>
                <a:schemeClr val="tx1"/>
              </a:solidFill>
            </a:endParaRPr>
          </a:p>
        </p:txBody>
      </p:sp>
      <p:pic>
        <p:nvPicPr>
          <p:cNvPr id="12" name="Audio 11">
            <a:hlinkClick r:id="" action="ppaction://media"/>
            <a:extLst>
              <a:ext uri="{FF2B5EF4-FFF2-40B4-BE49-F238E27FC236}">
                <a16:creationId xmlns:a16="http://schemas.microsoft.com/office/drawing/2014/main" id="{269A7F86-30FE-A629-89DE-A3EEBCCD42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80475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269837">
        <p15:prstTrans prst="peelOff"/>
      </p:transition>
    </mc:Choice>
    <mc:Fallback>
      <p:transition advTm="2698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9E3D7-A163-763D-531F-DE58A6EA59C9}"/>
              </a:ext>
            </a:extLst>
          </p:cNvPr>
          <p:cNvSpPr>
            <a:spLocks noGrp="1"/>
          </p:cNvSpPr>
          <p:nvPr>
            <p:ph type="title"/>
          </p:nvPr>
        </p:nvSpPr>
        <p:spPr/>
        <p:txBody>
          <a:bodyPr/>
          <a:lstStyle/>
          <a:p>
            <a:r>
              <a:rPr lang="en-GB" dirty="0"/>
              <a:t>Prudent Healthcare </a:t>
            </a:r>
          </a:p>
        </p:txBody>
      </p:sp>
      <p:pic>
        <p:nvPicPr>
          <p:cNvPr id="7" name="Content Placeholder 6">
            <a:extLst>
              <a:ext uri="{FF2B5EF4-FFF2-40B4-BE49-F238E27FC236}">
                <a16:creationId xmlns:a16="http://schemas.microsoft.com/office/drawing/2014/main" id="{D3E05645-4F69-32D8-AB42-BFB8C16E4B7A}"/>
              </a:ext>
            </a:extLst>
          </p:cNvPr>
          <p:cNvPicPr>
            <a:picLocks noGrp="1" noChangeAspect="1"/>
          </p:cNvPicPr>
          <p:nvPr>
            <p:ph idx="1"/>
          </p:nvPr>
        </p:nvPicPr>
        <p:blipFill rotWithShape="1">
          <a:blip r:embed="rId4"/>
          <a:srcRect l="2330" r="3858"/>
          <a:stretch/>
        </p:blipFill>
        <p:spPr>
          <a:xfrm>
            <a:off x="7779327" y="2047164"/>
            <a:ext cx="4162079" cy="45792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ontent Placeholder 2">
            <a:extLst>
              <a:ext uri="{FF2B5EF4-FFF2-40B4-BE49-F238E27FC236}">
                <a16:creationId xmlns:a16="http://schemas.microsoft.com/office/drawing/2014/main" id="{E830DABE-D4ED-8269-6C14-354EC5E811D7}"/>
              </a:ext>
            </a:extLst>
          </p:cNvPr>
          <p:cNvSpPr txBox="1">
            <a:spLocks/>
          </p:cNvSpPr>
          <p:nvPr/>
        </p:nvSpPr>
        <p:spPr>
          <a:xfrm>
            <a:off x="124962" y="1828456"/>
            <a:ext cx="7654365" cy="6360031"/>
          </a:xfrm>
          <a:prstGeom prst="rect">
            <a:avLst/>
          </a:prstGeom>
        </p:spPr>
        <p:txBody>
          <a:bodyPr>
            <a:noAutofit/>
          </a:bodyPr>
          <a:lst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a:lstStyle>
          <a:p>
            <a:pPr>
              <a:lnSpc>
                <a:spcPct val="150000"/>
              </a:lnSpc>
              <a:spcBef>
                <a:spcPts val="0"/>
              </a:spcBef>
            </a:pPr>
            <a:r>
              <a:rPr lang="en-GB" sz="1800" b="1" dirty="0">
                <a:solidFill>
                  <a:schemeClr val="tx2">
                    <a:lumMod val="75000"/>
                    <a:lumOff val="25000"/>
                  </a:schemeClr>
                </a:solidFill>
              </a:rPr>
              <a:t>Prudent Healthcare </a:t>
            </a:r>
            <a:r>
              <a:rPr lang="en-GB" sz="1800" dirty="0">
                <a:solidFill>
                  <a:schemeClr val="tx2">
                    <a:lumMod val="75000"/>
                    <a:lumOff val="25000"/>
                  </a:schemeClr>
                </a:solidFill>
              </a:rPr>
              <a:t>= a key policy in Wales to facilitate the better integration of health and social care…</a:t>
            </a: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rPr>
              <a:t>Based on Four Principles:</a:t>
            </a:r>
          </a:p>
          <a:p>
            <a:pPr marL="342900" indent="-342900">
              <a:lnSpc>
                <a:spcPct val="150000"/>
              </a:lnSpc>
              <a:spcBef>
                <a:spcPts val="0"/>
              </a:spcBef>
              <a:buFont typeface="+mj-lt"/>
              <a:buAutoNum type="arabicPeriod"/>
            </a:pPr>
            <a:r>
              <a:rPr lang="en-GB" sz="1800" dirty="0">
                <a:solidFill>
                  <a:schemeClr val="tx2">
                    <a:lumMod val="75000"/>
                    <a:lumOff val="25000"/>
                  </a:schemeClr>
                </a:solidFill>
              </a:rPr>
              <a:t>Public and professionals are equal partners through co-production</a:t>
            </a:r>
          </a:p>
          <a:p>
            <a:pPr marL="342900" indent="-342900">
              <a:lnSpc>
                <a:spcPct val="150000"/>
              </a:lnSpc>
              <a:spcBef>
                <a:spcPts val="0"/>
              </a:spcBef>
              <a:buFont typeface="+mj-lt"/>
              <a:buAutoNum type="arabicPeriod"/>
            </a:pPr>
            <a:r>
              <a:rPr lang="en-GB" sz="1800" dirty="0">
                <a:solidFill>
                  <a:schemeClr val="tx2">
                    <a:lumMod val="75000"/>
                    <a:lumOff val="25000"/>
                  </a:schemeClr>
                </a:solidFill>
              </a:rPr>
              <a:t>Care for those in the greatest need first</a:t>
            </a:r>
          </a:p>
          <a:p>
            <a:pPr marL="342900" indent="-342900">
              <a:lnSpc>
                <a:spcPct val="150000"/>
              </a:lnSpc>
              <a:spcBef>
                <a:spcPts val="0"/>
              </a:spcBef>
              <a:buFont typeface="+mj-lt"/>
              <a:buAutoNum type="arabicPeriod"/>
            </a:pPr>
            <a:r>
              <a:rPr lang="en-GB" sz="1800" dirty="0">
                <a:solidFill>
                  <a:schemeClr val="tx2">
                    <a:lumMod val="75000"/>
                    <a:lumOff val="25000"/>
                  </a:schemeClr>
                </a:solidFill>
              </a:rPr>
              <a:t>Do only what is needed and do no harm</a:t>
            </a:r>
          </a:p>
          <a:p>
            <a:pPr marL="342900" indent="-342900">
              <a:lnSpc>
                <a:spcPct val="150000"/>
              </a:lnSpc>
              <a:spcBef>
                <a:spcPts val="0"/>
              </a:spcBef>
              <a:buFont typeface="+mj-lt"/>
              <a:buAutoNum type="arabicPeriod"/>
            </a:pPr>
            <a:r>
              <a:rPr lang="en-GB" sz="1800" dirty="0">
                <a:solidFill>
                  <a:schemeClr val="tx2">
                    <a:lumMod val="75000"/>
                    <a:lumOff val="25000"/>
                  </a:schemeClr>
                </a:solidFill>
              </a:rPr>
              <a:t>Reduce inappropriate variations through evidence based-approaches</a:t>
            </a:r>
          </a:p>
          <a:p>
            <a:pPr marL="0" indent="0">
              <a:lnSpc>
                <a:spcPct val="150000"/>
              </a:lnSpc>
              <a:spcBef>
                <a:spcPts val="0"/>
              </a:spcBef>
              <a:buNone/>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rPr>
              <a:t>Strong emphasis on  partnerships and integration to provide the right care, in the right place at the right time…</a:t>
            </a: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rPr>
              <a:t>Strong emphasis on co-production</a:t>
            </a: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endParaRPr lang="en-GB" sz="1800" dirty="0">
              <a:solidFill>
                <a:schemeClr val="tx2">
                  <a:lumMod val="75000"/>
                  <a:lumOff val="25000"/>
                </a:schemeClr>
              </a:solidFill>
            </a:endParaRPr>
          </a:p>
          <a:p>
            <a:pPr marL="0" indent="0">
              <a:lnSpc>
                <a:spcPct val="150000"/>
              </a:lnSpc>
              <a:spcBef>
                <a:spcPts val="0"/>
              </a:spcBef>
              <a:buNone/>
            </a:pPr>
            <a:endParaRPr lang="en-GB" sz="1800" dirty="0">
              <a:solidFill>
                <a:schemeClr val="tx2">
                  <a:lumMod val="75000"/>
                  <a:lumOff val="25000"/>
                </a:schemeClr>
              </a:solidFill>
            </a:endParaRPr>
          </a:p>
        </p:txBody>
      </p:sp>
      <mc:AlternateContent xmlns:mc="http://schemas.openxmlformats.org/markup-compatibility/2006">
        <mc:Choice xmlns:p14="http://schemas.microsoft.com/office/powerpoint/2010/main" xmlns:iact="http://schemas.microsoft.com/office/powerpoint/2014/inkAction" Requires="p14 iact">
          <p:contentPart p14:bwMode="auto" r:id="rId5">
            <p14:nvContentPartPr>
              <p14:cNvPr id="15" name="Ink 14">
                <a:extLst>
                  <a:ext uri="{FF2B5EF4-FFF2-40B4-BE49-F238E27FC236}">
                    <a16:creationId xmlns:a16="http://schemas.microsoft.com/office/drawing/2014/main" id="{D299FBAE-D6A4-CE35-28D4-42C0663389DA}"/>
                  </a:ext>
                </a:extLst>
              </p14:cNvPr>
              <p14:cNvContentPartPr/>
              <p14:nvPr>
                <p:extLst>
                  <p:ext uri="{42D2F446-02D8-4167-A562-619A0277C38B}">
                    <p15:isNarration xmlns:p15="http://schemas.microsoft.com/office/powerpoint/2012/main" val="1"/>
                  </p:ext>
                </p:extLst>
              </p14:nvPr>
            </p14:nvContentPartPr>
            <p14:xfrm>
              <a:off x="7794720" y="3200040"/>
              <a:ext cx="4242960" cy="374760"/>
            </p14:xfrm>
          </p:contentPart>
        </mc:Choice>
        <mc:Fallback>
          <p:pic>
            <p:nvPicPr>
              <p:cNvPr id="15" name="Ink 14">
                <a:extLst>
                  <a:ext uri="{FF2B5EF4-FFF2-40B4-BE49-F238E27FC236}">
                    <a16:creationId xmlns:a16="http://schemas.microsoft.com/office/drawing/2014/main" id="{D299FBAE-D6A4-CE35-28D4-42C0663389DA}"/>
                  </a:ext>
                </a:extLst>
              </p:cNvPr>
              <p:cNvPicPr>
                <a:picLocks noGrp="1" noRot="1" noChangeAspect="1" noMove="1" noResize="1" noEditPoints="1" noAdjustHandles="1" noChangeArrowheads="1" noChangeShapeType="1"/>
              </p:cNvPicPr>
              <p:nvPr/>
            </p:nvPicPr>
            <p:blipFill>
              <a:blip r:embed="rId6"/>
              <a:stretch>
                <a:fillRect/>
              </a:stretch>
            </p:blipFill>
            <p:spPr>
              <a:xfrm>
                <a:off x="7778880" y="3136680"/>
                <a:ext cx="4274280" cy="501480"/>
              </a:xfrm>
              <a:prstGeom prst="rect">
                <a:avLst/>
              </a:prstGeom>
            </p:spPr>
          </p:pic>
        </mc:Fallback>
      </mc:AlternateContent>
      <p:pic>
        <p:nvPicPr>
          <p:cNvPr id="16" name="Audio 15">
            <a:hlinkClick r:id="" action="ppaction://media"/>
            <a:extLst>
              <a:ext uri="{FF2B5EF4-FFF2-40B4-BE49-F238E27FC236}">
                <a16:creationId xmlns:a16="http://schemas.microsoft.com/office/drawing/2014/main" id="{1EA17F13-7402-E2D7-515C-C3D37F31118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96266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214503">
        <p15:prstTrans prst="peelOff"/>
      </p:transition>
    </mc:Choice>
    <mc:Fallback>
      <p:transition advTm="2145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par>
                                <p:cTn id="7" presetID="59"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md type="call" cmd="playFrom(0.0)">
                                      <p:cBhvr>
                                        <p:cTn id="9"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3663-22C4-1FF3-A47B-AD5B3DE9DB9C}"/>
              </a:ext>
            </a:extLst>
          </p:cNvPr>
          <p:cNvSpPr>
            <a:spLocks noGrp="1"/>
          </p:cNvSpPr>
          <p:nvPr>
            <p:ph type="title"/>
          </p:nvPr>
        </p:nvSpPr>
        <p:spPr/>
        <p:txBody>
          <a:bodyPr/>
          <a:lstStyle/>
          <a:p>
            <a:r>
              <a:rPr lang="en-GB" dirty="0"/>
              <a:t>Since the introduction of Prudent Healthcare in 2013…</a:t>
            </a:r>
          </a:p>
        </p:txBody>
      </p:sp>
      <p:sp>
        <p:nvSpPr>
          <p:cNvPr id="3" name="Content Placeholder 2">
            <a:extLst>
              <a:ext uri="{FF2B5EF4-FFF2-40B4-BE49-F238E27FC236}">
                <a16:creationId xmlns:a16="http://schemas.microsoft.com/office/drawing/2014/main" id="{A235684E-06DB-2045-9872-CC23344D0B81}"/>
              </a:ext>
            </a:extLst>
          </p:cNvPr>
          <p:cNvSpPr>
            <a:spLocks noGrp="1"/>
          </p:cNvSpPr>
          <p:nvPr>
            <p:ph idx="1"/>
          </p:nvPr>
        </p:nvSpPr>
        <p:spPr>
          <a:xfrm>
            <a:off x="6864928" y="2720208"/>
            <a:ext cx="5036128" cy="3371417"/>
          </a:xfrm>
        </p:spPr>
        <p:txBody>
          <a:bodyPr>
            <a:normAutofit fontScale="92500" lnSpcReduction="10000"/>
          </a:bodyPr>
          <a:lstStyle/>
          <a:p>
            <a:pPr>
              <a:lnSpc>
                <a:spcPct val="110000"/>
              </a:lnSpc>
              <a:spcBef>
                <a:spcPts val="0"/>
              </a:spcBef>
            </a:pPr>
            <a:r>
              <a:rPr lang="en-GB" sz="1900" dirty="0"/>
              <a:t>Following on from Prudent Healthcare, a number of different policies and strategies have been introduced to promote the current agenda of change in the merging of health and social care in Wales…</a:t>
            </a:r>
          </a:p>
          <a:p>
            <a:pPr marL="0" indent="0">
              <a:lnSpc>
                <a:spcPct val="110000"/>
              </a:lnSpc>
              <a:spcBef>
                <a:spcPts val="0"/>
              </a:spcBef>
              <a:buNone/>
            </a:pPr>
            <a:endParaRPr lang="en-GB" sz="1900" dirty="0"/>
          </a:p>
          <a:p>
            <a:pPr>
              <a:lnSpc>
                <a:spcPct val="110000"/>
              </a:lnSpc>
              <a:spcBef>
                <a:spcPts val="0"/>
              </a:spcBef>
            </a:pPr>
            <a:r>
              <a:rPr lang="en-GB" sz="1900" dirty="0"/>
              <a:t>These all align with Prudent Healthcare principles…</a:t>
            </a:r>
          </a:p>
          <a:p>
            <a:pPr marL="0" indent="0">
              <a:lnSpc>
                <a:spcPct val="110000"/>
              </a:lnSpc>
              <a:spcBef>
                <a:spcPts val="0"/>
              </a:spcBef>
              <a:buNone/>
            </a:pPr>
            <a:endParaRPr lang="en-GB" sz="1900" dirty="0"/>
          </a:p>
          <a:p>
            <a:pPr>
              <a:lnSpc>
                <a:spcPct val="110000"/>
              </a:lnSpc>
              <a:spcBef>
                <a:spcPts val="0"/>
              </a:spcBef>
            </a:pPr>
            <a:r>
              <a:rPr lang="en-GB" sz="1900" dirty="0"/>
              <a:t>And aim to facilitate the better integration of health and social care in Wales</a:t>
            </a:r>
          </a:p>
          <a:p>
            <a:pPr marL="0" indent="0">
              <a:lnSpc>
                <a:spcPct val="110000"/>
              </a:lnSpc>
              <a:spcBef>
                <a:spcPts val="0"/>
              </a:spcBef>
              <a:buNone/>
            </a:pPr>
            <a:endParaRPr lang="en-GB" sz="1900" dirty="0"/>
          </a:p>
          <a:p>
            <a:endParaRPr lang="en-GB" dirty="0"/>
          </a:p>
          <a:p>
            <a:endParaRPr lang="en-GB" dirty="0"/>
          </a:p>
          <a:p>
            <a:endParaRPr lang="en-GB" dirty="0"/>
          </a:p>
        </p:txBody>
      </p:sp>
      <p:sp>
        <p:nvSpPr>
          <p:cNvPr id="4" name="Content Placeholder 2">
            <a:extLst>
              <a:ext uri="{FF2B5EF4-FFF2-40B4-BE49-F238E27FC236}">
                <a16:creationId xmlns:a16="http://schemas.microsoft.com/office/drawing/2014/main" id="{9D389124-1B52-1418-EB2F-305EF68678B5}"/>
              </a:ext>
            </a:extLst>
          </p:cNvPr>
          <p:cNvSpPr txBox="1">
            <a:spLocks/>
          </p:cNvSpPr>
          <p:nvPr/>
        </p:nvSpPr>
        <p:spPr>
          <a:xfrm>
            <a:off x="290944" y="2022764"/>
            <a:ext cx="6359237" cy="4766307"/>
          </a:xfrm>
          <a:prstGeom prst="rect">
            <a:avLst/>
          </a:prstGeom>
          <a:solidFill>
            <a:schemeClr val="accent1"/>
          </a:solidFill>
        </p:spPr>
        <p:txBody>
          <a:bodyPr>
            <a:noAutofit/>
          </a:bodyPr>
          <a:lst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a:lstStyle>
          <a:p>
            <a:pPr marL="0" indent="0">
              <a:lnSpc>
                <a:spcPct val="150000"/>
              </a:lnSpc>
              <a:spcBef>
                <a:spcPts val="0"/>
              </a:spcBef>
              <a:buNone/>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4"/>
              </a:rPr>
              <a:t>A Healthier Wales: Our Plan for Health and Social Care</a:t>
            </a:r>
            <a:r>
              <a:rPr lang="en-GB" sz="1800" dirty="0">
                <a:solidFill>
                  <a:schemeClr val="tx2">
                    <a:lumMod val="75000"/>
                    <a:lumOff val="25000"/>
                  </a:schemeClr>
                </a:solidFill>
              </a:rPr>
              <a:t>, (Welsh Government, 2023)</a:t>
            </a:r>
          </a:p>
          <a:p>
            <a:pPr marL="0" indent="0">
              <a:lnSpc>
                <a:spcPct val="150000"/>
              </a:lnSpc>
              <a:spcBef>
                <a:spcPts val="0"/>
              </a:spcBef>
              <a:buNone/>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5"/>
              </a:rPr>
              <a:t>Well-being of Future Generations (Wales) Act (2015)</a:t>
            </a:r>
            <a:endParaRPr lang="en-GB" sz="1800" dirty="0">
              <a:solidFill>
                <a:schemeClr val="tx2">
                  <a:lumMod val="75000"/>
                  <a:lumOff val="25000"/>
                </a:schemeClr>
              </a:solidFill>
            </a:endParaRP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6"/>
              </a:rPr>
              <a:t>The Social Services and Well-being (Wales) Act (2014)</a:t>
            </a:r>
            <a:endParaRPr lang="en-GB" sz="1800" dirty="0">
              <a:solidFill>
                <a:schemeClr val="tx2">
                  <a:lumMod val="75000"/>
                  <a:lumOff val="25000"/>
                </a:schemeClr>
              </a:solidFill>
            </a:endParaRP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7"/>
              </a:rPr>
              <a:t>Prosperity for All</a:t>
            </a:r>
            <a:r>
              <a:rPr lang="en-GB" sz="1800" dirty="0">
                <a:solidFill>
                  <a:schemeClr val="tx2">
                    <a:lumMod val="75000"/>
                    <a:lumOff val="25000"/>
                  </a:schemeClr>
                </a:solidFill>
              </a:rPr>
              <a:t> (Welsh Government, 2017)</a:t>
            </a: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8"/>
              </a:rPr>
              <a:t>GP Cluster Groups </a:t>
            </a:r>
            <a:endParaRPr lang="en-GB" sz="1800" dirty="0">
              <a:solidFill>
                <a:schemeClr val="tx2">
                  <a:lumMod val="75000"/>
                  <a:lumOff val="25000"/>
                </a:schemeClr>
              </a:solidFill>
            </a:endParaRPr>
          </a:p>
          <a:p>
            <a:pPr>
              <a:lnSpc>
                <a:spcPct val="150000"/>
              </a:lnSpc>
              <a:spcBef>
                <a:spcPts val="0"/>
              </a:spcBef>
            </a:pPr>
            <a:endParaRPr lang="en-GB" sz="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hlinkClick r:id="rId9"/>
              </a:rPr>
              <a:t>Working to Achieve a Healthier Future for Wales (Public Health Wales, 2018-2030)</a:t>
            </a:r>
            <a:endParaRPr lang="en-GB" sz="1800" dirty="0">
              <a:solidFill>
                <a:schemeClr val="tx2">
                  <a:lumMod val="75000"/>
                  <a:lumOff val="25000"/>
                </a:schemeClr>
              </a:solidFill>
            </a:endParaRPr>
          </a:p>
          <a:p>
            <a:pPr>
              <a:lnSpc>
                <a:spcPct val="150000"/>
              </a:lnSpc>
              <a:spcBef>
                <a:spcPts val="0"/>
              </a:spcBef>
            </a:pPr>
            <a:r>
              <a:rPr lang="en-GB" sz="1800" dirty="0">
                <a:solidFill>
                  <a:schemeClr val="tx2">
                    <a:lumMod val="75000"/>
                    <a:lumOff val="25000"/>
                  </a:schemeClr>
                </a:solidFill>
              </a:rPr>
              <a:t>And more…</a:t>
            </a: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endParaRPr lang="en-GB" sz="1800" dirty="0">
              <a:solidFill>
                <a:schemeClr val="tx2">
                  <a:lumMod val="75000"/>
                  <a:lumOff val="25000"/>
                </a:schemeClr>
              </a:solidFill>
            </a:endParaRPr>
          </a:p>
          <a:p>
            <a:pPr>
              <a:lnSpc>
                <a:spcPct val="150000"/>
              </a:lnSpc>
              <a:spcBef>
                <a:spcPts val="0"/>
              </a:spcBef>
            </a:pPr>
            <a:endParaRPr lang="en-GB" sz="1800" dirty="0">
              <a:solidFill>
                <a:schemeClr val="tx2">
                  <a:lumMod val="75000"/>
                  <a:lumOff val="25000"/>
                </a:schemeClr>
              </a:solidFill>
            </a:endParaRPr>
          </a:p>
          <a:p>
            <a:pPr marL="0" indent="0">
              <a:lnSpc>
                <a:spcPct val="150000"/>
              </a:lnSpc>
              <a:spcBef>
                <a:spcPts val="0"/>
              </a:spcBef>
              <a:buNone/>
            </a:pPr>
            <a:endParaRPr lang="en-GB" sz="1800" dirty="0">
              <a:solidFill>
                <a:schemeClr val="tx2">
                  <a:lumMod val="75000"/>
                  <a:lumOff val="25000"/>
                </a:schemeClr>
              </a:solidFill>
            </a:endParaRPr>
          </a:p>
        </p:txBody>
      </p:sp>
      <p:pic>
        <p:nvPicPr>
          <p:cNvPr id="11" name="Audio 10">
            <a:hlinkClick r:id="" action="ppaction://media"/>
            <a:extLst>
              <a:ext uri="{FF2B5EF4-FFF2-40B4-BE49-F238E27FC236}">
                <a16:creationId xmlns:a16="http://schemas.microsoft.com/office/drawing/2014/main" id="{02D0EF62-5F93-B3FD-3540-C5151789FE7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15185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47267">
        <p15:prstTrans prst="peelOff"/>
      </p:transition>
    </mc:Choice>
    <mc:Fallback>
      <p:transition advTm="472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09EF-4CF3-F6E8-249C-CD5147E7E19B}"/>
              </a:ext>
            </a:extLst>
          </p:cNvPr>
          <p:cNvSpPr>
            <a:spLocks noGrp="1"/>
          </p:cNvSpPr>
          <p:nvPr>
            <p:ph type="title"/>
          </p:nvPr>
        </p:nvSpPr>
        <p:spPr/>
        <p:txBody>
          <a:bodyPr/>
          <a:lstStyle/>
          <a:p>
            <a:r>
              <a:rPr lang="en-GB" dirty="0"/>
              <a:t>Rapid changes made to health and social care during and after Covid-19</a:t>
            </a:r>
          </a:p>
        </p:txBody>
      </p:sp>
      <p:sp>
        <p:nvSpPr>
          <p:cNvPr id="3" name="Content Placeholder 2">
            <a:extLst>
              <a:ext uri="{FF2B5EF4-FFF2-40B4-BE49-F238E27FC236}">
                <a16:creationId xmlns:a16="http://schemas.microsoft.com/office/drawing/2014/main" id="{C9C17CDB-78E3-6374-A243-F2BCCAA2C140}"/>
              </a:ext>
            </a:extLst>
          </p:cNvPr>
          <p:cNvSpPr>
            <a:spLocks noGrp="1"/>
          </p:cNvSpPr>
          <p:nvPr>
            <p:ph idx="1"/>
          </p:nvPr>
        </p:nvSpPr>
        <p:spPr>
          <a:xfrm>
            <a:off x="297873" y="1888637"/>
            <a:ext cx="10238509" cy="4190999"/>
          </a:xfrm>
        </p:spPr>
        <p:txBody>
          <a:bodyPr>
            <a:noAutofit/>
          </a:bodyPr>
          <a:lstStyle/>
          <a:p>
            <a:r>
              <a:rPr lang="en-GB" sz="1700" dirty="0"/>
              <a:t>Some of the key changes to health and social care during and after the pandemic</a:t>
            </a:r>
          </a:p>
          <a:p>
            <a:r>
              <a:rPr lang="en-GB" sz="1700" dirty="0"/>
              <a:t>For example:</a:t>
            </a:r>
          </a:p>
          <a:p>
            <a:pPr lvl="1"/>
            <a:r>
              <a:rPr lang="en-GB" sz="1700" dirty="0"/>
              <a:t>Delivery and provision of care (essential and non-essential Click </a:t>
            </a:r>
            <a:r>
              <a:rPr lang="en-GB" sz="1700" dirty="0">
                <a:hlinkClick r:id="rId4"/>
              </a:rPr>
              <a:t>HERE</a:t>
            </a:r>
            <a:r>
              <a:rPr lang="en-GB" sz="1700" dirty="0"/>
              <a:t> for useful report)</a:t>
            </a:r>
          </a:p>
          <a:p>
            <a:pPr lvl="1"/>
            <a:r>
              <a:rPr lang="en-GB" sz="1700" dirty="0"/>
              <a:t>Workforce</a:t>
            </a:r>
          </a:p>
          <a:p>
            <a:pPr lvl="1"/>
            <a:r>
              <a:rPr lang="en-GB" sz="1700" dirty="0"/>
              <a:t>Increased use of online consultations</a:t>
            </a:r>
          </a:p>
          <a:p>
            <a:pPr lvl="1"/>
            <a:r>
              <a:rPr lang="en-GB" sz="1700" dirty="0"/>
              <a:t>Increased demand for services </a:t>
            </a:r>
          </a:p>
          <a:p>
            <a:r>
              <a:rPr lang="en-GB" sz="1700" dirty="0"/>
              <a:t>Explore some of the benefits and limitations of these, for example:</a:t>
            </a:r>
          </a:p>
          <a:p>
            <a:pPr lvl="1"/>
            <a:r>
              <a:rPr lang="en-GB" sz="1700" dirty="0"/>
              <a:t>New ways of providing services</a:t>
            </a:r>
          </a:p>
          <a:p>
            <a:pPr lvl="1"/>
            <a:r>
              <a:rPr lang="en-GB" sz="1700" dirty="0"/>
              <a:t>Inequalities</a:t>
            </a:r>
          </a:p>
          <a:p>
            <a:pPr lvl="1"/>
            <a:r>
              <a:rPr lang="en-GB" sz="1700" dirty="0"/>
              <a:t>Mental health</a:t>
            </a:r>
          </a:p>
          <a:p>
            <a:pPr lvl="1"/>
            <a:r>
              <a:rPr lang="en-GB" sz="1700" dirty="0"/>
              <a:t>Domestic abuse</a:t>
            </a:r>
          </a:p>
          <a:p>
            <a:pPr lvl="1"/>
            <a:r>
              <a:rPr lang="en-GB" sz="1700" dirty="0"/>
              <a:t>Closure of day centres etc</a:t>
            </a:r>
          </a:p>
          <a:p>
            <a:pPr lvl="1"/>
            <a:r>
              <a:rPr lang="en-GB" sz="1700" dirty="0"/>
              <a:t>Funding</a:t>
            </a:r>
          </a:p>
          <a:p>
            <a:pPr lvl="1"/>
            <a:r>
              <a:rPr lang="en-GB" sz="1700" dirty="0"/>
              <a:t>Reliance on the third sector</a:t>
            </a:r>
          </a:p>
          <a:p>
            <a:r>
              <a:rPr lang="en-GB" sz="1700" dirty="0"/>
              <a:t>Consider the future implications for health and social care? </a:t>
            </a:r>
          </a:p>
        </p:txBody>
      </p:sp>
      <p:pic>
        <p:nvPicPr>
          <p:cNvPr id="9" name="Picture 8">
            <a:extLst>
              <a:ext uri="{FF2B5EF4-FFF2-40B4-BE49-F238E27FC236}">
                <a16:creationId xmlns:a16="http://schemas.microsoft.com/office/drawing/2014/main" id="{CE9DA065-DCBF-E162-885E-AD984905E4EE}"/>
              </a:ext>
            </a:extLst>
          </p:cNvPr>
          <p:cNvPicPr>
            <a:picLocks noChangeAspect="1"/>
          </p:cNvPicPr>
          <p:nvPr/>
        </p:nvPicPr>
        <p:blipFill>
          <a:blip r:embed="rId5"/>
          <a:stretch>
            <a:fillRect/>
          </a:stretch>
        </p:blipFill>
        <p:spPr>
          <a:xfrm>
            <a:off x="8765755" y="1985963"/>
            <a:ext cx="3351182" cy="4405694"/>
          </a:xfrm>
          <a:prstGeom prst="rect">
            <a:avLst/>
          </a:prstGeom>
        </p:spPr>
      </p:pic>
      <p:sp>
        <p:nvSpPr>
          <p:cNvPr id="10" name="TextBox 9">
            <a:extLst>
              <a:ext uri="{FF2B5EF4-FFF2-40B4-BE49-F238E27FC236}">
                <a16:creationId xmlns:a16="http://schemas.microsoft.com/office/drawing/2014/main" id="{785DA8DB-4581-CB5F-A77E-D6703787A5B8}"/>
              </a:ext>
            </a:extLst>
          </p:cNvPr>
          <p:cNvSpPr txBox="1"/>
          <p:nvPr/>
        </p:nvSpPr>
        <p:spPr>
          <a:xfrm>
            <a:off x="8765755" y="6391657"/>
            <a:ext cx="3921919" cy="369332"/>
          </a:xfrm>
          <a:prstGeom prst="rect">
            <a:avLst/>
          </a:prstGeom>
          <a:noFill/>
        </p:spPr>
        <p:txBody>
          <a:bodyPr wrap="square" rtlCol="0">
            <a:spAutoFit/>
          </a:bodyPr>
          <a:lstStyle/>
          <a:p>
            <a:r>
              <a:rPr lang="en-GB" dirty="0"/>
              <a:t>Click </a:t>
            </a:r>
            <a:r>
              <a:rPr lang="en-GB" dirty="0">
                <a:hlinkClick r:id="rId6"/>
              </a:rPr>
              <a:t>HERE</a:t>
            </a:r>
            <a:r>
              <a:rPr lang="en-GB" dirty="0"/>
              <a:t> to access the full report</a:t>
            </a:r>
          </a:p>
        </p:txBody>
      </p:sp>
      <mc:AlternateContent xmlns:mc="http://schemas.openxmlformats.org/markup-compatibility/2006">
        <mc:Choice xmlns:p14="http://schemas.microsoft.com/office/powerpoint/2010/main" Requires="p14">
          <p:contentPart p14:bwMode="auto" r:id="rId7">
            <p14:nvContentPartPr>
              <p14:cNvPr id="24" name="Ink 23">
                <a:extLst>
                  <a:ext uri="{FF2B5EF4-FFF2-40B4-BE49-F238E27FC236}">
                    <a16:creationId xmlns:a16="http://schemas.microsoft.com/office/drawing/2014/main" id="{F1DCC3C9-8B2D-1A13-D915-5B6B5F6111F8}"/>
                  </a:ext>
                </a:extLst>
              </p14:cNvPr>
              <p14:cNvContentPartPr/>
              <p14:nvPr/>
            </p14:nvContentPartPr>
            <p14:xfrm>
              <a:off x="4700880" y="2664720"/>
              <a:ext cx="360" cy="360"/>
            </p14:xfrm>
          </p:contentPart>
        </mc:Choice>
        <mc:Fallback>
          <p:pic>
            <p:nvPicPr>
              <p:cNvPr id="24" name="Ink 23">
                <a:extLst>
                  <a:ext uri="{FF2B5EF4-FFF2-40B4-BE49-F238E27FC236}">
                    <a16:creationId xmlns:a16="http://schemas.microsoft.com/office/drawing/2014/main" id="{F1DCC3C9-8B2D-1A13-D915-5B6B5F6111F8}"/>
                  </a:ext>
                </a:extLst>
              </p:cNvPr>
              <p:cNvPicPr/>
              <p:nvPr/>
            </p:nvPicPr>
            <p:blipFill>
              <a:blip r:embed="rId8"/>
              <a:stretch>
                <a:fillRect/>
              </a:stretch>
            </p:blipFill>
            <p:spPr>
              <a:xfrm>
                <a:off x="4685040" y="2601360"/>
                <a:ext cx="31680" cy="12708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25" name="Ink 24">
                <a:extLst>
                  <a:ext uri="{FF2B5EF4-FFF2-40B4-BE49-F238E27FC236}">
                    <a16:creationId xmlns:a16="http://schemas.microsoft.com/office/drawing/2014/main" id="{ADEAE34F-C735-91A4-EB21-14D422B2DAA5}"/>
                  </a:ext>
                </a:extLst>
              </p14:cNvPr>
              <p14:cNvContentPartPr/>
              <p14:nvPr/>
            </p14:nvContentPartPr>
            <p14:xfrm>
              <a:off x="7152120" y="3776760"/>
              <a:ext cx="360" cy="360"/>
            </p14:xfrm>
          </p:contentPart>
        </mc:Choice>
        <mc:Fallback>
          <p:pic>
            <p:nvPicPr>
              <p:cNvPr id="25" name="Ink 24">
                <a:extLst>
                  <a:ext uri="{FF2B5EF4-FFF2-40B4-BE49-F238E27FC236}">
                    <a16:creationId xmlns:a16="http://schemas.microsoft.com/office/drawing/2014/main" id="{ADEAE34F-C735-91A4-EB21-14D422B2DAA5}"/>
                  </a:ext>
                </a:extLst>
              </p:cNvPr>
              <p:cNvPicPr/>
              <p:nvPr/>
            </p:nvPicPr>
            <p:blipFill>
              <a:blip r:embed="rId8"/>
              <a:stretch>
                <a:fillRect/>
              </a:stretch>
            </p:blipFill>
            <p:spPr>
              <a:xfrm>
                <a:off x="7136280" y="3713400"/>
                <a:ext cx="31680" cy="12708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26" name="Ink 25">
                <a:extLst>
                  <a:ext uri="{FF2B5EF4-FFF2-40B4-BE49-F238E27FC236}">
                    <a16:creationId xmlns:a16="http://schemas.microsoft.com/office/drawing/2014/main" id="{A46DC686-6F93-3B98-D4FF-57F1643E22EC}"/>
                  </a:ext>
                </a:extLst>
              </p14:cNvPr>
              <p14:cNvContentPartPr/>
              <p14:nvPr/>
            </p14:nvContentPartPr>
            <p14:xfrm>
              <a:off x="7152120" y="3776760"/>
              <a:ext cx="360" cy="360"/>
            </p14:xfrm>
          </p:contentPart>
        </mc:Choice>
        <mc:Fallback>
          <p:pic>
            <p:nvPicPr>
              <p:cNvPr id="26" name="Ink 25">
                <a:extLst>
                  <a:ext uri="{FF2B5EF4-FFF2-40B4-BE49-F238E27FC236}">
                    <a16:creationId xmlns:a16="http://schemas.microsoft.com/office/drawing/2014/main" id="{A46DC686-6F93-3B98-D4FF-57F1643E22EC}"/>
                  </a:ext>
                </a:extLst>
              </p:cNvPr>
              <p:cNvPicPr/>
              <p:nvPr/>
            </p:nvPicPr>
            <p:blipFill>
              <a:blip r:embed="rId8"/>
              <a:stretch>
                <a:fillRect/>
              </a:stretch>
            </p:blipFill>
            <p:spPr>
              <a:xfrm>
                <a:off x="7136280" y="3713400"/>
                <a:ext cx="31680" cy="127080"/>
              </a:xfrm>
              <a:prstGeom prst="rect">
                <a:avLst/>
              </a:prstGeom>
            </p:spPr>
          </p:pic>
        </mc:Fallback>
      </mc:AlternateContent>
      <p:pic>
        <p:nvPicPr>
          <p:cNvPr id="34" name="Audio 33">
            <a:hlinkClick r:id="" action="ppaction://media"/>
            <a:extLst>
              <a:ext uri="{FF2B5EF4-FFF2-40B4-BE49-F238E27FC236}">
                <a16:creationId xmlns:a16="http://schemas.microsoft.com/office/drawing/2014/main" id="{5269F0F5-E6CD-CC5F-267F-365ADE8ECCE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49503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371823">
        <p15:prstTrans prst="peelOff"/>
      </p:transition>
    </mc:Choice>
    <mc:Fallback>
      <p:transition advTm="3718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545E0-D788-81A0-DA60-A362B9F4F693}"/>
              </a:ext>
            </a:extLst>
          </p:cNvPr>
          <p:cNvSpPr>
            <a:spLocks noGrp="1"/>
          </p:cNvSpPr>
          <p:nvPr>
            <p:ph type="title"/>
          </p:nvPr>
        </p:nvSpPr>
        <p:spPr/>
        <p:txBody>
          <a:bodyPr/>
          <a:lstStyle/>
          <a:p>
            <a:r>
              <a:rPr lang="en-GB" dirty="0"/>
              <a:t>Changing role of GPs and community Services</a:t>
            </a:r>
          </a:p>
        </p:txBody>
      </p:sp>
      <p:sp>
        <p:nvSpPr>
          <p:cNvPr id="3" name="Content Placeholder 2">
            <a:extLst>
              <a:ext uri="{FF2B5EF4-FFF2-40B4-BE49-F238E27FC236}">
                <a16:creationId xmlns:a16="http://schemas.microsoft.com/office/drawing/2014/main" id="{AEB643A3-A9F1-A8A6-5801-8537EC8C740D}"/>
              </a:ext>
            </a:extLst>
          </p:cNvPr>
          <p:cNvSpPr>
            <a:spLocks noGrp="1"/>
          </p:cNvSpPr>
          <p:nvPr>
            <p:ph idx="1"/>
          </p:nvPr>
        </p:nvSpPr>
        <p:spPr>
          <a:xfrm>
            <a:off x="331122" y="2057401"/>
            <a:ext cx="7948483" cy="4618326"/>
          </a:xfrm>
        </p:spPr>
        <p:txBody>
          <a:bodyPr>
            <a:noAutofit/>
          </a:bodyPr>
          <a:lstStyle/>
          <a:p>
            <a:pPr>
              <a:lnSpc>
                <a:spcPct val="150000"/>
              </a:lnSpc>
              <a:spcBef>
                <a:spcPts val="0"/>
              </a:spcBef>
            </a:pPr>
            <a:r>
              <a:rPr lang="en-GB" sz="1800" dirty="0">
                <a:solidFill>
                  <a:schemeClr val="tx2">
                    <a:lumMod val="75000"/>
                    <a:lumOff val="25000"/>
                  </a:schemeClr>
                </a:solidFill>
              </a:rPr>
              <a:t>The current agenda of change in the merging of health and social care in Wales, pre and post Covid have changed the role of GP, and other community services…</a:t>
            </a:r>
          </a:p>
          <a:p>
            <a:pPr>
              <a:lnSpc>
                <a:spcPct val="150000"/>
              </a:lnSpc>
              <a:spcBef>
                <a:spcPts val="0"/>
              </a:spcBef>
            </a:pPr>
            <a:endParaRPr lang="en-GB" sz="1800" dirty="0"/>
          </a:p>
          <a:p>
            <a:pPr>
              <a:lnSpc>
                <a:spcPct val="150000"/>
              </a:lnSpc>
              <a:spcBef>
                <a:spcPts val="0"/>
              </a:spcBef>
            </a:pPr>
            <a:r>
              <a:rPr lang="en-GB" sz="1800" dirty="0"/>
              <a:t>Some examples:</a:t>
            </a:r>
          </a:p>
          <a:p>
            <a:pPr>
              <a:lnSpc>
                <a:spcPct val="150000"/>
              </a:lnSpc>
              <a:spcBef>
                <a:spcPts val="0"/>
              </a:spcBef>
            </a:pPr>
            <a:endParaRPr lang="en-GB" sz="1800" dirty="0"/>
          </a:p>
          <a:p>
            <a:pPr lvl="1"/>
            <a:r>
              <a:rPr lang="en-GB" sz="1800" dirty="0"/>
              <a:t>GP Cluster Groups (see </a:t>
            </a:r>
            <a:r>
              <a:rPr lang="en-GB" sz="1800" dirty="0">
                <a:hlinkClick r:id="rId4"/>
              </a:rPr>
              <a:t>Inquiry into Primary Care: Clusters (National Assembly for Wales, 2017)</a:t>
            </a:r>
            <a:endParaRPr lang="en-GB" sz="1800" dirty="0"/>
          </a:p>
          <a:p>
            <a:pPr lvl="1"/>
            <a:r>
              <a:rPr lang="en-GB" sz="1800" dirty="0"/>
              <a:t>Social Prescribing</a:t>
            </a:r>
          </a:p>
          <a:p>
            <a:pPr lvl="1"/>
            <a:r>
              <a:rPr lang="en-GB" sz="1800" dirty="0"/>
              <a:t>Partnership working etc</a:t>
            </a:r>
          </a:p>
          <a:p>
            <a:pPr lvl="1"/>
            <a:r>
              <a:rPr lang="en-GB" sz="1800" dirty="0"/>
              <a:t>Increased role of the Third Sector</a:t>
            </a:r>
          </a:p>
          <a:p>
            <a:pPr lvl="1"/>
            <a:r>
              <a:rPr lang="en-GB" sz="1800" dirty="0"/>
              <a:t>Workforce shortages</a:t>
            </a:r>
          </a:p>
          <a:p>
            <a:pPr lvl="1"/>
            <a:r>
              <a:rPr lang="en-GB" sz="1800" dirty="0"/>
              <a:t>Importance of person-centred community care</a:t>
            </a:r>
          </a:p>
        </p:txBody>
      </p:sp>
      <p:pic>
        <p:nvPicPr>
          <p:cNvPr id="7" name="Content Placeholder 6">
            <a:extLst>
              <a:ext uri="{FF2B5EF4-FFF2-40B4-BE49-F238E27FC236}">
                <a16:creationId xmlns:a16="http://schemas.microsoft.com/office/drawing/2014/main" id="{B02E38BA-3CC0-46DC-88D3-13C199A696EE}"/>
              </a:ext>
            </a:extLst>
          </p:cNvPr>
          <p:cNvPicPr>
            <a:picLocks noChangeAspect="1"/>
          </p:cNvPicPr>
          <p:nvPr/>
        </p:nvPicPr>
        <p:blipFill rotWithShape="1">
          <a:blip r:embed="rId5"/>
          <a:srcRect l="2330" r="3858"/>
          <a:stretch/>
        </p:blipFill>
        <p:spPr>
          <a:xfrm>
            <a:off x="8279605" y="2197341"/>
            <a:ext cx="3812243" cy="41943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mc:AlternateContent xmlns:mc="http://schemas.openxmlformats.org/markup-compatibility/2006">
        <mc:Choice xmlns:p14="http://schemas.microsoft.com/office/powerpoint/2010/main" xmlns:iact="http://schemas.microsoft.com/office/powerpoint/2014/inkAction" Requires="p14 iact">
          <p:contentPart p14:bwMode="auto" r:id="rId6">
            <p14:nvContentPartPr>
              <p14:cNvPr id="30" name="Ink 29">
                <a:extLst>
                  <a:ext uri="{FF2B5EF4-FFF2-40B4-BE49-F238E27FC236}">
                    <a16:creationId xmlns:a16="http://schemas.microsoft.com/office/drawing/2014/main" id="{EDA18335-5C03-4837-C062-7926717035B5}"/>
                  </a:ext>
                </a:extLst>
              </p14:cNvPr>
              <p14:cNvContentPartPr/>
              <p14:nvPr>
                <p:extLst>
                  <p:ext uri="{42D2F446-02D8-4167-A562-619A0277C38B}">
                    <p15:isNarration xmlns:p15="http://schemas.microsoft.com/office/powerpoint/2012/main" val="1"/>
                  </p:ext>
                </p:extLst>
              </p14:nvPr>
            </p14:nvContentPartPr>
            <p14:xfrm>
              <a:off x="8306640" y="4008960"/>
              <a:ext cx="3713400" cy="416520"/>
            </p14:xfrm>
          </p:contentPart>
        </mc:Choice>
        <mc:Fallback>
          <p:pic>
            <p:nvPicPr>
              <p:cNvPr id="30" name="Ink 29">
                <a:extLst>
                  <a:ext uri="{FF2B5EF4-FFF2-40B4-BE49-F238E27FC236}">
                    <a16:creationId xmlns:a16="http://schemas.microsoft.com/office/drawing/2014/main" id="{EDA18335-5C03-4837-C062-7926717035B5}"/>
                  </a:ext>
                </a:extLst>
              </p:cNvPr>
              <p:cNvPicPr>
                <a:picLocks noGrp="1" noRot="1" noChangeAspect="1" noMove="1" noResize="1" noEditPoints="1" noAdjustHandles="1" noChangeArrowheads="1" noChangeShapeType="1"/>
              </p:cNvPicPr>
              <p:nvPr/>
            </p:nvPicPr>
            <p:blipFill>
              <a:blip r:embed="rId7"/>
              <a:stretch>
                <a:fillRect/>
              </a:stretch>
            </p:blipFill>
            <p:spPr>
              <a:xfrm>
                <a:off x="8290800" y="3945600"/>
                <a:ext cx="3744720" cy="543240"/>
              </a:xfrm>
              <a:prstGeom prst="rect">
                <a:avLst/>
              </a:prstGeom>
            </p:spPr>
          </p:pic>
        </mc:Fallback>
      </mc:AlternateContent>
      <p:pic>
        <p:nvPicPr>
          <p:cNvPr id="31" name="Audio 30">
            <a:hlinkClick r:id="" action="ppaction://media"/>
            <a:extLst>
              <a:ext uri="{FF2B5EF4-FFF2-40B4-BE49-F238E27FC236}">
                <a16:creationId xmlns:a16="http://schemas.microsoft.com/office/drawing/2014/main" id="{64614F78-8B3B-94C9-04CC-0D47C9F3ADB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93941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69999">
        <p15:prstTrans prst="peelOff"/>
      </p:transition>
    </mc:Choice>
    <mc:Fallback>
      <p:transition advTm="1699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par>
                                <p:cTn id="7" presetID="59" presetClass="entr" presetSubtype="0" fill="hold" nodeType="withEffect">
                                  <p:stCondLst>
                                    <p:cond delay="0"/>
                                  </p:stCondLst>
                                  <p:childTnLst>
                                    <p:set>
                                      <p:cBhvr>
                                        <p:cTn id="8" dur="1" fill="hold">
                                          <p:stCondLst>
                                            <p:cond delay="0"/>
                                          </p:stCondLst>
                                        </p:cTn>
                                        <p:tgtEl>
                                          <p:spTgt spid="30"/>
                                        </p:tgtEl>
                                        <p:attrNameLst>
                                          <p:attrName>style.visibility</p:attrName>
                                        </p:attrNameLst>
                                      </p:cBhvr>
                                      <p:to>
                                        <p:strVal val="visible"/>
                                      </p:to>
                                    </p:set>
                                    <p:cmd type="call" cmd="playFrom(0.0)">
                                      <p:cBhvr>
                                        <p:cTn id="9"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2371-532C-3692-C985-9A7F652D7139}"/>
              </a:ext>
            </a:extLst>
          </p:cNvPr>
          <p:cNvSpPr>
            <a:spLocks noGrp="1"/>
          </p:cNvSpPr>
          <p:nvPr>
            <p:ph type="title"/>
          </p:nvPr>
        </p:nvSpPr>
        <p:spPr/>
        <p:txBody>
          <a:bodyPr/>
          <a:lstStyle/>
          <a:p>
            <a:r>
              <a:rPr lang="en-GB" dirty="0"/>
              <a:t>Putting it all together…</a:t>
            </a:r>
          </a:p>
        </p:txBody>
      </p:sp>
      <p:sp>
        <p:nvSpPr>
          <p:cNvPr id="3" name="Content Placeholder 2">
            <a:extLst>
              <a:ext uri="{FF2B5EF4-FFF2-40B4-BE49-F238E27FC236}">
                <a16:creationId xmlns:a16="http://schemas.microsoft.com/office/drawing/2014/main" id="{1EA96FAA-B0B4-F5A8-2040-8B1E56D57755}"/>
              </a:ext>
            </a:extLst>
          </p:cNvPr>
          <p:cNvSpPr>
            <a:spLocks noGrp="1"/>
          </p:cNvSpPr>
          <p:nvPr>
            <p:ph idx="1"/>
          </p:nvPr>
        </p:nvSpPr>
        <p:spPr>
          <a:xfrm>
            <a:off x="108860" y="1925266"/>
            <a:ext cx="12083140" cy="5337516"/>
          </a:xfrm>
        </p:spPr>
        <p:txBody>
          <a:bodyPr>
            <a:normAutofit fontScale="77500" lnSpcReduction="20000"/>
          </a:bodyPr>
          <a:lstStyle/>
          <a:p>
            <a:pPr marL="0" indent="0" algn="ctr">
              <a:lnSpc>
                <a:spcPct val="110000"/>
              </a:lnSpc>
              <a:spcBef>
                <a:spcPts val="0"/>
              </a:spcBef>
              <a:buNone/>
            </a:pPr>
            <a:r>
              <a:rPr lang="en-GB" sz="1900" b="1" dirty="0"/>
              <a:t>Example Structure</a:t>
            </a:r>
          </a:p>
          <a:p>
            <a:pPr>
              <a:lnSpc>
                <a:spcPct val="110000"/>
              </a:lnSpc>
              <a:spcBef>
                <a:spcPts val="0"/>
              </a:spcBef>
            </a:pPr>
            <a:r>
              <a:rPr lang="en-GB" sz="1900" b="1" dirty="0"/>
              <a:t>Introduction</a:t>
            </a:r>
          </a:p>
          <a:p>
            <a:pPr marL="0" indent="0">
              <a:lnSpc>
                <a:spcPct val="110000"/>
              </a:lnSpc>
              <a:spcBef>
                <a:spcPts val="0"/>
              </a:spcBef>
              <a:buNone/>
            </a:pPr>
            <a:endParaRPr lang="en-GB" sz="1900" b="1" dirty="0"/>
          </a:p>
          <a:p>
            <a:pPr>
              <a:lnSpc>
                <a:spcPct val="110000"/>
              </a:lnSpc>
              <a:spcBef>
                <a:spcPts val="0"/>
              </a:spcBef>
            </a:pPr>
            <a:r>
              <a:rPr lang="en-GB" sz="1900" b="1" dirty="0"/>
              <a:t>Background</a:t>
            </a:r>
          </a:p>
          <a:p>
            <a:pPr lvl="1">
              <a:lnSpc>
                <a:spcPct val="110000"/>
              </a:lnSpc>
              <a:spcBef>
                <a:spcPts val="0"/>
              </a:spcBef>
            </a:pPr>
            <a:r>
              <a:rPr lang="en-GB" sz="1900" dirty="0"/>
              <a:t>Why was there a need for changes in health and social care in Wales?</a:t>
            </a:r>
          </a:p>
          <a:p>
            <a:pPr marL="0" indent="0">
              <a:lnSpc>
                <a:spcPct val="110000"/>
              </a:lnSpc>
              <a:spcBef>
                <a:spcPts val="0"/>
              </a:spcBef>
              <a:buNone/>
            </a:pPr>
            <a:endParaRPr lang="en-GB" sz="1900" dirty="0"/>
          </a:p>
          <a:p>
            <a:pPr>
              <a:lnSpc>
                <a:spcPct val="110000"/>
              </a:lnSpc>
              <a:spcBef>
                <a:spcPts val="0"/>
              </a:spcBef>
            </a:pPr>
            <a:r>
              <a:rPr lang="en-GB" sz="1900" b="1" dirty="0"/>
              <a:t>Policy context before Covid</a:t>
            </a:r>
          </a:p>
          <a:p>
            <a:pPr lvl="1">
              <a:lnSpc>
                <a:spcPct val="110000"/>
              </a:lnSpc>
              <a:spcBef>
                <a:spcPts val="0"/>
              </a:spcBef>
            </a:pPr>
            <a:r>
              <a:rPr lang="en-GB" sz="1900" dirty="0"/>
              <a:t>Prudent healthcare was the catalyst for change, explain what its aims are</a:t>
            </a:r>
          </a:p>
          <a:p>
            <a:pPr lvl="1">
              <a:lnSpc>
                <a:spcPct val="110000"/>
              </a:lnSpc>
              <a:spcBef>
                <a:spcPts val="0"/>
              </a:spcBef>
            </a:pPr>
            <a:r>
              <a:rPr lang="en-GB" sz="1900" dirty="0"/>
              <a:t>All other policies and strategies stemmed from this</a:t>
            </a:r>
          </a:p>
          <a:p>
            <a:pPr lvl="1">
              <a:lnSpc>
                <a:spcPct val="110000"/>
              </a:lnSpc>
              <a:spcBef>
                <a:spcPts val="0"/>
              </a:spcBef>
            </a:pPr>
            <a:r>
              <a:rPr lang="en-GB" sz="1900" dirty="0"/>
              <a:t>Pick a few examples from other policies to show how further attempts to integrate health and social care in Wales have been made</a:t>
            </a:r>
          </a:p>
          <a:p>
            <a:pPr marL="457200" lvl="1" indent="0">
              <a:lnSpc>
                <a:spcPct val="110000"/>
              </a:lnSpc>
              <a:spcBef>
                <a:spcPts val="0"/>
              </a:spcBef>
              <a:buNone/>
            </a:pPr>
            <a:endParaRPr lang="en-GB" sz="1900" dirty="0"/>
          </a:p>
          <a:p>
            <a:pPr>
              <a:lnSpc>
                <a:spcPct val="110000"/>
              </a:lnSpc>
              <a:spcBef>
                <a:spcPts val="0"/>
              </a:spcBef>
            </a:pPr>
            <a:r>
              <a:rPr lang="en-GB" sz="1900" b="1" dirty="0"/>
              <a:t>Policy context during and after Covid and their legacy</a:t>
            </a:r>
          </a:p>
          <a:p>
            <a:pPr lvl="1">
              <a:lnSpc>
                <a:spcPct val="110000"/>
              </a:lnSpc>
              <a:spcBef>
                <a:spcPts val="0"/>
              </a:spcBef>
            </a:pPr>
            <a:r>
              <a:rPr lang="en-GB" sz="1900" dirty="0"/>
              <a:t>Explain the changes that were quickly introduced in health and social care during covid</a:t>
            </a:r>
          </a:p>
          <a:p>
            <a:pPr lvl="1">
              <a:lnSpc>
                <a:spcPct val="110000"/>
              </a:lnSpc>
              <a:spcBef>
                <a:spcPts val="0"/>
              </a:spcBef>
            </a:pPr>
            <a:r>
              <a:rPr lang="en-GB" sz="1900" dirty="0"/>
              <a:t>Outline the benefits and challenges of these changes following covid</a:t>
            </a:r>
          </a:p>
          <a:p>
            <a:pPr>
              <a:lnSpc>
                <a:spcPct val="110000"/>
              </a:lnSpc>
              <a:spcBef>
                <a:spcPts val="0"/>
              </a:spcBef>
            </a:pPr>
            <a:endParaRPr lang="en-GB" sz="1900" b="1" dirty="0"/>
          </a:p>
          <a:p>
            <a:pPr>
              <a:lnSpc>
                <a:spcPct val="110000"/>
              </a:lnSpc>
              <a:spcBef>
                <a:spcPts val="0"/>
              </a:spcBef>
            </a:pPr>
            <a:r>
              <a:rPr lang="en-GB" sz="1900" b="1" dirty="0">
                <a:solidFill>
                  <a:schemeClr val="tx2">
                    <a:lumMod val="75000"/>
                    <a:lumOff val="25000"/>
                  </a:schemeClr>
                </a:solidFill>
              </a:rPr>
              <a:t>Evaluate the current agenda of change in the merging of health and social care in Wales as a whole (pre and post Covid):</a:t>
            </a:r>
          </a:p>
          <a:p>
            <a:pPr lvl="1">
              <a:lnSpc>
                <a:spcPct val="110000"/>
              </a:lnSpc>
              <a:spcBef>
                <a:spcPts val="0"/>
              </a:spcBef>
            </a:pPr>
            <a:r>
              <a:rPr lang="en-GB" sz="1900" dirty="0">
                <a:solidFill>
                  <a:schemeClr val="tx2">
                    <a:lumMod val="75000"/>
                    <a:lumOff val="25000"/>
                  </a:schemeClr>
                </a:solidFill>
              </a:rPr>
              <a:t>As a whole, what have been the main changes posed by the current agenda? E.g. more focused on patient-centred care, partnership working, changes to modes of service delivery (online etc)</a:t>
            </a:r>
          </a:p>
          <a:p>
            <a:pPr lvl="1">
              <a:lnSpc>
                <a:spcPct val="110000"/>
              </a:lnSpc>
              <a:spcBef>
                <a:spcPts val="0"/>
              </a:spcBef>
            </a:pPr>
            <a:r>
              <a:rPr lang="en-GB" sz="1900" dirty="0">
                <a:solidFill>
                  <a:schemeClr val="tx2">
                    <a:lumMod val="75000"/>
                    <a:lumOff val="25000"/>
                  </a:schemeClr>
                </a:solidFill>
              </a:rPr>
              <a:t>What areas have worked well? </a:t>
            </a:r>
          </a:p>
          <a:p>
            <a:pPr lvl="1">
              <a:lnSpc>
                <a:spcPct val="110000"/>
              </a:lnSpc>
              <a:spcBef>
                <a:spcPts val="0"/>
              </a:spcBef>
            </a:pPr>
            <a:r>
              <a:rPr lang="en-GB" sz="1900" dirty="0">
                <a:solidFill>
                  <a:schemeClr val="tx2">
                    <a:lumMod val="75000"/>
                    <a:lumOff val="25000"/>
                  </a:schemeClr>
                </a:solidFill>
              </a:rPr>
              <a:t>What areas have not worked so well? </a:t>
            </a:r>
          </a:p>
          <a:p>
            <a:pPr>
              <a:lnSpc>
                <a:spcPct val="110000"/>
              </a:lnSpc>
              <a:spcBef>
                <a:spcPts val="0"/>
              </a:spcBef>
            </a:pPr>
            <a:endParaRPr lang="en-GB" sz="1900" b="1" dirty="0">
              <a:solidFill>
                <a:schemeClr val="tx2">
                  <a:lumMod val="75000"/>
                  <a:lumOff val="25000"/>
                </a:schemeClr>
              </a:solidFill>
            </a:endParaRPr>
          </a:p>
          <a:p>
            <a:pPr>
              <a:lnSpc>
                <a:spcPct val="110000"/>
              </a:lnSpc>
              <a:spcBef>
                <a:spcPts val="0"/>
              </a:spcBef>
            </a:pPr>
            <a:r>
              <a:rPr lang="en-GB" sz="1900" b="1" dirty="0">
                <a:solidFill>
                  <a:schemeClr val="tx2">
                    <a:lumMod val="75000"/>
                    <a:lumOff val="25000"/>
                  </a:schemeClr>
                </a:solidFill>
              </a:rPr>
              <a:t>Conclusion</a:t>
            </a:r>
          </a:p>
          <a:p>
            <a:pPr marL="0" indent="0">
              <a:lnSpc>
                <a:spcPct val="110000"/>
              </a:lnSpc>
              <a:spcBef>
                <a:spcPts val="0"/>
              </a:spcBef>
              <a:buNone/>
            </a:pPr>
            <a:endParaRPr lang="en-GB" sz="1900" b="1" dirty="0">
              <a:solidFill>
                <a:schemeClr val="tx2">
                  <a:lumMod val="75000"/>
                  <a:lumOff val="25000"/>
                </a:schemeClr>
              </a:solidFill>
            </a:endParaRPr>
          </a:p>
          <a:p>
            <a:pPr>
              <a:lnSpc>
                <a:spcPct val="110000"/>
              </a:lnSpc>
              <a:spcBef>
                <a:spcPts val="0"/>
              </a:spcBef>
            </a:pPr>
            <a:r>
              <a:rPr lang="en-GB" sz="1900" b="1" dirty="0">
                <a:solidFill>
                  <a:schemeClr val="tx2">
                    <a:lumMod val="75000"/>
                    <a:lumOff val="25000"/>
                  </a:schemeClr>
                </a:solidFill>
              </a:rPr>
              <a:t>References</a:t>
            </a:r>
          </a:p>
          <a:p>
            <a:pPr marL="0" indent="0">
              <a:buNone/>
            </a:pPr>
            <a:endParaRPr lang="en-GB" dirty="0"/>
          </a:p>
          <a:p>
            <a:endParaRPr lang="en-GB" dirty="0"/>
          </a:p>
          <a:p>
            <a:endParaRPr lang="en-GB" dirty="0"/>
          </a:p>
        </p:txBody>
      </p:sp>
      <p:pic>
        <p:nvPicPr>
          <p:cNvPr id="1026" name="Picture 2" descr="Pulling Your Hair Out? - BloominThyme">
            <a:extLst>
              <a:ext uri="{FF2B5EF4-FFF2-40B4-BE49-F238E27FC236}">
                <a16:creationId xmlns:a16="http://schemas.microsoft.com/office/drawing/2014/main" id="{4794FF68-E538-1054-4800-F6BFB4024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68206" y="535826"/>
            <a:ext cx="3224654" cy="241537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pic>
        <p:nvPicPr>
          <p:cNvPr id="4" name="Content Placeholder 6">
            <a:extLst>
              <a:ext uri="{FF2B5EF4-FFF2-40B4-BE49-F238E27FC236}">
                <a16:creationId xmlns:a16="http://schemas.microsoft.com/office/drawing/2014/main" id="{6009355D-5176-CE19-55BC-F06B44A1867F}"/>
              </a:ext>
            </a:extLst>
          </p:cNvPr>
          <p:cNvPicPr>
            <a:picLocks noChangeAspect="1"/>
          </p:cNvPicPr>
          <p:nvPr/>
        </p:nvPicPr>
        <p:blipFill rotWithShape="1">
          <a:blip r:embed="rId6"/>
          <a:srcRect l="2330" r="3858"/>
          <a:stretch/>
        </p:blipFill>
        <p:spPr>
          <a:xfrm>
            <a:off x="8701360" y="466343"/>
            <a:ext cx="3381779" cy="33261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6" name="Straight Arrow Connector 5">
            <a:extLst>
              <a:ext uri="{FF2B5EF4-FFF2-40B4-BE49-F238E27FC236}">
                <a16:creationId xmlns:a16="http://schemas.microsoft.com/office/drawing/2014/main" id="{065BE757-416F-5022-9F53-26A0A817BE7B}"/>
              </a:ext>
            </a:extLst>
          </p:cNvPr>
          <p:cNvCxnSpPr/>
          <p:nvPr/>
        </p:nvCxnSpPr>
        <p:spPr>
          <a:xfrm>
            <a:off x="7520708" y="2571175"/>
            <a:ext cx="1129896" cy="945188"/>
          </a:xfrm>
          <a:prstGeom prst="straightConnector1">
            <a:avLst/>
          </a:prstGeom>
          <a:ln w="136525">
            <a:tailEnd type="triangle"/>
          </a:ln>
        </p:spPr>
        <p:style>
          <a:lnRef idx="1">
            <a:schemeClr val="accent1"/>
          </a:lnRef>
          <a:fillRef idx="0">
            <a:schemeClr val="accent1"/>
          </a:fillRef>
          <a:effectRef idx="0">
            <a:schemeClr val="accent1"/>
          </a:effectRef>
          <a:fontRef idx="minor">
            <a:schemeClr val="tx1"/>
          </a:fontRef>
        </p:style>
      </p:cxnSp>
      <p:pic>
        <p:nvPicPr>
          <p:cNvPr id="31" name="Audio 30">
            <a:hlinkClick r:id="" action="ppaction://media"/>
            <a:extLst>
              <a:ext uri="{FF2B5EF4-FFF2-40B4-BE49-F238E27FC236}">
                <a16:creationId xmlns:a16="http://schemas.microsoft.com/office/drawing/2014/main" id="{E66E7409-CACC-0FCC-CB69-A78B4752D33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17320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363604">
        <p15:prstTrans prst="peelOff"/>
      </p:transition>
    </mc:Choice>
    <mc:Fallback>
      <p:transition advTm="3636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D3F41-5AB3-0BA9-5A26-A781F5E8E2BF}"/>
              </a:ext>
            </a:extLst>
          </p:cNvPr>
          <p:cNvSpPr>
            <a:spLocks noGrp="1"/>
          </p:cNvSpPr>
          <p:nvPr>
            <p:ph type="title"/>
          </p:nvPr>
        </p:nvSpPr>
        <p:spPr/>
        <p:txBody>
          <a:bodyPr>
            <a:normAutofit/>
          </a:bodyPr>
          <a:lstStyle/>
          <a:p>
            <a:r>
              <a:rPr lang="en-GB" sz="3200" b="1" dirty="0">
                <a:latin typeface="Abadi" panose="020B0604020104020204" pitchFamily="34" charset="0"/>
              </a:rPr>
              <a:t>General Essay Writing Guidance</a:t>
            </a:r>
          </a:p>
        </p:txBody>
      </p:sp>
      <p:pic>
        <p:nvPicPr>
          <p:cNvPr id="2050" name="Picture 2" descr="Essay Writing — You Know You Best – Colleges That Change Lives">
            <a:extLst>
              <a:ext uri="{FF2B5EF4-FFF2-40B4-BE49-F238E27FC236}">
                <a16:creationId xmlns:a16="http://schemas.microsoft.com/office/drawing/2014/main" id="{B61DCC65-A2BE-5D1B-A01B-2AF82ED2F58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0" y="1828456"/>
            <a:ext cx="12191999" cy="5029544"/>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F39411BA-45B2-2707-5A45-6F3FFD5EE7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34086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7297">
        <p15:prstTrans prst="peelOff"/>
      </p:transition>
    </mc:Choice>
    <mc:Fallback>
      <p:transition advTm="72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p:txBody>
          <a:bodyPr/>
          <a:lstStyle/>
          <a:p>
            <a:r>
              <a:rPr lang="en-GB" dirty="0"/>
              <a:t>Structure</a:t>
            </a:r>
          </a:p>
        </p:txBody>
      </p:sp>
      <p:sp>
        <p:nvSpPr>
          <p:cNvPr id="4" name="Rectangle 3">
            <a:extLst>
              <a:ext uri="{FF2B5EF4-FFF2-40B4-BE49-F238E27FC236}">
                <a16:creationId xmlns:a16="http://schemas.microsoft.com/office/drawing/2014/main" id="{ADF48D14-7EC4-4723-87E3-0F44525018FE}"/>
              </a:ext>
            </a:extLst>
          </p:cNvPr>
          <p:cNvSpPr/>
          <p:nvPr/>
        </p:nvSpPr>
        <p:spPr>
          <a:xfrm>
            <a:off x="190679" y="2144877"/>
            <a:ext cx="7789365" cy="4495783"/>
          </a:xfrm>
          <a:prstGeom prst="rect">
            <a:avLst/>
          </a:prstGeom>
        </p:spPr>
        <p:txBody>
          <a:bodyPr wrap="square">
            <a:spAutoFit/>
          </a:bodyPr>
          <a:lstStyle/>
          <a:p>
            <a:pPr>
              <a:lnSpc>
                <a:spcPct val="80000"/>
              </a:lnSpc>
            </a:pPr>
            <a:r>
              <a:rPr lang="en-GB" sz="2400" b="1" dirty="0"/>
              <a:t>Structure is very important!</a:t>
            </a:r>
          </a:p>
          <a:p>
            <a:pPr algn="just">
              <a:lnSpc>
                <a:spcPct val="80000"/>
              </a:lnSpc>
              <a:buFont typeface="Wingdings 3" pitchFamily="18" charset="2"/>
              <a:buNone/>
            </a:pPr>
            <a:endParaRPr lang="en-GB" sz="2400" dirty="0">
              <a:solidFill>
                <a:schemeClr val="accent1"/>
              </a:solidFill>
            </a:endParaRPr>
          </a:p>
          <a:p>
            <a:pPr marL="285750" indent="-285750" algn="just">
              <a:lnSpc>
                <a:spcPct val="150000"/>
              </a:lnSpc>
              <a:buFont typeface="Arial" panose="020B0604020202020204" pitchFamily="34" charset="0"/>
              <a:buChar char="•"/>
            </a:pPr>
            <a:r>
              <a:rPr lang="en-GB" b="1" dirty="0"/>
              <a:t>Introduction:</a:t>
            </a:r>
            <a:r>
              <a:rPr lang="en-GB" dirty="0"/>
              <a:t> Address the assignment question, and how you will answer it…</a:t>
            </a:r>
          </a:p>
          <a:p>
            <a:pPr marL="285750" indent="-285750" algn="just">
              <a:lnSpc>
                <a:spcPct val="150000"/>
              </a:lnSpc>
              <a:buFont typeface="Arial" panose="020B0604020202020204" pitchFamily="34" charset="0"/>
              <a:buChar char="•"/>
            </a:pPr>
            <a:endParaRPr lang="en-GB" dirty="0"/>
          </a:p>
          <a:p>
            <a:pPr marL="285750" indent="-285750" algn="just">
              <a:lnSpc>
                <a:spcPct val="150000"/>
              </a:lnSpc>
              <a:buFont typeface="Arial" panose="020B0604020202020204" pitchFamily="34" charset="0"/>
              <a:buChar char="•"/>
            </a:pPr>
            <a:r>
              <a:rPr lang="en-GB" b="1" dirty="0"/>
              <a:t>Main Body:</a:t>
            </a:r>
            <a:r>
              <a:rPr lang="en-GB" dirty="0"/>
              <a:t> Build your argument. Put your groups of ideas in a sequence to make a persuasive argument. </a:t>
            </a:r>
          </a:p>
          <a:p>
            <a:pPr algn="just">
              <a:lnSpc>
                <a:spcPct val="150000"/>
              </a:lnSpc>
            </a:pPr>
            <a:endParaRPr lang="en-GB" dirty="0"/>
          </a:p>
          <a:p>
            <a:pPr marL="285750" indent="-285750" algn="just">
              <a:lnSpc>
                <a:spcPct val="150000"/>
              </a:lnSpc>
              <a:buFont typeface="Arial" panose="020B0604020202020204" pitchFamily="34" charset="0"/>
              <a:buChar char="•"/>
            </a:pPr>
            <a:r>
              <a:rPr lang="en-GB" b="1" dirty="0"/>
              <a:t>Conclusion:</a:t>
            </a:r>
            <a:r>
              <a:rPr lang="en-GB" dirty="0"/>
              <a:t> Summarise your arguments and evidence, and show how they answer the original question.</a:t>
            </a:r>
          </a:p>
          <a:p>
            <a:pPr algn="l">
              <a:lnSpc>
                <a:spcPct val="150000"/>
              </a:lnSpc>
              <a:buFont typeface="Wingdings 3" pitchFamily="18" charset="2"/>
              <a:buNone/>
            </a:pPr>
            <a:endParaRPr lang="en-GB" sz="1406" dirty="0"/>
          </a:p>
          <a:p>
            <a:pPr algn="r">
              <a:lnSpc>
                <a:spcPct val="150000"/>
              </a:lnSpc>
              <a:buFont typeface="Wingdings 3" pitchFamily="18" charset="2"/>
              <a:buNone/>
            </a:pPr>
            <a:r>
              <a:rPr lang="en-GB" sz="2800" b="1" dirty="0"/>
              <a:t>a beginning, a middle and an end...</a:t>
            </a:r>
          </a:p>
        </p:txBody>
      </p:sp>
      <p:pic>
        <p:nvPicPr>
          <p:cNvPr id="3" name="Picture 2">
            <a:extLst>
              <a:ext uri="{FF2B5EF4-FFF2-40B4-BE49-F238E27FC236}">
                <a16:creationId xmlns:a16="http://schemas.microsoft.com/office/drawing/2014/main" id="{CEEBD881-521D-49B2-9254-377EE461633B}"/>
              </a:ext>
            </a:extLst>
          </p:cNvPr>
          <p:cNvPicPr>
            <a:picLocks noChangeAspect="1"/>
          </p:cNvPicPr>
          <p:nvPr/>
        </p:nvPicPr>
        <p:blipFill>
          <a:blip r:embed="rId4"/>
          <a:stretch>
            <a:fillRect/>
          </a:stretch>
        </p:blipFill>
        <p:spPr>
          <a:xfrm>
            <a:off x="8503398" y="1996623"/>
            <a:ext cx="3243353" cy="4560203"/>
          </a:xfrm>
          <a:prstGeom prst="rect">
            <a:avLst/>
          </a:prstGeom>
        </p:spPr>
      </p:pic>
      <p:pic>
        <p:nvPicPr>
          <p:cNvPr id="8" name="Audio 7">
            <a:hlinkClick r:id="" action="ppaction://media"/>
            <a:extLst>
              <a:ext uri="{FF2B5EF4-FFF2-40B4-BE49-F238E27FC236}">
                <a16:creationId xmlns:a16="http://schemas.microsoft.com/office/drawing/2014/main" id="{721C97EE-6A2F-6E42-F3A1-B624E2AB3E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69182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33851">
        <p15:prstTrans prst="peelOff"/>
      </p:transition>
    </mc:Choice>
    <mc:Fallback>
      <p:transition advTm="3385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D0551D8-3380-4542-929B-1282530F1D82}"/>
              </a:ext>
            </a:extLst>
          </p:cNvPr>
          <p:cNvPicPr>
            <a:picLocks noGrp="1" noChangeAspect="1"/>
          </p:cNvPicPr>
          <p:nvPr>
            <p:ph idx="4294967295"/>
          </p:nvPr>
        </p:nvPicPr>
        <p:blipFill>
          <a:blip r:embed="rId4"/>
          <a:stretch>
            <a:fillRect/>
          </a:stretch>
        </p:blipFill>
        <p:spPr>
          <a:xfrm>
            <a:off x="0" y="0"/>
            <a:ext cx="12192000" cy="6858000"/>
          </a:xfrm>
          <a:prstGeom prst="rect">
            <a:avLst/>
          </a:prstGeom>
        </p:spPr>
      </p:pic>
      <p:pic>
        <p:nvPicPr>
          <p:cNvPr id="5" name="Audio 4">
            <a:hlinkClick r:id="" action="ppaction://media"/>
            <a:extLst>
              <a:ext uri="{FF2B5EF4-FFF2-40B4-BE49-F238E27FC236}">
                <a16:creationId xmlns:a16="http://schemas.microsoft.com/office/drawing/2014/main" id="{F0AA3138-CFFE-014B-1A00-380D521220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4195512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1455">
        <p15:prstTrans prst="peelOff"/>
      </p:transition>
    </mc:Choice>
    <mc:Fallback>
      <p:transition advTm="114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p:txBody>
          <a:bodyPr/>
          <a:lstStyle/>
          <a:p>
            <a:r>
              <a:rPr lang="en-GB" dirty="0"/>
              <a:t>The beginning </a:t>
            </a:r>
            <a:r>
              <a:rPr lang="en-GB" i="1" dirty="0"/>
              <a:t>(“tell them what you are going to tell them!”)</a:t>
            </a:r>
          </a:p>
        </p:txBody>
      </p:sp>
      <p:sp>
        <p:nvSpPr>
          <p:cNvPr id="5" name="Rectangle 4">
            <a:extLst>
              <a:ext uri="{FF2B5EF4-FFF2-40B4-BE49-F238E27FC236}">
                <a16:creationId xmlns:a16="http://schemas.microsoft.com/office/drawing/2014/main" id="{6023BE99-4F4A-4B4B-ABAC-0E1F74ABD2A4}"/>
              </a:ext>
            </a:extLst>
          </p:cNvPr>
          <p:cNvSpPr/>
          <p:nvPr/>
        </p:nvSpPr>
        <p:spPr>
          <a:xfrm>
            <a:off x="555235" y="1909005"/>
            <a:ext cx="10552339" cy="5035353"/>
          </a:xfrm>
          <a:prstGeom prst="rect">
            <a:avLst/>
          </a:prstGeom>
        </p:spPr>
        <p:txBody>
          <a:bodyPr wrap="square">
            <a:spAutoFit/>
          </a:bodyPr>
          <a:lstStyle/>
          <a:p>
            <a:pPr marL="457200" indent="-457200" algn="l">
              <a:lnSpc>
                <a:spcPct val="150000"/>
              </a:lnSpc>
              <a:buFont typeface="Arial" panose="020B0604020202020204" pitchFamily="34" charset="0"/>
              <a:buChar char="•"/>
            </a:pPr>
            <a:r>
              <a:rPr lang="en-GB" dirty="0">
                <a:effectLst/>
              </a:rPr>
              <a:t>The Introduction - sets the scene for the whole essay</a:t>
            </a:r>
          </a:p>
          <a:p>
            <a:pPr marL="914400" lvl="1" indent="-457200">
              <a:lnSpc>
                <a:spcPct val="150000"/>
              </a:lnSpc>
              <a:buFont typeface="Arial" panose="020B0604020202020204" pitchFamily="34" charset="0"/>
              <a:buChar char="•"/>
            </a:pPr>
            <a:r>
              <a:rPr lang="en-GB" dirty="0"/>
              <a:t>Provides a roadmap that tells the reader the direction your essay will take</a:t>
            </a:r>
          </a:p>
          <a:p>
            <a:pPr marL="914400" lvl="1" indent="-457200">
              <a:lnSpc>
                <a:spcPct val="150000"/>
              </a:lnSpc>
              <a:buFont typeface="Arial" panose="020B0604020202020204" pitchFamily="34" charset="0"/>
              <a:buChar char="•"/>
            </a:pPr>
            <a:r>
              <a:rPr lang="en-GB" dirty="0"/>
              <a:t>State your topic and tell the reader what your essay will cover </a:t>
            </a:r>
          </a:p>
          <a:p>
            <a:pPr marL="914400" lvl="1" indent="-457200">
              <a:lnSpc>
                <a:spcPct val="150000"/>
              </a:lnSpc>
              <a:buFont typeface="Arial" panose="020B0604020202020204" pitchFamily="34" charset="0"/>
              <a:buChar char="•"/>
            </a:pPr>
            <a:r>
              <a:rPr lang="en-GB" dirty="0"/>
              <a:t>If necessary, tell the reader what you will </a:t>
            </a:r>
            <a:r>
              <a:rPr lang="en-GB" i="1" dirty="0"/>
              <a:t>not</a:t>
            </a:r>
            <a:r>
              <a:rPr lang="en-GB" dirty="0"/>
              <a:t> discuss because of word limitations...</a:t>
            </a:r>
          </a:p>
          <a:p>
            <a:pPr marL="914400" lvl="1" indent="-457200">
              <a:lnSpc>
                <a:spcPct val="150000"/>
              </a:lnSpc>
              <a:buFont typeface="Arial" panose="020B0604020202020204" pitchFamily="34" charset="0"/>
              <a:buChar char="•"/>
            </a:pPr>
            <a:r>
              <a:rPr lang="en-GB" dirty="0"/>
              <a:t>Outline the main points</a:t>
            </a:r>
          </a:p>
          <a:p>
            <a:pPr lvl="1">
              <a:lnSpc>
                <a:spcPct val="150000"/>
              </a:lnSpc>
            </a:pPr>
            <a:endParaRPr lang="en-GB" dirty="0"/>
          </a:p>
          <a:p>
            <a:pPr marL="457200" indent="-457200" algn="l">
              <a:lnSpc>
                <a:spcPct val="150000"/>
              </a:lnSpc>
              <a:buFont typeface="Arial" panose="020B0604020202020204" pitchFamily="34" charset="0"/>
              <a:buChar char="•"/>
            </a:pPr>
            <a:r>
              <a:rPr lang="en-GB" dirty="0"/>
              <a:t>Think of how newsreaders introduce the evening news, i.e. a brief summary of the day’s headline stories…</a:t>
            </a:r>
            <a:endParaRPr lang="en-GB" dirty="0">
              <a:effectLst/>
            </a:endParaRPr>
          </a:p>
          <a:p>
            <a:pPr marL="457200" indent="-457200" algn="l">
              <a:lnSpc>
                <a:spcPct val="150000"/>
              </a:lnSpc>
              <a:buFont typeface="Arial" panose="020B0604020202020204" pitchFamily="34" charset="0"/>
              <a:buChar char="•"/>
            </a:pPr>
            <a:endParaRPr lang="en-GB" dirty="0">
              <a:effectLst/>
            </a:endParaRPr>
          </a:p>
          <a:p>
            <a:pPr marL="457200" indent="-457200" algn="l">
              <a:lnSpc>
                <a:spcPct val="150000"/>
              </a:lnSpc>
              <a:buFont typeface="Arial" panose="020B0604020202020204" pitchFamily="34" charset="0"/>
              <a:buChar char="•"/>
            </a:pPr>
            <a:r>
              <a:rPr lang="en-GB" dirty="0">
                <a:effectLst/>
              </a:rPr>
              <a:t>Short and concise </a:t>
            </a:r>
            <a:endParaRPr lang="en-GB" dirty="0"/>
          </a:p>
          <a:p>
            <a:pPr algn="l">
              <a:lnSpc>
                <a:spcPct val="150000"/>
              </a:lnSpc>
            </a:pPr>
            <a:endParaRPr lang="en-GB" dirty="0">
              <a:effectLst/>
            </a:endParaRPr>
          </a:p>
          <a:p>
            <a:pPr marL="457200" indent="-457200">
              <a:lnSpc>
                <a:spcPct val="150000"/>
              </a:lnSpc>
              <a:buFont typeface="Arial" panose="020B0604020202020204" pitchFamily="34" charset="0"/>
              <a:buChar char="•"/>
            </a:pPr>
            <a:r>
              <a:rPr lang="en-GB" dirty="0"/>
              <a:t>A good introduction will capture the readers attention</a:t>
            </a:r>
          </a:p>
          <a:p>
            <a:pPr marL="457200" indent="-457200" algn="l">
              <a:lnSpc>
                <a:spcPct val="150000"/>
              </a:lnSpc>
              <a:buFont typeface="Arial" panose="020B0604020202020204" pitchFamily="34" charset="0"/>
              <a:buChar char="•"/>
            </a:pPr>
            <a:endParaRPr lang="en-GB" dirty="0">
              <a:effectLst/>
            </a:endParaRPr>
          </a:p>
        </p:txBody>
      </p:sp>
      <p:pic>
        <p:nvPicPr>
          <p:cNvPr id="6" name="Picture 5">
            <a:extLst>
              <a:ext uri="{FF2B5EF4-FFF2-40B4-BE49-F238E27FC236}">
                <a16:creationId xmlns:a16="http://schemas.microsoft.com/office/drawing/2014/main" id="{A8C49826-CF09-466D-82B8-1A2F76692A7F}"/>
              </a:ext>
            </a:extLst>
          </p:cNvPr>
          <p:cNvPicPr>
            <a:picLocks noChangeAspect="1"/>
          </p:cNvPicPr>
          <p:nvPr/>
        </p:nvPicPr>
        <p:blipFill>
          <a:blip r:embed="rId4"/>
          <a:stretch>
            <a:fillRect/>
          </a:stretch>
        </p:blipFill>
        <p:spPr>
          <a:xfrm>
            <a:off x="7728501" y="4849499"/>
            <a:ext cx="2857500" cy="1883465"/>
          </a:xfrm>
          <a:prstGeom prst="rect">
            <a:avLst/>
          </a:prstGeom>
        </p:spPr>
      </p:pic>
      <p:pic>
        <p:nvPicPr>
          <p:cNvPr id="7" name="Audio 6">
            <a:hlinkClick r:id="" action="ppaction://media"/>
            <a:extLst>
              <a:ext uri="{FF2B5EF4-FFF2-40B4-BE49-F238E27FC236}">
                <a16:creationId xmlns:a16="http://schemas.microsoft.com/office/drawing/2014/main" id="{FEB79579-C08E-15FD-DAB8-3426266A28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76111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61358">
        <p15:prstTrans prst="peelOff"/>
      </p:transition>
    </mc:Choice>
    <mc:Fallback>
      <p:transition advTm="613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p:txBody>
          <a:bodyPr/>
          <a:lstStyle/>
          <a:p>
            <a:r>
              <a:rPr lang="en-GB" dirty="0"/>
              <a:t>The middle </a:t>
            </a:r>
            <a:r>
              <a:rPr lang="en-GB" i="1" dirty="0"/>
              <a:t>(“tell them!”)</a:t>
            </a:r>
          </a:p>
        </p:txBody>
      </p:sp>
      <p:sp>
        <p:nvSpPr>
          <p:cNvPr id="3" name="Rectangle 2">
            <a:extLst>
              <a:ext uri="{FF2B5EF4-FFF2-40B4-BE49-F238E27FC236}">
                <a16:creationId xmlns:a16="http://schemas.microsoft.com/office/drawing/2014/main" id="{5860FF9E-0F7F-4E79-813E-6114142C453D}"/>
              </a:ext>
            </a:extLst>
          </p:cNvPr>
          <p:cNvSpPr/>
          <p:nvPr/>
        </p:nvSpPr>
        <p:spPr>
          <a:xfrm>
            <a:off x="532572" y="2187301"/>
            <a:ext cx="10938068" cy="3788858"/>
          </a:xfrm>
          <a:prstGeom prst="rect">
            <a:avLst/>
          </a:prstGeom>
        </p:spPr>
        <p:txBody>
          <a:bodyPr wrap="square">
            <a:spAutoFit/>
          </a:bodyPr>
          <a:lstStyle/>
          <a:p>
            <a:pPr marL="457200" indent="-457200">
              <a:lnSpc>
                <a:spcPct val="150000"/>
              </a:lnSpc>
              <a:buFont typeface="Arial" panose="020B0604020202020204" pitchFamily="34" charset="0"/>
              <a:buChar char="•"/>
            </a:pPr>
            <a:r>
              <a:rPr lang="en-GB" dirty="0"/>
              <a:t>The main body of your essay is where you develop the main points and present examples and evidence</a:t>
            </a:r>
          </a:p>
          <a:p>
            <a:pPr marL="457200" indent="-457200">
              <a:lnSpc>
                <a:spcPct val="150000"/>
              </a:lnSpc>
              <a:buFont typeface="Arial" panose="020B0604020202020204" pitchFamily="34" charset="0"/>
              <a:buChar char="•"/>
            </a:pPr>
            <a:endParaRPr lang="en-GB" dirty="0"/>
          </a:p>
          <a:p>
            <a:pPr marL="457200" indent="-457200">
              <a:lnSpc>
                <a:spcPct val="150000"/>
              </a:lnSpc>
              <a:buFont typeface="Arial" panose="020B0604020202020204" pitchFamily="34" charset="0"/>
              <a:buChar char="•"/>
            </a:pPr>
            <a:r>
              <a:rPr lang="en-GB" dirty="0"/>
              <a:t>The information in the body needs to be well-structured.</a:t>
            </a:r>
          </a:p>
          <a:p>
            <a:pPr marL="457200" indent="-457200">
              <a:lnSpc>
                <a:spcPct val="150000"/>
              </a:lnSpc>
              <a:buFont typeface="Arial" panose="020B0604020202020204" pitchFamily="34" charset="0"/>
              <a:buChar char="•"/>
            </a:pPr>
            <a:endParaRPr lang="en-GB" dirty="0"/>
          </a:p>
          <a:p>
            <a:pPr marL="457200" indent="-457200">
              <a:lnSpc>
                <a:spcPct val="150000"/>
              </a:lnSpc>
              <a:buFont typeface="Arial" panose="020B0604020202020204" pitchFamily="34" charset="0"/>
              <a:buChar char="•"/>
            </a:pPr>
            <a:r>
              <a:rPr lang="en-GB" dirty="0"/>
              <a:t>Decide on an organising principle. It could be by chronological order, theme or order of importance</a:t>
            </a:r>
          </a:p>
          <a:p>
            <a:pPr marL="457200" indent="-457200">
              <a:lnSpc>
                <a:spcPct val="150000"/>
              </a:lnSpc>
              <a:buFont typeface="Arial" panose="020B0604020202020204" pitchFamily="34" charset="0"/>
              <a:buChar char="•"/>
            </a:pPr>
            <a:endParaRPr lang="en-GB" dirty="0"/>
          </a:p>
          <a:p>
            <a:pPr marL="457200" indent="-457200">
              <a:lnSpc>
                <a:spcPct val="150000"/>
              </a:lnSpc>
              <a:buFont typeface="Arial" panose="020B0604020202020204" pitchFamily="34" charset="0"/>
              <a:buChar char="•"/>
            </a:pPr>
            <a:r>
              <a:rPr lang="en-GB" dirty="0"/>
              <a:t>Make sure you provide clear links between main points, explanations and examples. </a:t>
            </a:r>
          </a:p>
          <a:p>
            <a:pPr>
              <a:lnSpc>
                <a:spcPct val="150000"/>
              </a:lnSpc>
            </a:pPr>
            <a:endParaRPr lang="en-GB" dirty="0"/>
          </a:p>
          <a:p>
            <a:pPr marL="457200" indent="-457200">
              <a:lnSpc>
                <a:spcPct val="150000"/>
              </a:lnSpc>
              <a:buFont typeface="Arial" panose="020B0604020202020204" pitchFamily="34" charset="0"/>
              <a:buChar char="•"/>
            </a:pPr>
            <a:r>
              <a:rPr lang="en-GB" dirty="0"/>
              <a:t>Objectivity!</a:t>
            </a:r>
          </a:p>
        </p:txBody>
      </p:sp>
      <p:pic>
        <p:nvPicPr>
          <p:cNvPr id="4" name="Picture 3">
            <a:extLst>
              <a:ext uri="{FF2B5EF4-FFF2-40B4-BE49-F238E27FC236}">
                <a16:creationId xmlns:a16="http://schemas.microsoft.com/office/drawing/2014/main" id="{5CE5A562-25B4-402C-B079-F2C18B45F23A}"/>
              </a:ext>
            </a:extLst>
          </p:cNvPr>
          <p:cNvPicPr>
            <a:picLocks noChangeAspect="1"/>
          </p:cNvPicPr>
          <p:nvPr/>
        </p:nvPicPr>
        <p:blipFill>
          <a:blip r:embed="rId4"/>
          <a:stretch>
            <a:fillRect/>
          </a:stretch>
        </p:blipFill>
        <p:spPr>
          <a:xfrm>
            <a:off x="9192453" y="4689475"/>
            <a:ext cx="2466975" cy="1847850"/>
          </a:xfrm>
          <a:prstGeom prst="rect">
            <a:avLst/>
          </a:prstGeom>
        </p:spPr>
      </p:pic>
      <p:pic>
        <p:nvPicPr>
          <p:cNvPr id="7" name="Audio 6">
            <a:hlinkClick r:id="" action="ppaction://media"/>
            <a:extLst>
              <a:ext uri="{FF2B5EF4-FFF2-40B4-BE49-F238E27FC236}">
                <a16:creationId xmlns:a16="http://schemas.microsoft.com/office/drawing/2014/main" id="{2F4C1024-3076-16BD-ED5C-3AAC3CCFCD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36056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47721">
        <p15:prstTrans prst="peelOff"/>
      </p:transition>
    </mc:Choice>
    <mc:Fallback>
      <p:transition advTm="477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a:xfrm>
            <a:off x="233680" y="466343"/>
            <a:ext cx="11704320" cy="1362113"/>
          </a:xfrm>
        </p:spPr>
        <p:txBody>
          <a:bodyPr/>
          <a:lstStyle/>
          <a:p>
            <a:r>
              <a:rPr lang="en-GB" dirty="0"/>
              <a:t>The middle </a:t>
            </a:r>
            <a:r>
              <a:rPr lang="en-GB" i="1" dirty="0"/>
              <a:t>(you need to provide, balanced, well-informed arguments)</a:t>
            </a:r>
          </a:p>
        </p:txBody>
      </p:sp>
      <p:sp>
        <p:nvSpPr>
          <p:cNvPr id="4" name="Rectangle 3">
            <a:extLst>
              <a:ext uri="{FF2B5EF4-FFF2-40B4-BE49-F238E27FC236}">
                <a16:creationId xmlns:a16="http://schemas.microsoft.com/office/drawing/2014/main" id="{D91D0249-8FD7-4A89-AB0C-60B43EA277ED}"/>
              </a:ext>
            </a:extLst>
          </p:cNvPr>
          <p:cNvSpPr/>
          <p:nvPr/>
        </p:nvSpPr>
        <p:spPr>
          <a:xfrm>
            <a:off x="91440" y="2176556"/>
            <a:ext cx="11704320" cy="4308872"/>
          </a:xfrm>
          <a:prstGeom prst="rect">
            <a:avLst/>
          </a:prstGeom>
        </p:spPr>
        <p:txBody>
          <a:bodyPr wrap="square">
            <a:spAutoFit/>
          </a:bodyPr>
          <a:lstStyle/>
          <a:p>
            <a:pPr marL="109728" algn="just" fontAlgn="auto">
              <a:spcAft>
                <a:spcPts val="0"/>
              </a:spcAft>
              <a:defRPr/>
            </a:pPr>
            <a:r>
              <a:rPr lang="en-GB" sz="2000" b="1" i="1" dirty="0"/>
              <a:t>Some ways to get more critical analysis into your essays...</a:t>
            </a:r>
          </a:p>
          <a:p>
            <a:pPr marL="452628" indent="-342900" algn="just" fontAlgn="auto">
              <a:spcAft>
                <a:spcPts val="0"/>
              </a:spcAft>
              <a:buFont typeface="Courier New" panose="02070309020205020404" pitchFamily="49" charset="0"/>
              <a:buChar char="o"/>
              <a:defRPr/>
            </a:pPr>
            <a:endParaRPr lang="en-GB" sz="2000" dirty="0"/>
          </a:p>
          <a:p>
            <a:pPr marL="452628" indent="-342900" algn="just" fontAlgn="auto">
              <a:spcAft>
                <a:spcPts val="0"/>
              </a:spcAft>
              <a:buFont typeface="Arial" panose="020B0604020202020204" pitchFamily="34" charset="0"/>
              <a:buChar char="•"/>
              <a:defRPr/>
            </a:pPr>
            <a:r>
              <a:rPr lang="en-GB" b="1" dirty="0"/>
              <a:t>Avoid unnecessary description</a:t>
            </a:r>
            <a:r>
              <a:rPr lang="en-GB" dirty="0"/>
              <a:t> – only include general background details when they add to your argument, e.g. to show a crucial cause and effect. Practise distinguishing between description (telling what happened) and analysis (judging why something happened).</a:t>
            </a:r>
          </a:p>
          <a:p>
            <a:pPr marL="452628" indent="-342900" algn="just" fontAlgn="auto">
              <a:spcAft>
                <a:spcPts val="0"/>
              </a:spcAft>
              <a:buFont typeface="Arial" panose="020B0604020202020204" pitchFamily="34" charset="0"/>
              <a:buChar char="•"/>
              <a:defRPr/>
            </a:pPr>
            <a:endParaRPr lang="en-GB" dirty="0"/>
          </a:p>
          <a:p>
            <a:pPr marL="452628" indent="-342900" algn="just" fontAlgn="auto">
              <a:spcAft>
                <a:spcPts val="0"/>
              </a:spcAft>
              <a:buFont typeface="Arial" panose="020B0604020202020204" pitchFamily="34" charset="0"/>
              <a:buChar char="•"/>
              <a:defRPr/>
            </a:pPr>
            <a:r>
              <a:rPr lang="en-GB" b="1" dirty="0"/>
              <a:t>Interpret your evidence</a:t>
            </a:r>
            <a:r>
              <a:rPr lang="en-GB" dirty="0"/>
              <a:t> – explain how and why your evidence supports your point. Interpretation is an important part of critical analysis, and you should not just rely on the evidence "speaking for itself".</a:t>
            </a:r>
          </a:p>
          <a:p>
            <a:pPr marL="452628" indent="-342900" algn="just" fontAlgn="auto">
              <a:spcAft>
                <a:spcPts val="0"/>
              </a:spcAft>
              <a:buFont typeface="Arial" panose="020B0604020202020204" pitchFamily="34" charset="0"/>
              <a:buChar char="•"/>
              <a:defRPr/>
            </a:pPr>
            <a:endParaRPr lang="en-GB" dirty="0"/>
          </a:p>
          <a:p>
            <a:pPr marL="452628" indent="-342900" algn="just" fontAlgn="auto">
              <a:spcAft>
                <a:spcPts val="0"/>
              </a:spcAft>
              <a:buFont typeface="Arial" panose="020B0604020202020204" pitchFamily="34" charset="0"/>
              <a:buChar char="•"/>
              <a:defRPr/>
            </a:pPr>
            <a:r>
              <a:rPr lang="en-GB" b="1" dirty="0"/>
              <a:t>Be specific</a:t>
            </a:r>
            <a:r>
              <a:rPr lang="en-GB" dirty="0"/>
              <a:t> - avoid making sweeping generalisations or points that are difficult to support with specific evidence. It is better to be more measured and tie your argument to precise examples.</a:t>
            </a:r>
          </a:p>
          <a:p>
            <a:pPr marL="452628" indent="-342900" algn="just" fontAlgn="auto">
              <a:spcAft>
                <a:spcPts val="0"/>
              </a:spcAft>
              <a:buFont typeface="Arial" panose="020B0604020202020204" pitchFamily="34" charset="0"/>
              <a:buChar char="•"/>
              <a:defRPr/>
            </a:pPr>
            <a:endParaRPr lang="en-GB" dirty="0"/>
          </a:p>
          <a:p>
            <a:pPr marL="452628" indent="-342900" algn="just" fontAlgn="auto">
              <a:spcAft>
                <a:spcPts val="0"/>
              </a:spcAft>
              <a:buFont typeface="Arial" panose="020B0604020202020204" pitchFamily="34" charset="0"/>
              <a:buChar char="•"/>
              <a:defRPr/>
            </a:pPr>
            <a:r>
              <a:rPr lang="en-GB" b="1" dirty="0"/>
              <a:t>Use counter-arguments to your advantage</a:t>
            </a:r>
            <a:r>
              <a:rPr lang="en-GB" dirty="0"/>
              <a:t> – if you find viewpoints that go against your own argument, don't ignore them. It strengthens an argument to include an opposing viewpoint and explain why it is not as convincing as your own line of reasoning.</a:t>
            </a:r>
          </a:p>
        </p:txBody>
      </p:sp>
      <p:pic>
        <p:nvPicPr>
          <p:cNvPr id="6" name="Audio 5">
            <a:hlinkClick r:id="" action="ppaction://media"/>
            <a:extLst>
              <a:ext uri="{FF2B5EF4-FFF2-40B4-BE49-F238E27FC236}">
                <a16:creationId xmlns:a16="http://schemas.microsoft.com/office/drawing/2014/main" id="{0386A076-B340-4605-7643-AB58DEC37CE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234959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42059">
        <p15:prstTrans prst="peelOff"/>
      </p:transition>
    </mc:Choice>
    <mc:Fallback>
      <p:transition advTm="420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p:txBody>
          <a:bodyPr/>
          <a:lstStyle/>
          <a:p>
            <a:r>
              <a:rPr lang="en-GB" dirty="0"/>
              <a:t>The end </a:t>
            </a:r>
            <a:r>
              <a:rPr lang="en-GB" i="1" dirty="0"/>
              <a:t>(“tell them what you have told them!”)</a:t>
            </a:r>
          </a:p>
        </p:txBody>
      </p:sp>
      <p:sp>
        <p:nvSpPr>
          <p:cNvPr id="3" name="Rectangle 2">
            <a:extLst>
              <a:ext uri="{FF2B5EF4-FFF2-40B4-BE49-F238E27FC236}">
                <a16:creationId xmlns:a16="http://schemas.microsoft.com/office/drawing/2014/main" id="{5860FF9E-0F7F-4E79-813E-6114142C453D}"/>
              </a:ext>
            </a:extLst>
          </p:cNvPr>
          <p:cNvSpPr/>
          <p:nvPr/>
        </p:nvSpPr>
        <p:spPr>
          <a:xfrm>
            <a:off x="303972" y="1978579"/>
            <a:ext cx="10509802" cy="5035353"/>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t>The conclusion provides a summary of the main points raised in the essay</a:t>
            </a:r>
          </a:p>
          <a:p>
            <a:pPr marL="285750" indent="-285750" algn="just">
              <a:lnSpc>
                <a:spcPct val="150000"/>
              </a:lnSpc>
              <a:buFont typeface="Arial" panose="020B0604020202020204" pitchFamily="34" charset="0"/>
              <a:buChar char="•"/>
            </a:pPr>
            <a:endParaRPr lang="en-GB" dirty="0"/>
          </a:p>
          <a:p>
            <a:pPr marL="285750" indent="-285750" algn="just">
              <a:lnSpc>
                <a:spcPct val="150000"/>
              </a:lnSpc>
              <a:buFont typeface="Arial" panose="020B0604020202020204" pitchFamily="34" charset="0"/>
              <a:buChar char="•"/>
            </a:pPr>
            <a:r>
              <a:rPr lang="en-GB" dirty="0"/>
              <a:t>Restate the main points</a:t>
            </a:r>
          </a:p>
          <a:p>
            <a:pPr marL="285750" indent="-285750" algn="just">
              <a:lnSpc>
                <a:spcPct val="150000"/>
              </a:lnSpc>
              <a:buFont typeface="Arial" panose="020B0604020202020204" pitchFamily="34" charset="0"/>
              <a:buChar char="•"/>
            </a:pPr>
            <a:endParaRPr lang="en-GB" dirty="0"/>
          </a:p>
          <a:p>
            <a:pPr marL="285750" indent="-285750" algn="just">
              <a:lnSpc>
                <a:spcPct val="150000"/>
              </a:lnSpc>
              <a:buFont typeface="Arial" panose="020B0604020202020204" pitchFamily="34" charset="0"/>
              <a:buChar char="•"/>
            </a:pPr>
            <a:r>
              <a:rPr lang="en-GB" dirty="0"/>
              <a:t>If the essay is asking a specific question, the conclusion should answer the question</a:t>
            </a:r>
          </a:p>
          <a:p>
            <a:pPr marL="285750" indent="-285750" algn="just">
              <a:lnSpc>
                <a:spcPct val="150000"/>
              </a:lnSpc>
              <a:buFont typeface="Arial" panose="020B0604020202020204" pitchFamily="34" charset="0"/>
              <a:buChar char="•"/>
            </a:pPr>
            <a:endParaRPr lang="en-GB" dirty="0"/>
          </a:p>
          <a:p>
            <a:pPr marL="285750" indent="-285750" algn="just">
              <a:lnSpc>
                <a:spcPct val="150000"/>
              </a:lnSpc>
              <a:buFont typeface="Arial" panose="020B0604020202020204" pitchFamily="34" charset="0"/>
              <a:buChar char="•"/>
            </a:pPr>
            <a:r>
              <a:rPr lang="en-GB" dirty="0"/>
              <a:t>Don't introduce any new information or new arguments in the conclusion</a:t>
            </a:r>
          </a:p>
          <a:p>
            <a:pPr marL="285750" indent="-285750" algn="just">
              <a:lnSpc>
                <a:spcPct val="150000"/>
              </a:lnSpc>
              <a:buFont typeface="Arial" panose="020B0604020202020204" pitchFamily="34" charset="0"/>
              <a:buChar char="•"/>
            </a:pPr>
            <a:endParaRPr lang="en-GB" dirty="0"/>
          </a:p>
          <a:p>
            <a:pPr marL="285750" indent="-285750" algn="just">
              <a:lnSpc>
                <a:spcPct val="150000"/>
              </a:lnSpc>
              <a:buFont typeface="Arial" panose="020B0604020202020204" pitchFamily="34" charset="0"/>
              <a:buChar char="•"/>
            </a:pPr>
            <a:r>
              <a:rPr lang="en-GB" dirty="0"/>
              <a:t>Take the opportunity to show that you have covered all the points you made in your introduction</a:t>
            </a:r>
          </a:p>
          <a:p>
            <a:pPr algn="just">
              <a:lnSpc>
                <a:spcPct val="150000"/>
              </a:lnSpc>
            </a:pPr>
            <a:endParaRPr lang="en-GB" dirty="0"/>
          </a:p>
          <a:p>
            <a:pPr marL="285750" indent="-285750" algn="just">
              <a:lnSpc>
                <a:spcPct val="150000"/>
              </a:lnSpc>
              <a:buFont typeface="Arial" panose="020B0604020202020204" pitchFamily="34" charset="0"/>
              <a:buChar char="•"/>
            </a:pPr>
            <a:r>
              <a:rPr lang="en-GB" dirty="0"/>
              <a:t>Roughly 10% of the word count – short and concise!!!</a:t>
            </a:r>
          </a:p>
          <a:p>
            <a:pPr marL="457200" indent="-457200">
              <a:lnSpc>
                <a:spcPct val="150000"/>
              </a:lnSpc>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7AA527EF-0143-4E97-B8C1-30C77349485B}"/>
              </a:ext>
            </a:extLst>
          </p:cNvPr>
          <p:cNvPicPr>
            <a:picLocks noChangeAspect="1"/>
          </p:cNvPicPr>
          <p:nvPr/>
        </p:nvPicPr>
        <p:blipFill>
          <a:blip r:embed="rId4"/>
          <a:stretch>
            <a:fillRect/>
          </a:stretch>
        </p:blipFill>
        <p:spPr>
          <a:xfrm>
            <a:off x="8754745" y="2246312"/>
            <a:ext cx="2952750" cy="1552575"/>
          </a:xfrm>
          <a:prstGeom prst="rect">
            <a:avLst/>
          </a:prstGeom>
        </p:spPr>
      </p:pic>
      <p:pic>
        <p:nvPicPr>
          <p:cNvPr id="7" name="Audio 6">
            <a:hlinkClick r:id="" action="ppaction://media"/>
            <a:extLst>
              <a:ext uri="{FF2B5EF4-FFF2-40B4-BE49-F238E27FC236}">
                <a16:creationId xmlns:a16="http://schemas.microsoft.com/office/drawing/2014/main" id="{9B672CA6-3B7F-4181-8004-2B98822D12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670590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5653">
        <p15:prstTrans prst="peelOff"/>
      </p:transition>
    </mc:Choice>
    <mc:Fallback>
      <p:transition advTm="156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C7C5-47E1-4BC8-B884-7CB019515D56}"/>
              </a:ext>
            </a:extLst>
          </p:cNvPr>
          <p:cNvSpPr>
            <a:spLocks noGrp="1"/>
          </p:cNvSpPr>
          <p:nvPr>
            <p:ph type="title"/>
          </p:nvPr>
        </p:nvSpPr>
        <p:spPr/>
        <p:txBody>
          <a:bodyPr/>
          <a:lstStyle/>
          <a:p>
            <a:r>
              <a:rPr lang="en-GB" dirty="0"/>
              <a:t>The reference list </a:t>
            </a:r>
            <a:r>
              <a:rPr lang="en-GB" i="1" dirty="0"/>
              <a:t>(“where you got your information from”)</a:t>
            </a:r>
          </a:p>
        </p:txBody>
      </p:sp>
      <p:sp>
        <p:nvSpPr>
          <p:cNvPr id="3" name="Rectangle 2">
            <a:extLst>
              <a:ext uri="{FF2B5EF4-FFF2-40B4-BE49-F238E27FC236}">
                <a16:creationId xmlns:a16="http://schemas.microsoft.com/office/drawing/2014/main" id="{5860FF9E-0F7F-4E79-813E-6114142C453D}"/>
              </a:ext>
            </a:extLst>
          </p:cNvPr>
          <p:cNvSpPr/>
          <p:nvPr/>
        </p:nvSpPr>
        <p:spPr>
          <a:xfrm>
            <a:off x="532571" y="2187301"/>
            <a:ext cx="8763829" cy="4619854"/>
          </a:xfrm>
          <a:prstGeom prst="rect">
            <a:avLst/>
          </a:prstGeom>
        </p:spPr>
        <p:txBody>
          <a:bodyPr wrap="square">
            <a:spAutoFit/>
          </a:bodyPr>
          <a:lstStyle/>
          <a:p>
            <a:pPr marL="457200" indent="-457200" algn="just">
              <a:lnSpc>
                <a:spcPct val="150000"/>
              </a:lnSpc>
              <a:buFont typeface="Arial" panose="020B0604020202020204" pitchFamily="34" charset="0"/>
              <a:buChar char="•"/>
            </a:pPr>
            <a:r>
              <a:rPr lang="en-GB" dirty="0"/>
              <a:t>Don't underestimate the importance of this...</a:t>
            </a:r>
          </a:p>
          <a:p>
            <a:pPr algn="just">
              <a:lnSpc>
                <a:spcPct val="150000"/>
              </a:lnSpc>
            </a:pPr>
            <a:endParaRPr lang="en-GB" dirty="0"/>
          </a:p>
          <a:p>
            <a:pPr marL="457200" indent="-457200" algn="just">
              <a:lnSpc>
                <a:spcPct val="150000"/>
              </a:lnSpc>
              <a:buFont typeface="Arial" panose="020B0604020202020204" pitchFamily="34" charset="0"/>
              <a:buChar char="•"/>
            </a:pPr>
            <a:r>
              <a:rPr lang="en-GB" dirty="0"/>
              <a:t>Any source put in your reference list must also be in your main text and vice versa…</a:t>
            </a:r>
          </a:p>
          <a:p>
            <a:pPr marL="457200" indent="-457200" algn="just">
              <a:lnSpc>
                <a:spcPct val="150000"/>
              </a:lnSpc>
              <a:buFont typeface="Arial" panose="020B0604020202020204" pitchFamily="34" charset="0"/>
              <a:buChar char="•"/>
            </a:pPr>
            <a:endParaRPr lang="en-GB" dirty="0"/>
          </a:p>
          <a:p>
            <a:pPr marL="457200" indent="-457200" algn="just">
              <a:lnSpc>
                <a:spcPct val="150000"/>
              </a:lnSpc>
              <a:buFont typeface="Arial" panose="020B0604020202020204" pitchFamily="34" charset="0"/>
              <a:buChar char="•"/>
            </a:pPr>
            <a:r>
              <a:rPr lang="en-GB" dirty="0"/>
              <a:t>Quality over quantity</a:t>
            </a:r>
          </a:p>
          <a:p>
            <a:pPr marL="457200" indent="-457200" algn="just">
              <a:lnSpc>
                <a:spcPct val="150000"/>
              </a:lnSpc>
              <a:buFont typeface="Arial" panose="020B0604020202020204" pitchFamily="34" charset="0"/>
              <a:buChar char="•"/>
            </a:pPr>
            <a:endParaRPr lang="en-GB" dirty="0"/>
          </a:p>
          <a:p>
            <a:pPr marL="457200" indent="-457200" algn="just">
              <a:lnSpc>
                <a:spcPct val="150000"/>
              </a:lnSpc>
              <a:buFont typeface="Arial" panose="020B0604020202020204" pitchFamily="34" charset="0"/>
              <a:buChar char="•"/>
            </a:pPr>
            <a:r>
              <a:rPr lang="en-GB" dirty="0"/>
              <a:t>Balanced range of sources (i.e. books, journal articles, policy briefings and papers, internet sources) </a:t>
            </a:r>
          </a:p>
          <a:p>
            <a:pPr marL="457200" indent="-457200" algn="just">
              <a:lnSpc>
                <a:spcPct val="150000"/>
              </a:lnSpc>
              <a:buFont typeface="Arial" panose="020B0604020202020204" pitchFamily="34" charset="0"/>
              <a:buChar char="•"/>
            </a:pPr>
            <a:endParaRPr lang="en-GB" dirty="0"/>
          </a:p>
          <a:p>
            <a:pPr marL="457200" indent="-457200" algn="just">
              <a:lnSpc>
                <a:spcPct val="150000"/>
              </a:lnSpc>
              <a:buFont typeface="Arial" panose="020B0604020202020204" pitchFamily="34" charset="0"/>
              <a:buChar char="•"/>
            </a:pPr>
            <a:endParaRPr lang="en-GB" dirty="0"/>
          </a:p>
          <a:p>
            <a:pPr marL="457200" indent="-457200">
              <a:lnSpc>
                <a:spcPct val="150000"/>
              </a:lnSpc>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4A68A0E8-9390-4636-9C50-2C7D2FE2E548}"/>
              </a:ext>
            </a:extLst>
          </p:cNvPr>
          <p:cNvPicPr>
            <a:picLocks noChangeAspect="1"/>
          </p:cNvPicPr>
          <p:nvPr/>
        </p:nvPicPr>
        <p:blipFill>
          <a:blip r:embed="rId4"/>
          <a:stretch>
            <a:fillRect/>
          </a:stretch>
        </p:blipFill>
        <p:spPr>
          <a:xfrm rot="1196407">
            <a:off x="9488954" y="3202449"/>
            <a:ext cx="2314575" cy="2977175"/>
          </a:xfrm>
          <a:prstGeom prst="rect">
            <a:avLst/>
          </a:prstGeom>
        </p:spPr>
      </p:pic>
      <p:pic>
        <p:nvPicPr>
          <p:cNvPr id="7" name="Audio 6">
            <a:hlinkClick r:id="" action="ppaction://media"/>
            <a:extLst>
              <a:ext uri="{FF2B5EF4-FFF2-40B4-BE49-F238E27FC236}">
                <a16:creationId xmlns:a16="http://schemas.microsoft.com/office/drawing/2014/main" id="{04072F61-3D60-477A-6394-A074BC08F5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94875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36426">
        <p15:prstTrans prst="peelOff"/>
      </p:transition>
    </mc:Choice>
    <mc:Fallback>
      <p:transition advTm="364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B310-06D3-4E5E-9621-1AAEE38E12C4}"/>
              </a:ext>
            </a:extLst>
          </p:cNvPr>
          <p:cNvSpPr>
            <a:spLocks noGrp="1"/>
          </p:cNvSpPr>
          <p:nvPr>
            <p:ph type="title"/>
          </p:nvPr>
        </p:nvSpPr>
        <p:spPr/>
        <p:txBody>
          <a:bodyPr>
            <a:normAutofit/>
          </a:bodyPr>
          <a:lstStyle/>
          <a:p>
            <a:r>
              <a:rPr lang="en-GB" dirty="0"/>
              <a:t>Markers will be looking for the following:</a:t>
            </a:r>
          </a:p>
        </p:txBody>
      </p:sp>
      <p:sp>
        <p:nvSpPr>
          <p:cNvPr id="3" name="Content Placeholder 2">
            <a:extLst>
              <a:ext uri="{FF2B5EF4-FFF2-40B4-BE49-F238E27FC236}">
                <a16:creationId xmlns:a16="http://schemas.microsoft.com/office/drawing/2014/main" id="{B4F758D4-5BE2-4317-B6FC-44AC25ECEFEC}"/>
              </a:ext>
            </a:extLst>
          </p:cNvPr>
          <p:cNvSpPr>
            <a:spLocks noGrp="1"/>
          </p:cNvSpPr>
          <p:nvPr>
            <p:ph idx="1"/>
          </p:nvPr>
        </p:nvSpPr>
        <p:spPr>
          <a:xfrm>
            <a:off x="203200" y="2190748"/>
            <a:ext cx="11816080" cy="4510993"/>
          </a:xfrm>
        </p:spPr>
        <p:txBody>
          <a:bodyPr>
            <a:noAutofit/>
          </a:bodyPr>
          <a:lstStyle/>
          <a:p>
            <a:pPr>
              <a:buFont typeface="Arial" panose="020B0604020202020204" pitchFamily="34" charset="0"/>
              <a:buChar char="•"/>
            </a:pPr>
            <a:r>
              <a:rPr lang="en-GB" sz="1800" b="1" dirty="0">
                <a:solidFill>
                  <a:schemeClr val="tx2">
                    <a:lumMod val="65000"/>
                    <a:lumOff val="35000"/>
                  </a:schemeClr>
                </a:solidFill>
                <a:latin typeface="Abadi" panose="020B0604020104020204" pitchFamily="34" charset="0"/>
              </a:rPr>
              <a:t>Content</a:t>
            </a:r>
            <a:r>
              <a:rPr lang="en-GB" sz="1800" dirty="0">
                <a:solidFill>
                  <a:schemeClr val="tx2">
                    <a:lumMod val="65000"/>
                    <a:lumOff val="35000"/>
                  </a:schemeClr>
                </a:solidFill>
                <a:latin typeface="Abadi" panose="020B0604020104020204" pitchFamily="34" charset="0"/>
              </a:rPr>
              <a:t> (including, content and quality of argument, choice and use of source material, knowledge of topic)</a:t>
            </a:r>
          </a:p>
          <a:p>
            <a:pPr marL="0" indent="0">
              <a:buNone/>
            </a:pPr>
            <a:endParaRPr lang="en-GB" sz="1800" dirty="0">
              <a:solidFill>
                <a:schemeClr val="tx2">
                  <a:lumMod val="65000"/>
                  <a:lumOff val="35000"/>
                </a:schemeClr>
              </a:solidFill>
              <a:latin typeface="Abadi" panose="020B0604020104020204" pitchFamily="34" charset="0"/>
            </a:endParaRPr>
          </a:p>
          <a:p>
            <a:pPr>
              <a:buFont typeface="Arial" panose="020B0604020202020204" pitchFamily="34" charset="0"/>
              <a:buChar char="•"/>
            </a:pPr>
            <a:r>
              <a:rPr lang="en-GB" sz="1800" b="1" dirty="0">
                <a:solidFill>
                  <a:schemeClr val="tx2">
                    <a:lumMod val="65000"/>
                    <a:lumOff val="35000"/>
                  </a:schemeClr>
                </a:solidFill>
                <a:latin typeface="Abadi" panose="020B0604020104020204" pitchFamily="34" charset="0"/>
              </a:rPr>
              <a:t>Structure</a:t>
            </a:r>
            <a:r>
              <a:rPr lang="en-GB" sz="1800" dirty="0">
                <a:solidFill>
                  <a:schemeClr val="tx2">
                    <a:lumMod val="65000"/>
                    <a:lumOff val="35000"/>
                  </a:schemeClr>
                </a:solidFill>
                <a:latin typeface="Abadi" panose="020B0604020104020204" pitchFamily="34" charset="0"/>
              </a:rPr>
              <a:t> (focus and organisation of essay, development of analysis, conclusions, and approach to handling the problem)</a:t>
            </a:r>
          </a:p>
          <a:p>
            <a:pPr marL="0" indent="0">
              <a:buNone/>
            </a:pPr>
            <a:endParaRPr lang="en-GB" sz="1800" dirty="0">
              <a:solidFill>
                <a:schemeClr val="tx2">
                  <a:lumMod val="65000"/>
                  <a:lumOff val="35000"/>
                </a:schemeClr>
              </a:solidFill>
              <a:latin typeface="Abadi" panose="020B0604020104020204" pitchFamily="34" charset="0"/>
            </a:endParaRPr>
          </a:p>
          <a:p>
            <a:pPr>
              <a:buFont typeface="Arial" panose="020B0604020202020204" pitchFamily="34" charset="0"/>
              <a:buChar char="•"/>
            </a:pPr>
            <a:r>
              <a:rPr lang="en-GB" sz="1800" b="1" dirty="0">
                <a:solidFill>
                  <a:schemeClr val="tx2">
                    <a:lumMod val="65000"/>
                    <a:lumOff val="35000"/>
                  </a:schemeClr>
                </a:solidFill>
                <a:latin typeface="Abadi" panose="020B0604020104020204" pitchFamily="34" charset="0"/>
              </a:rPr>
              <a:t>Written Expression </a:t>
            </a:r>
            <a:r>
              <a:rPr lang="en-GB" sz="1800" dirty="0">
                <a:solidFill>
                  <a:schemeClr val="tx2">
                    <a:lumMod val="65000"/>
                    <a:lumOff val="35000"/>
                  </a:schemeClr>
                </a:solidFill>
                <a:latin typeface="Abadi" panose="020B0604020104020204" pitchFamily="34" charset="0"/>
              </a:rPr>
              <a:t>(literary style, length, spelling, punctuation, paragraphing, presentation)</a:t>
            </a:r>
          </a:p>
          <a:p>
            <a:pPr marL="0" indent="0">
              <a:buNone/>
            </a:pPr>
            <a:endParaRPr lang="en-GB" sz="1800" dirty="0">
              <a:solidFill>
                <a:schemeClr val="tx2">
                  <a:lumMod val="65000"/>
                  <a:lumOff val="35000"/>
                </a:schemeClr>
              </a:solidFill>
              <a:latin typeface="Abadi" panose="020B0604020104020204" pitchFamily="34" charset="0"/>
            </a:endParaRPr>
          </a:p>
          <a:p>
            <a:pPr>
              <a:buFont typeface="Arial" panose="020B0604020202020204" pitchFamily="34" charset="0"/>
              <a:buChar char="•"/>
            </a:pPr>
            <a:r>
              <a:rPr lang="en-GB" sz="1800" b="1" dirty="0">
                <a:solidFill>
                  <a:schemeClr val="tx2">
                    <a:lumMod val="65000"/>
                    <a:lumOff val="35000"/>
                  </a:schemeClr>
                </a:solidFill>
                <a:latin typeface="Abadi" panose="020B0604020104020204" pitchFamily="34" charset="0"/>
              </a:rPr>
              <a:t>Referencing and Reference List</a:t>
            </a:r>
            <a:r>
              <a:rPr lang="en-GB" sz="1800" dirty="0">
                <a:solidFill>
                  <a:schemeClr val="tx2">
                    <a:lumMod val="65000"/>
                    <a:lumOff val="35000"/>
                  </a:schemeClr>
                </a:solidFill>
                <a:latin typeface="Abadi" panose="020B0604020104020204" pitchFamily="34" charset="0"/>
              </a:rPr>
              <a:t> (appropriate use of source materials, correct/consistent referencing) </a:t>
            </a:r>
          </a:p>
          <a:p>
            <a:pPr marL="0" indent="0">
              <a:buNone/>
            </a:pPr>
            <a:endParaRPr lang="en-GB" sz="1800" dirty="0">
              <a:solidFill>
                <a:schemeClr val="tx2">
                  <a:lumMod val="65000"/>
                  <a:lumOff val="35000"/>
                </a:schemeClr>
              </a:solidFill>
              <a:latin typeface="Abadi" panose="020B0604020104020204" pitchFamily="34" charset="0"/>
            </a:endParaRPr>
          </a:p>
          <a:p>
            <a:pPr>
              <a:buFont typeface="Arial" panose="020B0604020202020204" pitchFamily="34" charset="0"/>
              <a:buChar char="•"/>
            </a:pPr>
            <a:r>
              <a:rPr lang="en-GB" sz="1800" b="1" dirty="0">
                <a:solidFill>
                  <a:schemeClr val="tx2">
                    <a:lumMod val="65000"/>
                    <a:lumOff val="35000"/>
                  </a:schemeClr>
                </a:solidFill>
                <a:latin typeface="Abadi" panose="020B0604020104020204" pitchFamily="34" charset="0"/>
              </a:rPr>
              <a:t>Overall assessment </a:t>
            </a:r>
            <a:r>
              <a:rPr lang="en-GB" sz="1800" dirty="0">
                <a:solidFill>
                  <a:schemeClr val="tx2">
                    <a:lumMod val="65000"/>
                    <a:lumOff val="35000"/>
                  </a:schemeClr>
                </a:solidFill>
                <a:latin typeface="Abadi" panose="020B0604020104020204" pitchFamily="34" charset="0"/>
              </a:rPr>
              <a:t>(has the student provided a coherent, logical, convincing response the essay question posed)</a:t>
            </a:r>
          </a:p>
          <a:p>
            <a:pPr marL="0" indent="0">
              <a:buNone/>
            </a:pPr>
            <a:endParaRPr lang="en-GB" sz="2000" dirty="0">
              <a:solidFill>
                <a:schemeClr val="tx2">
                  <a:lumMod val="65000"/>
                  <a:lumOff val="35000"/>
                </a:schemeClr>
              </a:solidFill>
              <a:latin typeface="Abadi" panose="020B0604020104020204" pitchFamily="34" charset="0"/>
            </a:endParaRPr>
          </a:p>
        </p:txBody>
      </p:sp>
      <p:pic>
        <p:nvPicPr>
          <p:cNvPr id="6" name="Audio 5">
            <a:hlinkClick r:id="" action="ppaction://media"/>
            <a:extLst>
              <a:ext uri="{FF2B5EF4-FFF2-40B4-BE49-F238E27FC236}">
                <a16:creationId xmlns:a16="http://schemas.microsoft.com/office/drawing/2014/main" id="{76E36AF7-5683-6A05-DFD4-CF98AFB1256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05205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41619">
        <p15:prstTrans prst="peelOff"/>
      </p:transition>
    </mc:Choice>
    <mc:Fallback>
      <p:transition advTm="416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B310-06D3-4E5E-9621-1AAEE38E12C4}"/>
              </a:ext>
            </a:extLst>
          </p:cNvPr>
          <p:cNvSpPr>
            <a:spLocks noGrp="1"/>
          </p:cNvSpPr>
          <p:nvPr>
            <p:ph type="title"/>
          </p:nvPr>
        </p:nvSpPr>
        <p:spPr>
          <a:xfrm>
            <a:off x="514349" y="466343"/>
            <a:ext cx="11306175" cy="1362113"/>
          </a:xfrm>
        </p:spPr>
        <p:txBody>
          <a:bodyPr>
            <a:normAutofit/>
          </a:bodyPr>
          <a:lstStyle/>
          <a:p>
            <a:r>
              <a:rPr lang="en-GB" dirty="0"/>
              <a:t>Physical (well, electronic) appearance of your essay)</a:t>
            </a:r>
          </a:p>
        </p:txBody>
      </p:sp>
      <p:sp>
        <p:nvSpPr>
          <p:cNvPr id="6" name="Content Placeholder 5">
            <a:extLst>
              <a:ext uri="{FF2B5EF4-FFF2-40B4-BE49-F238E27FC236}">
                <a16:creationId xmlns:a16="http://schemas.microsoft.com/office/drawing/2014/main" id="{C28BF9EB-B443-409C-A162-C76EF87D47D4}"/>
              </a:ext>
            </a:extLst>
          </p:cNvPr>
          <p:cNvSpPr>
            <a:spLocks noGrp="1"/>
          </p:cNvSpPr>
          <p:nvPr>
            <p:ph sz="half" idx="2"/>
          </p:nvPr>
        </p:nvSpPr>
        <p:spPr>
          <a:xfrm>
            <a:off x="8086344" y="2317496"/>
            <a:ext cx="3088640" cy="4074161"/>
          </a:xfrm>
          <a:solidFill>
            <a:schemeClr val="bg2"/>
          </a:solidFill>
        </p:spPr>
        <p:txBody>
          <a:bodyPr>
            <a:normAutofit fontScale="25000" lnSpcReduction="20000"/>
          </a:bodyPr>
          <a:lstStyle/>
          <a:p>
            <a:pPr marL="0" indent="0" algn="r">
              <a:buNone/>
            </a:pPr>
            <a:r>
              <a:rPr lang="en-GB" sz="2400" dirty="0"/>
              <a:t>304390</a:t>
            </a:r>
          </a:p>
          <a:p>
            <a:pPr marL="0" indent="0" algn="ctr">
              <a:buNone/>
            </a:pPr>
            <a:r>
              <a:rPr lang="en-GB" sz="2400" dirty="0"/>
              <a:t>Essay Title</a:t>
            </a:r>
          </a:p>
          <a:p>
            <a:pPr marL="0" indent="0" algn="just">
              <a:lnSpc>
                <a:spcPct val="170000"/>
              </a:lnSpc>
              <a:buNone/>
            </a:pPr>
            <a:r>
              <a:rPr lang="en-GB" sz="2400" dirty="0"/>
              <a:t>The first section should provide the introduction to your essay. Tell the reader what you will discuss in your essay i.e. how you plan on answering the question; you could also include a rationale for why you are focusing on particular areas/issues). If necessary, tell the reader what you will </a:t>
            </a:r>
            <a:r>
              <a:rPr lang="en-GB" sz="2400" i="1" dirty="0"/>
              <a:t>not</a:t>
            </a:r>
            <a:r>
              <a:rPr lang="en-GB" sz="2400" dirty="0"/>
              <a:t> discuss because of word limit. Your introduction should be short and concise (about 10% of word count).</a:t>
            </a:r>
          </a:p>
          <a:p>
            <a:pPr marL="0" indent="0" algn="just">
              <a:lnSpc>
                <a:spcPct val="170000"/>
              </a:lnSpc>
              <a:buNone/>
            </a:pPr>
            <a:r>
              <a:rPr lang="en-GB" sz="2400" dirty="0"/>
              <a:t>Your main arguments should then follow on in a logical order. Avoid the use of excessively long or excessively short paragraphs. There should be a natural flow from one argument to the next. Make sure that you substantiate (provide evidence for all of the claims you have made, and do not make unsubstantiated assumptions). For BSc Population Health and Medical Sciences essays, you should not use subheadings. This is to help you to develop coherent writing skills, the use of sub-headings tends to make arguments disjointed and disconnected from one another. In addition, essays for the BSc Population Health and Medical Sciences modules should be written in the ‘third person’. For example, instead of ‘In this essay I will examine some of the main factors that… and I argue x y z’ (first person); ‘This essay will examine some of the factors that influences x y z. It will argue that x y z’ (third person). Please use a font size of 12, and use line spacing of 1.5. In addition, please justify your text. </a:t>
            </a:r>
          </a:p>
          <a:p>
            <a:pPr marL="0" indent="0" algn="ctr">
              <a:buNone/>
            </a:pPr>
            <a:endParaRPr lang="en-GB" sz="1200" dirty="0"/>
          </a:p>
          <a:p>
            <a:pPr marL="0" indent="0" algn="ctr">
              <a:buNone/>
            </a:pPr>
            <a:endParaRPr lang="en-GB" sz="1200" dirty="0"/>
          </a:p>
          <a:p>
            <a:pPr marL="0" indent="0" algn="ctr">
              <a:buNone/>
            </a:pPr>
            <a:endParaRPr lang="en-GB" sz="1200" dirty="0"/>
          </a:p>
          <a:p>
            <a:pPr marL="0" indent="0" algn="r">
              <a:buNone/>
            </a:pPr>
            <a:r>
              <a:rPr lang="en-GB" sz="1200" dirty="0"/>
              <a:t>1</a:t>
            </a:r>
          </a:p>
        </p:txBody>
      </p:sp>
      <p:sp>
        <p:nvSpPr>
          <p:cNvPr id="8" name="Content Placeholder 7">
            <a:extLst>
              <a:ext uri="{FF2B5EF4-FFF2-40B4-BE49-F238E27FC236}">
                <a16:creationId xmlns:a16="http://schemas.microsoft.com/office/drawing/2014/main" id="{7AA0FD98-2F7A-4302-AE08-F200142FCC5D}"/>
              </a:ext>
            </a:extLst>
          </p:cNvPr>
          <p:cNvSpPr>
            <a:spLocks noGrp="1"/>
          </p:cNvSpPr>
          <p:nvPr>
            <p:ph sz="half" idx="1"/>
          </p:nvPr>
        </p:nvSpPr>
        <p:spPr>
          <a:xfrm>
            <a:off x="1727200" y="2194560"/>
            <a:ext cx="5414264" cy="4663440"/>
          </a:xfrm>
        </p:spPr>
        <p:txBody>
          <a:bodyPr>
            <a:normAutofit fontScale="25000" lnSpcReduction="20000"/>
          </a:bodyPr>
          <a:lstStyle/>
          <a:p>
            <a:pPr>
              <a:lnSpc>
                <a:spcPct val="150000"/>
              </a:lnSpc>
              <a:buFont typeface="Arial" panose="020B0604020202020204" pitchFamily="34" charset="0"/>
              <a:buChar char="•"/>
            </a:pPr>
            <a:r>
              <a:rPr lang="en-GB" sz="9600" dirty="0"/>
              <a:t>Insert student number as a ‘header’</a:t>
            </a:r>
          </a:p>
          <a:p>
            <a:pPr>
              <a:lnSpc>
                <a:spcPct val="150000"/>
              </a:lnSpc>
              <a:buFont typeface="Arial" panose="020B0604020202020204" pitchFamily="34" charset="0"/>
              <a:buChar char="•"/>
            </a:pPr>
            <a:r>
              <a:rPr lang="en-GB" sz="9600" dirty="0"/>
              <a:t>Provide essay title</a:t>
            </a:r>
          </a:p>
          <a:p>
            <a:pPr>
              <a:lnSpc>
                <a:spcPct val="150000"/>
              </a:lnSpc>
              <a:buFont typeface="Arial" panose="020B0604020202020204" pitchFamily="34" charset="0"/>
              <a:buChar char="•"/>
            </a:pPr>
            <a:r>
              <a:rPr lang="en-GB" sz="9600" dirty="0"/>
              <a:t>Insert page numbers</a:t>
            </a:r>
          </a:p>
          <a:p>
            <a:pPr>
              <a:lnSpc>
                <a:spcPct val="150000"/>
              </a:lnSpc>
              <a:buFont typeface="Arial" panose="020B0604020202020204" pitchFamily="34" charset="0"/>
              <a:buChar char="•"/>
            </a:pPr>
            <a:r>
              <a:rPr lang="en-GB" sz="9600" dirty="0"/>
              <a:t>Use 12pt font size</a:t>
            </a:r>
          </a:p>
          <a:p>
            <a:pPr>
              <a:lnSpc>
                <a:spcPct val="150000"/>
              </a:lnSpc>
              <a:buFont typeface="Arial" panose="020B0604020202020204" pitchFamily="34" charset="0"/>
              <a:buChar char="•"/>
            </a:pPr>
            <a:r>
              <a:rPr lang="en-GB" sz="9600" dirty="0"/>
              <a:t>Use 1.5 line spacing</a:t>
            </a:r>
          </a:p>
          <a:p>
            <a:pPr>
              <a:lnSpc>
                <a:spcPct val="150000"/>
              </a:lnSpc>
              <a:buFont typeface="Arial" panose="020B0604020202020204" pitchFamily="34" charset="0"/>
              <a:buChar char="•"/>
            </a:pPr>
            <a:r>
              <a:rPr lang="en-GB" sz="9600" dirty="0"/>
              <a:t>‘Justify’ text </a:t>
            </a:r>
          </a:p>
          <a:p>
            <a:pPr marL="0" indent="0">
              <a:buNone/>
            </a:pPr>
            <a:endParaRPr lang="en-GB" dirty="0"/>
          </a:p>
          <a:p>
            <a:endParaRPr lang="en-GB" dirty="0"/>
          </a:p>
          <a:p>
            <a:endParaRPr lang="en-GB" dirty="0"/>
          </a:p>
        </p:txBody>
      </p:sp>
      <p:cxnSp>
        <p:nvCxnSpPr>
          <p:cNvPr id="11" name="Straight Arrow Connector 10">
            <a:extLst>
              <a:ext uri="{FF2B5EF4-FFF2-40B4-BE49-F238E27FC236}">
                <a16:creationId xmlns:a16="http://schemas.microsoft.com/office/drawing/2014/main" id="{20C15C61-CC8D-4820-92BE-032D7CFAB8CF}"/>
              </a:ext>
            </a:extLst>
          </p:cNvPr>
          <p:cNvCxnSpPr>
            <a:cxnSpLocks/>
          </p:cNvCxnSpPr>
          <p:nvPr/>
        </p:nvCxnSpPr>
        <p:spPr>
          <a:xfrm>
            <a:off x="6675120" y="2448560"/>
            <a:ext cx="4094480"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668508A-664D-4E69-B15A-4D112B2FFF2C}"/>
              </a:ext>
            </a:extLst>
          </p:cNvPr>
          <p:cNvCxnSpPr>
            <a:cxnSpLocks/>
          </p:cNvCxnSpPr>
          <p:nvPr/>
        </p:nvCxnSpPr>
        <p:spPr>
          <a:xfrm flipV="1">
            <a:off x="4511040" y="2712720"/>
            <a:ext cx="4805680" cy="44704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091B8F9-45AE-442B-84AD-1BF2EAEB9E66}"/>
              </a:ext>
            </a:extLst>
          </p:cNvPr>
          <p:cNvCxnSpPr>
            <a:cxnSpLocks/>
          </p:cNvCxnSpPr>
          <p:nvPr/>
        </p:nvCxnSpPr>
        <p:spPr>
          <a:xfrm>
            <a:off x="4815840" y="3911600"/>
            <a:ext cx="6055360" cy="237744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270D7298-D82C-46CC-F315-9AC28522D5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73997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9673">
        <p15:prstTrans prst="peelOff"/>
      </p:transition>
    </mc:Choice>
    <mc:Fallback>
      <p:transition advTm="1967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B310-06D3-4E5E-9621-1AAEE38E12C4}"/>
              </a:ext>
            </a:extLst>
          </p:cNvPr>
          <p:cNvSpPr>
            <a:spLocks noGrp="1"/>
          </p:cNvSpPr>
          <p:nvPr>
            <p:ph type="title"/>
          </p:nvPr>
        </p:nvSpPr>
        <p:spPr>
          <a:xfrm>
            <a:off x="514349" y="466343"/>
            <a:ext cx="11306175" cy="1362113"/>
          </a:xfrm>
        </p:spPr>
        <p:txBody>
          <a:bodyPr>
            <a:normAutofit/>
          </a:bodyPr>
          <a:lstStyle/>
          <a:p>
            <a:r>
              <a:rPr lang="en-GB" dirty="0"/>
              <a:t>Physical (well, electronic appearance of your essay)</a:t>
            </a:r>
          </a:p>
        </p:txBody>
      </p:sp>
      <p:sp>
        <p:nvSpPr>
          <p:cNvPr id="8" name="Content Placeholder 7">
            <a:extLst>
              <a:ext uri="{FF2B5EF4-FFF2-40B4-BE49-F238E27FC236}">
                <a16:creationId xmlns:a16="http://schemas.microsoft.com/office/drawing/2014/main" id="{7AA0FD98-2F7A-4302-AE08-F200142FCC5D}"/>
              </a:ext>
            </a:extLst>
          </p:cNvPr>
          <p:cNvSpPr>
            <a:spLocks noGrp="1"/>
          </p:cNvSpPr>
          <p:nvPr>
            <p:ph sz="half" idx="1"/>
          </p:nvPr>
        </p:nvSpPr>
        <p:spPr>
          <a:xfrm>
            <a:off x="355600" y="2194560"/>
            <a:ext cx="7833360" cy="4663440"/>
          </a:xfrm>
        </p:spPr>
        <p:txBody>
          <a:bodyPr>
            <a:normAutofit fontScale="25000" lnSpcReduction="20000"/>
          </a:bodyPr>
          <a:lstStyle/>
          <a:p>
            <a:pPr>
              <a:lnSpc>
                <a:spcPct val="150000"/>
              </a:lnSpc>
              <a:buFont typeface="Arial" panose="020B0604020202020204" pitchFamily="34" charset="0"/>
              <a:buChar char="•"/>
            </a:pPr>
            <a:r>
              <a:rPr lang="en-GB" sz="9600" dirty="0"/>
              <a:t>Reference list on a new page (not at the end of a paragraph)</a:t>
            </a:r>
          </a:p>
          <a:p>
            <a:pPr>
              <a:lnSpc>
                <a:spcPct val="150000"/>
              </a:lnSpc>
              <a:buFont typeface="Arial" panose="020B0604020202020204" pitchFamily="34" charset="0"/>
              <a:buChar char="•"/>
            </a:pPr>
            <a:r>
              <a:rPr lang="en-GB" sz="9600" dirty="0"/>
              <a:t>Insert title ‘reference list’</a:t>
            </a:r>
          </a:p>
          <a:p>
            <a:pPr>
              <a:lnSpc>
                <a:spcPct val="150000"/>
              </a:lnSpc>
              <a:buFont typeface="Arial" panose="020B0604020202020204" pitchFamily="34" charset="0"/>
              <a:buChar char="•"/>
            </a:pPr>
            <a:r>
              <a:rPr lang="en-GB" sz="9600" dirty="0"/>
              <a:t>References list should include all sources referred to in the essay</a:t>
            </a:r>
          </a:p>
          <a:p>
            <a:pPr>
              <a:lnSpc>
                <a:spcPct val="150000"/>
              </a:lnSpc>
              <a:buFont typeface="Arial" panose="020B0604020202020204" pitchFamily="34" charset="0"/>
              <a:buChar char="•"/>
            </a:pPr>
            <a:r>
              <a:rPr lang="en-GB" sz="9600" dirty="0"/>
              <a:t>Do not reference lecture slides</a:t>
            </a:r>
          </a:p>
          <a:p>
            <a:pPr>
              <a:lnSpc>
                <a:spcPct val="150000"/>
              </a:lnSpc>
              <a:buFont typeface="Arial" panose="020B0604020202020204" pitchFamily="34" charset="0"/>
              <a:buChar char="•"/>
            </a:pPr>
            <a:r>
              <a:rPr lang="en-GB" sz="9600" dirty="0"/>
              <a:t>Listed alphabetically</a:t>
            </a:r>
          </a:p>
          <a:p>
            <a:pPr>
              <a:lnSpc>
                <a:spcPct val="150000"/>
              </a:lnSpc>
              <a:buFont typeface="Arial" panose="020B0604020202020204" pitchFamily="34" charset="0"/>
              <a:buChar char="•"/>
            </a:pPr>
            <a:r>
              <a:rPr lang="en-GB" sz="9600" dirty="0"/>
              <a:t>Do not separate ‘books’, ‘journal articles’, ‘internet sources’. </a:t>
            </a:r>
            <a:endParaRPr lang="en-GB" dirty="0"/>
          </a:p>
          <a:p>
            <a:endParaRPr lang="en-GB" dirty="0"/>
          </a:p>
        </p:txBody>
      </p:sp>
      <p:sp>
        <p:nvSpPr>
          <p:cNvPr id="9" name="Content Placeholder 5">
            <a:extLst>
              <a:ext uri="{FF2B5EF4-FFF2-40B4-BE49-F238E27FC236}">
                <a16:creationId xmlns:a16="http://schemas.microsoft.com/office/drawing/2014/main" id="{34BAE364-6134-4DEE-B856-E1EF3D355A6F}"/>
              </a:ext>
            </a:extLst>
          </p:cNvPr>
          <p:cNvSpPr txBox="1">
            <a:spLocks/>
          </p:cNvSpPr>
          <p:nvPr/>
        </p:nvSpPr>
        <p:spPr>
          <a:xfrm>
            <a:off x="8747760" y="2317496"/>
            <a:ext cx="3088640" cy="4074161"/>
          </a:xfrm>
          <a:prstGeom prst="rect">
            <a:avLst/>
          </a:prstGeom>
          <a:solidFill>
            <a:schemeClr val="bg2"/>
          </a:solidFill>
        </p:spPr>
        <p:txBody>
          <a:bodyPr vert="horz" lIns="91440" tIns="45720" rIns="91440" bIns="45720" rtlCol="0">
            <a:normAutofit/>
          </a:bodyPr>
          <a:lst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a:lstStyle>
          <a:p>
            <a:pPr marL="0" indent="0" algn="r">
              <a:buFont typeface="Wingdings" panose="05000000000000000000" pitchFamily="2" charset="2"/>
              <a:buNone/>
            </a:pPr>
            <a:r>
              <a:rPr lang="en-GB" sz="800" dirty="0"/>
              <a:t>304390</a:t>
            </a:r>
          </a:p>
          <a:p>
            <a:pPr marL="0" indent="0" algn="ctr">
              <a:buFont typeface="Wingdings" panose="05000000000000000000" pitchFamily="2" charset="2"/>
              <a:buNone/>
            </a:pPr>
            <a:r>
              <a:rPr lang="en-GB" sz="800" dirty="0"/>
              <a:t>Reference List</a:t>
            </a:r>
          </a:p>
          <a:p>
            <a:pPr algn="just">
              <a:buFont typeface="Arial" panose="020B0604020202020204" pitchFamily="34" charset="0"/>
              <a:buChar char="•"/>
            </a:pPr>
            <a:r>
              <a:rPr lang="en-GB" sz="800" dirty="0"/>
              <a:t>BBC News (2018). NHS CRISIS, located from </a:t>
            </a:r>
            <a:r>
              <a:rPr lang="en-GB" sz="800" dirty="0">
                <a:hlinkClick r:id="rId4"/>
              </a:rPr>
              <a:t>www.bbcnews.co.uk</a:t>
            </a:r>
            <a:r>
              <a:rPr lang="en-GB" sz="800" dirty="0"/>
              <a:t> (accessed 18</a:t>
            </a:r>
            <a:r>
              <a:rPr lang="en-GB" sz="800" baseline="30000" dirty="0"/>
              <a:t>th</a:t>
            </a:r>
            <a:r>
              <a:rPr lang="en-GB" sz="800" dirty="0"/>
              <a:t> December 2018).</a:t>
            </a:r>
          </a:p>
          <a:p>
            <a:pPr algn="just">
              <a:buFont typeface="Arial" panose="020B0604020202020204" pitchFamily="34" charset="0"/>
              <a:buChar char="•"/>
            </a:pPr>
            <a:r>
              <a:rPr lang="en-GB" sz="800" dirty="0" err="1"/>
              <a:t>Cleobury</a:t>
            </a:r>
            <a:r>
              <a:rPr lang="en-GB" sz="800" dirty="0"/>
              <a:t>, E.L. (2018). Healthy Body, Healthy Mind, in Journal of Health Psychology, Vol 1 (3), pp: 345-356.</a:t>
            </a:r>
          </a:p>
          <a:p>
            <a:pPr algn="just">
              <a:buFont typeface="Arial" panose="020B0604020202020204" pitchFamily="34" charset="0"/>
              <a:buChar char="•"/>
            </a:pPr>
            <a:r>
              <a:rPr lang="en-GB" sz="800" dirty="0"/>
              <a:t>Croxall, J. (2018). Introduction to Population Health, Palgrave Macmillan, London. </a:t>
            </a:r>
          </a:p>
          <a:p>
            <a:pPr algn="just">
              <a:buFont typeface="Arial" panose="020B0604020202020204" pitchFamily="34" charset="0"/>
              <a:buChar char="•"/>
            </a:pPr>
            <a:r>
              <a:rPr lang="en-GB" sz="800" dirty="0"/>
              <a:t>Davies, N. (2018). Medical Science in Practice (3</a:t>
            </a:r>
            <a:r>
              <a:rPr lang="en-GB" sz="800" baseline="30000" dirty="0"/>
              <a:t>rd</a:t>
            </a:r>
            <a:r>
              <a:rPr lang="en-GB" sz="800" dirty="0"/>
              <a:t> Edition), Taylor &amp; Frances Ltd, London. </a:t>
            </a:r>
          </a:p>
          <a:p>
            <a:pPr algn="just">
              <a:buFont typeface="Arial" panose="020B0604020202020204" pitchFamily="34" charset="0"/>
              <a:buChar char="•"/>
            </a:pPr>
            <a:endParaRPr lang="en-GB" sz="800" dirty="0"/>
          </a:p>
          <a:p>
            <a:pPr marL="0" indent="0" algn="ctr">
              <a:buFont typeface="Wingdings" panose="05000000000000000000" pitchFamily="2" charset="2"/>
              <a:buNone/>
            </a:pPr>
            <a:endParaRPr lang="en-GB" sz="1200" dirty="0"/>
          </a:p>
          <a:p>
            <a:pPr marL="0" indent="0" algn="ctr">
              <a:buFont typeface="Wingdings" panose="05000000000000000000" pitchFamily="2" charset="2"/>
              <a:buNone/>
            </a:pPr>
            <a:endParaRPr lang="en-GB" sz="1200" dirty="0"/>
          </a:p>
          <a:p>
            <a:pPr marL="0" indent="0" algn="ctr">
              <a:buFont typeface="Wingdings" panose="05000000000000000000" pitchFamily="2" charset="2"/>
              <a:buNone/>
            </a:pPr>
            <a:endParaRPr lang="en-GB" sz="1200" dirty="0"/>
          </a:p>
          <a:p>
            <a:pPr marL="0" indent="0" algn="r">
              <a:buFont typeface="Wingdings" panose="05000000000000000000" pitchFamily="2" charset="2"/>
              <a:buNone/>
            </a:pPr>
            <a:r>
              <a:rPr lang="en-GB" sz="1200" dirty="0"/>
              <a:t>1</a:t>
            </a:r>
          </a:p>
        </p:txBody>
      </p:sp>
      <p:cxnSp>
        <p:nvCxnSpPr>
          <p:cNvPr id="10" name="Straight Arrow Connector 9">
            <a:extLst>
              <a:ext uri="{FF2B5EF4-FFF2-40B4-BE49-F238E27FC236}">
                <a16:creationId xmlns:a16="http://schemas.microsoft.com/office/drawing/2014/main" id="{10C72CC9-B346-4186-9AC4-AB54C429BF51}"/>
              </a:ext>
            </a:extLst>
          </p:cNvPr>
          <p:cNvCxnSpPr>
            <a:cxnSpLocks/>
          </p:cNvCxnSpPr>
          <p:nvPr/>
        </p:nvCxnSpPr>
        <p:spPr>
          <a:xfrm flipV="1">
            <a:off x="3881120" y="2712720"/>
            <a:ext cx="6045200" cy="47752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27D33E2D-EDEC-C91D-C9F5-4AA2E64F48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09086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1266">
        <p15:prstTrans prst="peelOff"/>
      </p:transition>
    </mc:Choice>
    <mc:Fallback>
      <p:transition advTm="112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B310-06D3-4E5E-9621-1AAEE38E12C4}"/>
              </a:ext>
            </a:extLst>
          </p:cNvPr>
          <p:cNvSpPr>
            <a:spLocks noGrp="1"/>
          </p:cNvSpPr>
          <p:nvPr>
            <p:ph type="title"/>
          </p:nvPr>
        </p:nvSpPr>
        <p:spPr/>
        <p:txBody>
          <a:bodyPr>
            <a:normAutofit/>
          </a:bodyPr>
          <a:lstStyle/>
          <a:p>
            <a:r>
              <a:rPr lang="en-GB" dirty="0"/>
              <a:t>Things that annoy markers!</a:t>
            </a:r>
          </a:p>
        </p:txBody>
      </p:sp>
      <p:sp>
        <p:nvSpPr>
          <p:cNvPr id="4" name="Content Placeholder 3">
            <a:extLst>
              <a:ext uri="{FF2B5EF4-FFF2-40B4-BE49-F238E27FC236}">
                <a16:creationId xmlns:a16="http://schemas.microsoft.com/office/drawing/2014/main" id="{C64A942A-9E72-4F4D-8469-359E269AD66B}"/>
              </a:ext>
            </a:extLst>
          </p:cNvPr>
          <p:cNvSpPr>
            <a:spLocks noGrp="1"/>
          </p:cNvSpPr>
          <p:nvPr>
            <p:ph sz="half" idx="1"/>
          </p:nvPr>
        </p:nvSpPr>
        <p:spPr>
          <a:solidFill>
            <a:schemeClr val="accent1">
              <a:lumMod val="20000"/>
              <a:lumOff val="80000"/>
            </a:schemeClr>
          </a:solidFill>
        </p:spPr>
        <p:txBody>
          <a:bodyPr>
            <a:normAutofit/>
          </a:bodyPr>
          <a:lstStyle/>
          <a:p>
            <a:pPr algn="just">
              <a:buFont typeface="Wingdings" panose="05000000000000000000" pitchFamily="2" charset="2"/>
              <a:buChar char="ý"/>
            </a:pPr>
            <a:r>
              <a:rPr lang="en-GB" sz="1800" dirty="0"/>
              <a:t>Missing title</a:t>
            </a:r>
          </a:p>
          <a:p>
            <a:pPr algn="just">
              <a:buFont typeface="Wingdings" panose="05000000000000000000" pitchFamily="2" charset="2"/>
              <a:buChar char="ý"/>
            </a:pPr>
            <a:r>
              <a:rPr lang="en-GB" sz="1800" dirty="0"/>
              <a:t>Missing introduction</a:t>
            </a:r>
          </a:p>
          <a:p>
            <a:pPr algn="just">
              <a:buFont typeface="Wingdings" panose="05000000000000000000" pitchFamily="2" charset="2"/>
              <a:buChar char="ý"/>
            </a:pPr>
            <a:r>
              <a:rPr lang="en-GB" sz="1800" dirty="0"/>
              <a:t>Missing page numbers</a:t>
            </a:r>
          </a:p>
          <a:p>
            <a:pPr algn="just">
              <a:buFont typeface="Wingdings" panose="05000000000000000000" pitchFamily="2" charset="2"/>
              <a:buChar char="ý"/>
            </a:pPr>
            <a:r>
              <a:rPr lang="en-GB" sz="1800" dirty="0"/>
              <a:t>Missing references</a:t>
            </a:r>
          </a:p>
          <a:p>
            <a:pPr algn="just">
              <a:buFont typeface="Wingdings" panose="05000000000000000000" pitchFamily="2" charset="2"/>
              <a:buChar char="ý"/>
            </a:pPr>
            <a:r>
              <a:rPr lang="en-GB" sz="1800" dirty="0"/>
              <a:t>Illogical order of arguments (e.g. Jump in time periods/issues and/or topics)</a:t>
            </a:r>
          </a:p>
          <a:p>
            <a:pPr algn="just">
              <a:buFont typeface="Wingdings" panose="05000000000000000000" pitchFamily="2" charset="2"/>
              <a:buChar char="ý"/>
            </a:pPr>
            <a:r>
              <a:rPr lang="en-GB" sz="1800" dirty="0"/>
              <a:t>Excessively long/short paragraphs</a:t>
            </a:r>
          </a:p>
          <a:p>
            <a:pPr algn="just">
              <a:buFont typeface="Wingdings" panose="05000000000000000000" pitchFamily="2" charset="2"/>
              <a:buChar char="ý"/>
            </a:pPr>
            <a:r>
              <a:rPr lang="en-GB" sz="1800" dirty="0"/>
              <a:t>Clumsy mistakes (punctuation, spelling, use of language)</a:t>
            </a:r>
          </a:p>
          <a:p>
            <a:pPr marL="241093" indent="-241093" algn="just">
              <a:lnSpc>
                <a:spcPct val="150000"/>
              </a:lnSpc>
              <a:buFont typeface="Courier New" panose="02070309020205020404" pitchFamily="49" charset="0"/>
              <a:buChar char="o"/>
            </a:pPr>
            <a:endParaRPr lang="en-GB" sz="1266" dirty="0"/>
          </a:p>
          <a:p>
            <a:endParaRPr lang="en-GB" dirty="0"/>
          </a:p>
        </p:txBody>
      </p:sp>
      <p:sp>
        <p:nvSpPr>
          <p:cNvPr id="7" name="Content Placeholder 6">
            <a:extLst>
              <a:ext uri="{FF2B5EF4-FFF2-40B4-BE49-F238E27FC236}">
                <a16:creationId xmlns:a16="http://schemas.microsoft.com/office/drawing/2014/main" id="{2C990A7D-6E10-4515-846E-16DC27289CE6}"/>
              </a:ext>
            </a:extLst>
          </p:cNvPr>
          <p:cNvSpPr>
            <a:spLocks noGrp="1"/>
          </p:cNvSpPr>
          <p:nvPr>
            <p:ph sz="half" idx="2"/>
          </p:nvPr>
        </p:nvSpPr>
        <p:spPr>
          <a:solidFill>
            <a:schemeClr val="accent1">
              <a:lumMod val="20000"/>
              <a:lumOff val="80000"/>
            </a:schemeClr>
          </a:solidFill>
        </p:spPr>
        <p:txBody>
          <a:bodyPr>
            <a:normAutofit/>
          </a:bodyPr>
          <a:lstStyle/>
          <a:p>
            <a:pPr algn="just">
              <a:buFont typeface="Wingdings" panose="05000000000000000000" pitchFamily="2" charset="2"/>
              <a:buChar char="ý"/>
            </a:pPr>
            <a:r>
              <a:rPr lang="en-GB" sz="1800" dirty="0"/>
              <a:t>Academic essays should be written in a formal style. Avoid:</a:t>
            </a:r>
          </a:p>
          <a:p>
            <a:pPr algn="just">
              <a:buFont typeface="Wingdings" panose="05000000000000000000" pitchFamily="2" charset="2"/>
              <a:buChar char="ý"/>
            </a:pPr>
            <a:r>
              <a:rPr lang="en-GB" sz="1800" dirty="0"/>
              <a:t>Clichés ("the flaws in this argument stand out like a sore thumb")</a:t>
            </a:r>
          </a:p>
          <a:p>
            <a:pPr algn="just">
              <a:buFont typeface="Wingdings" panose="05000000000000000000" pitchFamily="2" charset="2"/>
              <a:buChar char="ý"/>
            </a:pPr>
            <a:r>
              <a:rPr lang="en-GB" sz="1800" dirty="0"/>
              <a:t>Contractions ("don't", "aren't", "it’s”)</a:t>
            </a:r>
          </a:p>
          <a:p>
            <a:pPr algn="just">
              <a:buFont typeface="Wingdings" panose="05000000000000000000" pitchFamily="2" charset="2"/>
              <a:buChar char="ý"/>
            </a:pPr>
            <a:r>
              <a:rPr lang="en-GB" sz="1800" dirty="0"/>
              <a:t>Phrases that sound like speech ("well, this bit is really fascinating")</a:t>
            </a:r>
          </a:p>
          <a:p>
            <a:pPr algn="just">
              <a:buFont typeface="Wingdings" panose="05000000000000000000" pitchFamily="2" charset="2"/>
              <a:buChar char="ý"/>
            </a:pPr>
            <a:r>
              <a:rPr lang="en-GB" sz="1800" dirty="0"/>
              <a:t>Subjective descriptions ("this awful use of secondary health data”)</a:t>
            </a:r>
          </a:p>
          <a:p>
            <a:pPr algn="just">
              <a:buFont typeface="Wingdings" panose="05000000000000000000" pitchFamily="2" charset="2"/>
              <a:buChar char="ý"/>
            </a:pPr>
            <a:r>
              <a:rPr lang="en-GB" sz="1800" dirty="0"/>
              <a:t>Excessive use of quotes</a:t>
            </a:r>
          </a:p>
          <a:p>
            <a:endParaRPr lang="en-GB" dirty="0"/>
          </a:p>
        </p:txBody>
      </p:sp>
      <p:pic>
        <p:nvPicPr>
          <p:cNvPr id="6" name="Audio 5">
            <a:hlinkClick r:id="" action="ppaction://media"/>
            <a:extLst>
              <a:ext uri="{FF2B5EF4-FFF2-40B4-BE49-F238E27FC236}">
                <a16:creationId xmlns:a16="http://schemas.microsoft.com/office/drawing/2014/main" id="{B8CFE61B-2ED7-45C5-0F23-AC559F82757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735661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41105">
        <p15:prstTrans prst="peelOff"/>
      </p:transition>
    </mc:Choice>
    <mc:Fallback>
      <p:transition advTm="411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B310-06D3-4E5E-9621-1AAEE38E12C4}"/>
              </a:ext>
            </a:extLst>
          </p:cNvPr>
          <p:cNvSpPr>
            <a:spLocks noGrp="1"/>
          </p:cNvSpPr>
          <p:nvPr>
            <p:ph type="title"/>
          </p:nvPr>
        </p:nvSpPr>
        <p:spPr/>
        <p:txBody>
          <a:bodyPr>
            <a:normAutofit/>
          </a:bodyPr>
          <a:lstStyle/>
          <a:p>
            <a:r>
              <a:rPr lang="en-GB" dirty="0"/>
              <a:t>Assessment instructions</a:t>
            </a:r>
          </a:p>
        </p:txBody>
      </p:sp>
      <p:sp>
        <p:nvSpPr>
          <p:cNvPr id="10" name="Content Placeholder 5">
            <a:extLst>
              <a:ext uri="{FF2B5EF4-FFF2-40B4-BE49-F238E27FC236}">
                <a16:creationId xmlns:a16="http://schemas.microsoft.com/office/drawing/2014/main" id="{D94DBDEE-31D9-4E82-98F5-8D1768F26861}"/>
              </a:ext>
            </a:extLst>
          </p:cNvPr>
          <p:cNvSpPr txBox="1">
            <a:spLocks/>
          </p:cNvSpPr>
          <p:nvPr/>
        </p:nvSpPr>
        <p:spPr>
          <a:xfrm>
            <a:off x="426721" y="2194559"/>
            <a:ext cx="11429482" cy="4197098"/>
          </a:xfrm>
          <a:prstGeom prst="rect">
            <a:avLst/>
          </a:prstGeom>
          <a:solidFill>
            <a:schemeClr val="accent1">
              <a:lumMod val="20000"/>
              <a:lumOff val="80000"/>
            </a:schemeClr>
          </a:solidFill>
        </p:spPr>
        <p:txBody>
          <a:bodyPr vert="horz" lIns="91440" tIns="45720" rIns="91440" bIns="45720" rtlCol="0">
            <a:normAutofit/>
          </a:bodyPr>
          <a:lstStyle>
            <a:lvl1pPr marL="228600" indent="-228600" algn="l" defTabSz="914400" rtl="0" eaLnBrk="1" latinLnBrk="0" hangingPunct="1">
              <a:lnSpc>
                <a:spcPct val="100000"/>
              </a:lnSpc>
              <a:spcBef>
                <a:spcPts val="1500"/>
              </a:spcBef>
              <a:buFont typeface="Wingdings" panose="05000000000000000000" pitchFamily="2" charset="2"/>
              <a:buChar char="§"/>
              <a:defRPr sz="2200" kern="1200">
                <a:solidFill>
                  <a:schemeClr val="tx1"/>
                </a:solidFill>
                <a:latin typeface="+mn-lt"/>
                <a:ea typeface="+mn-ea"/>
                <a:cs typeface="+mn-cs"/>
              </a:defRPr>
            </a:lvl1pPr>
            <a:lvl2pPr marL="685800" indent="-228600" algn="l" defTabSz="914400" rtl="0" eaLnBrk="1" latinLnBrk="0" hangingPunct="1">
              <a:lnSpc>
                <a:spcPct val="100000"/>
              </a:lnSpc>
              <a:spcBef>
                <a:spcPts val="300"/>
              </a:spcBef>
              <a:buFont typeface="Wingdings" panose="05000000000000000000" pitchFamily="2" charset="2"/>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300"/>
              </a:spcBef>
              <a:buFont typeface="Wingdings" panose="05000000000000000000" pitchFamily="2" charset="2"/>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5pPr>
            <a:lvl6pPr marL="25146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6pPr>
            <a:lvl7pPr marL="29718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7pPr>
            <a:lvl8pPr marL="34290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8pPr>
            <a:lvl9pPr marL="3886200" indent="-228600" algn="l" defTabSz="914400" rtl="0" eaLnBrk="1" latinLnBrk="0" hangingPunct="1">
              <a:lnSpc>
                <a:spcPct val="100000"/>
              </a:lnSpc>
              <a:spcBef>
                <a:spcPts val="0"/>
              </a:spcBef>
              <a:buFont typeface="Wingdings" panose="05000000000000000000" pitchFamily="2" charset="2"/>
              <a:buChar char="§"/>
              <a:defRPr sz="1600" kern="1200">
                <a:solidFill>
                  <a:schemeClr val="tx1"/>
                </a:solidFill>
                <a:latin typeface="+mn-lt"/>
                <a:ea typeface="+mn-ea"/>
                <a:cs typeface="+mn-cs"/>
              </a:defRPr>
            </a:lvl9pPr>
          </a:lstStyle>
          <a:p>
            <a:r>
              <a:rPr lang="en-GB" sz="2600" dirty="0"/>
              <a:t>The word limit is 4500 words </a:t>
            </a:r>
          </a:p>
          <a:p>
            <a:r>
              <a:rPr lang="en-GB" sz="2600" dirty="0"/>
              <a:t>Harvard referencing style (be consistent!)</a:t>
            </a:r>
          </a:p>
          <a:p>
            <a:r>
              <a:rPr lang="en-GB" sz="2600" dirty="0"/>
              <a:t>The submission Date is Monday 22</a:t>
            </a:r>
            <a:r>
              <a:rPr lang="en-GB" sz="2600" baseline="30000" dirty="0"/>
              <a:t>nd</a:t>
            </a:r>
            <a:r>
              <a:rPr lang="en-GB" sz="2600" dirty="0"/>
              <a:t> May 2023 (before 23:55hrs, via </a:t>
            </a:r>
            <a:r>
              <a:rPr lang="en-GB" sz="2600" dirty="0" err="1"/>
              <a:t>turnitin</a:t>
            </a:r>
            <a:r>
              <a:rPr lang="en-GB" sz="2600" dirty="0"/>
              <a:t>)</a:t>
            </a:r>
          </a:p>
          <a:p>
            <a:r>
              <a:rPr lang="en-GB" sz="2600" dirty="0"/>
              <a:t>The use of diagrams is NOT permitted</a:t>
            </a:r>
          </a:p>
          <a:p>
            <a:pPr>
              <a:buFont typeface="Arial" panose="020B0604020202020204" pitchFamily="34" charset="0"/>
              <a:buChar char="•"/>
            </a:pPr>
            <a:endParaRPr lang="en-GB" sz="2600" dirty="0"/>
          </a:p>
          <a:p>
            <a:endParaRPr lang="en-GB" dirty="0"/>
          </a:p>
        </p:txBody>
      </p:sp>
      <p:pic>
        <p:nvPicPr>
          <p:cNvPr id="5" name="Audio 4">
            <a:hlinkClick r:id="" action="ppaction://media"/>
            <a:extLst>
              <a:ext uri="{FF2B5EF4-FFF2-40B4-BE49-F238E27FC236}">
                <a16:creationId xmlns:a16="http://schemas.microsoft.com/office/drawing/2014/main" id="{E487B5C2-521E-3502-7544-39C11DD8E1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93442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6779">
        <p15:prstTrans prst="peelOff"/>
      </p:transition>
    </mc:Choice>
    <mc:Fallback>
      <p:transition advTm="167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B310-06D3-4E5E-9621-1AAEE38E12C4}"/>
              </a:ext>
            </a:extLst>
          </p:cNvPr>
          <p:cNvSpPr>
            <a:spLocks noGrp="1"/>
          </p:cNvSpPr>
          <p:nvPr>
            <p:ph type="title"/>
          </p:nvPr>
        </p:nvSpPr>
        <p:spPr>
          <a:xfrm>
            <a:off x="514349" y="466343"/>
            <a:ext cx="11306175" cy="1362113"/>
          </a:xfrm>
        </p:spPr>
        <p:txBody>
          <a:bodyPr>
            <a:normAutofit/>
          </a:bodyPr>
          <a:lstStyle/>
          <a:p>
            <a:r>
              <a:rPr lang="en-GB" dirty="0"/>
              <a:t>Summary</a:t>
            </a:r>
          </a:p>
        </p:txBody>
      </p:sp>
      <p:sp>
        <p:nvSpPr>
          <p:cNvPr id="6" name="Rectangle 5">
            <a:extLst>
              <a:ext uri="{FF2B5EF4-FFF2-40B4-BE49-F238E27FC236}">
                <a16:creationId xmlns:a16="http://schemas.microsoft.com/office/drawing/2014/main" id="{2434C5E7-6A06-436D-B62B-21FAD5CCB612}"/>
              </a:ext>
            </a:extLst>
          </p:cNvPr>
          <p:cNvSpPr/>
          <p:nvPr/>
        </p:nvSpPr>
        <p:spPr>
          <a:xfrm>
            <a:off x="7616737" y="2446929"/>
            <a:ext cx="6096000" cy="2837700"/>
          </a:xfrm>
          <a:prstGeom prst="rect">
            <a:avLst/>
          </a:prstGeom>
        </p:spPr>
        <p:txBody>
          <a:bodyPr>
            <a:spAutoFit/>
          </a:bodyPr>
          <a:lstStyle/>
          <a:p>
            <a:pPr marL="342900" indent="-342900" algn="just">
              <a:lnSpc>
                <a:spcPct val="200000"/>
              </a:lnSpc>
              <a:buFont typeface="Wingdings" panose="05000000000000000000" pitchFamily="2" charset="2"/>
              <a:buChar char="ü"/>
            </a:pPr>
            <a:r>
              <a:rPr lang="en-GB" sz="2400" dirty="0"/>
              <a:t>Word limit</a:t>
            </a:r>
          </a:p>
          <a:p>
            <a:pPr marL="342900" indent="-342900" algn="just">
              <a:lnSpc>
                <a:spcPct val="200000"/>
              </a:lnSpc>
              <a:buFont typeface="Wingdings" panose="05000000000000000000" pitchFamily="2" charset="2"/>
              <a:buChar char="ü"/>
            </a:pPr>
            <a:r>
              <a:rPr lang="en-GB" sz="2400" dirty="0"/>
              <a:t>Refencing style</a:t>
            </a:r>
          </a:p>
          <a:p>
            <a:pPr marL="342900" indent="-342900" algn="just">
              <a:lnSpc>
                <a:spcPct val="200000"/>
              </a:lnSpc>
              <a:buFont typeface="Wingdings" panose="05000000000000000000" pitchFamily="2" charset="2"/>
              <a:buChar char="ü"/>
            </a:pPr>
            <a:r>
              <a:rPr lang="en-GB" sz="2400" dirty="0"/>
              <a:t>Submission date</a:t>
            </a:r>
          </a:p>
          <a:p>
            <a:pPr algn="just">
              <a:lnSpc>
                <a:spcPct val="200000"/>
              </a:lnSpc>
            </a:pPr>
            <a:endParaRPr lang="en-GB" sz="2000" dirty="0"/>
          </a:p>
        </p:txBody>
      </p:sp>
      <p:sp>
        <p:nvSpPr>
          <p:cNvPr id="3" name="Rectangle 2">
            <a:extLst>
              <a:ext uri="{FF2B5EF4-FFF2-40B4-BE49-F238E27FC236}">
                <a16:creationId xmlns:a16="http://schemas.microsoft.com/office/drawing/2014/main" id="{8849CE5F-E7DB-4976-B369-F90520EE9DBE}"/>
              </a:ext>
            </a:extLst>
          </p:cNvPr>
          <p:cNvSpPr/>
          <p:nvPr/>
        </p:nvSpPr>
        <p:spPr>
          <a:xfrm>
            <a:off x="312046" y="2111057"/>
            <a:ext cx="6877029" cy="4524315"/>
          </a:xfrm>
          <a:prstGeom prst="rect">
            <a:avLst/>
          </a:prstGeom>
        </p:spPr>
        <p:txBody>
          <a:bodyPr wrap="square">
            <a:spAutoFit/>
          </a:bodyPr>
          <a:lstStyle/>
          <a:p>
            <a:pPr marL="285750" indent="-285750">
              <a:buFont typeface="Arial" panose="020B0604020202020204" pitchFamily="34" charset="0"/>
              <a:buChar char="•"/>
            </a:pPr>
            <a:r>
              <a:rPr lang="en-GB" dirty="0"/>
              <a:t>Write One essay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are no model answers!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have freedom in how you tackle the essay, but you should ensure you answer the question logically, and provide a well-informed, balanced set of arguments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Introduction: Address the assignment question, and how you will answer it…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Main Body: Build your argument. Put your groups of ideas in a sequence to make a persuasive argument.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Conclusion: Summarise your arguments and evidence, and show how they answer the original question.</a:t>
            </a:r>
          </a:p>
        </p:txBody>
      </p:sp>
      <p:pic>
        <p:nvPicPr>
          <p:cNvPr id="7" name="Audio 6">
            <a:hlinkClick r:id="" action="ppaction://media"/>
            <a:extLst>
              <a:ext uri="{FF2B5EF4-FFF2-40B4-BE49-F238E27FC236}">
                <a16:creationId xmlns:a16="http://schemas.microsoft.com/office/drawing/2014/main" id="{D27CE904-1D76-0D95-F811-66251FD3708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21454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3768">
        <p15:prstTrans prst="peelOff"/>
      </p:transition>
    </mc:Choice>
    <mc:Fallback>
      <p:transition advTm="37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245FE-4F75-474C-90BE-2A5B5FD06100}"/>
              </a:ext>
            </a:extLst>
          </p:cNvPr>
          <p:cNvSpPr>
            <a:spLocks noGrp="1"/>
          </p:cNvSpPr>
          <p:nvPr>
            <p:ph type="title"/>
          </p:nvPr>
        </p:nvSpPr>
        <p:spPr/>
        <p:txBody>
          <a:bodyPr/>
          <a:lstStyle/>
          <a:p>
            <a:r>
              <a:rPr lang="en-GB" dirty="0"/>
              <a:t>Thank you for listening!</a:t>
            </a:r>
          </a:p>
        </p:txBody>
      </p:sp>
      <p:sp>
        <p:nvSpPr>
          <p:cNvPr id="4" name="Content Placeholder 3">
            <a:extLst>
              <a:ext uri="{FF2B5EF4-FFF2-40B4-BE49-F238E27FC236}">
                <a16:creationId xmlns:a16="http://schemas.microsoft.com/office/drawing/2014/main" id="{CBB1D016-6684-4FF6-AAFD-29982AA88875}"/>
              </a:ext>
            </a:extLst>
          </p:cNvPr>
          <p:cNvSpPr>
            <a:spLocks noGrp="1"/>
          </p:cNvSpPr>
          <p:nvPr>
            <p:ph sz="half" idx="2"/>
          </p:nvPr>
        </p:nvSpPr>
        <p:spPr/>
        <p:txBody>
          <a:bodyPr/>
          <a:lstStyle/>
          <a:p>
            <a:endParaRPr lang="en-GB"/>
          </a:p>
        </p:txBody>
      </p:sp>
      <p:pic>
        <p:nvPicPr>
          <p:cNvPr id="1026" name="Picture 2" descr="Essay Writing: Everything you need to know - Thesismind">
            <a:extLst>
              <a:ext uri="{FF2B5EF4-FFF2-40B4-BE49-F238E27FC236}">
                <a16:creationId xmlns:a16="http://schemas.microsoft.com/office/drawing/2014/main" id="{D158E66C-9BEE-48BB-98B8-C97E626B2F3A}"/>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0" y="1828456"/>
            <a:ext cx="12192000" cy="712158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0D3D2CC6-12AC-DBAB-86EB-606EC93DF71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77635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10" advTm="15061">
        <p15:prstTrans prst="peelOff"/>
      </p:transition>
    </mc:Choice>
    <mc:Fallback>
      <p:transition advTm="150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Educational subjects 16x9">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27.potx" id="{6B18C398-4F76-4BDC-B8A4-D02A96E0AA82}" vid="{FBF1AC64-E511-41D2-AA23-0E693E79CD77}"/>
    </a:ext>
  </a:extLst>
</a:theme>
</file>

<file path=ppt/theme/theme2.xml><?xml version="1.0" encoding="utf-8"?>
<a:theme xmlns:a="http://schemas.openxmlformats.org/drawingml/2006/main"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Education">
      <a:dk1>
        <a:srgbClr val="3C4743"/>
      </a:dk1>
      <a:lt1>
        <a:srgbClr val="E5E6DA"/>
      </a:lt1>
      <a:dk2>
        <a:srgbClr val="000000"/>
      </a:dk2>
      <a:lt2>
        <a:srgbClr val="FFFFFF"/>
      </a:lt2>
      <a:accent1>
        <a:srgbClr val="DDC237"/>
      </a:accent1>
      <a:accent2>
        <a:srgbClr val="94A43E"/>
      </a:accent2>
      <a:accent3>
        <a:srgbClr val="6488A3"/>
      </a:accent3>
      <a:accent4>
        <a:srgbClr val="926E8F"/>
      </a:accent4>
      <a:accent5>
        <a:srgbClr val="96A1AA"/>
      </a:accent5>
      <a:accent6>
        <a:srgbClr val="A99E8A"/>
      </a:accent6>
      <a:hlink>
        <a:srgbClr val="6488A3"/>
      </a:hlink>
      <a:folHlink>
        <a:srgbClr val="926E8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2428</Words>
  <Application>Microsoft Office PowerPoint</Application>
  <PresentationFormat>Widescreen</PresentationFormat>
  <Paragraphs>291</Paragraphs>
  <Slides>26</Slides>
  <Notes>4</Notes>
  <HiddenSlides>0</HiddenSlides>
  <MMClips>26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Abadi</vt:lpstr>
      <vt:lpstr>Arial</vt:lpstr>
      <vt:lpstr>Calibri</vt:lpstr>
      <vt:lpstr>Courier New</vt:lpstr>
      <vt:lpstr>Wingdings</vt:lpstr>
      <vt:lpstr>Wingdings 3</vt:lpstr>
      <vt:lpstr>Educational subjects 16x9</vt:lpstr>
      <vt:lpstr>BMNS5002 Community Care  Additional Assessment Guidance </vt:lpstr>
      <vt:lpstr>Assessed Essay  </vt:lpstr>
      <vt:lpstr>Unpicking the essay question…</vt:lpstr>
      <vt:lpstr>PowerPoint Presentation</vt:lpstr>
      <vt:lpstr>PowerPoint Presentation</vt:lpstr>
      <vt:lpstr>Why was and is change needed?</vt:lpstr>
      <vt:lpstr>Prudent Healthcare </vt:lpstr>
      <vt:lpstr>Since the introduction of Prudent Healthcare in 2013…</vt:lpstr>
      <vt:lpstr>Rapid changes made to health and social care during and after Covid-19</vt:lpstr>
      <vt:lpstr>Changing role of GPs and community Services</vt:lpstr>
      <vt:lpstr>Putting it all together…</vt:lpstr>
      <vt:lpstr>General Essay Writing Guidance</vt:lpstr>
      <vt:lpstr>Structure</vt:lpstr>
      <vt:lpstr>PowerPoint Presentation</vt:lpstr>
      <vt:lpstr>The beginning (“tell them what you are going to tell them!”)</vt:lpstr>
      <vt:lpstr>The middle (“tell them!”)</vt:lpstr>
      <vt:lpstr>The middle (you need to provide, balanced, well-informed arguments)</vt:lpstr>
      <vt:lpstr>The end (“tell them what you have told them!”)</vt:lpstr>
      <vt:lpstr>The reference list (“where you got your information from”)</vt:lpstr>
      <vt:lpstr>Markers will be looking for the following:</vt:lpstr>
      <vt:lpstr>Physical (well, electronic) appearance of your essay)</vt:lpstr>
      <vt:lpstr>Physical (well, electronic appearance of your essay)</vt:lpstr>
      <vt:lpstr>Things that annoy markers!</vt:lpstr>
      <vt:lpstr>Assessment instructions</vt:lpstr>
      <vt:lpstr>Summary</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PM-144  Introduction to Population Health:  Systems &amp; Organisations</dc:title>
  <dc:creator>Croxall J.</dc:creator>
  <cp:lastModifiedBy>Jodie Croxall</cp:lastModifiedBy>
  <cp:revision>83</cp:revision>
  <dcterms:created xsi:type="dcterms:W3CDTF">2018-09-27T11:50:37Z</dcterms:created>
  <dcterms:modified xsi:type="dcterms:W3CDTF">2023-04-25T16:43:07Z</dcterms:modified>
</cp:coreProperties>
</file>