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8" r:id="rId11"/>
    <p:sldId id="269" r:id="rId12"/>
    <p:sldId id="265" r:id="rId13"/>
    <p:sldId id="266"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864" autoAdjust="0"/>
  </p:normalViewPr>
  <p:slideViewPr>
    <p:cSldViewPr>
      <p:cViewPr>
        <p:scale>
          <a:sx n="78" d="100"/>
          <a:sy n="78" d="100"/>
        </p:scale>
        <p:origin x="-1570"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7C701C-63FF-46D0-8877-F27642D0FAB4}" type="datetimeFigureOut">
              <a:rPr lang="en-US" smtClean="0"/>
              <a:pPr/>
              <a:t>11/13/2023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1598AB-6D70-4FC2-B6DA-58DB9E23C556}" type="slidenum">
              <a:rPr lang="en-US" smtClean="0"/>
              <a:pPr/>
              <a:t>‹#›</a:t>
            </a:fld>
            <a:endParaRPr lang="en-US"/>
          </a:p>
        </p:txBody>
      </p:sp>
    </p:spTree>
    <p:extLst>
      <p:ext uri="{BB962C8B-B14F-4D97-AF65-F5344CB8AC3E}">
        <p14:creationId xmlns:p14="http://schemas.microsoft.com/office/powerpoint/2010/main" val="653081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new business idea is related to the production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and biodiesel. The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is produced from single oleaginous microorganisms which is used by the different firms (Das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2021). The purpose of this presentation is to explore a new business idea related to renewable energy. The major focus is laid on the production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and biodiesel which helps to increase the funds from the investors.</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Biodiesel is used as fuel of vehicles as it obliges in increasing energy security and focuses on protecting the environment. As opined by </a:t>
            </a:r>
            <a:r>
              <a:rPr lang="en-US" sz="1200" b="0" i="0" u="none" strike="noStrike" kern="1200" dirty="0" err="1">
                <a:solidFill>
                  <a:schemeClr val="tx1"/>
                </a:solidFill>
                <a:latin typeface="+mn-lt"/>
                <a:ea typeface="+mn-ea"/>
                <a:cs typeface="+mn-cs"/>
              </a:rPr>
              <a:t>Goswami</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(2021), the substrate selection is the significant key ingredient that can be used for the production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The major benefit of the production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is that it helps in protecting the environment from the increased percentage of carbon dioxide. Agricultural wastes are also used for the production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and biodiesel.</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trade agreements of the UK with Albania, Andean countries, Canada, CARIFORUM trade bloc, and other countries have been improvised. There is the presence of political support for “energy transport network” as well as for infrastructure development (assets.publishing.service.gov.uk, 2023). The interest rate of the UK is 5.25% which is high in comparison with previous year (bankofengland.co.uk, 2023). Technological investment in the UK has increased to $28 billion. The market of the UK is preferable for the execution of the business idea in the market.</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err="1">
                <a:solidFill>
                  <a:schemeClr val="tx1"/>
                </a:solidFill>
                <a:latin typeface="+mn-lt"/>
                <a:ea typeface="+mn-ea"/>
                <a:cs typeface="+mn-cs"/>
              </a:rPr>
              <a:t>Behavioural</a:t>
            </a:r>
            <a:r>
              <a:rPr lang="en-US" sz="1200" b="0" i="0" u="none" strike="noStrike" kern="1200" dirty="0">
                <a:solidFill>
                  <a:schemeClr val="tx1"/>
                </a:solidFill>
                <a:latin typeface="+mn-lt"/>
                <a:ea typeface="+mn-ea"/>
                <a:cs typeface="+mn-cs"/>
              </a:rPr>
              <a:t> segmentation will be used as it helps in the identification of the preferences of the customers. The income range of the target customers are people from the income range from high to middle class people. Functional positioning focuses on solving the issues of the customers for which this strategy will be used. </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Competitive pricing strategy </a:t>
            </a:r>
            <a:r>
              <a:rPr lang="en-US" sz="1200" b="0" i="0" u="none" strike="noStrike" kern="1200" dirty="0" err="1">
                <a:solidFill>
                  <a:schemeClr val="tx1"/>
                </a:solidFill>
                <a:latin typeface="+mn-lt"/>
                <a:ea typeface="+mn-ea"/>
                <a:cs typeface="+mn-cs"/>
              </a:rPr>
              <a:t>vis</a:t>
            </a:r>
            <a:r>
              <a:rPr lang="en-US" sz="1200" b="0" i="0" u="none" strike="noStrike" kern="1200" dirty="0">
                <a:solidFill>
                  <a:schemeClr val="tx1"/>
                </a:solidFill>
                <a:latin typeface="+mn-lt"/>
                <a:ea typeface="+mn-ea"/>
                <a:cs typeface="+mn-cs"/>
              </a:rPr>
              <a:t> effective as lays positive impact in increasing the overall sales of the products by decreasing the prices of the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and biodiesel. The differentiation strategy assists in the production of the biodiesel as well as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as it will be produced from agricultural wastes. Social media promotion strategy will be used for increasing awareness of the products. Moreover, the focus will be laid on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stations to provide accessibility to the customers.</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Considering the significance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and its production, using the partnership as a market entry mode would be helpful for the business in </a:t>
            </a:r>
            <a:r>
              <a:rPr lang="en-US" sz="1200" b="0" i="0" u="none" strike="noStrike" kern="1200" dirty="0" err="1">
                <a:solidFill>
                  <a:schemeClr val="tx1"/>
                </a:solidFill>
                <a:latin typeface="+mn-lt"/>
                <a:ea typeface="+mn-ea"/>
                <a:cs typeface="+mn-cs"/>
              </a:rPr>
              <a:t>minimising</a:t>
            </a:r>
            <a:r>
              <a:rPr lang="en-US" sz="1200" b="0" i="0" u="none" strike="noStrike" kern="1200" dirty="0">
                <a:solidFill>
                  <a:schemeClr val="tx1"/>
                </a:solidFill>
                <a:latin typeface="+mn-lt"/>
                <a:ea typeface="+mn-ea"/>
                <a:cs typeface="+mn-cs"/>
              </a:rPr>
              <a:t> potential adversities. It would help in gaining consumer trust for the new business as well. </a:t>
            </a:r>
            <a:r>
              <a:rPr lang="en-US" sz="1200" b="0" i="0" u="none" strike="noStrike" kern="1200" dirty="0" err="1">
                <a:solidFill>
                  <a:schemeClr val="tx1"/>
                </a:solidFill>
                <a:latin typeface="+mn-lt"/>
                <a:ea typeface="+mn-ea"/>
                <a:cs typeface="+mn-cs"/>
              </a:rPr>
              <a:t>Sanderink</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Nasiritousi</a:t>
            </a:r>
            <a:r>
              <a:rPr lang="en-US" sz="1200" b="0" i="0" u="none" strike="noStrike" kern="1200" dirty="0">
                <a:solidFill>
                  <a:schemeClr val="tx1"/>
                </a:solidFill>
                <a:latin typeface="+mn-lt"/>
                <a:ea typeface="+mn-ea"/>
                <a:cs typeface="+mn-cs"/>
              </a:rPr>
              <a:t> (2020) explained that multi-stakeholder partnership strengthens institutional engagement in renewable energy operations. Thus, it can be used for the present idea as well. </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Preservation of a strong supply chain is significant to </a:t>
            </a:r>
            <a:r>
              <a:rPr lang="en-US" sz="1200" b="0" i="0" u="none" strike="noStrike" kern="1200" dirty="0" err="1">
                <a:solidFill>
                  <a:schemeClr val="tx1"/>
                </a:solidFill>
                <a:latin typeface="+mn-lt"/>
                <a:ea typeface="+mn-ea"/>
                <a:cs typeface="+mn-cs"/>
              </a:rPr>
              <a:t>minimise</a:t>
            </a:r>
            <a:r>
              <a:rPr lang="en-US" sz="1200" b="0" i="0" u="none" strike="noStrike" kern="1200" dirty="0">
                <a:solidFill>
                  <a:schemeClr val="tx1"/>
                </a:solidFill>
                <a:latin typeface="+mn-lt"/>
                <a:ea typeface="+mn-ea"/>
                <a:cs typeface="+mn-cs"/>
              </a:rPr>
              <a:t> issues such as product and service inability. Since the idea of mass production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and Biodiesel is relatively new, the possibility of encountering such disruptions is maximum. It has been estimated that for the services, orders must be placed before 10 days. This strategy is expected to reduce the potential chances of order cancellation.</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Understanding the expenses of the business is necessary to make it successful. The three-year budget estimation of this renewable energy business discloses that in the initial years, more or less £50000 will be spent on this business which may increase to £60500 in the third years after gaining profits. However, foreign exchange requirements will be also considered in this process which may change based on fluctuations in exchange rates. </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slide reflects monthly financial plan. </a:t>
            </a:r>
          </a:p>
        </p:txBody>
      </p:sp>
      <p:sp>
        <p:nvSpPr>
          <p:cNvPr id="4" name="Slide Number Placeholder 3"/>
          <p:cNvSpPr>
            <a:spLocks noGrp="1"/>
          </p:cNvSpPr>
          <p:nvPr>
            <p:ph type="sldNum" sz="quarter" idx="5"/>
          </p:nvPr>
        </p:nvSpPr>
        <p:spPr/>
        <p:txBody>
          <a:bodyPr/>
          <a:lstStyle/>
          <a:p>
            <a:fld id="{5D1598AB-6D70-4FC2-B6DA-58DB9E23C556}" type="slidenum">
              <a:rPr lang="en-US" smtClean="0"/>
              <a:pPr/>
              <a:t>10</a:t>
            </a:fld>
            <a:endParaRPr lang="en-US"/>
          </a:p>
        </p:txBody>
      </p:sp>
    </p:spTree>
    <p:extLst>
      <p:ext uri="{BB962C8B-B14F-4D97-AF65-F5344CB8AC3E}">
        <p14:creationId xmlns:p14="http://schemas.microsoft.com/office/powerpoint/2010/main" val="1755131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This slide reflects yearly financial plan. </a:t>
            </a:r>
          </a:p>
          <a:p>
            <a:endParaRPr lang="en-IN" dirty="0"/>
          </a:p>
        </p:txBody>
      </p:sp>
      <p:sp>
        <p:nvSpPr>
          <p:cNvPr id="4" name="Slide Number Placeholder 3"/>
          <p:cNvSpPr>
            <a:spLocks noGrp="1"/>
          </p:cNvSpPr>
          <p:nvPr>
            <p:ph type="sldNum" sz="quarter" idx="5"/>
          </p:nvPr>
        </p:nvSpPr>
        <p:spPr/>
        <p:txBody>
          <a:bodyPr/>
          <a:lstStyle/>
          <a:p>
            <a:fld id="{5D1598AB-6D70-4FC2-B6DA-58DB9E23C556}" type="slidenum">
              <a:rPr lang="en-US" smtClean="0"/>
              <a:pPr/>
              <a:t>11</a:t>
            </a:fld>
            <a:endParaRPr lang="en-US"/>
          </a:p>
        </p:txBody>
      </p:sp>
    </p:spTree>
    <p:extLst>
      <p:ext uri="{BB962C8B-B14F-4D97-AF65-F5344CB8AC3E}">
        <p14:creationId xmlns:p14="http://schemas.microsoft.com/office/powerpoint/2010/main" val="1193485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production and management of </a:t>
            </a:r>
            <a:r>
              <a:rPr lang="en-US" sz="1200" b="0" i="0" u="none" strike="noStrike" kern="1200" dirty="0" err="1">
                <a:solidFill>
                  <a:schemeClr val="tx1"/>
                </a:solidFill>
                <a:latin typeface="+mn-lt"/>
                <a:ea typeface="+mn-ea"/>
                <a:cs typeface="+mn-cs"/>
              </a:rPr>
              <a:t>biofuel</a:t>
            </a:r>
            <a:r>
              <a:rPr lang="en-US" sz="1200" b="0" i="0" u="none" strike="noStrike" kern="1200" dirty="0">
                <a:solidFill>
                  <a:schemeClr val="tx1"/>
                </a:solidFill>
                <a:latin typeface="+mn-lt"/>
                <a:ea typeface="+mn-ea"/>
                <a:cs typeface="+mn-cs"/>
              </a:rPr>
              <a:t> can be highly hazardous. Being a new business venture, the likelihood and consequences of these risk wagers need to be assessed properly along with respective prevention strategies. Having an adequate supply of safety gear for employees, tech advancements to measure the chemical uses, and other factors can be incorporated into this new business operation which would contribute to ensuring the complete safety of involved individuals. </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It can be concluded that the current requirement for renewable energy in the market may become a competitive advantage for this new business idea. Nevertheless, risk factors identified previously need to be considered properly to ensure an obstacle-free business operation. For this reason, securing a sufficient funding process and alternative solutions to preserve resources is highly recommended for this new renewable business as well.</a:t>
            </a:r>
            <a:endParaRPr lang="en-US" dirty="0"/>
          </a:p>
        </p:txBody>
      </p:sp>
      <p:sp>
        <p:nvSpPr>
          <p:cNvPr id="4" name="Slide Number Placeholder 3"/>
          <p:cNvSpPr>
            <a:spLocks noGrp="1"/>
          </p:cNvSpPr>
          <p:nvPr>
            <p:ph type="sldNum" sz="quarter" idx="10"/>
          </p:nvPr>
        </p:nvSpPr>
        <p:spPr/>
        <p:txBody>
          <a:bodyPr/>
          <a:lstStyle/>
          <a:p>
            <a:fld id="{5D1598AB-6D70-4FC2-B6DA-58DB9E23C556}"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69DA2A6-F050-4AD7-BBC1-CBC391DF6E6E}" type="datetimeFigureOut">
              <a:rPr lang="en-US" smtClean="0"/>
              <a:pPr/>
              <a:t>11/13/2023</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DC599939-7387-40F7-8D8E-17A9B4B69B5E}"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869DA2A6-F050-4AD7-BBC1-CBC391DF6E6E}"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C599939-7387-40F7-8D8E-17A9B4B69B5E}"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869DA2A6-F050-4AD7-BBC1-CBC391DF6E6E}" type="datetimeFigureOut">
              <a:rPr lang="en-US" smtClean="0"/>
              <a:pPr/>
              <a:t>11/13/2023</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DC599939-7387-40F7-8D8E-17A9B4B69B5E}"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869DA2A6-F050-4AD7-BBC1-CBC391DF6E6E}" type="datetimeFigureOut">
              <a:rPr lang="en-US" smtClean="0"/>
              <a:pPr/>
              <a:t>11/13/2023</a:t>
            </a:fld>
            <a:endParaRPr lang="en-US"/>
          </a:p>
        </p:txBody>
      </p:sp>
      <p:sp>
        <p:nvSpPr>
          <p:cNvPr id="10" name="Slide Number Placeholder 9"/>
          <p:cNvSpPr>
            <a:spLocks noGrp="1"/>
          </p:cNvSpPr>
          <p:nvPr>
            <p:ph type="sldNum" sz="quarter" idx="16"/>
          </p:nvPr>
        </p:nvSpPr>
        <p:spPr/>
        <p:txBody>
          <a:bodyPr rtlCol="0"/>
          <a:lstStyle/>
          <a:p>
            <a:fld id="{DC599939-7387-40F7-8D8E-17A9B4B69B5E}"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869DA2A6-F050-4AD7-BBC1-CBC391DF6E6E}" type="datetimeFigureOut">
              <a:rPr lang="en-US" smtClean="0"/>
              <a:pPr/>
              <a:t>11/13/2023</a:t>
            </a:fld>
            <a:endParaRPr lang="en-US"/>
          </a:p>
        </p:txBody>
      </p:sp>
      <p:sp>
        <p:nvSpPr>
          <p:cNvPr id="12" name="Slide Number Placeholder 11"/>
          <p:cNvSpPr>
            <a:spLocks noGrp="1"/>
          </p:cNvSpPr>
          <p:nvPr>
            <p:ph type="sldNum" sz="quarter" idx="16"/>
          </p:nvPr>
        </p:nvSpPr>
        <p:spPr/>
        <p:txBody>
          <a:bodyPr rtlCol="0"/>
          <a:lstStyle/>
          <a:p>
            <a:fld id="{DC599939-7387-40F7-8D8E-17A9B4B69B5E}"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69DA2A6-F050-4AD7-BBC1-CBC391DF6E6E}" type="datetimeFigureOut">
              <a:rPr lang="en-US" smtClean="0"/>
              <a:pPr/>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DC599939-7387-40F7-8D8E-17A9B4B69B5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9DA2A6-F050-4AD7-BBC1-CBC391DF6E6E}" type="datetimeFigureOut">
              <a:rPr lang="en-US" smtClean="0"/>
              <a:pPr/>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DC599939-7387-40F7-8D8E-17A9B4B69B5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869DA2A6-F050-4AD7-BBC1-CBC391DF6E6E}"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DC599939-7387-40F7-8D8E-17A9B4B69B5E}"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69DA2A6-F050-4AD7-BBC1-CBC391DF6E6E}" type="datetimeFigureOut">
              <a:rPr lang="en-US" smtClean="0"/>
              <a:pPr/>
              <a:t>11/13/2023</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DC599939-7387-40F7-8D8E-17A9B4B69B5E}"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69DA2A6-F050-4AD7-BBC1-CBC391DF6E6E}"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599939-7387-40F7-8D8E-17A9B4B69B5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69DA2A6-F050-4AD7-BBC1-CBC391DF6E6E}" type="datetimeFigureOut">
              <a:rPr lang="en-US" smtClean="0"/>
              <a:pPr/>
              <a:t>11/13/2023</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DC599939-7387-40F7-8D8E-17A9B4B69B5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69DA2A6-F050-4AD7-BBC1-CBC391DF6E6E}" type="datetimeFigureOut">
              <a:rPr lang="en-US" smtClean="0"/>
              <a:pPr/>
              <a:t>11/13/2023</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DC599939-7387-40F7-8D8E-17A9B4B69B5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981200"/>
            <a:ext cx="6477000" cy="3124200"/>
          </a:xfrm>
        </p:spPr>
        <p:txBody>
          <a:bodyPr>
            <a:normAutofit/>
          </a:bodyPr>
          <a:lstStyle/>
          <a:p>
            <a:r>
              <a:rPr lang="en-US" sz="3000" b="1" cap="none" dirty="0">
                <a:solidFill>
                  <a:schemeClr val="bg1"/>
                </a:solidFill>
              </a:rPr>
              <a:t>Assignment Title: Component 2 Essay</a:t>
            </a:r>
            <a:br>
              <a:rPr lang="en-US" sz="3000" b="1" cap="none" dirty="0">
                <a:solidFill>
                  <a:schemeClr val="bg1"/>
                </a:solidFill>
              </a:rPr>
            </a:br>
            <a:r>
              <a:rPr lang="en-US" sz="3000" b="1" cap="none" dirty="0">
                <a:solidFill>
                  <a:schemeClr val="bg1"/>
                </a:solidFill>
              </a:rPr>
              <a:t>Subject Name: Entrepreneurship</a:t>
            </a:r>
            <a:br>
              <a:rPr lang="en-US" sz="3000" b="1" cap="none" dirty="0">
                <a:solidFill>
                  <a:schemeClr val="bg1"/>
                </a:solidFill>
              </a:rPr>
            </a:br>
            <a:r>
              <a:rPr lang="en-US" sz="3000" b="1" cap="none" dirty="0">
                <a:solidFill>
                  <a:schemeClr val="bg1"/>
                </a:solidFill>
              </a:rPr>
              <a:t>Subject Code: LCMB7004</a:t>
            </a:r>
            <a:br>
              <a:rPr lang="en-US" sz="3000" b="1" cap="none" dirty="0">
                <a:solidFill>
                  <a:schemeClr val="bg1"/>
                </a:solidFill>
              </a:rPr>
            </a:br>
            <a:r>
              <a:rPr lang="en-US" sz="3000" b="1" cap="none" dirty="0">
                <a:solidFill>
                  <a:schemeClr val="bg1"/>
                </a:solidFill>
              </a:rPr>
              <a:t>Student Name: </a:t>
            </a:r>
            <a:r>
              <a:rPr lang="en-US" sz="3000" b="1" cap="none" dirty="0" err="1">
                <a:solidFill>
                  <a:schemeClr val="bg1"/>
                </a:solidFill>
              </a:rPr>
              <a:t>Rashmibahen</a:t>
            </a:r>
            <a:r>
              <a:rPr lang="en-US" sz="3000" b="1" cap="none" dirty="0">
                <a:solidFill>
                  <a:schemeClr val="bg1"/>
                </a:solidFill>
              </a:rPr>
              <a:t> </a:t>
            </a:r>
            <a:r>
              <a:rPr lang="en-US" sz="3000" b="1" cap="none" dirty="0" err="1">
                <a:solidFill>
                  <a:schemeClr val="bg1"/>
                </a:solidFill>
              </a:rPr>
              <a:t>Thakor</a:t>
            </a:r>
            <a:r>
              <a:rPr lang="en-US" sz="3000" b="1" cap="none" dirty="0">
                <a:solidFill>
                  <a:schemeClr val="bg1"/>
                </a:solidFill>
              </a:rPr>
              <a:t/>
            </a:r>
            <a:br>
              <a:rPr lang="en-US" sz="3000" b="1" cap="none" dirty="0">
                <a:solidFill>
                  <a:schemeClr val="bg1"/>
                </a:solidFill>
              </a:rPr>
            </a:br>
            <a:r>
              <a:rPr lang="en-US" sz="3000" b="1" cap="none" dirty="0">
                <a:solidFill>
                  <a:schemeClr val="bg1"/>
                </a:solidFill>
              </a:rPr>
              <a:t>Student ID: </a:t>
            </a:r>
            <a:r>
              <a:rPr lang="en-US" sz="3000" b="1" cap="none" dirty="0">
                <a:solidFill>
                  <a:schemeClr val="bg1"/>
                </a:solidFill>
              </a:rPr>
              <a:t>2211283</a:t>
            </a:r>
            <a:r>
              <a:rPr lang="en-US" sz="3000" b="1" cap="none" dirty="0">
                <a:solidFill>
                  <a:schemeClr val="bg1"/>
                </a:solidFill>
              </a:rPr>
              <a:t/>
            </a:r>
            <a:br>
              <a:rPr lang="en-US" sz="3000" b="1" cap="none" dirty="0">
                <a:solidFill>
                  <a:schemeClr val="bg1"/>
                </a:solidFill>
              </a:rPr>
            </a:br>
            <a:r>
              <a:rPr lang="en-US" sz="3000" b="1" cap="none" dirty="0">
                <a:solidFill>
                  <a:schemeClr val="bg1"/>
                </a:solidFill>
              </a:rPr>
              <a:t>Lecturer: Vasillios Tavlaridis</a:t>
            </a:r>
            <a:endParaRPr lang="en-US" sz="3000" cap="none" dirty="0">
              <a:solidFill>
                <a:schemeClr val="bg1"/>
              </a:solidFill>
            </a:endParaRPr>
          </a:p>
        </p:txBody>
      </p:sp>
      <p:pic>
        <p:nvPicPr>
          <p:cNvPr id="7" name="Picture 6">
            <a:extLst>
              <a:ext uri="{FF2B5EF4-FFF2-40B4-BE49-F238E27FC236}">
                <a16:creationId xmlns:a16="http://schemas.microsoft.com/office/drawing/2014/main" xmlns="" id="{97A2D526-3C4C-D5DA-DEDA-C2B6E8358E52}"/>
              </a:ext>
            </a:extLst>
          </p:cNvPr>
          <p:cNvPicPr>
            <a:picLocks noChangeAspect="1"/>
          </p:cNvPicPr>
          <p:nvPr/>
        </p:nvPicPr>
        <p:blipFill>
          <a:blip r:embed="rId2"/>
          <a:stretch>
            <a:fillRect/>
          </a:stretch>
        </p:blipFill>
        <p:spPr>
          <a:xfrm>
            <a:off x="0" y="75923"/>
            <a:ext cx="1556474" cy="18290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1. Introduction</a:t>
            </a:r>
            <a:endParaRPr lang="en-US" dirty="0">
              <a:solidFill>
                <a:schemeClr val="tx1"/>
              </a:solidFill>
            </a:endParaRPr>
          </a:p>
        </p:txBody>
      </p:sp>
      <p:sp>
        <p:nvSpPr>
          <p:cNvPr id="3" name="Content Placeholder 2"/>
          <p:cNvSpPr>
            <a:spLocks noGrp="1"/>
          </p:cNvSpPr>
          <p:nvPr>
            <p:ph sz="quarter" idx="1"/>
          </p:nvPr>
        </p:nvSpPr>
        <p:spPr>
          <a:xfrm>
            <a:off x="612648" y="2743200"/>
            <a:ext cx="8150352" cy="1981200"/>
          </a:xfrm>
        </p:spPr>
        <p:txBody>
          <a:bodyPr>
            <a:normAutofit fontScale="77500" lnSpcReduction="20000"/>
          </a:bodyPr>
          <a:lstStyle/>
          <a:p>
            <a:pPr algn="just" fontAlgn="base">
              <a:lnSpc>
                <a:spcPct val="150000"/>
              </a:lnSpc>
            </a:pPr>
            <a:r>
              <a:rPr lang="en-US" dirty="0"/>
              <a:t>The new business idea assists in the opening of new products as well as services in the market</a:t>
            </a:r>
          </a:p>
          <a:p>
            <a:pPr algn="just" fontAlgn="base">
              <a:lnSpc>
                <a:spcPct val="150000"/>
              </a:lnSpc>
            </a:pPr>
            <a:r>
              <a:rPr lang="en-US" dirty="0"/>
              <a:t>New products and services assist in achieving an advantage in the competitive business environment</a:t>
            </a:r>
          </a:p>
          <a:p>
            <a:pPr algn="just">
              <a:lnSpc>
                <a:spcPct val="150000"/>
              </a:lnSpc>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2. Defining business idea</a:t>
            </a:r>
            <a:endParaRPr lang="en-US" dirty="0">
              <a:solidFill>
                <a:schemeClr val="tx1"/>
              </a:solidFill>
            </a:endParaRPr>
          </a:p>
        </p:txBody>
      </p:sp>
      <p:sp>
        <p:nvSpPr>
          <p:cNvPr id="3" name="Content Placeholder 2"/>
          <p:cNvSpPr>
            <a:spLocks noGrp="1"/>
          </p:cNvSpPr>
          <p:nvPr>
            <p:ph sz="quarter" idx="1"/>
          </p:nvPr>
        </p:nvSpPr>
        <p:spPr>
          <a:xfrm>
            <a:off x="838200" y="1981200"/>
            <a:ext cx="7927848" cy="4495800"/>
          </a:xfrm>
        </p:spPr>
        <p:txBody>
          <a:bodyPr>
            <a:normAutofit/>
          </a:bodyPr>
          <a:lstStyle/>
          <a:p>
            <a:pPr algn="just" fontAlgn="base">
              <a:lnSpc>
                <a:spcPct val="150000"/>
              </a:lnSpc>
            </a:pPr>
            <a:r>
              <a:rPr lang="en-US" dirty="0"/>
              <a:t>The major focus of the business idea is to increase funds for the business from the investors</a:t>
            </a:r>
          </a:p>
          <a:p>
            <a:pPr algn="just" fontAlgn="base">
              <a:lnSpc>
                <a:spcPct val="150000"/>
              </a:lnSpc>
            </a:pPr>
            <a:r>
              <a:rPr lang="en-US" dirty="0"/>
              <a:t>The new business idea is related to the production of </a:t>
            </a:r>
            <a:r>
              <a:rPr lang="en-US" dirty="0" err="1"/>
              <a:t>biofuel</a:t>
            </a:r>
            <a:r>
              <a:rPr lang="en-US" dirty="0"/>
              <a:t> and biodiesel to deal with the climate change issues</a:t>
            </a:r>
          </a:p>
          <a:p>
            <a:pPr algn="just">
              <a:lnSpc>
                <a:spcPct val="150000"/>
              </a:lnSpc>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3. Market analysis</a:t>
            </a:r>
            <a:endParaRPr lang="en-US" dirty="0">
              <a:solidFill>
                <a:schemeClr val="tx1"/>
              </a:solidFill>
            </a:endParaRPr>
          </a:p>
        </p:txBody>
      </p:sp>
      <p:sp>
        <p:nvSpPr>
          <p:cNvPr id="3" name="Content Placeholder 2"/>
          <p:cNvSpPr>
            <a:spLocks noGrp="1"/>
          </p:cNvSpPr>
          <p:nvPr>
            <p:ph sz="quarter" idx="1"/>
          </p:nvPr>
        </p:nvSpPr>
        <p:spPr>
          <a:xfrm>
            <a:off x="612648" y="1828800"/>
            <a:ext cx="3578352" cy="4267200"/>
          </a:xfrm>
        </p:spPr>
        <p:txBody>
          <a:bodyPr>
            <a:normAutofit fontScale="92500" lnSpcReduction="10000"/>
          </a:bodyPr>
          <a:lstStyle/>
          <a:p>
            <a:pPr algn="just" fontAlgn="base">
              <a:lnSpc>
                <a:spcPct val="150000"/>
              </a:lnSpc>
            </a:pPr>
            <a:r>
              <a:rPr lang="en-US" dirty="0"/>
              <a:t>Presence of stability in the political environment </a:t>
            </a:r>
          </a:p>
          <a:p>
            <a:pPr algn="just">
              <a:lnSpc>
                <a:spcPct val="150000"/>
              </a:lnSpc>
            </a:pPr>
            <a:r>
              <a:rPr lang="en-US" dirty="0"/>
              <a:t>5.25% interest rate as of September 2023 (bankofengland.co.uk, 2023)</a:t>
            </a:r>
          </a:p>
        </p:txBody>
      </p:sp>
      <p:pic>
        <p:nvPicPr>
          <p:cNvPr id="12290" name="Picture 2" descr="https://lh7-us.googleusercontent.com/lvRhLkDrGz4NkUuDOAN4F2eyJunBjEb4v36qVy7Gj9DC_HFqta3rPOC3pqB8bELwLsT11SECZImcBPGP4JX0MxeN5xhJbLQq5UshAeoDoiU9TCF0mTKHgLcyS_onIvXOPmOst-2sZxavJaTMeLWV5LE"/>
          <p:cNvPicPr>
            <a:picLocks noChangeAspect="1" noChangeArrowheads="1"/>
          </p:cNvPicPr>
          <p:nvPr/>
        </p:nvPicPr>
        <p:blipFill>
          <a:blip r:embed="rId3"/>
          <a:srcRect/>
          <a:stretch>
            <a:fillRect/>
          </a:stretch>
        </p:blipFill>
        <p:spPr bwMode="auto">
          <a:xfrm>
            <a:off x="4343400" y="1752600"/>
            <a:ext cx="4629150" cy="482917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4. Market segmentation for the proposed business idea</a:t>
            </a:r>
            <a:endParaRPr lang="en-US" dirty="0">
              <a:solidFill>
                <a:schemeClr val="tx1"/>
              </a:solidFill>
            </a:endParaRPr>
          </a:p>
        </p:txBody>
      </p:sp>
      <p:sp>
        <p:nvSpPr>
          <p:cNvPr id="3" name="Content Placeholder 2"/>
          <p:cNvSpPr>
            <a:spLocks noGrp="1"/>
          </p:cNvSpPr>
          <p:nvPr>
            <p:ph sz="quarter" idx="1"/>
          </p:nvPr>
        </p:nvSpPr>
        <p:spPr>
          <a:xfrm>
            <a:off x="5105400" y="1828800"/>
            <a:ext cx="3736848" cy="4495800"/>
          </a:xfrm>
        </p:spPr>
        <p:txBody>
          <a:bodyPr>
            <a:normAutofit fontScale="77500" lnSpcReduction="20000"/>
          </a:bodyPr>
          <a:lstStyle/>
          <a:p>
            <a:pPr algn="just" fontAlgn="base">
              <a:lnSpc>
                <a:spcPct val="150000"/>
              </a:lnSpc>
            </a:pPr>
            <a:r>
              <a:rPr lang="en-US" dirty="0" err="1"/>
              <a:t>Behavioural</a:t>
            </a:r>
            <a:r>
              <a:rPr lang="en-US" dirty="0"/>
              <a:t> segmentation is used</a:t>
            </a:r>
          </a:p>
          <a:p>
            <a:pPr algn="just" fontAlgn="base">
              <a:lnSpc>
                <a:spcPct val="150000"/>
              </a:lnSpc>
            </a:pPr>
            <a:r>
              <a:rPr lang="en-US" dirty="0"/>
              <a:t>Income range of the people from high to middle class will be targeted </a:t>
            </a:r>
          </a:p>
          <a:p>
            <a:pPr algn="just" fontAlgn="base">
              <a:lnSpc>
                <a:spcPct val="150000"/>
              </a:lnSpc>
            </a:pPr>
            <a:r>
              <a:rPr lang="en-US" dirty="0"/>
              <a:t>Functional positioning and symbolic positioning strategy  </a:t>
            </a:r>
          </a:p>
          <a:p>
            <a:pPr algn="just">
              <a:lnSpc>
                <a:spcPct val="150000"/>
              </a:lnSpc>
            </a:pPr>
            <a:endParaRPr lang="en-US" dirty="0"/>
          </a:p>
        </p:txBody>
      </p:sp>
      <p:pic>
        <p:nvPicPr>
          <p:cNvPr id="11266" name="Picture 2" descr="https://lh7-us.googleusercontent.com/8jGHRouCpPzL3ZWmdgOMa_I0j-bK2s1Yx9IGgEVxv78Ylifq0Njtr5ulpI8DOW0OB67I27_4AMAU1kdn-69zHFzHbPKygKccEaPCXulnfpz5ydQ5Bv1Hcs-KBjLeYHhYGr_iVq7vzmUxRMcsCOgmgeA"/>
          <p:cNvPicPr>
            <a:picLocks noChangeAspect="1" noChangeArrowheads="1"/>
          </p:cNvPicPr>
          <p:nvPr/>
        </p:nvPicPr>
        <p:blipFill>
          <a:blip r:embed="rId3"/>
          <a:srcRect/>
          <a:stretch>
            <a:fillRect/>
          </a:stretch>
        </p:blipFill>
        <p:spPr bwMode="auto">
          <a:xfrm>
            <a:off x="0" y="2819400"/>
            <a:ext cx="5181600" cy="36195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5.Application of marketing 4 Ps</a:t>
            </a:r>
            <a:endParaRPr lang="en-US" dirty="0">
              <a:solidFill>
                <a:schemeClr val="tx1"/>
              </a:solidFill>
            </a:endParaRPr>
          </a:p>
        </p:txBody>
      </p:sp>
      <p:sp>
        <p:nvSpPr>
          <p:cNvPr id="3" name="Content Placeholder 2"/>
          <p:cNvSpPr>
            <a:spLocks noGrp="1"/>
          </p:cNvSpPr>
          <p:nvPr>
            <p:ph sz="quarter" idx="1"/>
          </p:nvPr>
        </p:nvSpPr>
        <p:spPr>
          <a:xfrm>
            <a:off x="612648" y="1600200"/>
            <a:ext cx="8226552" cy="1905000"/>
          </a:xfrm>
        </p:spPr>
        <p:txBody>
          <a:bodyPr>
            <a:normAutofit fontScale="92500" lnSpcReduction="20000"/>
          </a:bodyPr>
          <a:lstStyle/>
          <a:p>
            <a:pPr algn="just" fontAlgn="base">
              <a:lnSpc>
                <a:spcPct val="150000"/>
              </a:lnSpc>
            </a:pPr>
            <a:r>
              <a:rPr lang="en-US" dirty="0"/>
              <a:t>Quality focused product </a:t>
            </a:r>
          </a:p>
          <a:p>
            <a:pPr algn="just" fontAlgn="base">
              <a:lnSpc>
                <a:spcPct val="150000"/>
              </a:lnSpc>
            </a:pPr>
            <a:r>
              <a:rPr lang="en-US" dirty="0"/>
              <a:t>Competitive pricing strategy</a:t>
            </a:r>
          </a:p>
          <a:p>
            <a:pPr algn="just" fontAlgn="base">
              <a:lnSpc>
                <a:spcPct val="150000"/>
              </a:lnSpc>
            </a:pPr>
            <a:r>
              <a:rPr lang="en-US" dirty="0"/>
              <a:t>Traditional and social media for promotion </a:t>
            </a:r>
          </a:p>
          <a:p>
            <a:pPr algn="just">
              <a:lnSpc>
                <a:spcPct val="150000"/>
              </a:lnSpc>
            </a:pPr>
            <a:endParaRPr lang="en-US" dirty="0"/>
          </a:p>
        </p:txBody>
      </p:sp>
      <p:pic>
        <p:nvPicPr>
          <p:cNvPr id="10242" name="Picture 2" descr="https://lh7-us.googleusercontent.com/97kRhyXnr7I0-huhPv3Y_0BMN1_vC5eIb_a30vLY4ESm8mYMdjTfQIq48yxXvQkp1vN_5yChbfs9PRJXram0Fd_wd9to9GtKW0p7tSaHJAjyjAVoEPmPuRio8j7zBKVe__KY41EyIUFBmK-O7MeZ_84"/>
          <p:cNvPicPr>
            <a:picLocks noChangeAspect="1" noChangeArrowheads="1"/>
          </p:cNvPicPr>
          <p:nvPr/>
        </p:nvPicPr>
        <p:blipFill>
          <a:blip r:embed="rId3"/>
          <a:srcRect/>
          <a:stretch>
            <a:fillRect/>
          </a:stretch>
        </p:blipFill>
        <p:spPr bwMode="auto">
          <a:xfrm>
            <a:off x="2819400" y="3505200"/>
            <a:ext cx="5962650" cy="311467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6. Potential market entry strategy</a:t>
            </a:r>
            <a:endParaRPr lang="en-US" dirty="0">
              <a:solidFill>
                <a:schemeClr val="tx1"/>
              </a:solidFill>
            </a:endParaRPr>
          </a:p>
        </p:txBody>
      </p:sp>
      <p:sp>
        <p:nvSpPr>
          <p:cNvPr id="3" name="Content Placeholder 2"/>
          <p:cNvSpPr>
            <a:spLocks noGrp="1"/>
          </p:cNvSpPr>
          <p:nvPr>
            <p:ph sz="quarter" idx="1"/>
          </p:nvPr>
        </p:nvSpPr>
        <p:spPr>
          <a:xfrm>
            <a:off x="612648" y="2133600"/>
            <a:ext cx="7845552" cy="4495800"/>
          </a:xfrm>
        </p:spPr>
        <p:txBody>
          <a:bodyPr>
            <a:normAutofit/>
          </a:bodyPr>
          <a:lstStyle/>
          <a:p>
            <a:pPr algn="just" fontAlgn="base">
              <a:lnSpc>
                <a:spcPct val="160000"/>
              </a:lnSpc>
            </a:pPr>
            <a:r>
              <a:rPr lang="en-US" dirty="0"/>
              <a:t>Using a partnership approach for marketing entry can be suggested for this business idea</a:t>
            </a:r>
          </a:p>
          <a:p>
            <a:pPr algn="just" fontAlgn="base">
              <a:lnSpc>
                <a:spcPct val="160000"/>
              </a:lnSpc>
            </a:pPr>
            <a:r>
              <a:rPr lang="en-US" dirty="0"/>
              <a:t>It </a:t>
            </a:r>
            <a:r>
              <a:rPr lang="en-US" dirty="0" err="1"/>
              <a:t>minimises</a:t>
            </a:r>
            <a:r>
              <a:rPr lang="en-US" dirty="0"/>
              <a:t> the chances for operational failure with better cost-effective marketing</a:t>
            </a:r>
          </a:p>
          <a:p>
            <a:pPr algn="just">
              <a:lnSpc>
                <a:spcPct val="160000"/>
              </a:lnSpc>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7. Required supply chain and logistics</a:t>
            </a:r>
            <a:endParaRPr lang="en-US" dirty="0">
              <a:solidFill>
                <a:schemeClr val="tx1"/>
              </a:solidFill>
            </a:endParaRPr>
          </a:p>
        </p:txBody>
      </p:sp>
      <p:sp>
        <p:nvSpPr>
          <p:cNvPr id="3" name="Content Placeholder 2"/>
          <p:cNvSpPr>
            <a:spLocks noGrp="1"/>
          </p:cNvSpPr>
          <p:nvPr>
            <p:ph sz="quarter" idx="1"/>
          </p:nvPr>
        </p:nvSpPr>
        <p:spPr>
          <a:xfrm>
            <a:off x="381000" y="2362200"/>
            <a:ext cx="8385048" cy="2514600"/>
          </a:xfrm>
        </p:spPr>
        <p:txBody>
          <a:bodyPr>
            <a:normAutofit fontScale="92500" lnSpcReduction="10000"/>
          </a:bodyPr>
          <a:lstStyle/>
          <a:p>
            <a:pPr algn="just" fontAlgn="base">
              <a:lnSpc>
                <a:spcPct val="150000"/>
              </a:lnSpc>
            </a:pPr>
            <a:r>
              <a:rPr lang="en-US" dirty="0"/>
              <a:t>Selecting Crown Oil as a supplier would be beneficial for preserving a stable supplier for the business </a:t>
            </a:r>
          </a:p>
          <a:p>
            <a:pPr algn="just" fontAlgn="base">
              <a:lnSpc>
                <a:spcPct val="150000"/>
              </a:lnSpc>
            </a:pPr>
            <a:r>
              <a:rPr lang="en-US" dirty="0"/>
              <a:t>Distribution </a:t>
            </a:r>
            <a:r>
              <a:rPr lang="en-US" dirty="0" err="1"/>
              <a:t>centres</a:t>
            </a:r>
            <a:r>
              <a:rPr lang="en-US" dirty="0"/>
              <a:t> will be present in a nationwide field to make services accessible to all</a:t>
            </a:r>
          </a:p>
          <a:p>
            <a:pPr algn="just">
              <a:lnSpc>
                <a:spcPct val="150000"/>
              </a:lnSpc>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8. Estimated cost requirements and foreign exchange requirement</a:t>
            </a:r>
            <a:endParaRPr lang="en-US" dirty="0">
              <a:solidFill>
                <a:schemeClr val="tx1"/>
              </a:solidFill>
            </a:endParaRPr>
          </a:p>
        </p:txBody>
      </p:sp>
      <p:sp>
        <p:nvSpPr>
          <p:cNvPr id="3" name="Content Placeholder 2"/>
          <p:cNvSpPr>
            <a:spLocks noGrp="1"/>
          </p:cNvSpPr>
          <p:nvPr>
            <p:ph sz="quarter" idx="1"/>
          </p:nvPr>
        </p:nvSpPr>
        <p:spPr>
          <a:xfrm>
            <a:off x="612648" y="2057400"/>
            <a:ext cx="7921752" cy="3886200"/>
          </a:xfrm>
        </p:spPr>
        <p:txBody>
          <a:bodyPr>
            <a:normAutofit/>
          </a:bodyPr>
          <a:lstStyle/>
          <a:p>
            <a:pPr algn="just" fontAlgn="base">
              <a:lnSpc>
                <a:spcPct val="150000"/>
              </a:lnSpc>
            </a:pPr>
            <a:r>
              <a:rPr lang="en-US" dirty="0"/>
              <a:t>The estimated cost for the entire business is expected to be more or less £50000 in the first year</a:t>
            </a:r>
          </a:p>
          <a:p>
            <a:pPr algn="just" fontAlgn="base">
              <a:lnSpc>
                <a:spcPct val="150000"/>
              </a:lnSpc>
            </a:pPr>
            <a:r>
              <a:rPr lang="en-US" dirty="0"/>
              <a:t>It includes activities such as development, renewal, legal, and other costs as well</a:t>
            </a:r>
          </a:p>
          <a:p>
            <a:pPr algn="just">
              <a:lnSpc>
                <a:spcPct val="150000"/>
              </a:lnSpc>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18D52D-1BB1-79AF-57AD-A8E004C6F023}"/>
              </a:ext>
            </a:extLst>
          </p:cNvPr>
          <p:cNvSpPr>
            <a:spLocks noGrp="1"/>
          </p:cNvSpPr>
          <p:nvPr>
            <p:ph type="title"/>
          </p:nvPr>
        </p:nvSpPr>
        <p:spPr/>
        <p:txBody>
          <a:bodyPr>
            <a:normAutofit/>
          </a:bodyPr>
          <a:lstStyle/>
          <a:p>
            <a:pPr algn="ctr"/>
            <a:r>
              <a:rPr lang="en-IN" sz="4000" b="1" dirty="0">
                <a:solidFill>
                  <a:schemeClr val="tx1"/>
                </a:solidFill>
              </a:rPr>
              <a:t>9. Monthly plan </a:t>
            </a:r>
          </a:p>
        </p:txBody>
      </p:sp>
      <p:pic>
        <p:nvPicPr>
          <p:cNvPr id="5" name="Picture 4">
            <a:extLst>
              <a:ext uri="{FF2B5EF4-FFF2-40B4-BE49-F238E27FC236}">
                <a16:creationId xmlns:a16="http://schemas.microsoft.com/office/drawing/2014/main" xmlns="" id="{F20132A8-9311-AF9C-E20B-1D867D8F3A73}"/>
              </a:ext>
            </a:extLst>
          </p:cNvPr>
          <p:cNvPicPr>
            <a:picLocks noChangeAspect="1"/>
          </p:cNvPicPr>
          <p:nvPr/>
        </p:nvPicPr>
        <p:blipFill>
          <a:blip r:embed="rId3"/>
          <a:stretch>
            <a:fillRect/>
          </a:stretch>
        </p:blipFill>
        <p:spPr>
          <a:xfrm>
            <a:off x="304800" y="1600200"/>
            <a:ext cx="8686799" cy="5181600"/>
          </a:xfrm>
          <a:prstGeom prst="rect">
            <a:avLst/>
          </a:prstGeom>
        </p:spPr>
      </p:pic>
    </p:spTree>
    <p:extLst>
      <p:ext uri="{BB962C8B-B14F-4D97-AF65-F5344CB8AC3E}">
        <p14:creationId xmlns:p14="http://schemas.microsoft.com/office/powerpoint/2010/main" val="358660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A7FD69-E139-059B-D301-78BD62C832E4}"/>
              </a:ext>
            </a:extLst>
          </p:cNvPr>
          <p:cNvSpPr>
            <a:spLocks noGrp="1"/>
          </p:cNvSpPr>
          <p:nvPr>
            <p:ph type="title"/>
          </p:nvPr>
        </p:nvSpPr>
        <p:spPr/>
        <p:txBody>
          <a:bodyPr>
            <a:normAutofit/>
          </a:bodyPr>
          <a:lstStyle/>
          <a:p>
            <a:pPr algn="ctr"/>
            <a:r>
              <a:rPr lang="en-IN" sz="4000" b="1" dirty="0">
                <a:solidFill>
                  <a:schemeClr val="tx1"/>
                </a:solidFill>
              </a:rPr>
              <a:t>10. Yearly plan </a:t>
            </a:r>
          </a:p>
        </p:txBody>
      </p:sp>
      <p:pic>
        <p:nvPicPr>
          <p:cNvPr id="5" name="Picture 4">
            <a:extLst>
              <a:ext uri="{FF2B5EF4-FFF2-40B4-BE49-F238E27FC236}">
                <a16:creationId xmlns:a16="http://schemas.microsoft.com/office/drawing/2014/main" xmlns="" id="{7667C94A-23ED-A9EF-6436-ECAEED7D4C8C}"/>
              </a:ext>
            </a:extLst>
          </p:cNvPr>
          <p:cNvPicPr>
            <a:picLocks noChangeAspect="1"/>
          </p:cNvPicPr>
          <p:nvPr/>
        </p:nvPicPr>
        <p:blipFill>
          <a:blip r:embed="rId3"/>
          <a:stretch>
            <a:fillRect/>
          </a:stretch>
        </p:blipFill>
        <p:spPr>
          <a:xfrm>
            <a:off x="328020" y="1600200"/>
            <a:ext cx="8587380" cy="5181600"/>
          </a:xfrm>
          <a:prstGeom prst="rect">
            <a:avLst/>
          </a:prstGeom>
        </p:spPr>
      </p:pic>
    </p:spTree>
    <p:extLst>
      <p:ext uri="{BB962C8B-B14F-4D97-AF65-F5344CB8AC3E}">
        <p14:creationId xmlns:p14="http://schemas.microsoft.com/office/powerpoint/2010/main" val="4166472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11. Risk estimation and evaluation</a:t>
            </a:r>
            <a:endParaRPr lang="en-US" dirty="0">
              <a:solidFill>
                <a:schemeClr val="tx1"/>
              </a:solidFill>
            </a:endParaRPr>
          </a:p>
        </p:txBody>
      </p:sp>
      <p:sp>
        <p:nvSpPr>
          <p:cNvPr id="3" name="Content Placeholder 2"/>
          <p:cNvSpPr>
            <a:spLocks noGrp="1"/>
          </p:cNvSpPr>
          <p:nvPr>
            <p:ph sz="quarter" idx="1"/>
          </p:nvPr>
        </p:nvSpPr>
        <p:spPr>
          <a:xfrm>
            <a:off x="685800" y="1905000"/>
            <a:ext cx="8080248" cy="4191000"/>
          </a:xfrm>
        </p:spPr>
        <p:txBody>
          <a:bodyPr>
            <a:normAutofit/>
          </a:bodyPr>
          <a:lstStyle/>
          <a:p>
            <a:pPr algn="just" fontAlgn="base">
              <a:lnSpc>
                <a:spcPct val="160000"/>
              </a:lnSpc>
            </a:pPr>
            <a:r>
              <a:rPr lang="en-US" dirty="0"/>
              <a:t>High risk of fire and explosion hazards</a:t>
            </a:r>
          </a:p>
          <a:p>
            <a:pPr algn="just" fontAlgn="base">
              <a:lnSpc>
                <a:spcPct val="160000"/>
              </a:lnSpc>
            </a:pPr>
            <a:r>
              <a:rPr lang="en-US" dirty="0"/>
              <a:t>Potential for chemical reactivity during the biodiesel production process </a:t>
            </a:r>
          </a:p>
          <a:p>
            <a:pPr algn="just" fontAlgn="base">
              <a:lnSpc>
                <a:spcPct val="160000"/>
              </a:lnSpc>
            </a:pPr>
            <a:r>
              <a:rPr lang="en-US" dirty="0"/>
              <a:t>Inadequate financing and safety hazards of employees are also concerning factors</a:t>
            </a:r>
          </a:p>
          <a:p>
            <a:pPr algn="just">
              <a:lnSpc>
                <a:spcPct val="160000"/>
              </a:lnSpc>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12. Conclusion</a:t>
            </a:r>
            <a:endParaRPr lang="en-US" dirty="0">
              <a:solidFill>
                <a:schemeClr val="tx1"/>
              </a:solidFill>
            </a:endParaRPr>
          </a:p>
        </p:txBody>
      </p:sp>
      <p:sp>
        <p:nvSpPr>
          <p:cNvPr id="3" name="Content Placeholder 2"/>
          <p:cNvSpPr>
            <a:spLocks noGrp="1"/>
          </p:cNvSpPr>
          <p:nvPr>
            <p:ph sz="quarter" idx="1"/>
          </p:nvPr>
        </p:nvSpPr>
        <p:spPr>
          <a:xfrm>
            <a:off x="495300" y="2819400"/>
            <a:ext cx="8153400" cy="2133600"/>
          </a:xfrm>
        </p:spPr>
        <p:txBody>
          <a:bodyPr>
            <a:normAutofit fontScale="77500" lnSpcReduction="20000"/>
          </a:bodyPr>
          <a:lstStyle/>
          <a:p>
            <a:pPr algn="just" fontAlgn="base">
              <a:lnSpc>
                <a:spcPct val="150000"/>
              </a:lnSpc>
            </a:pPr>
            <a:r>
              <a:rPr lang="en-US" dirty="0"/>
              <a:t>Depletion of resources has made the business idea of </a:t>
            </a:r>
            <a:r>
              <a:rPr lang="en-US" dirty="0" err="1"/>
              <a:t>biofuel</a:t>
            </a:r>
            <a:r>
              <a:rPr lang="en-US" dirty="0"/>
              <a:t> and biodiesel production more promising </a:t>
            </a:r>
          </a:p>
          <a:p>
            <a:pPr algn="just" fontAlgn="base">
              <a:lnSpc>
                <a:spcPct val="150000"/>
              </a:lnSpc>
            </a:pPr>
            <a:r>
              <a:rPr lang="en-US" dirty="0"/>
              <a:t>Reasonable pricing and sufficient requirement is also suitable for the business</a:t>
            </a:r>
          </a:p>
          <a:p>
            <a:pPr algn="just">
              <a:lnSpc>
                <a:spcPct val="150000"/>
              </a:lnSpc>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Reference list</a:t>
            </a:r>
            <a:endParaRPr lang="en-US" dirty="0">
              <a:solidFill>
                <a:schemeClr val="tx1"/>
              </a:solidFill>
            </a:endParaRPr>
          </a:p>
        </p:txBody>
      </p:sp>
      <p:sp>
        <p:nvSpPr>
          <p:cNvPr id="3" name="Content Placeholder 2"/>
          <p:cNvSpPr>
            <a:spLocks noGrp="1"/>
          </p:cNvSpPr>
          <p:nvPr>
            <p:ph sz="quarter" idx="1"/>
          </p:nvPr>
        </p:nvSpPr>
        <p:spPr/>
        <p:txBody>
          <a:bodyPr>
            <a:normAutofit fontScale="55000" lnSpcReduction="20000"/>
          </a:bodyPr>
          <a:lstStyle/>
          <a:p>
            <a:r>
              <a:rPr lang="en-US" dirty="0"/>
              <a:t>Assets.publishing.service.gov.uk, (2023). </a:t>
            </a:r>
            <a:r>
              <a:rPr lang="en-US" i="1" dirty="0"/>
              <a:t>“DRAFT WORKING TEXT FOR AN AGREEMENT ON ENERGY BETWEEN THE UNITED KINGDOM AND THE EUROPEAN UNION”. </a:t>
            </a:r>
            <a:r>
              <a:rPr lang="en-US" dirty="0"/>
              <a:t>Available at: https://assets.publishing.service.gov.uk/media/5ec3b883d3bf7f5d411ada93/DRAFT_Energy_Agreement.pdf. [Accessed on: 30th October 2023]</a:t>
            </a:r>
          </a:p>
          <a:p>
            <a:r>
              <a:rPr lang="en-US" dirty="0"/>
              <a:t>Bankofengland.co.uk, (2023). </a:t>
            </a:r>
            <a:r>
              <a:rPr lang="en-US" i="1" dirty="0"/>
              <a:t>“Monetary Policy Summary, September 2023”. </a:t>
            </a:r>
            <a:r>
              <a:rPr lang="en-US" dirty="0"/>
              <a:t>Available at: https://www.bankofengland.co.uk/monetary-policy-summary-and-minutes/2023/september-2023#:~:text=The%20Bank%20of%20England's%20Monetary,maintain%20Bank%20Rate%20at%205.25%25.. [Accessed on: 30th October 2023]</a:t>
            </a:r>
          </a:p>
          <a:p>
            <a:r>
              <a:rPr lang="en-US" dirty="0"/>
              <a:t>Das, P.K., </a:t>
            </a:r>
            <a:r>
              <a:rPr lang="en-US" dirty="0" err="1"/>
              <a:t>Rani</a:t>
            </a:r>
            <a:r>
              <a:rPr lang="en-US" dirty="0"/>
              <a:t>, J., </a:t>
            </a:r>
            <a:r>
              <a:rPr lang="en-US" dirty="0" err="1"/>
              <a:t>Rawat</a:t>
            </a:r>
            <a:r>
              <a:rPr lang="en-US" dirty="0"/>
              <a:t>, S. and Kumar, S., 2021. </a:t>
            </a:r>
            <a:r>
              <a:rPr lang="en-US" dirty="0" err="1"/>
              <a:t>Microalgal</a:t>
            </a:r>
            <a:r>
              <a:rPr lang="en-US" dirty="0"/>
              <a:t> co-cultivation for </a:t>
            </a:r>
            <a:r>
              <a:rPr lang="en-US" dirty="0" err="1"/>
              <a:t>biofuel</a:t>
            </a:r>
            <a:r>
              <a:rPr lang="en-US" dirty="0"/>
              <a:t> production and bioremediation: current status and benefits. </a:t>
            </a:r>
            <a:r>
              <a:rPr lang="en-US" i="1" dirty="0" err="1"/>
              <a:t>BioEnergy</a:t>
            </a:r>
            <a:r>
              <a:rPr lang="en-US" i="1" dirty="0"/>
              <a:t> Research</a:t>
            </a:r>
            <a:r>
              <a:rPr lang="en-US" dirty="0"/>
              <a:t>, pp.1-26.</a:t>
            </a:r>
          </a:p>
          <a:p>
            <a:r>
              <a:rPr lang="en-US" dirty="0" err="1"/>
              <a:t>Goswami</a:t>
            </a:r>
            <a:r>
              <a:rPr lang="en-US" dirty="0"/>
              <a:t>, R.K., </a:t>
            </a:r>
            <a:r>
              <a:rPr lang="en-US" dirty="0" err="1"/>
              <a:t>Agrawal</a:t>
            </a:r>
            <a:r>
              <a:rPr lang="en-US" dirty="0"/>
              <a:t>, K. and </a:t>
            </a:r>
            <a:r>
              <a:rPr lang="en-US" dirty="0" err="1"/>
              <a:t>Verma</a:t>
            </a:r>
            <a:r>
              <a:rPr lang="en-US" dirty="0"/>
              <a:t>, P., 2021. Microalgae-based </a:t>
            </a:r>
            <a:r>
              <a:rPr lang="en-US" dirty="0" err="1"/>
              <a:t>biofuel</a:t>
            </a:r>
            <a:r>
              <a:rPr lang="en-US" dirty="0"/>
              <a:t>-integrated </a:t>
            </a:r>
            <a:r>
              <a:rPr lang="en-US" dirty="0" err="1"/>
              <a:t>biorefinery</a:t>
            </a:r>
            <a:r>
              <a:rPr lang="en-US" dirty="0"/>
              <a:t> approach as sustainable feedstock for resolving energy crisis. </a:t>
            </a:r>
            <a:r>
              <a:rPr lang="en-US" i="1" dirty="0" err="1"/>
              <a:t>Bioenergy</a:t>
            </a:r>
            <a:r>
              <a:rPr lang="en-US" i="1" dirty="0"/>
              <a:t> research: commercial opportunities &amp; challenges</a:t>
            </a:r>
            <a:r>
              <a:rPr lang="en-US" dirty="0"/>
              <a:t>, pp.267-293.</a:t>
            </a:r>
          </a:p>
          <a:p>
            <a:r>
              <a:rPr lang="en-US" dirty="0" err="1"/>
              <a:t>Sanderink</a:t>
            </a:r>
            <a:r>
              <a:rPr lang="en-US" dirty="0"/>
              <a:t>, L. and </a:t>
            </a:r>
            <a:r>
              <a:rPr lang="en-US" dirty="0" err="1"/>
              <a:t>Nasiritousi</a:t>
            </a:r>
            <a:r>
              <a:rPr lang="en-US" dirty="0"/>
              <a:t>, N., (2020). How institutional interactions can strengthen effectiveness: The case of multi-stakeholder partnerships for renewable energy. </a:t>
            </a:r>
            <a:r>
              <a:rPr lang="en-US" i="1" dirty="0"/>
              <a:t>Energy Policy</a:t>
            </a:r>
            <a:r>
              <a:rPr lang="en-US" dirty="0"/>
              <a:t>, </a:t>
            </a:r>
            <a:r>
              <a:rPr lang="en-US" i="1" dirty="0"/>
              <a:t>141</a:t>
            </a:r>
            <a:r>
              <a:rPr lang="en-US" dirty="0"/>
              <a:t>, p.111447. </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49</TotalTime>
  <Words>1246</Words>
  <Application>Microsoft Office PowerPoint</Application>
  <PresentationFormat>On-screen Show (4:3)</PresentationFormat>
  <Paragraphs>66</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Median</vt:lpstr>
      <vt:lpstr>Assignment Title: Component 2 Essay Subject Name: Entrepreneurship Subject Code: LCMB7004 Student Name: Rashmibahen Thakor Student ID: 2211283 Lecturer: Vasillios Tavlaridis</vt:lpstr>
      <vt:lpstr>1. Introduction</vt:lpstr>
      <vt:lpstr>2. Defining business idea</vt:lpstr>
      <vt:lpstr>3. Market analysis</vt:lpstr>
      <vt:lpstr>4. Market segmentation for the proposed business idea</vt:lpstr>
      <vt:lpstr>5.Application of marketing 4 Ps</vt:lpstr>
      <vt:lpstr>6. Potential market entry strategy</vt:lpstr>
      <vt:lpstr>7. Required supply chain and logistics</vt:lpstr>
      <vt:lpstr>8. Estimated cost requirements and foreign exchange requirement</vt:lpstr>
      <vt:lpstr>9. Monthly plan </vt:lpstr>
      <vt:lpstr>10. Yearly plan </vt:lpstr>
      <vt:lpstr>11. Risk estimation and evaluation</vt:lpstr>
      <vt:lpstr>12. Conclusion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 FUEL AND BIO DIESEL PRODUCTION RENEWABLE ENERGY BUSINESS IDEA</dc:title>
  <dc:creator>User</dc:creator>
  <cp:lastModifiedBy>ONESTEP</cp:lastModifiedBy>
  <cp:revision>61</cp:revision>
  <dcterms:created xsi:type="dcterms:W3CDTF">2023-11-02T13:56:41Z</dcterms:created>
  <dcterms:modified xsi:type="dcterms:W3CDTF">2023-11-13T13:24:25Z</dcterms:modified>
</cp:coreProperties>
</file>