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6" r:id="rId1"/>
  </p:sld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9" d="100"/>
          <a:sy n="109" d="100"/>
        </p:scale>
        <p:origin x="603" y="6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Title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 anchor="b" anchorCtr="0"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cxnSp>
        <p:nvCxnSpPr>
          <p:cNvPr id="8" name="Straight Connector 7"/>
          <p:cNvCxnSpPr/>
          <p:nvPr/>
        </p:nvCxnSpPr>
        <p:spPr>
          <a:xfrm>
            <a:off x="1463626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>
            <a:off x="4708574" y="3550126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Oval 13"/>
          <p:cNvSpPr/>
          <p:nvPr/>
        </p:nvSpPr>
        <p:spPr>
          <a:xfrm>
            <a:off x="4540348" y="3526302"/>
            <a:ext cx="45720" cy="45720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571AD-8D27-428F-A652-50D4914C1468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8A7B670-A2E0-4EDB-B702-D8A51118E625}" type="slidenum">
              <a:rPr lang="en-US" smtClean="0"/>
              <a:t>‹#›</a:t>
            </a:fld>
            <a:endParaRPr lang="en-US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6A571AD-8D27-428F-A652-50D4914C1468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5"/>
          </p:nvPr>
        </p:nvSpPr>
        <p:spPr/>
        <p:txBody>
          <a:bodyPr/>
          <a:lstStyle>
            <a:lvl1pPr algn="ctr">
              <a:defRPr/>
            </a:lvl1pPr>
          </a:lstStyle>
          <a:p>
            <a:fld id="{38A7B670-A2E0-4EDB-B702-D8A51118E625}" type="slidenum">
              <a:rPr lang="en-US" smtClean="0"/>
              <a:t>‹#›</a:t>
            </a:fld>
            <a:endParaRPr lang="en-US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571AD-8D27-428F-A652-50D4914C1468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B670-A2E0-4EDB-B702-D8A51118E62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 anchor="t"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7" name="Straight Connector 6"/>
          <p:cNvCxnSpPr/>
          <p:nvPr/>
        </p:nvCxnSpPr>
        <p:spPr>
          <a:xfrm>
            <a:off x="685800" y="4916992"/>
            <a:ext cx="7924800" cy="4301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571AD-8D27-428F-A652-50D4914C1468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B670-A2E0-4EDB-B702-D8A51118E62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1" name="Content Placeholder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B670-A2E0-4EDB-B702-D8A51118E625}" type="slidenum">
              <a:rPr lang="en-US" smtClean="0"/>
              <a:t>‹#›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571AD-8D27-428F-A652-50D4914C1468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2" name="Content Placeholder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4" name="Content Placeholder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12" name="Text Placeholder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lIns="91440" tIns="45720" rIns="91440" bIns="45720"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cxnSp>
        <p:nvCxnSpPr>
          <p:cNvPr id="10" name="Straight Connector 9"/>
          <p:cNvCxnSpPr/>
          <p:nvPr/>
        </p:nvCxnSpPr>
        <p:spPr>
          <a:xfrm>
            <a:off x="562945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>
            <a:off x="4754880" y="2180219"/>
            <a:ext cx="3749040" cy="1588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571AD-8D27-428F-A652-50D4914C1468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B670-A2E0-4EDB-B702-D8A51118E625}" type="slidenum">
              <a:rPr lang="en-US" smtClean="0"/>
              <a:t>‹#›</a:t>
            </a:fld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571AD-8D27-428F-A652-50D4914C1468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B670-A2E0-4EDB-B702-D8A51118E62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Content Placeholder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 tIns="45720" bIns="45720"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31" name="Title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E6A571AD-8D27-428F-A652-50D4914C1468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38A7B670-A2E0-4EDB-B702-D8A51118E62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 anchor="b" anchorCtr="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/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 anchor="t" anchorCtr="0"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571AD-8D27-428F-A652-50D4914C1468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8A7B670-A2E0-4EDB-B702-D8A51118E625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571AD-8D27-428F-A652-50D4914C1468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B670-A2E0-4EDB-B702-D8A51118E62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A571AD-8D27-428F-A652-50D4914C1468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8A7B670-A2E0-4EDB-B702-D8A51118E625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8"/>
          <p:cNvSpPr>
            <a:spLocks noGrp="1"/>
          </p:cNvSpPr>
          <p:nvPr>
            <p:ph type="body" idx="1"/>
          </p:nvPr>
        </p:nvSpPr>
        <p:spPr>
          <a:xfrm>
            <a:off x="457200" y="1447800"/>
            <a:ext cx="8229600" cy="46783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24" name="Date Placeholder 23"/>
          <p:cNvSpPr>
            <a:spLocks noGrp="1"/>
          </p:cNvSpPr>
          <p:nvPr>
            <p:ph type="dt" sz="half" idx="2"/>
          </p:nvPr>
        </p:nvSpPr>
        <p:spPr>
          <a:xfrm>
            <a:off x="5791200" y="6203667"/>
            <a:ext cx="2590800" cy="384048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E6A571AD-8D27-428F-A652-50D4914C1468}" type="datetimeFigureOut">
              <a:rPr lang="en-US" smtClean="0"/>
              <a:t>6/9/2023</a:t>
            </a:fld>
            <a:endParaRPr lang="en-US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2133600" y="6203667"/>
            <a:ext cx="358140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4"/>
          </p:nvPr>
        </p:nvSpPr>
        <p:spPr>
          <a:xfrm>
            <a:off x="8410575" y="6181531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latinLnBrk="0" hangingPunct="1">
              <a:defRPr kumimoji="0" sz="1600" baseline="0">
                <a:solidFill>
                  <a:schemeClr val="tx2"/>
                </a:solidFill>
              </a:defRPr>
            </a:lvl1pPr>
          </a:lstStyle>
          <a:p>
            <a:fld id="{38A7B670-A2E0-4EDB-B702-D8A51118E625}" type="slidenum">
              <a:rPr lang="en-US" smtClean="0"/>
              <a:t>‹#›</a:t>
            </a:fld>
            <a:endParaRPr lang="en-US"/>
          </a:p>
        </p:txBody>
      </p:sp>
      <p:sp>
        <p:nvSpPr>
          <p:cNvPr id="5" name="Title Placeholder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77" r:id="rId1"/>
    <p:sldLayoutId id="2147483878" r:id="rId2"/>
    <p:sldLayoutId id="2147483879" r:id="rId3"/>
    <p:sldLayoutId id="2147483880" r:id="rId4"/>
    <p:sldLayoutId id="2147483881" r:id="rId5"/>
    <p:sldLayoutId id="2147483882" r:id="rId6"/>
    <p:sldLayoutId id="2147483883" r:id="rId7"/>
    <p:sldLayoutId id="2147483884" r:id="rId8"/>
    <p:sldLayoutId id="2147483885" r:id="rId9"/>
    <p:sldLayoutId id="2147483886" r:id="rId10"/>
    <p:sldLayoutId id="2147483887" r:id="rId11"/>
  </p:sldLayoutIdLst>
  <p:txStyles>
    <p:titleStyle>
      <a:lvl1pPr algn="l" rtl="0" eaLnBrk="1" latinLnBrk="0" hangingPunct="1">
        <a:spcBef>
          <a:spcPct val="0"/>
        </a:spcBef>
        <a:buNone/>
        <a:defRPr kumimoji="0" lang="en-US" sz="4200" b="0" kern="1200" spc="-100" baseline="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2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/>
        <a:buChar char="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5840" indent="-228600" algn="l" rtl="0" eaLnBrk="1" latinLnBrk="0" hangingPunct="1">
        <a:spcBef>
          <a:spcPts val="300"/>
        </a:spcBef>
        <a:buClr>
          <a:schemeClr val="accent2">
            <a:shade val="50000"/>
          </a:schemeClr>
        </a:buClr>
        <a:buSzPct val="85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rtl="0" eaLnBrk="1" latinLnBrk="0" hangingPunct="1">
        <a:spcBef>
          <a:spcPts val="30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5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bindy.com/7-ways-to-create-an-inviting-restaurant-atmosphere/" TargetMode="External"/><Relationship Id="rId2" Type="http://schemas.openxmlformats.org/officeDocument/2006/relationships/hyperlink" Target="https://www.bhg.com/recipes/how-to/cooking-basics/glossary-of-cooking-terms/" TargetMode="External"/><Relationship Id="rId1" Type="http://schemas.openxmlformats.org/officeDocument/2006/relationships/slideLayout" Target="../slideLayouts/slideLayout5.xml"/><Relationship Id="rId4" Type="http://schemas.openxmlformats.org/officeDocument/2006/relationships/hyperlink" Target="https://kopintableware.com/article/importance-food-presentation-restaurant-busines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28600"/>
            <a:ext cx="7772400" cy="6096000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br>
              <a:rPr lang="en-US" sz="2400" b="1" dirty="0"/>
            </a:br>
            <a:br>
              <a:rPr lang="en-US" sz="2400" b="1" dirty="0"/>
            </a:br>
            <a:br>
              <a:rPr lang="en-US" sz="2400" b="1" dirty="0"/>
            </a:br>
            <a:br>
              <a:rPr lang="en-US" sz="2400" b="1" dirty="0"/>
            </a:br>
            <a:r>
              <a:rPr lang="en-US" sz="2400" b="1" dirty="0"/>
              <a:t>Food &amp; Beverage Operations</a:t>
            </a:r>
            <a:r>
              <a:rPr lang="en-US" sz="2400" dirty="0"/>
              <a:t> </a:t>
            </a:r>
            <a:br>
              <a:rPr lang="en-US" sz="2400" b="0" i="0" dirty="0"/>
            </a:br>
            <a:r>
              <a:rPr lang="en-US" sz="2400" b="1" dirty="0"/>
              <a:t>Menu Engineering </a:t>
            </a:r>
            <a:br>
              <a:rPr lang="en-US" sz="2400" b="1" dirty="0"/>
            </a:br>
            <a:r>
              <a:rPr lang="en-US" sz="2400" dirty="0"/>
              <a:t>Student ID: 2225461</a:t>
            </a:r>
            <a:br>
              <a:rPr lang="en-US" sz="2400" dirty="0"/>
            </a:br>
            <a:r>
              <a:rPr lang="en-US" sz="2400" dirty="0"/>
              <a:t>Submission Date: 09.06.2023</a:t>
            </a:r>
            <a:br>
              <a:rPr lang="en-US" sz="2400" dirty="0"/>
            </a:br>
            <a:r>
              <a:rPr lang="en-US" sz="2400" dirty="0"/>
              <a:t>Name: </a:t>
            </a:r>
            <a:r>
              <a:rPr lang="en-US" sz="2400" dirty="0" err="1"/>
              <a:t>Andreea</a:t>
            </a:r>
            <a:r>
              <a:rPr lang="en-US" sz="2400" dirty="0"/>
              <a:t> Bardas</a:t>
            </a:r>
            <a:br>
              <a:rPr lang="en-US" dirty="0"/>
            </a:br>
            <a:br>
              <a:rPr lang="en-US" b="0" i="0" dirty="0"/>
            </a:br>
            <a:endParaRPr lang="en-US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1" y="2461805"/>
            <a:ext cx="2743200" cy="1447800"/>
          </a:xfrm>
        </p:spPr>
        <p:txBody>
          <a:bodyPr>
            <a:normAutofit fontScale="25000" lnSpcReduction="20000"/>
          </a:bodyPr>
          <a:lstStyle/>
          <a:p>
            <a:r>
              <a:rPr lang="en-US" sz="7200" dirty="0">
                <a:solidFill>
                  <a:schemeClr val="accent4"/>
                </a:solidFill>
                <a:latin typeface="+mj-lt"/>
              </a:rPr>
              <a:t>Starters</a:t>
            </a:r>
          </a:p>
          <a:p>
            <a:r>
              <a:rPr lang="en-US" sz="7200" b="0" dirty="0"/>
              <a:t>Leek &amp; potato </a:t>
            </a:r>
            <a:r>
              <a:rPr lang="en-US" sz="7200" b="0" i="1" dirty="0"/>
              <a:t>soup </a:t>
            </a:r>
            <a:r>
              <a:rPr lang="en-US" sz="7200" b="0" dirty="0"/>
              <a:t>£8</a:t>
            </a:r>
            <a:endParaRPr lang="en-US" sz="7200" b="0" i="1" dirty="0"/>
          </a:p>
          <a:p>
            <a:r>
              <a:rPr lang="en-US" sz="7200" b="0" dirty="0"/>
              <a:t>Pumpkin </a:t>
            </a:r>
            <a:r>
              <a:rPr lang="en-US" sz="7200" b="0" i="1" dirty="0"/>
              <a:t>soup</a:t>
            </a:r>
            <a:r>
              <a:rPr lang="en-US" sz="7200" b="0" dirty="0"/>
              <a:t> £9</a:t>
            </a:r>
          </a:p>
          <a:p>
            <a:r>
              <a:rPr lang="en-US" sz="7200" b="0" dirty="0"/>
              <a:t>Crispy Calamari £12</a:t>
            </a:r>
          </a:p>
          <a:p>
            <a:r>
              <a:rPr lang="en-US" sz="7200" b="0" dirty="0"/>
              <a:t>Bruschetta  £10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81000" y="3927997"/>
            <a:ext cx="3055624" cy="1752600"/>
          </a:xfrm>
        </p:spPr>
        <p:txBody>
          <a:bodyPr>
            <a:normAutofit fontScale="25000" lnSpcReduction="20000"/>
          </a:bodyPr>
          <a:lstStyle/>
          <a:p>
            <a:pPr>
              <a:buNone/>
            </a:pPr>
            <a:r>
              <a:rPr lang="en-US" sz="7200" b="1" dirty="0">
                <a:solidFill>
                  <a:schemeClr val="accent4"/>
                </a:solidFill>
                <a:latin typeface="+mj-lt"/>
              </a:rPr>
              <a:t>Mains</a:t>
            </a:r>
          </a:p>
          <a:p>
            <a:pPr>
              <a:buNone/>
            </a:pPr>
            <a:r>
              <a:rPr lang="en-US" sz="7200" dirty="0"/>
              <a:t>Grilled Sirloin Steak £27</a:t>
            </a:r>
          </a:p>
          <a:p>
            <a:pPr>
              <a:buNone/>
            </a:pPr>
            <a:r>
              <a:rPr lang="en-US" sz="7200" dirty="0"/>
              <a:t>Roast Chicken Breast £26</a:t>
            </a:r>
          </a:p>
          <a:p>
            <a:pPr>
              <a:buNone/>
            </a:pPr>
            <a:r>
              <a:rPr lang="en-US" sz="7200" dirty="0"/>
              <a:t>Vegetable Tagine £22</a:t>
            </a:r>
          </a:p>
          <a:p>
            <a:pPr>
              <a:buNone/>
            </a:pPr>
            <a:r>
              <a:rPr lang="en-US" sz="7200" dirty="0"/>
              <a:t>Lamb Shank £28</a:t>
            </a:r>
          </a:p>
          <a:p>
            <a:pPr>
              <a:buNone/>
            </a:pPr>
            <a:r>
              <a:rPr lang="en-US" sz="7200" dirty="0"/>
              <a:t>Spaghetti Carbonara £24‌</a:t>
            </a:r>
          </a:p>
          <a:p>
            <a:pPr>
              <a:buNone/>
            </a:pPr>
            <a:r>
              <a:rPr lang="en-US" sz="7200" b="1" dirty="0"/>
              <a:t> 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1066800"/>
          </a:xfrm>
        </p:spPr>
        <p:txBody>
          <a:bodyPr>
            <a:noAutofit/>
          </a:bodyPr>
          <a:lstStyle/>
          <a:p>
            <a:pPr algn="ctr"/>
            <a:r>
              <a:rPr sz="4800" b="1" dirty="0">
                <a:solidFill>
                  <a:srgbClr val="FF0000"/>
                </a:solidFill>
                <a:latin typeface="Algerian" panose="04020705040A02060702" pitchFamily="82" charset="0"/>
              </a:rPr>
              <a:t>Hotel Trinity </a:t>
            </a:r>
            <a:r>
              <a:rPr lang="en-US" sz="4800" b="1" dirty="0">
                <a:solidFill>
                  <a:srgbClr val="FF0000"/>
                </a:solidFill>
                <a:latin typeface="Algerian" panose="04020705040A02060702" pitchFamily="82" charset="0"/>
              </a:rPr>
              <a:t>Menu 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>
          <a:xfrm>
            <a:off x="3589024" y="2277363"/>
            <a:ext cx="2815589" cy="1816685"/>
          </a:xfrm>
        </p:spPr>
        <p:txBody>
          <a:bodyPr>
            <a:noAutofit/>
          </a:bodyPr>
          <a:lstStyle/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endParaRPr lang="en-US" sz="1800" dirty="0"/>
          </a:p>
          <a:p>
            <a:r>
              <a:rPr lang="en-US" sz="1800" dirty="0">
                <a:solidFill>
                  <a:schemeClr val="accent4"/>
                </a:solidFill>
              </a:rPr>
              <a:t>Desserts</a:t>
            </a:r>
          </a:p>
          <a:p>
            <a:r>
              <a:rPr lang="en-US" sz="1800" b="0" dirty="0"/>
              <a:t>Toffee Pudding £16</a:t>
            </a:r>
          </a:p>
          <a:p>
            <a:r>
              <a:rPr lang="en-US" sz="1800" b="0" dirty="0"/>
              <a:t>Butter Pudding £13</a:t>
            </a:r>
          </a:p>
          <a:p>
            <a:r>
              <a:rPr lang="en-US" sz="1800" b="0" dirty="0"/>
              <a:t>Crème Brûlée £15</a:t>
            </a:r>
          </a:p>
          <a:p>
            <a:r>
              <a:rPr lang="en-US" sz="1800" b="0" dirty="0"/>
              <a:t>Apple Crumble £12 </a:t>
            </a:r>
          </a:p>
          <a:p>
            <a:r>
              <a:rPr lang="en-US" sz="1800" b="0" dirty="0"/>
              <a:t>Lemon Tart £14</a:t>
            </a:r>
            <a:endParaRPr lang="en-US" sz="1800" dirty="0"/>
          </a:p>
        </p:txBody>
      </p:sp>
      <p:sp>
        <p:nvSpPr>
          <p:cNvPr id="9" name="Content Placeholder 5"/>
          <p:cNvSpPr txBox="1">
            <a:spLocks/>
          </p:cNvSpPr>
          <p:nvPr/>
        </p:nvSpPr>
        <p:spPr>
          <a:xfrm>
            <a:off x="3589024" y="4294925"/>
            <a:ext cx="2811778" cy="160019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US" sz="1900" b="1" dirty="0">
                <a:solidFill>
                  <a:schemeClr val="accent4"/>
                </a:solidFill>
                <a:latin typeface="+mj-lt"/>
              </a:rPr>
              <a:t>Hot Drinks</a:t>
            </a:r>
          </a:p>
          <a:p>
            <a:r>
              <a:rPr lang="en-US" sz="1900" dirty="0"/>
              <a:t>Espresso £7</a:t>
            </a:r>
          </a:p>
          <a:p>
            <a:r>
              <a:rPr lang="en-US" sz="1900" dirty="0"/>
              <a:t>Cappuccino £8</a:t>
            </a:r>
          </a:p>
          <a:p>
            <a:r>
              <a:rPr lang="en-US" sz="1900" dirty="0"/>
              <a:t>English Tea £6</a:t>
            </a:r>
          </a:p>
          <a:p>
            <a:r>
              <a:rPr lang="en-US" sz="1900" dirty="0"/>
              <a:t>Hot Deluxe Chocolate £9</a:t>
            </a:r>
            <a:endParaRPr kumimoji="0" lang="en-US" sz="19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1" name="Picture 10" descr="8thJ3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53202" y="3844975"/>
            <a:ext cx="2278378" cy="1295400"/>
          </a:xfrm>
          <a:prstGeom prst="rect">
            <a:avLst/>
          </a:prstGeom>
        </p:spPr>
      </p:pic>
      <p:pic>
        <p:nvPicPr>
          <p:cNvPr id="12" name="Picture 11" descr="8thj4.jpg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53202" y="2221914"/>
            <a:ext cx="2278378" cy="1499771"/>
          </a:xfrm>
          <a:prstGeom prst="rect">
            <a:avLst/>
          </a:prstGeom>
        </p:spPr>
      </p:pic>
      <p:pic>
        <p:nvPicPr>
          <p:cNvPr id="13" name="Picture 12" descr="8thj5.jpg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3202" y="5263665"/>
            <a:ext cx="2278378" cy="1365735"/>
          </a:xfrm>
          <a:prstGeom prst="rect">
            <a:avLst/>
          </a:prstGeom>
        </p:spPr>
      </p:pic>
      <p:sp>
        <p:nvSpPr>
          <p:cNvPr id="18" name="Content Placeholder 5"/>
          <p:cNvSpPr txBox="1">
            <a:spLocks/>
          </p:cNvSpPr>
          <p:nvPr/>
        </p:nvSpPr>
        <p:spPr>
          <a:xfrm>
            <a:off x="2743200" y="5791200"/>
            <a:ext cx="6400800" cy="10668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b="1" i="0" u="none" strike="noStrike" kern="1200" cap="none" spc="0" normalizeH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endParaRPr kumimoji="0" lang="en-US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9" name="Rectangle 18"/>
          <p:cNvSpPr/>
          <p:nvPr/>
        </p:nvSpPr>
        <p:spPr>
          <a:xfrm>
            <a:off x="533400" y="5899618"/>
            <a:ext cx="6019802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2000" b="1" dirty="0">
                <a:solidFill>
                  <a:srgbClr val="002060"/>
                </a:solidFill>
              </a:rPr>
              <a:t>The London Swing Orchestra will be playing lively jazz music 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E20ECC18-3F14-A32C-8FB6-E2ED12D1DE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 b="1" dirty="0">
                <a:solidFill>
                  <a:srgbClr val="FF0000"/>
                </a:solidFill>
                <a:latin typeface="Algerian" panose="04020705040A02060702" pitchFamily="82" charset="0"/>
              </a:rPr>
              <a:t>Holy Trinity Hotel </a:t>
            </a:r>
            <a:endParaRPr lang="en-KE" b="1" dirty="0">
              <a:solidFill>
                <a:srgbClr val="FF0000"/>
              </a:solidFill>
              <a:latin typeface="Algerian" panose="04020705040A02060702" pitchFamily="82" charset="0"/>
            </a:endParaRP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463D3C1D-184B-0419-3FC6-053366E48E36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7200" y="1399593"/>
            <a:ext cx="8231188" cy="762000"/>
          </a:xfrm>
        </p:spPr>
        <p:txBody>
          <a:bodyPr/>
          <a:lstStyle/>
          <a:p>
            <a:pPr algn="ctr"/>
            <a:r>
              <a:rPr lang="en-US" sz="4000" b="0" dirty="0">
                <a:solidFill>
                  <a:srgbClr val="FF0000"/>
                </a:solidFill>
              </a:rPr>
              <a:t>Drinks</a:t>
            </a:r>
            <a:endParaRPr lang="en-KE" sz="4000" b="0" dirty="0">
              <a:solidFill>
                <a:srgbClr val="FF0000"/>
              </a:solidFill>
            </a:endParaRPr>
          </a:p>
        </p:txBody>
      </p:sp>
      <p:sp>
        <p:nvSpPr>
          <p:cNvPr id="7" name="Content Placeholder 5">
            <a:extLst>
              <a:ext uri="{FF2B5EF4-FFF2-40B4-BE49-F238E27FC236}">
                <a16:creationId xmlns:a16="http://schemas.microsoft.com/office/drawing/2014/main" id="{256441D2-A955-D986-1CF2-435162239B33}"/>
              </a:ext>
            </a:extLst>
          </p:cNvPr>
          <p:cNvSpPr txBox="1">
            <a:spLocks/>
          </p:cNvSpPr>
          <p:nvPr/>
        </p:nvSpPr>
        <p:spPr>
          <a:xfrm>
            <a:off x="609600" y="2438400"/>
            <a:ext cx="3200400" cy="17526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Wingdings 2"/>
              <a:buNone/>
            </a:pPr>
            <a:r>
              <a:rPr lang="en-US" sz="1800" b="1" dirty="0">
                <a:solidFill>
                  <a:schemeClr val="accent4"/>
                </a:solidFill>
                <a:latin typeface="+mj-lt"/>
              </a:rPr>
              <a:t>Wines</a:t>
            </a:r>
            <a:r>
              <a:rPr lang="en-US" sz="1800" b="1" dirty="0">
                <a:latin typeface="+mj-lt"/>
              </a:rPr>
              <a:t> </a:t>
            </a:r>
            <a:r>
              <a:rPr lang="en-US" sz="1800" dirty="0">
                <a:latin typeface="+mj-lt"/>
              </a:rPr>
              <a:t> </a:t>
            </a:r>
          </a:p>
          <a:p>
            <a:pPr>
              <a:buFont typeface="Wingdings 2"/>
              <a:buNone/>
            </a:pPr>
            <a:r>
              <a:rPr lang="en-US" sz="1600" dirty="0"/>
              <a:t>Chardonnay £47 per bottle</a:t>
            </a:r>
          </a:p>
          <a:p>
            <a:pPr>
              <a:buFont typeface="Wingdings 2"/>
              <a:buNone/>
            </a:pPr>
            <a:r>
              <a:rPr lang="en-US" sz="1600" dirty="0"/>
              <a:t>Merlot £66 per bottle </a:t>
            </a:r>
          </a:p>
          <a:p>
            <a:pPr>
              <a:buFont typeface="Wingdings 2"/>
              <a:buNone/>
            </a:pPr>
            <a:r>
              <a:rPr lang="en-US" sz="1600" dirty="0"/>
              <a:t>Sauvignon Blanc: £43 per bottle </a:t>
            </a:r>
          </a:p>
          <a:p>
            <a:pPr>
              <a:buFont typeface="Wingdings 2"/>
              <a:buNone/>
            </a:pPr>
            <a:r>
              <a:rPr lang="en-US" sz="1600" dirty="0"/>
              <a:t>Prosecco £38 per bottle</a:t>
            </a:r>
          </a:p>
        </p:txBody>
      </p:sp>
      <p:sp>
        <p:nvSpPr>
          <p:cNvPr id="8" name="Content Placeholder 5">
            <a:extLst>
              <a:ext uri="{FF2B5EF4-FFF2-40B4-BE49-F238E27FC236}">
                <a16:creationId xmlns:a16="http://schemas.microsoft.com/office/drawing/2014/main" id="{458F94BB-FB42-51CE-4268-AD3640A10C5B}"/>
              </a:ext>
            </a:extLst>
          </p:cNvPr>
          <p:cNvSpPr txBox="1">
            <a:spLocks/>
          </p:cNvSpPr>
          <p:nvPr/>
        </p:nvSpPr>
        <p:spPr>
          <a:xfrm>
            <a:off x="609600" y="4454652"/>
            <a:ext cx="3200400" cy="17526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lang="en-US" b="1" dirty="0">
                <a:solidFill>
                  <a:schemeClr val="accent4"/>
                </a:solidFill>
                <a:latin typeface="+mj-lt"/>
              </a:rPr>
              <a:t>Cocktails</a:t>
            </a:r>
          </a:p>
          <a:p>
            <a:r>
              <a:rPr lang="en-US" dirty="0"/>
              <a:t>Mojito  £15</a:t>
            </a:r>
          </a:p>
          <a:p>
            <a:r>
              <a:rPr lang="en-US" dirty="0"/>
              <a:t>Martini £18</a:t>
            </a:r>
          </a:p>
          <a:p>
            <a:r>
              <a:rPr lang="en-US" dirty="0"/>
              <a:t>Cosmopolitan £23</a:t>
            </a:r>
          </a:p>
          <a:p>
            <a:r>
              <a:rPr lang="en-US" dirty="0"/>
              <a:t>Margarita  £19</a:t>
            </a:r>
            <a:endParaRPr kumimoji="0" lang="en-US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9" name="Content Placeholder 5">
            <a:extLst>
              <a:ext uri="{FF2B5EF4-FFF2-40B4-BE49-F238E27FC236}">
                <a16:creationId xmlns:a16="http://schemas.microsoft.com/office/drawing/2014/main" id="{4ABEC9B1-5FD9-23D8-76BD-9A6F6A487C4A}"/>
              </a:ext>
            </a:extLst>
          </p:cNvPr>
          <p:cNvSpPr txBox="1">
            <a:spLocks/>
          </p:cNvSpPr>
          <p:nvPr/>
        </p:nvSpPr>
        <p:spPr>
          <a:xfrm>
            <a:off x="4615542" y="2590800"/>
            <a:ext cx="4071257" cy="186385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None/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schemeClr val="accent4"/>
                </a:solidFill>
                <a:effectLst/>
                <a:uLnTx/>
                <a:uFillTx/>
                <a:latin typeface="+mj-lt"/>
                <a:ea typeface="+mn-ea"/>
                <a:cs typeface="+mn-cs"/>
              </a:rPr>
              <a:t>Whiskey</a:t>
            </a:r>
            <a:endParaRPr lang="en-US" dirty="0">
              <a:solidFill>
                <a:schemeClr val="accent4"/>
              </a:solidFill>
              <a:latin typeface="+mj-lt"/>
            </a:endParaRPr>
          </a:p>
          <a:p>
            <a:r>
              <a:rPr lang="en-US" dirty="0"/>
              <a:t>Glenfiddich £13, a measure</a:t>
            </a:r>
          </a:p>
          <a:p>
            <a:r>
              <a:rPr lang="en-US" dirty="0"/>
              <a:t>Macallan £16, a measure</a:t>
            </a:r>
          </a:p>
          <a:p>
            <a:r>
              <a:rPr lang="en-US" dirty="0"/>
              <a:t>Lagavulin £18, a measure</a:t>
            </a:r>
          </a:p>
          <a:p>
            <a:r>
              <a:rPr lang="en-US" dirty="0"/>
              <a:t>Jameson £ 11, a measure</a:t>
            </a:r>
            <a:endParaRPr kumimoji="0" lang="en-US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pic>
        <p:nvPicPr>
          <p:cNvPr id="10" name="Picture 9" descr="8thj6.jpg">
            <a:extLst>
              <a:ext uri="{FF2B5EF4-FFF2-40B4-BE49-F238E27FC236}">
                <a16:creationId xmlns:a16="http://schemas.microsoft.com/office/drawing/2014/main" id="{BF7BE5F9-7FF8-666D-1900-83C80C5FF86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09259" y="4465538"/>
            <a:ext cx="2024743" cy="1752600"/>
          </a:xfrm>
          <a:prstGeom prst="rect">
            <a:avLst/>
          </a:prstGeom>
        </p:spPr>
      </p:pic>
      <p:pic>
        <p:nvPicPr>
          <p:cNvPr id="11" name="Picture 10" descr="8thj8.jpg">
            <a:extLst>
              <a:ext uri="{FF2B5EF4-FFF2-40B4-BE49-F238E27FC236}">
                <a16:creationId xmlns:a16="http://schemas.microsoft.com/office/drawing/2014/main" id="{F26B8D3D-349F-BFDD-DAC8-5BE51618399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9046" y="4465538"/>
            <a:ext cx="2509153" cy="17417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98720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1">
            <a:extLst>
              <a:ext uri="{FF2B5EF4-FFF2-40B4-BE49-F238E27FC236}">
                <a16:creationId xmlns:a16="http://schemas.microsoft.com/office/drawing/2014/main" id="{3B7E39F6-48C4-FA25-5883-0071B9045E97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2800" b="1" kern="100" dirty="0">
              <a:solidFill>
                <a:srgbClr val="2F5496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endParaRPr lang="en-US" sz="2800" kern="100" dirty="0">
              <a:solidFill>
                <a:srgbClr val="2F5496"/>
              </a:solidFill>
              <a:latin typeface="Arial" panose="020B0604020202020204" pitchFamily="34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endParaRPr lang="en-US" sz="2800" b="1" kern="100" dirty="0">
              <a:solidFill>
                <a:srgbClr val="2F5496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r>
              <a:rPr lang="en-US" sz="2800" b="1" kern="100" dirty="0">
                <a:solidFill>
                  <a:srgbClr val="2F5496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Vrinda" panose="020B0502040204020203" pitchFamily="34" charset="0"/>
              </a:rPr>
              <a:t>       References</a:t>
            </a:r>
            <a:endParaRPr lang="en-GB" sz="2800" b="1" kern="100" dirty="0">
              <a:solidFill>
                <a:srgbClr val="2F5496"/>
              </a:solidFill>
              <a:effectLst/>
              <a:latin typeface="Calibri Light" panose="020F0302020204030204" pitchFamily="34" charset="0"/>
              <a:ea typeface="Times New Roman" panose="02020603050405020304" pitchFamily="18" charset="0"/>
              <a:cs typeface="Vrinda" panose="020B0502040204020203" pitchFamily="34" charset="0"/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9AE683D-1565-30CC-F131-30EBEC3E9AD2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40000" lnSpcReduction="20000"/>
          </a:bodyPr>
          <a:lstStyle/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Better (2016). Glossary of Cooking Terms. [online] Better Homes &amp; Gardens. Available at: </a:t>
            </a:r>
            <a:r>
              <a:rPr lang="en-GB" sz="1800" u="none" strike="noStrike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  <a:hlinkClick r:id="rId2"/>
              </a:rPr>
              <a:t>https://www.bhg.com/recipes/how-to/cooking-basics/glossary-of-cooking-terms/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Bindy (2021). 7 Ways to Create an Inviting Restaurant Atmosphere. [online] RE: Brand Standards. Available at: </a:t>
            </a:r>
            <a:r>
              <a:rPr lang="en-GB" sz="1800" u="none" strike="noStrike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  <a:hlinkClick r:id="rId3"/>
              </a:rPr>
              <a:t>https://blog.bindy.com/7-ways-to-create-an-inviting-restaurant-atmosphere/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Food Standards Agency (2020) Homepage [online] Food Standards Agency. Available at: https://www.food.gov.uk (Accessed: 7 June 2020).​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kopinadmin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 (2019). The Importance Of Food Presentation For Restaurant Business |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Kopin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. [online] </a:t>
            </a:r>
            <a:r>
              <a:rPr lang="en-GB" sz="1800" kern="1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Kopin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 | Tableware Company Indonesia. Available at: </a:t>
            </a:r>
            <a:r>
              <a:rPr lang="en-GB" sz="1800" u="none" strike="noStrike" kern="100" dirty="0">
                <a:solidFill>
                  <a:srgbClr val="0563C1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  <a:hlinkClick r:id="rId4"/>
              </a:rPr>
              <a:t>https://kopintableware.com/article/importance-food-presentation-restaurant-business/</a:t>
            </a: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.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McFadden, J. (2020) Introduction To The Kitchen. [online] typsy.com. Available at: &lt;https://member.typsy.com/courses/introduction-to-the-kitchen/lessons/welcome-introduction-to-the-kitchen&gt; (Accessed: 20 January 2021).​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pPr marL="457200" indent="-457200">
              <a:lnSpc>
                <a:spcPct val="150000"/>
              </a:lnSpc>
            </a:pPr>
            <a:r>
              <a:rPr lang="en-GB" sz="1800" kern="1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Sprenger, R. (2018) Food Safety Handbook. 35th ed. Doncaster: Highfield Products Limited.​</a:t>
            </a:r>
            <a:endParaRPr lang="en-GB" sz="1800" kern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6421854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er">
  <a:themeElements>
    <a:clrScheme name="Opulent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Pape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e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0</TotalTime>
  <Words>398</Words>
  <PresentationFormat>On-screen Show (4:3)</PresentationFormat>
  <Paragraphs>61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11" baseType="lpstr">
      <vt:lpstr>Algerian</vt:lpstr>
      <vt:lpstr>Arial</vt:lpstr>
      <vt:lpstr>Calibri</vt:lpstr>
      <vt:lpstr>Calibri Light</vt:lpstr>
      <vt:lpstr>Constantia</vt:lpstr>
      <vt:lpstr>Wingdings 2</vt:lpstr>
      <vt:lpstr>Paper</vt:lpstr>
      <vt:lpstr>    Food &amp; Beverage Operations  Menu Engineering  Student ID: 2225461 Submission Date: 09.06.2023 Name: Andreea Bardas  </vt:lpstr>
      <vt:lpstr>Hotel Trinity Menu </vt:lpstr>
      <vt:lpstr>Holy Trinity Hotel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2023-06-08T08:14:52Z</dcterms:created>
  <dcterms:modified xsi:type="dcterms:W3CDTF">2023-06-09T16:52:01Z</dcterms:modified>
</cp:coreProperties>
</file>