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73" r:id="rId2"/>
    <p:sldId id="353" r:id="rId3"/>
    <p:sldId id="357" r:id="rId4"/>
    <p:sldId id="314" r:id="rId5"/>
    <p:sldId id="330" r:id="rId6"/>
    <p:sldId id="342" r:id="rId7"/>
    <p:sldId id="344" r:id="rId8"/>
    <p:sldId id="343" r:id="rId9"/>
    <p:sldId id="317" r:id="rId10"/>
    <p:sldId id="316" r:id="rId11"/>
    <p:sldId id="336" r:id="rId12"/>
    <p:sldId id="329" r:id="rId13"/>
    <p:sldId id="310" r:id="rId14"/>
    <p:sldId id="319" r:id="rId15"/>
    <p:sldId id="352" r:id="rId16"/>
    <p:sldId id="326" r:id="rId17"/>
    <p:sldId id="341" r:id="rId18"/>
    <p:sldId id="355" r:id="rId19"/>
    <p:sldId id="356" r:id="rId20"/>
    <p:sldId id="354" r:id="rId21"/>
    <p:sldId id="359" r:id="rId22"/>
    <p:sldId id="360" r:id="rId23"/>
    <p:sldId id="26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D334A2-46C2-4DC7-AF71-EB4BB5429718}" type="datetimeFigureOut">
              <a:rPr lang="en-GB" smtClean="0"/>
              <a:t>10/02/2020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73EFB2-5C8D-42E4-B064-AB9A0EF29052}" type="slidenum">
              <a:rPr lang="en-GB" smtClean="0"/>
              <a:t>‹#›</a:t>
            </a:fld>
            <a:endParaRPr lang="en-GB"/>
          </a:p>
        </p:txBody>
      </p:sp>
    </p:spTree>
    <p:extLst>
      <p:ext uri="{BB962C8B-B14F-4D97-AF65-F5344CB8AC3E}">
        <p14:creationId xmlns:p14="http://schemas.microsoft.com/office/powerpoint/2010/main" val="1639808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E7C3587D-7ECD-4633-B360-0FC156BEAEC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D070B0E3-ABDF-418A-BAD9-2EFE44F6D0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Dementia is generally progressive.  How quickly it progresses varies greatly from person to person.</a:t>
            </a:r>
          </a:p>
          <a:p>
            <a:r>
              <a:rPr lang="en-GB" altLang="en-US"/>
              <a:t>Dementia is a syndrome that can be caused by over 100 different disorders in which there is deterioration in cognitive function  </a:t>
            </a:r>
          </a:p>
          <a:p>
            <a:r>
              <a:rPr lang="en-GB" altLang="en-US"/>
              <a:t>This means that damage to the brain changes the way a person thinks and does things and causes increasing fraility</a:t>
            </a:r>
          </a:p>
          <a:p>
            <a:r>
              <a:rPr lang="en-GB" altLang="en-US"/>
              <a:t>All dementias regardless of the underlying disease are progressive and life expectancy will be on average 8-12 years after diagnosis</a:t>
            </a:r>
          </a:p>
          <a:p>
            <a:r>
              <a:rPr lang="en-GB" altLang="en-US"/>
              <a:t>Different types of dementia affect people in different ways.</a:t>
            </a:r>
          </a:p>
          <a:p>
            <a:r>
              <a:rPr lang="en-GB" altLang="en-US"/>
              <a:t>Always remember that every person is unique and will experience dementia in their own way</a:t>
            </a:r>
          </a:p>
        </p:txBody>
      </p:sp>
      <p:sp>
        <p:nvSpPr>
          <p:cNvPr id="33796" name="Slide Number Placeholder 3">
            <a:extLst>
              <a:ext uri="{FF2B5EF4-FFF2-40B4-BE49-F238E27FC236}">
                <a16:creationId xmlns:a16="http://schemas.microsoft.com/office/drawing/2014/main" id="{61B3CC0E-1105-412D-BF8E-94D824C0D5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FEFD684-A507-4A16-84F9-BB603297E562}" type="slidenum">
              <a:rPr lang="en-GB" altLang="en-US"/>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007ED9A8-032A-49CD-B747-54B68B06010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84BBFAB0-F11B-4619-9FD0-E83D8142FF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a:t>Different types of dementia will affect people in different ways </a:t>
            </a:r>
          </a:p>
          <a:p>
            <a:endParaRPr lang="en-GB" altLang="en-US" b="1"/>
          </a:p>
          <a:p>
            <a:r>
              <a:rPr lang="en-GB" altLang="en-US" b="1"/>
              <a:t>Once you have met one person with dementia you have met one person with dementia</a:t>
            </a:r>
          </a:p>
          <a:p>
            <a:endParaRPr lang="en-GB" altLang="en-US" b="1"/>
          </a:p>
        </p:txBody>
      </p:sp>
      <p:sp>
        <p:nvSpPr>
          <p:cNvPr id="34820" name="Slide Number Placeholder 3">
            <a:extLst>
              <a:ext uri="{FF2B5EF4-FFF2-40B4-BE49-F238E27FC236}">
                <a16:creationId xmlns:a16="http://schemas.microsoft.com/office/drawing/2014/main" id="{6FE3AB1D-E960-47B6-A4B0-6836B0226F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829DD6D-37BA-47CA-9955-3BD9F1D57FA6}" type="slidenum">
              <a:rPr lang="en-GB" altLang="en-US"/>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BC642C6A-AB47-481C-94FA-E08C36B341C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0B694A20-5446-4106-90D4-FB6FA51D58C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5844" name="Slide Number Placeholder 3">
            <a:extLst>
              <a:ext uri="{FF2B5EF4-FFF2-40B4-BE49-F238E27FC236}">
                <a16:creationId xmlns:a16="http://schemas.microsoft.com/office/drawing/2014/main" id="{DAE1D5E1-3CC1-433C-B560-63D869D2B05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EE73214-8112-4143-95F6-48CFA49C5220}" type="slidenum">
              <a:rPr lang="en-GB" altLang="en-US"/>
              <a:pPr/>
              <a:t>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C5827B41-A53B-4DE7-A426-7D902FB7BC0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6DB7D3F6-78B4-4CCE-8809-953A1D20259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Dementia is an umbrella term.  There are many known causes of dementia – probably more than 100</a:t>
            </a:r>
          </a:p>
          <a:p>
            <a:endParaRPr lang="en-GB" altLang="en-US"/>
          </a:p>
        </p:txBody>
      </p:sp>
      <p:sp>
        <p:nvSpPr>
          <p:cNvPr id="36868" name="Slide Number Placeholder 3">
            <a:extLst>
              <a:ext uri="{FF2B5EF4-FFF2-40B4-BE49-F238E27FC236}">
                <a16:creationId xmlns:a16="http://schemas.microsoft.com/office/drawing/2014/main" id="{A5682F30-6359-4558-A0F3-17CE5BDF27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19CD52E-DEFB-4F49-BBE8-A5AA8DD014D7}" type="slidenum">
              <a:rPr lang="en-GB" altLang="en-US"/>
              <a:pPr/>
              <a:t>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3ABEFF99-4D32-4874-B6A1-40023A61AF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36FC8576-2B0F-4E11-A8EB-5459784D6B2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Most common cause of dementia</a:t>
            </a:r>
          </a:p>
          <a:p>
            <a:r>
              <a:rPr lang="en-GB" altLang="en-US"/>
              <a:t>Brain cells are surrounded by an abnormal protein and their internal structure is also damaged.</a:t>
            </a:r>
          </a:p>
          <a:p>
            <a:r>
              <a:rPr lang="en-GB" altLang="en-US"/>
              <a:t>In time chemical connections between brain cells are lost and cells die</a:t>
            </a:r>
          </a:p>
          <a:p>
            <a:r>
              <a:rPr lang="en-GB" altLang="en-US"/>
              <a:t>Generally gradual decline</a:t>
            </a:r>
          </a:p>
          <a:p>
            <a:r>
              <a:rPr lang="en-GB" altLang="en-US"/>
              <a:t>Drugs can help improve symptoms of dementia – may stop some progression for a short while – relieve memory problems and improve alertness , interest and daily living</a:t>
            </a:r>
          </a:p>
          <a:p>
            <a:r>
              <a:rPr lang="en-GB" altLang="en-US"/>
              <a:t>Donepezil , rivastagmine , galantamine       </a:t>
            </a:r>
          </a:p>
        </p:txBody>
      </p:sp>
      <p:sp>
        <p:nvSpPr>
          <p:cNvPr id="37892" name="Slide Number Placeholder 3">
            <a:extLst>
              <a:ext uri="{FF2B5EF4-FFF2-40B4-BE49-F238E27FC236}">
                <a16:creationId xmlns:a16="http://schemas.microsoft.com/office/drawing/2014/main" id="{7A1184E2-F118-472A-8E66-5519A0A4E27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4419450-D301-4C05-AC38-46003C45506D}" type="slidenum">
              <a:rPr lang="en-GB" altLang="en-US"/>
              <a:pPr/>
              <a:t>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5BB7B90B-BAB6-42F4-A290-20BB857F5A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CA40C1AC-04BE-40D3-B367-77EA0B61ADB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Second most common form </a:t>
            </a:r>
          </a:p>
          <a:p>
            <a:r>
              <a:rPr lang="en-GB" altLang="en-US"/>
              <a:t>Caused by problems with blood flow to the brain.</a:t>
            </a:r>
          </a:p>
          <a:p>
            <a:r>
              <a:rPr lang="en-GB" altLang="en-US"/>
              <a:t>If the oxygen and nutrient supply to the brain is reduced because of narrowing or blockage of blood vessels , some brain cells become damaged or die</a:t>
            </a:r>
          </a:p>
          <a:p>
            <a:r>
              <a:rPr lang="en-GB" altLang="en-US"/>
              <a:t>Vascular dementia can appear suddenly and may conicide with a large stroke or it can develop over an extended period of time with a series of small strokes or damage to small blood vessels deep in the brain</a:t>
            </a:r>
          </a:p>
          <a:p>
            <a:endParaRPr lang="en-GB" altLang="en-US"/>
          </a:p>
          <a:p>
            <a:r>
              <a:rPr lang="en-GB" altLang="en-US"/>
              <a:t>Mixed dementia has more than one type of dementia and a mixture of symptoms.It is common for someone to have alzheimers disease and vascular dementia together</a:t>
            </a:r>
          </a:p>
          <a:p>
            <a:r>
              <a:rPr lang="en-GB" altLang="en-US"/>
              <a:t>Step wise progression</a:t>
            </a:r>
          </a:p>
          <a:p>
            <a:r>
              <a:rPr lang="en-GB" altLang="en-US"/>
              <a:t>Would treat underlying conditions – ie high blood pressure , cholestrol , diabetes</a:t>
            </a:r>
          </a:p>
        </p:txBody>
      </p:sp>
      <p:sp>
        <p:nvSpPr>
          <p:cNvPr id="38916" name="Slide Number Placeholder 3">
            <a:extLst>
              <a:ext uri="{FF2B5EF4-FFF2-40B4-BE49-F238E27FC236}">
                <a16:creationId xmlns:a16="http://schemas.microsoft.com/office/drawing/2014/main" id="{58AE7221-33AD-4FEB-80FE-69213C5EDFF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BA520A8-5DED-4E13-AAD4-0D4B3955FDA5}" type="slidenum">
              <a:rPr lang="en-GB" altLang="en-US"/>
              <a:pPr/>
              <a:t>6</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10A18A4F-4CF1-4951-878F-99BD8112DF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A0C14C8C-5125-4D7F-B50A-AE54444FFE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There are two types of dementia related to Parkinsons disease – theses are Parkinsons dementia and dementia with lewy bodies</a:t>
            </a:r>
          </a:p>
          <a:p>
            <a:r>
              <a:rPr lang="en-GB" altLang="en-US"/>
              <a:t>Both are due to lewy bodies , loss of brain cells and synapses and loss of the neurotransmitter acetylcholine with a variable amount of alzheimer pathology</a:t>
            </a:r>
          </a:p>
          <a:p>
            <a:r>
              <a:rPr lang="en-GB" altLang="en-US"/>
              <a:t>Whenb the motor symptoms of parkinsons are present for at least a year before experiencing dementia this is known as parkinsons dementia</a:t>
            </a:r>
          </a:p>
          <a:p>
            <a:r>
              <a:rPr lang="en-GB" altLang="en-US"/>
              <a:t>Dementia with lewy bodies is diagnosed when the symptoms of dementia appear before or at the samt time as parkinsons symptoms</a:t>
            </a:r>
          </a:p>
          <a:p>
            <a:r>
              <a:rPr lang="en-GB" altLang="en-US"/>
              <a:t>Sensitive to antipsychotic medication</a:t>
            </a:r>
          </a:p>
        </p:txBody>
      </p:sp>
      <p:sp>
        <p:nvSpPr>
          <p:cNvPr id="39940" name="Slide Number Placeholder 3">
            <a:extLst>
              <a:ext uri="{FF2B5EF4-FFF2-40B4-BE49-F238E27FC236}">
                <a16:creationId xmlns:a16="http://schemas.microsoft.com/office/drawing/2014/main" id="{665C3E19-4C19-4FE7-B853-E759A573A3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A6B6DA2-AC34-4C69-BCEF-9DF51225D3D6}" type="slidenum">
              <a:rPr lang="en-GB" altLang="en-US"/>
              <a:pPr/>
              <a:t>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EA0C84A8-7EF8-4F5A-92FC-0B66A69039F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95CB0C5C-C791-4DB8-800A-4E93053BB19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Rare form of dementia</a:t>
            </a:r>
          </a:p>
          <a:p>
            <a:r>
              <a:rPr lang="en-GB" altLang="en-US"/>
              <a:t>The front and side parts of the brain are damaged over time when clumps of abnormal proteins form inside nerve cells causing them to die.</a:t>
            </a:r>
          </a:p>
          <a:p>
            <a:r>
              <a:rPr lang="en-GB" altLang="en-US"/>
              <a:t>Covers a range of conditions including  picks disease frontal lobe degeneration and dementia associated with motor neurone disease </a:t>
            </a:r>
          </a:p>
        </p:txBody>
      </p:sp>
      <p:sp>
        <p:nvSpPr>
          <p:cNvPr id="40964" name="Slide Number Placeholder 3">
            <a:extLst>
              <a:ext uri="{FF2B5EF4-FFF2-40B4-BE49-F238E27FC236}">
                <a16:creationId xmlns:a16="http://schemas.microsoft.com/office/drawing/2014/main" id="{1B4A7414-FCDF-41FD-AEB4-D04078CC7E5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532B0F5-4910-4E0E-89D6-3BB47631B881}" type="slidenum">
              <a:rPr lang="en-GB" altLang="en-US"/>
              <a:pPr/>
              <a:t>8</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F1FA479F-C19C-44E2-8EBC-15E053877DF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998390FC-30B5-43C6-879E-A894B1C2F75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This is thought to be because women are more likely to live longer and age is the greatest risk factor for dementia.</a:t>
            </a:r>
          </a:p>
          <a:p>
            <a:endParaRPr lang="en-GB" altLang="en-US"/>
          </a:p>
          <a:p>
            <a:r>
              <a:rPr lang="en-GB" altLang="en-US"/>
              <a:t>1 in 14 ppl over the age of 65 have a diagnosed dementia </a:t>
            </a:r>
          </a:p>
          <a:p>
            <a:r>
              <a:rPr lang="en-GB" altLang="en-US"/>
              <a:t>1 in 6 over 80</a:t>
            </a:r>
          </a:p>
        </p:txBody>
      </p:sp>
      <p:sp>
        <p:nvSpPr>
          <p:cNvPr id="41988" name="Slide Number Placeholder 3">
            <a:extLst>
              <a:ext uri="{FF2B5EF4-FFF2-40B4-BE49-F238E27FC236}">
                <a16:creationId xmlns:a16="http://schemas.microsoft.com/office/drawing/2014/main" id="{C8AAEAF3-46B9-4C93-AD43-DAC683B18A1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F176A-4D40-4E71-9979-06A5ED8369CB}" type="slidenum">
              <a:rPr lang="en-GB" altLang="en-US"/>
              <a:pPr/>
              <a:t>9</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5654F6BD-276D-4653-A182-094FA267FF7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F8A128FE-0D39-4236-872B-BE1AB9FFC6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AD – 62%</a:t>
            </a:r>
          </a:p>
          <a:p>
            <a:r>
              <a:rPr lang="en-GB" altLang="en-US"/>
              <a:t>VD – 17%</a:t>
            </a:r>
          </a:p>
          <a:p>
            <a:r>
              <a:rPr lang="en-GB" altLang="en-US"/>
              <a:t>M – 10%</a:t>
            </a:r>
          </a:p>
          <a:p>
            <a:r>
              <a:rPr lang="en-GB" altLang="en-US"/>
              <a:t>DLB – 4%</a:t>
            </a:r>
          </a:p>
          <a:p>
            <a:r>
              <a:rPr lang="en-GB" altLang="en-US"/>
              <a:t>FTD -  2%</a:t>
            </a:r>
          </a:p>
          <a:p>
            <a:r>
              <a:rPr lang="en-GB" altLang="en-US"/>
              <a:t>PDD 2%</a:t>
            </a:r>
          </a:p>
          <a:p>
            <a:r>
              <a:rPr lang="en-GB" altLang="en-US"/>
              <a:t>Other 3 %</a:t>
            </a:r>
          </a:p>
          <a:p>
            <a:endParaRPr lang="en-GB" altLang="en-US"/>
          </a:p>
          <a:p>
            <a:r>
              <a:rPr lang="en-GB" altLang="en-US"/>
              <a:t>Alzheimers most common, followed vasc.  </a:t>
            </a:r>
          </a:p>
          <a:p>
            <a:r>
              <a:rPr lang="en-GB" altLang="en-US"/>
              <a:t>DLB = Dementia with Lewy Bodies – gets name from abnormal structures in brain called Lewy Body</a:t>
            </a:r>
          </a:p>
          <a:p>
            <a:r>
              <a:rPr lang="en-GB" altLang="en-US"/>
              <a:t>FTD – Fronto Temporal- sometimes called Picks Disease.  Mostly affects ppl 40,50,60 yrs.  </a:t>
            </a:r>
          </a:p>
          <a:p>
            <a:r>
              <a:rPr lang="en-GB" altLang="en-US"/>
              <a:t>PDD – parkinsons disease dementia – similar in presentation to Lewy body. </a:t>
            </a:r>
          </a:p>
        </p:txBody>
      </p:sp>
      <p:sp>
        <p:nvSpPr>
          <p:cNvPr id="43012" name="Slide Number Placeholder 3">
            <a:extLst>
              <a:ext uri="{FF2B5EF4-FFF2-40B4-BE49-F238E27FC236}">
                <a16:creationId xmlns:a16="http://schemas.microsoft.com/office/drawing/2014/main" id="{D6A674F0-B2F4-44C1-A8E2-8EB2776F7B6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4F095B7-FFD0-45AB-AE10-62B047957A96}" type="slidenum">
              <a:rPr lang="en-GB" altLang="en-US"/>
              <a:pPr/>
              <a:t>10</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5FAEFDE7-7CB7-4B74-9E38-7835C24723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B6990590-C4D8-41A9-BABC-FD9EAE4A70A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4036" name="Slide Number Placeholder 3">
            <a:extLst>
              <a:ext uri="{FF2B5EF4-FFF2-40B4-BE49-F238E27FC236}">
                <a16:creationId xmlns:a16="http://schemas.microsoft.com/office/drawing/2014/main" id="{E6F71478-E5EE-4FB0-BCF7-F8087F2641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8E16C6F-213E-4FE3-9576-978E95A3C6E6}" type="slidenum">
              <a:rPr lang="en-GB" altLang="en-US"/>
              <a:pPr/>
              <a:t>11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C60E1C11-0F0C-4763-B51D-0CA4D4D43B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2AA01115-4777-4A2E-BA3C-8CE489B0D7C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Bookcase analogy</a:t>
            </a:r>
          </a:p>
        </p:txBody>
      </p:sp>
      <p:sp>
        <p:nvSpPr>
          <p:cNvPr id="45060" name="Slide Number Placeholder 3">
            <a:extLst>
              <a:ext uri="{FF2B5EF4-FFF2-40B4-BE49-F238E27FC236}">
                <a16:creationId xmlns:a16="http://schemas.microsoft.com/office/drawing/2014/main" id="{F67BFBC0-87DC-4579-A4D1-6952D754C08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72467E6-F942-4E13-9A5E-519AC640852E}" type="slidenum">
              <a:rPr lang="en-GB" altLang="en-US"/>
              <a:pPr/>
              <a:t>12</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50D605E5-F3C1-4144-93C2-6BCC2915BFC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0EAF7E86-3149-4CC8-98BE-5CDA156F11F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Health promotion leaflet – healthy living </a:t>
            </a:r>
          </a:p>
          <a:p>
            <a:r>
              <a:rPr lang="en-GB" altLang="en-US"/>
              <a:t>Exercise</a:t>
            </a:r>
          </a:p>
          <a:p>
            <a:r>
              <a:rPr lang="en-GB" altLang="en-US"/>
              <a:t>Reduce alcohol intake</a:t>
            </a:r>
          </a:p>
          <a:p>
            <a:r>
              <a:rPr lang="en-GB" altLang="en-US"/>
              <a:t>Poor diet</a:t>
            </a:r>
          </a:p>
          <a:p>
            <a:r>
              <a:rPr lang="en-GB" altLang="en-US"/>
              <a:t>Smoking</a:t>
            </a:r>
          </a:p>
          <a:p>
            <a:r>
              <a:rPr lang="en-GB" altLang="en-US"/>
              <a:t>Obesity</a:t>
            </a:r>
          </a:p>
          <a:p>
            <a:endParaRPr lang="en-GB" altLang="en-US"/>
          </a:p>
          <a:p>
            <a:r>
              <a:rPr lang="en-GB" altLang="en-US"/>
              <a:t>Research is poor at the moment – no direct link that any one thing will cause dementia but as with heart disease etc a healthy lifestyle will reduce the risk</a:t>
            </a:r>
          </a:p>
        </p:txBody>
      </p:sp>
      <p:sp>
        <p:nvSpPr>
          <p:cNvPr id="46084" name="Slide Number Placeholder 3">
            <a:extLst>
              <a:ext uri="{FF2B5EF4-FFF2-40B4-BE49-F238E27FC236}">
                <a16:creationId xmlns:a16="http://schemas.microsoft.com/office/drawing/2014/main" id="{48970C2A-8A0B-4A38-98DC-DB926BA62C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E82C9DF-F454-4AA6-A0F0-2BD6583D945C}" type="slidenum">
              <a:rPr lang="en-GB" altLang="en-US"/>
              <a:pPr/>
              <a:t>13</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337E0C4D-1461-4ED6-9351-10204C414E2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4AACC350-5618-4A64-A73B-52D92D64D5C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Quote – “I was relieved really that what I had been trying to convince people of had been verified” – person with dementia </a:t>
            </a:r>
          </a:p>
          <a:p>
            <a:endParaRPr lang="en-GB" altLang="en-US"/>
          </a:p>
          <a:p>
            <a:r>
              <a:rPr lang="en-GB" altLang="en-US"/>
              <a:t>Alzheimer’s adverts – help reduce stigma</a:t>
            </a:r>
          </a:p>
          <a:p>
            <a:r>
              <a:rPr lang="en-GB" altLang="en-US"/>
              <a:t>Be able to access specialist services and support networks</a:t>
            </a:r>
          </a:p>
          <a:p>
            <a:r>
              <a:rPr lang="en-GB" altLang="en-US"/>
              <a:t>Post diagnostic support services</a:t>
            </a:r>
          </a:p>
        </p:txBody>
      </p:sp>
      <p:sp>
        <p:nvSpPr>
          <p:cNvPr id="47108" name="Slide Number Placeholder 3">
            <a:extLst>
              <a:ext uri="{FF2B5EF4-FFF2-40B4-BE49-F238E27FC236}">
                <a16:creationId xmlns:a16="http://schemas.microsoft.com/office/drawing/2014/main" id="{AF6BDAC5-CBF4-4717-A36F-615B5DE94E7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1D81D47-6DD7-43C1-99BB-C4B4FDC68A5E}" type="slidenum">
              <a:rPr lang="en-GB" altLang="en-US"/>
              <a:pPr/>
              <a:t>14</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3B99F77D-FC38-4DF6-A039-705C68A5B8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9D9B8D61-042E-4563-A7E7-2F41A3D592F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It is very important to get a proper assessment of problems with memory , thinking , or behaviour</a:t>
            </a:r>
          </a:p>
          <a:p>
            <a:endParaRPr lang="en-GB" altLang="en-US"/>
          </a:p>
          <a:p>
            <a:r>
              <a:rPr lang="en-GB" altLang="en-US"/>
              <a:t>Cognitive tests – amts – screening tool  ace 3 </a:t>
            </a:r>
          </a:p>
          <a:p>
            <a:r>
              <a:rPr lang="en-GB" altLang="en-US"/>
              <a:t>Scan of the brain</a:t>
            </a:r>
          </a:p>
          <a:p>
            <a:r>
              <a:rPr lang="en-GB" altLang="en-US"/>
              <a:t>Memory service should have counselling , support , information </a:t>
            </a:r>
          </a:p>
          <a:p>
            <a:r>
              <a:rPr lang="en-GB" altLang="en-US"/>
              <a:t>Person may not want diagnosis ,</a:t>
            </a:r>
          </a:p>
          <a:p>
            <a:r>
              <a:rPr lang="en-GB" altLang="en-US"/>
              <a:t>Memory service rather than gp – provide cognitive stimulation therapy – improves mental abilities , mood and wellbeing </a:t>
            </a:r>
          </a:p>
          <a:p>
            <a:r>
              <a:rPr lang="en-GB" altLang="en-US"/>
              <a:t>Drug treatments – can help improve the symptoms of dementia and in some cases may stop them progressing for a while </a:t>
            </a:r>
          </a:p>
          <a:p>
            <a:r>
              <a:rPr lang="en-GB" altLang="en-US"/>
              <a:t>May relieve memory problems and improve alertness level of interest and daily living</a:t>
            </a:r>
          </a:p>
          <a:p>
            <a:r>
              <a:rPr lang="en-GB" altLang="en-US"/>
              <a:t>May help with distressing hallucinations or delusions</a:t>
            </a:r>
          </a:p>
          <a:p>
            <a:r>
              <a:rPr lang="en-GB" altLang="en-US"/>
              <a:t>Vascular – would treat high blood pressure , high chloestrol , diabetes or heart problems   </a:t>
            </a:r>
          </a:p>
        </p:txBody>
      </p:sp>
      <p:sp>
        <p:nvSpPr>
          <p:cNvPr id="48132" name="Slide Number Placeholder 3">
            <a:extLst>
              <a:ext uri="{FF2B5EF4-FFF2-40B4-BE49-F238E27FC236}">
                <a16:creationId xmlns:a16="http://schemas.microsoft.com/office/drawing/2014/main" id="{7AC337BA-C2BF-4FFC-BAFA-AC23D02E90F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AA4C9F6-C095-4C68-B482-BD32C11D103E}" type="slidenum">
              <a:rPr lang="en-GB" altLang="en-US"/>
              <a:pPr/>
              <a:t>15</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C504CAC8-2175-43D9-A8A2-12472B3B08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BC61F0FE-CFA8-48AA-AC15-D3C2F6A2AF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Memory – label cupboards in the kitchen </a:t>
            </a:r>
          </a:p>
          <a:p>
            <a:r>
              <a:rPr lang="en-GB" altLang="en-US"/>
              <a:t>Crockery – coloured and melamine</a:t>
            </a:r>
          </a:p>
          <a:p>
            <a:r>
              <a:rPr lang="en-GB" altLang="en-US"/>
              <a:t>Toilet seats and door colours – dementia principles</a:t>
            </a:r>
          </a:p>
          <a:p>
            <a:r>
              <a:rPr lang="en-GB" altLang="en-US"/>
              <a:t>Dem friends bookcase analogy – 50’s kitchen explanation</a:t>
            </a:r>
          </a:p>
          <a:p>
            <a:r>
              <a:rPr lang="en-GB" altLang="en-US"/>
              <a:t>Actions for dem friends</a:t>
            </a:r>
          </a:p>
        </p:txBody>
      </p:sp>
      <p:sp>
        <p:nvSpPr>
          <p:cNvPr id="49156" name="Slide Number Placeholder 3">
            <a:extLst>
              <a:ext uri="{FF2B5EF4-FFF2-40B4-BE49-F238E27FC236}">
                <a16:creationId xmlns:a16="http://schemas.microsoft.com/office/drawing/2014/main" id="{9DB76AD6-6C13-4BD8-8038-09C4C235CF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6E1CCA7-99B7-4CCD-A271-A683F5DA6ABA}" type="slidenum">
              <a:rPr lang="en-GB" altLang="en-US"/>
              <a:pPr/>
              <a:t>16</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C6DF5CE4-00D0-44E3-9B0D-A9D71931127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78E83EF7-76EA-4FBF-9685-E516E18AAE5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Person centred care can provide insights into the experiences of the person with dementia and establish their background</a:t>
            </a:r>
          </a:p>
          <a:p>
            <a:r>
              <a:rPr lang="en-GB" altLang="en-US"/>
              <a:t>It brings the Human value for people with dementia – individuality , personality , life experiences , relationships and interaction. </a:t>
            </a:r>
          </a:p>
          <a:p>
            <a:endParaRPr lang="en-GB" altLang="en-US"/>
          </a:p>
          <a:p>
            <a:r>
              <a:rPr lang="en-GB" altLang="en-US"/>
              <a:t>It is helpful to know about the person </a:t>
            </a:r>
          </a:p>
          <a:p>
            <a:endParaRPr lang="en-GB" altLang="en-US"/>
          </a:p>
          <a:p>
            <a:r>
              <a:rPr lang="en-GB" altLang="en-US"/>
              <a:t>Finding out about the persons life is very important </a:t>
            </a:r>
          </a:p>
          <a:p>
            <a:endParaRPr lang="en-GB" altLang="en-US"/>
          </a:p>
          <a:p>
            <a:r>
              <a:rPr lang="en-GB" altLang="en-US"/>
              <a:t>All about me document  - life story</a:t>
            </a:r>
          </a:p>
          <a:p>
            <a:endParaRPr lang="en-GB" altLang="en-US"/>
          </a:p>
          <a:p>
            <a:r>
              <a:rPr lang="en-GB" altLang="en-US"/>
              <a:t>Dementia friends case study – tapping </a:t>
            </a:r>
          </a:p>
        </p:txBody>
      </p:sp>
      <p:sp>
        <p:nvSpPr>
          <p:cNvPr id="50180" name="Slide Number Placeholder 3">
            <a:extLst>
              <a:ext uri="{FF2B5EF4-FFF2-40B4-BE49-F238E27FC236}">
                <a16:creationId xmlns:a16="http://schemas.microsoft.com/office/drawing/2014/main" id="{72265BB3-8FDA-4BA7-8131-665090C7604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076BD2B-7877-4C07-85DA-EF0DA27EC3AD}" type="slidenum">
              <a:rPr lang="en-GB" altLang="en-US"/>
              <a:pPr/>
              <a:t>17</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23215EDC-E553-4562-8E14-085E85D0535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78CF97F0-2160-4DCE-8F54-683F3739248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For communication for people with dementia WE NEED TO DEMONSTRATE ACTIVE LISTENING SKILLS</a:t>
            </a:r>
          </a:p>
          <a:p>
            <a:r>
              <a:rPr lang="en-GB" altLang="en-US"/>
              <a:t>Gain a persons attention</a:t>
            </a:r>
          </a:p>
          <a:p>
            <a:r>
              <a:rPr lang="en-GB" altLang="en-US"/>
              <a:t>Speak clearly , calm and with patience</a:t>
            </a:r>
          </a:p>
          <a:p>
            <a:r>
              <a:rPr lang="en-GB" altLang="en-US"/>
              <a:t>Environment – sensory difficulties </a:t>
            </a:r>
          </a:p>
          <a:p>
            <a:r>
              <a:rPr lang="en-GB" altLang="en-US"/>
              <a:t>Required support – glasses , hearing aids</a:t>
            </a:r>
          </a:p>
          <a:p>
            <a:r>
              <a:rPr lang="en-GB" altLang="en-US"/>
              <a:t>Life story helps o open up a converstation</a:t>
            </a:r>
          </a:p>
          <a:p>
            <a:r>
              <a:rPr lang="en-GB" altLang="en-US"/>
              <a:t>Family / carers give insight in to how best to communicate </a:t>
            </a:r>
          </a:p>
        </p:txBody>
      </p:sp>
      <p:sp>
        <p:nvSpPr>
          <p:cNvPr id="51204" name="Slide Number Placeholder 3">
            <a:extLst>
              <a:ext uri="{FF2B5EF4-FFF2-40B4-BE49-F238E27FC236}">
                <a16:creationId xmlns:a16="http://schemas.microsoft.com/office/drawing/2014/main" id="{4041B34E-51FC-4AA6-A27E-99B7E92A331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FEED5EA-F281-4D6E-A10F-6B3F71F9ECDB}" type="slidenum">
              <a:rPr lang="en-GB" altLang="en-US"/>
              <a:pPr/>
              <a:t>18</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747D4782-ECE1-425D-87DF-55A453EDE8D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82967C11-DD13-41F4-973F-4E256A71AF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One aspect that all about me may help – guidance in to how to communicate with that person </a:t>
            </a:r>
          </a:p>
          <a:p>
            <a:r>
              <a:rPr lang="en-GB" altLang="en-US"/>
              <a:t>Touch may like or may not </a:t>
            </a:r>
          </a:p>
          <a:p>
            <a:endParaRPr lang="en-GB" altLang="en-US"/>
          </a:p>
        </p:txBody>
      </p:sp>
      <p:sp>
        <p:nvSpPr>
          <p:cNvPr id="52228" name="Slide Number Placeholder 3">
            <a:extLst>
              <a:ext uri="{FF2B5EF4-FFF2-40B4-BE49-F238E27FC236}">
                <a16:creationId xmlns:a16="http://schemas.microsoft.com/office/drawing/2014/main" id="{BCC6D5FD-B180-4391-801C-C4AF576CC4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D8484B2-570C-4395-95C9-DF257BDA818A}" type="slidenum">
              <a:rPr lang="en-GB" altLang="en-US"/>
              <a:pPr/>
              <a:t>19</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34D2267F-C798-4C03-A241-4CF71C6E34A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90E0F021-49DE-4E11-8B40-9941E59229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a:p>
            <a:r>
              <a:rPr lang="en-GB" altLang="en-US"/>
              <a:t>How a person had lived their life – religion , diet how they have coped in the past / coping mechanisms</a:t>
            </a:r>
          </a:p>
          <a:p>
            <a:endParaRPr lang="en-GB" altLang="en-US"/>
          </a:p>
          <a:p>
            <a:r>
              <a:rPr lang="en-GB" altLang="en-US"/>
              <a:t>Reasons for challenging behaviour </a:t>
            </a:r>
          </a:p>
          <a:p>
            <a:r>
              <a:rPr lang="en-GB" altLang="en-US"/>
              <a:t>physical reason – dehydration , constipation , infection</a:t>
            </a:r>
          </a:p>
          <a:p>
            <a:r>
              <a:rPr lang="en-GB" altLang="en-US"/>
              <a:t>Cognitive – communication problems , disorientation</a:t>
            </a:r>
          </a:p>
          <a:p>
            <a:r>
              <a:rPr lang="en-GB" altLang="en-US"/>
              <a:t>Emotional – fear , anxiety</a:t>
            </a:r>
          </a:p>
          <a:p>
            <a:r>
              <a:rPr lang="en-GB" altLang="en-US"/>
              <a:t>Environmental – noise , lights , unfamiliar surroundings </a:t>
            </a:r>
          </a:p>
        </p:txBody>
      </p:sp>
      <p:sp>
        <p:nvSpPr>
          <p:cNvPr id="53252" name="Slide Number Placeholder 3">
            <a:extLst>
              <a:ext uri="{FF2B5EF4-FFF2-40B4-BE49-F238E27FC236}">
                <a16:creationId xmlns:a16="http://schemas.microsoft.com/office/drawing/2014/main" id="{BDA456A2-44EF-4846-B8BB-DE2FBDECFDC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82E8786-2605-4B62-B409-69341B16E813}" type="slidenum">
              <a:rPr lang="en-GB" altLang="en-US"/>
              <a:pPr/>
              <a:t>20</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2B1289BD-06AE-4C5E-A72A-C211B2F32FD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94EE9915-61FF-440F-B79B-BEDDF48F90B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4276" name="Slide Number Placeholder 3">
            <a:extLst>
              <a:ext uri="{FF2B5EF4-FFF2-40B4-BE49-F238E27FC236}">
                <a16:creationId xmlns:a16="http://schemas.microsoft.com/office/drawing/2014/main" id="{FA2FB9C8-158E-4B14-BB6A-D71427714A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1EC7BF7-5D27-4489-9023-C582B668F79D}" type="slidenum">
              <a:rPr lang="en-GB" altLang="en-US"/>
              <a:pPr/>
              <a:t>21</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02C0A770-976D-4417-914A-224353562E2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C60FF415-E56E-4245-9A47-1D6ADBD121A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Cognitive reserve (pint glass)</a:t>
            </a:r>
          </a:p>
        </p:txBody>
      </p:sp>
      <p:sp>
        <p:nvSpPr>
          <p:cNvPr id="55300" name="Slide Number Placeholder 3">
            <a:extLst>
              <a:ext uri="{FF2B5EF4-FFF2-40B4-BE49-F238E27FC236}">
                <a16:creationId xmlns:a16="http://schemas.microsoft.com/office/drawing/2014/main" id="{F46E8FBB-454D-40FA-9FCA-957096F5E6D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9B19EE2-E0F9-4EF4-B6B7-24F776793C22}" type="slidenum">
              <a:rPr lang="en-GB" altLang="en-US"/>
              <a:pPr/>
              <a:t>22</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EF6CF64B-98CA-49A4-9E85-6DC69D44393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72E281ED-BDA8-4D49-8B8C-7C48E0384C9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Carers assessments </a:t>
            </a:r>
          </a:p>
          <a:p>
            <a:r>
              <a:rPr lang="en-GB" altLang="en-US"/>
              <a:t>Social services</a:t>
            </a:r>
          </a:p>
          <a:p>
            <a:r>
              <a:rPr lang="en-GB" altLang="en-US"/>
              <a:t>Voluntary agencies</a:t>
            </a:r>
          </a:p>
          <a:p>
            <a:r>
              <a:rPr lang="en-GB" altLang="en-US"/>
              <a:t>Home from Hospital</a:t>
            </a:r>
          </a:p>
          <a:p>
            <a:r>
              <a:rPr lang="en-GB" altLang="en-US"/>
              <a:t>Carer education sessions hartlepool / stockton </a:t>
            </a:r>
          </a:p>
          <a:p>
            <a:endParaRPr lang="en-GB" altLang="en-US"/>
          </a:p>
          <a:p>
            <a:endParaRPr lang="en-GB" altLang="en-US"/>
          </a:p>
        </p:txBody>
      </p:sp>
      <p:sp>
        <p:nvSpPr>
          <p:cNvPr id="56324" name="Slide Number Placeholder 3">
            <a:extLst>
              <a:ext uri="{FF2B5EF4-FFF2-40B4-BE49-F238E27FC236}">
                <a16:creationId xmlns:a16="http://schemas.microsoft.com/office/drawing/2014/main" id="{1F6E658D-7B69-4892-803F-E223CD01A56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0B4B05F-1C38-4DC8-8E78-4CD9EE5C60AC}" type="slidenum">
              <a:rPr lang="en-GB" altLang="en-US"/>
              <a:pPr/>
              <a:t>23</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A181C-2118-4095-B876-F96DEAE6B6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4F29269-6E74-408B-A6FF-1915CEAFE4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B37B48A-CC95-4671-9C4E-2BC7630FD189}"/>
              </a:ext>
            </a:extLst>
          </p:cNvPr>
          <p:cNvSpPr>
            <a:spLocks noGrp="1"/>
          </p:cNvSpPr>
          <p:nvPr>
            <p:ph type="dt" sz="half" idx="10"/>
          </p:nvPr>
        </p:nvSpPr>
        <p:spPr/>
        <p:txBody>
          <a:bodyPr/>
          <a:lstStyle/>
          <a:p>
            <a:fld id="{D9234EF6-59A3-4A9D-8D92-0FABE4DDC9A7}" type="datetimeFigureOut">
              <a:rPr lang="en-GB" smtClean="0"/>
              <a:t>10/02/2020</a:t>
            </a:fld>
            <a:endParaRPr lang="en-GB"/>
          </a:p>
        </p:txBody>
      </p:sp>
      <p:sp>
        <p:nvSpPr>
          <p:cNvPr id="5" name="Footer Placeholder 4">
            <a:extLst>
              <a:ext uri="{FF2B5EF4-FFF2-40B4-BE49-F238E27FC236}">
                <a16:creationId xmlns:a16="http://schemas.microsoft.com/office/drawing/2014/main" id="{1BB1C09C-7A38-4D4D-BB83-A655AAEDE6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0A89F-0F1D-410B-AF1C-FDD0C851A956}"/>
              </a:ext>
            </a:extLst>
          </p:cNvPr>
          <p:cNvSpPr>
            <a:spLocks noGrp="1"/>
          </p:cNvSpPr>
          <p:nvPr>
            <p:ph type="sldNum" sz="quarter" idx="12"/>
          </p:nvPr>
        </p:nvSpPr>
        <p:spPr/>
        <p:txBody>
          <a:bodyPr/>
          <a:lstStyle/>
          <a:p>
            <a:fld id="{907045A9-5D16-4299-9486-59AE6B513924}" type="slidenum">
              <a:rPr lang="en-GB" smtClean="0"/>
              <a:t>‹#›</a:t>
            </a:fld>
            <a:endParaRPr lang="en-GB"/>
          </a:p>
        </p:txBody>
      </p:sp>
    </p:spTree>
    <p:extLst>
      <p:ext uri="{BB962C8B-B14F-4D97-AF65-F5344CB8AC3E}">
        <p14:creationId xmlns:p14="http://schemas.microsoft.com/office/powerpoint/2010/main" val="940170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7C2A8-2406-4891-AFC8-FDC73896D8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B8709B-20CE-42A6-AD71-1044A04184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E859AA-D52D-4DBB-BC8F-9BBE8D1CB3C1}"/>
              </a:ext>
            </a:extLst>
          </p:cNvPr>
          <p:cNvSpPr>
            <a:spLocks noGrp="1"/>
          </p:cNvSpPr>
          <p:nvPr>
            <p:ph type="dt" sz="half" idx="10"/>
          </p:nvPr>
        </p:nvSpPr>
        <p:spPr/>
        <p:txBody>
          <a:bodyPr/>
          <a:lstStyle/>
          <a:p>
            <a:fld id="{D9234EF6-59A3-4A9D-8D92-0FABE4DDC9A7}" type="datetimeFigureOut">
              <a:rPr lang="en-GB" smtClean="0"/>
              <a:t>10/02/2020</a:t>
            </a:fld>
            <a:endParaRPr lang="en-GB"/>
          </a:p>
        </p:txBody>
      </p:sp>
      <p:sp>
        <p:nvSpPr>
          <p:cNvPr id="5" name="Footer Placeholder 4">
            <a:extLst>
              <a:ext uri="{FF2B5EF4-FFF2-40B4-BE49-F238E27FC236}">
                <a16:creationId xmlns:a16="http://schemas.microsoft.com/office/drawing/2014/main" id="{C4551F88-B0D6-4434-8E09-47A8E9A7E4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B7135D-77E7-420C-AD3E-73BE2CA0D945}"/>
              </a:ext>
            </a:extLst>
          </p:cNvPr>
          <p:cNvSpPr>
            <a:spLocks noGrp="1"/>
          </p:cNvSpPr>
          <p:nvPr>
            <p:ph type="sldNum" sz="quarter" idx="12"/>
          </p:nvPr>
        </p:nvSpPr>
        <p:spPr/>
        <p:txBody>
          <a:bodyPr/>
          <a:lstStyle/>
          <a:p>
            <a:fld id="{907045A9-5D16-4299-9486-59AE6B513924}" type="slidenum">
              <a:rPr lang="en-GB" smtClean="0"/>
              <a:t>‹#›</a:t>
            </a:fld>
            <a:endParaRPr lang="en-GB"/>
          </a:p>
        </p:txBody>
      </p:sp>
    </p:spTree>
    <p:extLst>
      <p:ext uri="{BB962C8B-B14F-4D97-AF65-F5344CB8AC3E}">
        <p14:creationId xmlns:p14="http://schemas.microsoft.com/office/powerpoint/2010/main" val="3161840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01A29-4B7C-47E7-A8DA-4819CAD16D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68DE2E-1F35-46CB-AA0A-AF5D69FEA9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4FBBC52-B7E0-46FD-A398-411C6520BECB}"/>
              </a:ext>
            </a:extLst>
          </p:cNvPr>
          <p:cNvSpPr>
            <a:spLocks noGrp="1"/>
          </p:cNvSpPr>
          <p:nvPr>
            <p:ph type="dt" sz="half" idx="10"/>
          </p:nvPr>
        </p:nvSpPr>
        <p:spPr/>
        <p:txBody>
          <a:bodyPr/>
          <a:lstStyle/>
          <a:p>
            <a:fld id="{D9234EF6-59A3-4A9D-8D92-0FABE4DDC9A7}" type="datetimeFigureOut">
              <a:rPr lang="en-GB" smtClean="0"/>
              <a:t>10/02/2020</a:t>
            </a:fld>
            <a:endParaRPr lang="en-GB"/>
          </a:p>
        </p:txBody>
      </p:sp>
      <p:sp>
        <p:nvSpPr>
          <p:cNvPr id="5" name="Footer Placeholder 4">
            <a:extLst>
              <a:ext uri="{FF2B5EF4-FFF2-40B4-BE49-F238E27FC236}">
                <a16:creationId xmlns:a16="http://schemas.microsoft.com/office/drawing/2014/main" id="{D64B4E59-6D76-44DF-8E73-2FD5261A54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A5B1AC-9CA3-4B86-B300-BDF52CB71BAB}"/>
              </a:ext>
            </a:extLst>
          </p:cNvPr>
          <p:cNvSpPr>
            <a:spLocks noGrp="1"/>
          </p:cNvSpPr>
          <p:nvPr>
            <p:ph type="sldNum" sz="quarter" idx="12"/>
          </p:nvPr>
        </p:nvSpPr>
        <p:spPr/>
        <p:txBody>
          <a:bodyPr/>
          <a:lstStyle/>
          <a:p>
            <a:fld id="{907045A9-5D16-4299-9486-59AE6B513924}" type="slidenum">
              <a:rPr lang="en-GB" smtClean="0"/>
              <a:t>‹#›</a:t>
            </a:fld>
            <a:endParaRPr lang="en-GB"/>
          </a:p>
        </p:txBody>
      </p:sp>
    </p:spTree>
    <p:extLst>
      <p:ext uri="{BB962C8B-B14F-4D97-AF65-F5344CB8AC3E}">
        <p14:creationId xmlns:p14="http://schemas.microsoft.com/office/powerpoint/2010/main" val="35979556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4BB77-AE45-4A91-8A55-334DF21F3E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EA912E-A961-4D71-B6EA-43A88E19C1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027A504-EE67-4740-8FE6-875B00465C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B5F1744-A6DA-4817-B782-6E01D12B1A03}"/>
              </a:ext>
            </a:extLst>
          </p:cNvPr>
          <p:cNvSpPr>
            <a:spLocks noGrp="1"/>
          </p:cNvSpPr>
          <p:nvPr>
            <p:ph type="dt" sz="half" idx="10"/>
          </p:nvPr>
        </p:nvSpPr>
        <p:spPr/>
        <p:txBody>
          <a:bodyPr/>
          <a:lstStyle/>
          <a:p>
            <a:fld id="{D9234EF6-59A3-4A9D-8D92-0FABE4DDC9A7}" type="datetimeFigureOut">
              <a:rPr lang="en-GB" smtClean="0"/>
              <a:t>10/02/2020</a:t>
            </a:fld>
            <a:endParaRPr lang="en-GB"/>
          </a:p>
        </p:txBody>
      </p:sp>
      <p:sp>
        <p:nvSpPr>
          <p:cNvPr id="6" name="Footer Placeholder 5">
            <a:extLst>
              <a:ext uri="{FF2B5EF4-FFF2-40B4-BE49-F238E27FC236}">
                <a16:creationId xmlns:a16="http://schemas.microsoft.com/office/drawing/2014/main" id="{495EBAFB-0F09-4798-952D-E83683EDC8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076170-7A55-432A-B7D6-3C430AB1D002}"/>
              </a:ext>
            </a:extLst>
          </p:cNvPr>
          <p:cNvSpPr>
            <a:spLocks noGrp="1"/>
          </p:cNvSpPr>
          <p:nvPr>
            <p:ph type="sldNum" sz="quarter" idx="12"/>
          </p:nvPr>
        </p:nvSpPr>
        <p:spPr/>
        <p:txBody>
          <a:bodyPr/>
          <a:lstStyle/>
          <a:p>
            <a:fld id="{907045A9-5D16-4299-9486-59AE6B513924}" type="slidenum">
              <a:rPr lang="en-GB" smtClean="0"/>
              <a:t>‹#›</a:t>
            </a:fld>
            <a:endParaRPr lang="en-GB"/>
          </a:p>
        </p:txBody>
      </p:sp>
    </p:spTree>
    <p:extLst>
      <p:ext uri="{BB962C8B-B14F-4D97-AF65-F5344CB8AC3E}">
        <p14:creationId xmlns:p14="http://schemas.microsoft.com/office/powerpoint/2010/main" val="3255150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F9071-1BDD-4518-A0CB-7FBBCE588BA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F310B7-CAF2-4369-814D-56EAAB68DA5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59C8F20-C997-46FB-B9FE-B57E85B2A0A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907533B-B918-429D-B344-BE45622983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518E758-E371-42AF-BB94-B7D09CC82A3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A789395-BD2D-4E27-A754-C6AAB690CBA0}"/>
              </a:ext>
            </a:extLst>
          </p:cNvPr>
          <p:cNvSpPr>
            <a:spLocks noGrp="1"/>
          </p:cNvSpPr>
          <p:nvPr>
            <p:ph type="dt" sz="half" idx="10"/>
          </p:nvPr>
        </p:nvSpPr>
        <p:spPr/>
        <p:txBody>
          <a:bodyPr/>
          <a:lstStyle/>
          <a:p>
            <a:fld id="{D9234EF6-59A3-4A9D-8D92-0FABE4DDC9A7}" type="datetimeFigureOut">
              <a:rPr lang="en-GB" smtClean="0"/>
              <a:t>10/02/2020</a:t>
            </a:fld>
            <a:endParaRPr lang="en-GB"/>
          </a:p>
        </p:txBody>
      </p:sp>
      <p:sp>
        <p:nvSpPr>
          <p:cNvPr id="8" name="Footer Placeholder 7">
            <a:extLst>
              <a:ext uri="{FF2B5EF4-FFF2-40B4-BE49-F238E27FC236}">
                <a16:creationId xmlns:a16="http://schemas.microsoft.com/office/drawing/2014/main" id="{9FADB00C-78CC-4083-9E39-0AE465AC78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92405F3-A834-423C-93B4-CA1BFF964D30}"/>
              </a:ext>
            </a:extLst>
          </p:cNvPr>
          <p:cNvSpPr>
            <a:spLocks noGrp="1"/>
          </p:cNvSpPr>
          <p:nvPr>
            <p:ph type="sldNum" sz="quarter" idx="12"/>
          </p:nvPr>
        </p:nvSpPr>
        <p:spPr/>
        <p:txBody>
          <a:bodyPr/>
          <a:lstStyle/>
          <a:p>
            <a:fld id="{907045A9-5D16-4299-9486-59AE6B513924}" type="slidenum">
              <a:rPr lang="en-GB" smtClean="0"/>
              <a:t>‹#›</a:t>
            </a:fld>
            <a:endParaRPr lang="en-GB"/>
          </a:p>
        </p:txBody>
      </p:sp>
    </p:spTree>
    <p:extLst>
      <p:ext uri="{BB962C8B-B14F-4D97-AF65-F5344CB8AC3E}">
        <p14:creationId xmlns:p14="http://schemas.microsoft.com/office/powerpoint/2010/main" val="383807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4CA3E-FA85-4DDA-A67C-7A6F27D6826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33F6206-0804-4F7A-ABAC-21808E0BBAB4}"/>
              </a:ext>
            </a:extLst>
          </p:cNvPr>
          <p:cNvSpPr>
            <a:spLocks noGrp="1"/>
          </p:cNvSpPr>
          <p:nvPr>
            <p:ph type="dt" sz="half" idx="10"/>
          </p:nvPr>
        </p:nvSpPr>
        <p:spPr/>
        <p:txBody>
          <a:bodyPr/>
          <a:lstStyle/>
          <a:p>
            <a:fld id="{D9234EF6-59A3-4A9D-8D92-0FABE4DDC9A7}" type="datetimeFigureOut">
              <a:rPr lang="en-GB" smtClean="0"/>
              <a:t>10/02/2020</a:t>
            </a:fld>
            <a:endParaRPr lang="en-GB"/>
          </a:p>
        </p:txBody>
      </p:sp>
      <p:sp>
        <p:nvSpPr>
          <p:cNvPr id="4" name="Footer Placeholder 3">
            <a:extLst>
              <a:ext uri="{FF2B5EF4-FFF2-40B4-BE49-F238E27FC236}">
                <a16:creationId xmlns:a16="http://schemas.microsoft.com/office/drawing/2014/main" id="{B70E2C11-CB7E-4E12-8A8D-F0CA3BD759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CC41B31-1135-4F4F-9D2C-0A955199B0AE}"/>
              </a:ext>
            </a:extLst>
          </p:cNvPr>
          <p:cNvSpPr>
            <a:spLocks noGrp="1"/>
          </p:cNvSpPr>
          <p:nvPr>
            <p:ph type="sldNum" sz="quarter" idx="12"/>
          </p:nvPr>
        </p:nvSpPr>
        <p:spPr/>
        <p:txBody>
          <a:bodyPr/>
          <a:lstStyle/>
          <a:p>
            <a:fld id="{907045A9-5D16-4299-9486-59AE6B513924}" type="slidenum">
              <a:rPr lang="en-GB" smtClean="0"/>
              <a:t>‹#›</a:t>
            </a:fld>
            <a:endParaRPr lang="en-GB"/>
          </a:p>
        </p:txBody>
      </p:sp>
    </p:spTree>
    <p:extLst>
      <p:ext uri="{BB962C8B-B14F-4D97-AF65-F5344CB8AC3E}">
        <p14:creationId xmlns:p14="http://schemas.microsoft.com/office/powerpoint/2010/main" val="3657001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93D5D0-2FFD-4DEA-ADDA-F9FC6BDFE532}"/>
              </a:ext>
            </a:extLst>
          </p:cNvPr>
          <p:cNvSpPr>
            <a:spLocks noGrp="1"/>
          </p:cNvSpPr>
          <p:nvPr>
            <p:ph type="dt" sz="half" idx="10"/>
          </p:nvPr>
        </p:nvSpPr>
        <p:spPr/>
        <p:txBody>
          <a:bodyPr/>
          <a:lstStyle/>
          <a:p>
            <a:fld id="{D9234EF6-59A3-4A9D-8D92-0FABE4DDC9A7}" type="datetimeFigureOut">
              <a:rPr lang="en-GB" smtClean="0"/>
              <a:t>10/02/2020</a:t>
            </a:fld>
            <a:endParaRPr lang="en-GB"/>
          </a:p>
        </p:txBody>
      </p:sp>
      <p:sp>
        <p:nvSpPr>
          <p:cNvPr id="3" name="Footer Placeholder 2">
            <a:extLst>
              <a:ext uri="{FF2B5EF4-FFF2-40B4-BE49-F238E27FC236}">
                <a16:creationId xmlns:a16="http://schemas.microsoft.com/office/drawing/2014/main" id="{F340E99D-0EE5-4662-AA3F-90810128140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CFACFC2-A49B-4F57-99BD-0077DE163432}"/>
              </a:ext>
            </a:extLst>
          </p:cNvPr>
          <p:cNvSpPr>
            <a:spLocks noGrp="1"/>
          </p:cNvSpPr>
          <p:nvPr>
            <p:ph type="sldNum" sz="quarter" idx="12"/>
          </p:nvPr>
        </p:nvSpPr>
        <p:spPr/>
        <p:txBody>
          <a:bodyPr/>
          <a:lstStyle/>
          <a:p>
            <a:fld id="{907045A9-5D16-4299-9486-59AE6B513924}" type="slidenum">
              <a:rPr lang="en-GB" smtClean="0"/>
              <a:t>‹#›</a:t>
            </a:fld>
            <a:endParaRPr lang="en-GB"/>
          </a:p>
        </p:txBody>
      </p:sp>
    </p:spTree>
    <p:extLst>
      <p:ext uri="{BB962C8B-B14F-4D97-AF65-F5344CB8AC3E}">
        <p14:creationId xmlns:p14="http://schemas.microsoft.com/office/powerpoint/2010/main" val="3128168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64896-27AB-4ACC-9DED-C2CDE89F89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E98A8A3-7457-4F88-8575-BAC89036D7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57CD791-B486-40EA-A2B4-B41A6B53EE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0FC48D-4BAE-4966-8443-AB3F6F70CC02}"/>
              </a:ext>
            </a:extLst>
          </p:cNvPr>
          <p:cNvSpPr>
            <a:spLocks noGrp="1"/>
          </p:cNvSpPr>
          <p:nvPr>
            <p:ph type="dt" sz="half" idx="10"/>
          </p:nvPr>
        </p:nvSpPr>
        <p:spPr/>
        <p:txBody>
          <a:bodyPr/>
          <a:lstStyle/>
          <a:p>
            <a:fld id="{D9234EF6-59A3-4A9D-8D92-0FABE4DDC9A7}" type="datetimeFigureOut">
              <a:rPr lang="en-GB" smtClean="0"/>
              <a:t>10/02/2020</a:t>
            </a:fld>
            <a:endParaRPr lang="en-GB"/>
          </a:p>
        </p:txBody>
      </p:sp>
      <p:sp>
        <p:nvSpPr>
          <p:cNvPr id="6" name="Footer Placeholder 5">
            <a:extLst>
              <a:ext uri="{FF2B5EF4-FFF2-40B4-BE49-F238E27FC236}">
                <a16:creationId xmlns:a16="http://schemas.microsoft.com/office/drawing/2014/main" id="{3D3D62AE-362C-48EB-9922-C93BEA4999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376DD6-3A03-4349-AAF0-4CBDC3F58D5C}"/>
              </a:ext>
            </a:extLst>
          </p:cNvPr>
          <p:cNvSpPr>
            <a:spLocks noGrp="1"/>
          </p:cNvSpPr>
          <p:nvPr>
            <p:ph type="sldNum" sz="quarter" idx="12"/>
          </p:nvPr>
        </p:nvSpPr>
        <p:spPr/>
        <p:txBody>
          <a:bodyPr/>
          <a:lstStyle/>
          <a:p>
            <a:fld id="{907045A9-5D16-4299-9486-59AE6B513924}" type="slidenum">
              <a:rPr lang="en-GB" smtClean="0"/>
              <a:t>‹#›</a:t>
            </a:fld>
            <a:endParaRPr lang="en-GB"/>
          </a:p>
        </p:txBody>
      </p:sp>
    </p:spTree>
    <p:extLst>
      <p:ext uri="{BB962C8B-B14F-4D97-AF65-F5344CB8AC3E}">
        <p14:creationId xmlns:p14="http://schemas.microsoft.com/office/powerpoint/2010/main" val="3295888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14C10-4231-40AB-A1B4-A247FC3D89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566356B-C12B-4B42-997D-F68C12BFCE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8D7D91-C4B5-460A-91A4-3BDB254089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3F1C2-D932-4A96-9869-3900F8A368BF}"/>
              </a:ext>
            </a:extLst>
          </p:cNvPr>
          <p:cNvSpPr>
            <a:spLocks noGrp="1"/>
          </p:cNvSpPr>
          <p:nvPr>
            <p:ph type="dt" sz="half" idx="10"/>
          </p:nvPr>
        </p:nvSpPr>
        <p:spPr/>
        <p:txBody>
          <a:bodyPr/>
          <a:lstStyle/>
          <a:p>
            <a:fld id="{D9234EF6-59A3-4A9D-8D92-0FABE4DDC9A7}" type="datetimeFigureOut">
              <a:rPr lang="en-GB" smtClean="0"/>
              <a:t>10/02/2020</a:t>
            </a:fld>
            <a:endParaRPr lang="en-GB"/>
          </a:p>
        </p:txBody>
      </p:sp>
      <p:sp>
        <p:nvSpPr>
          <p:cNvPr id="6" name="Footer Placeholder 5">
            <a:extLst>
              <a:ext uri="{FF2B5EF4-FFF2-40B4-BE49-F238E27FC236}">
                <a16:creationId xmlns:a16="http://schemas.microsoft.com/office/drawing/2014/main" id="{313206CD-0AF3-495C-969B-1B9F49130D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DE494B-B284-494D-A9E5-6B38F642FA60}"/>
              </a:ext>
            </a:extLst>
          </p:cNvPr>
          <p:cNvSpPr>
            <a:spLocks noGrp="1"/>
          </p:cNvSpPr>
          <p:nvPr>
            <p:ph type="sldNum" sz="quarter" idx="12"/>
          </p:nvPr>
        </p:nvSpPr>
        <p:spPr/>
        <p:txBody>
          <a:bodyPr/>
          <a:lstStyle/>
          <a:p>
            <a:fld id="{907045A9-5D16-4299-9486-59AE6B513924}" type="slidenum">
              <a:rPr lang="en-GB" smtClean="0"/>
              <a:t>‹#›</a:t>
            </a:fld>
            <a:endParaRPr lang="en-GB"/>
          </a:p>
        </p:txBody>
      </p:sp>
    </p:spTree>
    <p:extLst>
      <p:ext uri="{BB962C8B-B14F-4D97-AF65-F5344CB8AC3E}">
        <p14:creationId xmlns:p14="http://schemas.microsoft.com/office/powerpoint/2010/main" val="3099425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3FFC9-AA71-4096-9C54-70CDA057511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5F0902-B9A9-42FC-9052-0F17483FD50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B550DD-CBC6-47DD-9216-E5B669CA7ED1}"/>
              </a:ext>
            </a:extLst>
          </p:cNvPr>
          <p:cNvSpPr>
            <a:spLocks noGrp="1"/>
          </p:cNvSpPr>
          <p:nvPr>
            <p:ph type="dt" sz="half" idx="10"/>
          </p:nvPr>
        </p:nvSpPr>
        <p:spPr/>
        <p:txBody>
          <a:bodyPr/>
          <a:lstStyle/>
          <a:p>
            <a:fld id="{D9234EF6-59A3-4A9D-8D92-0FABE4DDC9A7}" type="datetimeFigureOut">
              <a:rPr lang="en-GB" smtClean="0"/>
              <a:t>10/02/2020</a:t>
            </a:fld>
            <a:endParaRPr lang="en-GB"/>
          </a:p>
        </p:txBody>
      </p:sp>
      <p:sp>
        <p:nvSpPr>
          <p:cNvPr id="5" name="Footer Placeholder 4">
            <a:extLst>
              <a:ext uri="{FF2B5EF4-FFF2-40B4-BE49-F238E27FC236}">
                <a16:creationId xmlns:a16="http://schemas.microsoft.com/office/drawing/2014/main" id="{AF03CED9-224A-4A72-95F9-6AC2086CCD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8F25C0-1912-4828-B90C-6C3D7E4A49B1}"/>
              </a:ext>
            </a:extLst>
          </p:cNvPr>
          <p:cNvSpPr>
            <a:spLocks noGrp="1"/>
          </p:cNvSpPr>
          <p:nvPr>
            <p:ph type="sldNum" sz="quarter" idx="12"/>
          </p:nvPr>
        </p:nvSpPr>
        <p:spPr/>
        <p:txBody>
          <a:bodyPr/>
          <a:lstStyle/>
          <a:p>
            <a:fld id="{907045A9-5D16-4299-9486-59AE6B513924}" type="slidenum">
              <a:rPr lang="en-GB" smtClean="0"/>
              <a:t>‹#›</a:t>
            </a:fld>
            <a:endParaRPr lang="en-GB"/>
          </a:p>
        </p:txBody>
      </p:sp>
    </p:spTree>
    <p:extLst>
      <p:ext uri="{BB962C8B-B14F-4D97-AF65-F5344CB8AC3E}">
        <p14:creationId xmlns:p14="http://schemas.microsoft.com/office/powerpoint/2010/main" val="35537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3DACD5-BC85-4AF0-8A4A-F56CB8B2E36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C88B28-DBED-4101-A7DE-11B7C936813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DF8084-C22E-4624-8C3A-0391CAB66905}"/>
              </a:ext>
            </a:extLst>
          </p:cNvPr>
          <p:cNvSpPr>
            <a:spLocks noGrp="1"/>
          </p:cNvSpPr>
          <p:nvPr>
            <p:ph type="dt" sz="half" idx="10"/>
          </p:nvPr>
        </p:nvSpPr>
        <p:spPr/>
        <p:txBody>
          <a:bodyPr/>
          <a:lstStyle/>
          <a:p>
            <a:fld id="{D9234EF6-59A3-4A9D-8D92-0FABE4DDC9A7}" type="datetimeFigureOut">
              <a:rPr lang="en-GB" smtClean="0"/>
              <a:t>10/02/2020</a:t>
            </a:fld>
            <a:endParaRPr lang="en-GB"/>
          </a:p>
        </p:txBody>
      </p:sp>
      <p:sp>
        <p:nvSpPr>
          <p:cNvPr id="5" name="Footer Placeholder 4">
            <a:extLst>
              <a:ext uri="{FF2B5EF4-FFF2-40B4-BE49-F238E27FC236}">
                <a16:creationId xmlns:a16="http://schemas.microsoft.com/office/drawing/2014/main" id="{48A335D3-711E-4096-93A5-70571AF870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11C226-67A4-4F3E-A3EA-BD2A1A3CCA5A}"/>
              </a:ext>
            </a:extLst>
          </p:cNvPr>
          <p:cNvSpPr>
            <a:spLocks noGrp="1"/>
          </p:cNvSpPr>
          <p:nvPr>
            <p:ph type="sldNum" sz="quarter" idx="12"/>
          </p:nvPr>
        </p:nvSpPr>
        <p:spPr/>
        <p:txBody>
          <a:bodyPr/>
          <a:lstStyle/>
          <a:p>
            <a:fld id="{907045A9-5D16-4299-9486-59AE6B513924}" type="slidenum">
              <a:rPr lang="en-GB" smtClean="0"/>
              <a:t>‹#›</a:t>
            </a:fld>
            <a:endParaRPr lang="en-GB"/>
          </a:p>
        </p:txBody>
      </p:sp>
    </p:spTree>
    <p:extLst>
      <p:ext uri="{BB962C8B-B14F-4D97-AF65-F5344CB8AC3E}">
        <p14:creationId xmlns:p14="http://schemas.microsoft.com/office/powerpoint/2010/main" val="1607164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1C288C-B3EA-4BF7-A722-1F4C75B4F6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37016A-EC9D-405D-83D4-AD409E5C18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3FBFEB-01C1-4057-8173-E88AB20727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234EF6-59A3-4A9D-8D92-0FABE4DDC9A7}" type="datetimeFigureOut">
              <a:rPr lang="en-GB" smtClean="0"/>
              <a:t>10/02/2020</a:t>
            </a:fld>
            <a:endParaRPr lang="en-GB"/>
          </a:p>
        </p:txBody>
      </p:sp>
      <p:sp>
        <p:nvSpPr>
          <p:cNvPr id="5" name="Footer Placeholder 4">
            <a:extLst>
              <a:ext uri="{FF2B5EF4-FFF2-40B4-BE49-F238E27FC236}">
                <a16:creationId xmlns:a16="http://schemas.microsoft.com/office/drawing/2014/main" id="{2D4D3A56-E10E-4B6A-AD0B-6C2D1DC69D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46C4E89-3D3E-4509-A4CD-092AAF14B4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7045A9-5D16-4299-9486-59AE6B513924}" type="slidenum">
              <a:rPr lang="en-GB" smtClean="0"/>
              <a:t>‹#›</a:t>
            </a:fld>
            <a:endParaRPr lang="en-GB"/>
          </a:p>
        </p:txBody>
      </p:sp>
    </p:spTree>
    <p:extLst>
      <p:ext uri="{BB962C8B-B14F-4D97-AF65-F5344CB8AC3E}">
        <p14:creationId xmlns:p14="http://schemas.microsoft.com/office/powerpoint/2010/main" val="1351854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4.emf"/><Relationship Id="rId4" Type="http://schemas.openxmlformats.org/officeDocument/2006/relationships/oleObject" Target="../embeddings/oleObject1.bin"/></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E3EF8AA-1452-4099-AB03-1E8D3E3379F8}"/>
              </a:ext>
            </a:extLst>
          </p:cNvPr>
          <p:cNvSpPr>
            <a:spLocks noGrp="1"/>
          </p:cNvSpPr>
          <p:nvPr>
            <p:ph type="title"/>
          </p:nvPr>
        </p:nvSpPr>
        <p:spPr>
          <a:xfrm>
            <a:off x="1136428" y="627564"/>
            <a:ext cx="7474172" cy="1325563"/>
          </a:xfrm>
        </p:spPr>
        <p:txBody>
          <a:bodyPr>
            <a:normAutofit/>
          </a:bodyPr>
          <a:lstStyle/>
          <a:p>
            <a:pPr>
              <a:defRPr/>
            </a:pPr>
            <a:r>
              <a:rPr lang="en-GB"/>
              <a:t> What is Dementia?</a:t>
            </a:r>
          </a:p>
        </p:txBody>
      </p:sp>
      <p:sp>
        <p:nvSpPr>
          <p:cNvPr id="4" name="Content Placeholder 3">
            <a:extLst>
              <a:ext uri="{FF2B5EF4-FFF2-40B4-BE49-F238E27FC236}">
                <a16:creationId xmlns:a16="http://schemas.microsoft.com/office/drawing/2014/main" id="{4DEFDDC5-9832-42DF-867C-E21B81679FAD}"/>
              </a:ext>
            </a:extLst>
          </p:cNvPr>
          <p:cNvSpPr>
            <a:spLocks noGrp="1"/>
          </p:cNvSpPr>
          <p:nvPr>
            <p:ph idx="1"/>
          </p:nvPr>
        </p:nvSpPr>
        <p:spPr>
          <a:xfrm>
            <a:off x="1136429" y="2278173"/>
            <a:ext cx="6467867" cy="3450613"/>
          </a:xfrm>
        </p:spPr>
        <p:txBody>
          <a:bodyPr anchor="ctr">
            <a:normAutofit/>
          </a:bodyPr>
          <a:lstStyle/>
          <a:p>
            <a:pPr>
              <a:defRPr/>
            </a:pPr>
            <a:r>
              <a:rPr lang="en-GB" sz="2400"/>
              <a:t>The term Dementia is used to describe the collection of symptoms including a decline in memory, reasoning and communication skills, and a gradual loss of skills needed to carry out daily activities.</a:t>
            </a:r>
          </a:p>
          <a:p>
            <a:pPr>
              <a:defRPr/>
            </a:pPr>
            <a:r>
              <a:rPr lang="en-GB" sz="2400"/>
              <a:t>These symptoms are caused by structural and chemical changes in the brain as a result of physical diseases such as Alzheimer’s disease. </a:t>
            </a:r>
          </a:p>
          <a:p>
            <a:pPr marL="0" indent="0">
              <a:buNone/>
              <a:defRPr/>
            </a:pPr>
            <a:endParaRPr lang="en-GB" sz="2400"/>
          </a:p>
        </p:txBody>
      </p:sp>
      <p:sp>
        <p:nvSpPr>
          <p:cNvPr id="11" name="Rectangle 1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Brain in head">
            <a:extLst>
              <a:ext uri="{FF2B5EF4-FFF2-40B4-BE49-F238E27FC236}">
                <a16:creationId xmlns:a16="http://schemas.microsoft.com/office/drawing/2014/main" id="{9B39C9F7-8AC4-495F-9EEF-1C264CE5E1B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13987" y="2857501"/>
            <a:ext cx="1142998" cy="114299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Rectangle 2">
            <a:extLst>
              <a:ext uri="{FF2B5EF4-FFF2-40B4-BE49-F238E27FC236}">
                <a16:creationId xmlns:a16="http://schemas.microsoft.com/office/drawing/2014/main" id="{8B55BC1B-F076-4C2F-A57B-1FF50A97D53A}"/>
              </a:ext>
            </a:extLst>
          </p:cNvPr>
          <p:cNvSpPr txBox="1">
            <a:spLocks noChangeArrowheads="1"/>
          </p:cNvSpPr>
          <p:nvPr/>
        </p:nvSpPr>
        <p:spPr bwMode="auto">
          <a:xfrm>
            <a:off x="640079" y="2053641"/>
            <a:ext cx="3669161" cy="2760098"/>
          </a:xfrm>
          <a:prstGeom prst="rect">
            <a:avLst/>
          </a:prstGeom>
        </p:spPr>
        <p:txBody>
          <a:bodyPr vert="horz" lIns="91440" tIns="45720" rIns="91440" bIns="45720" rtlCol="0" anchor="ctr">
            <a:normAutofit/>
          </a:bodyPr>
          <a:lstStyle/>
          <a:p>
            <a:pPr marL="354013">
              <a:lnSpc>
                <a:spcPct val="90000"/>
              </a:lnSpc>
              <a:spcBef>
                <a:spcPct val="0"/>
              </a:spcBef>
              <a:spcAft>
                <a:spcPts val="600"/>
              </a:spcAft>
              <a:defRPr/>
            </a:pPr>
            <a:r>
              <a:rPr lang="en-US" sz="4400" kern="1200">
                <a:solidFill>
                  <a:srgbClr val="FFFFFF"/>
                </a:solidFill>
                <a:latin typeface="+mj-lt"/>
                <a:ea typeface="+mj-ea"/>
                <a:cs typeface="+mj-cs"/>
              </a:rPr>
              <a:t>Symptoms of Dementia</a:t>
            </a:r>
          </a:p>
        </p:txBody>
      </p:sp>
      <p:sp>
        <p:nvSpPr>
          <p:cNvPr id="3075" name="Rectangle 4">
            <a:extLst>
              <a:ext uri="{FF2B5EF4-FFF2-40B4-BE49-F238E27FC236}">
                <a16:creationId xmlns:a16="http://schemas.microsoft.com/office/drawing/2014/main" id="{E76CF1BE-C30B-4A65-AB07-516C0747DE24}"/>
              </a:ext>
            </a:extLst>
          </p:cNvPr>
          <p:cNvSpPr txBox="1">
            <a:spLocks noChangeArrowheads="1"/>
          </p:cNvSpPr>
          <p:nvPr/>
        </p:nvSpPr>
        <p:spPr bwMode="auto">
          <a:xfrm>
            <a:off x="6090574" y="801866"/>
            <a:ext cx="5306084" cy="523063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indent="-228600" eaLnBrk="1" hangingPunct="1">
              <a:lnSpc>
                <a:spcPct val="90000"/>
              </a:lnSpc>
              <a:buFont typeface="Arial" panose="020B0604020202020204" pitchFamily="34" charset="0"/>
              <a:buChar char="•"/>
              <a:defRPr/>
            </a:pPr>
            <a:r>
              <a:rPr lang="en-US" altLang="en-US" sz="2400" b="1">
                <a:solidFill>
                  <a:srgbClr val="000000"/>
                </a:solidFill>
                <a:latin typeface="+mn-lt"/>
              </a:rPr>
              <a:t>Loss of memory </a:t>
            </a:r>
            <a:r>
              <a:rPr lang="en-US" altLang="en-US" sz="2400">
                <a:solidFill>
                  <a:srgbClr val="000000"/>
                </a:solidFill>
                <a:latin typeface="+mn-lt"/>
              </a:rPr>
              <a:t>– problems with day to day memory  with difficulty recalling events that happened recently</a:t>
            </a:r>
          </a:p>
          <a:p>
            <a:pPr indent="-228600" eaLnBrk="1" hangingPunct="1">
              <a:lnSpc>
                <a:spcPct val="90000"/>
              </a:lnSpc>
              <a:buFont typeface="Arial" panose="020B0604020202020204" pitchFamily="34" charset="0"/>
              <a:buChar char="•"/>
              <a:defRPr/>
            </a:pPr>
            <a:r>
              <a:rPr lang="en-US" altLang="en-US" sz="2400" b="1">
                <a:solidFill>
                  <a:srgbClr val="000000"/>
                </a:solidFill>
                <a:latin typeface="+mn-lt"/>
              </a:rPr>
              <a:t>Concentrating, planning and organising </a:t>
            </a:r>
            <a:r>
              <a:rPr lang="en-US" altLang="en-US" sz="2400">
                <a:solidFill>
                  <a:srgbClr val="000000"/>
                </a:solidFill>
                <a:latin typeface="+mn-lt"/>
              </a:rPr>
              <a:t>– difficulties making decisions , solving problems or carrying out a sequence of tasks  </a:t>
            </a:r>
          </a:p>
          <a:p>
            <a:pPr indent="-228600" eaLnBrk="1" hangingPunct="1">
              <a:lnSpc>
                <a:spcPct val="90000"/>
              </a:lnSpc>
              <a:buFont typeface="Arial" panose="020B0604020202020204" pitchFamily="34" charset="0"/>
              <a:buChar char="•"/>
              <a:defRPr/>
            </a:pPr>
            <a:r>
              <a:rPr lang="en-US" altLang="en-US" sz="2400" b="1">
                <a:solidFill>
                  <a:srgbClr val="000000"/>
                </a:solidFill>
                <a:latin typeface="+mn-lt"/>
              </a:rPr>
              <a:t>Language</a:t>
            </a:r>
            <a:r>
              <a:rPr lang="en-US" altLang="en-US" sz="2400">
                <a:solidFill>
                  <a:srgbClr val="000000"/>
                </a:solidFill>
                <a:latin typeface="+mn-lt"/>
              </a:rPr>
              <a:t> – difficulties in understanding what people are saying and or finding the right word for something</a:t>
            </a:r>
          </a:p>
          <a:p>
            <a:pPr indent="-228600" eaLnBrk="1" hangingPunct="1">
              <a:lnSpc>
                <a:spcPct val="90000"/>
              </a:lnSpc>
              <a:buFont typeface="Arial" panose="020B0604020202020204" pitchFamily="34" charset="0"/>
              <a:buChar char="•"/>
              <a:defRPr/>
            </a:pPr>
            <a:endParaRPr lang="en-US" altLang="en-US" sz="2400">
              <a:solidFill>
                <a:srgbClr val="000000"/>
              </a:solidFill>
              <a:latin typeface="+mn-lt"/>
            </a:endParaRPr>
          </a:p>
          <a:p>
            <a:pPr indent="-228600" eaLnBrk="1" hangingPunct="1">
              <a:lnSpc>
                <a:spcPct val="90000"/>
              </a:lnSpc>
              <a:buFont typeface="Arial" panose="020B0604020202020204" pitchFamily="34" charset="0"/>
              <a:buChar char="•"/>
              <a:defRPr/>
            </a:pPr>
            <a:endParaRPr lang="en-US" altLang="en-US" sz="2400">
              <a:solidFill>
                <a:srgbClr val="000000"/>
              </a:solidFill>
              <a:latin typeface="+mn-lt"/>
            </a:endParaRPr>
          </a:p>
          <a:p>
            <a:pPr indent="-228600" eaLnBrk="1" hangingPunct="1">
              <a:lnSpc>
                <a:spcPct val="90000"/>
              </a:lnSpc>
              <a:buFont typeface="Arial" panose="020B0604020202020204" pitchFamily="34" charset="0"/>
              <a:buChar char="•"/>
              <a:defRPr/>
            </a:pPr>
            <a:endParaRPr lang="en-US" altLang="en-US" sz="2400">
              <a:solidFill>
                <a:srgbClr val="000000"/>
              </a:solidFill>
              <a:latin typeface="+mn-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Rectangle 2">
            <a:extLst>
              <a:ext uri="{FF2B5EF4-FFF2-40B4-BE49-F238E27FC236}">
                <a16:creationId xmlns:a16="http://schemas.microsoft.com/office/drawing/2014/main" id="{BBC14F75-D546-48B5-8849-15551559F4A9}"/>
              </a:ext>
            </a:extLst>
          </p:cNvPr>
          <p:cNvSpPr txBox="1">
            <a:spLocks noChangeArrowheads="1"/>
          </p:cNvSpPr>
          <p:nvPr/>
        </p:nvSpPr>
        <p:spPr bwMode="auto">
          <a:xfrm>
            <a:off x="640079" y="2053641"/>
            <a:ext cx="3669161" cy="2760098"/>
          </a:xfrm>
          <a:prstGeom prst="rect">
            <a:avLst/>
          </a:prstGeom>
        </p:spPr>
        <p:txBody>
          <a:bodyPr vert="horz" lIns="91440" tIns="45720" rIns="91440" bIns="45720" rtlCol="0" anchor="ctr">
            <a:normAutofit/>
          </a:bodyPr>
          <a:lstStyle/>
          <a:p>
            <a:pPr marL="354013">
              <a:lnSpc>
                <a:spcPct val="90000"/>
              </a:lnSpc>
              <a:spcBef>
                <a:spcPct val="0"/>
              </a:spcBef>
              <a:spcAft>
                <a:spcPts val="600"/>
              </a:spcAft>
              <a:defRPr/>
            </a:pPr>
            <a:r>
              <a:rPr lang="en-US" sz="3700" kern="1200">
                <a:solidFill>
                  <a:srgbClr val="FFFFFF"/>
                </a:solidFill>
                <a:latin typeface="+mj-lt"/>
                <a:ea typeface="+mj-ea"/>
                <a:cs typeface="+mj-cs"/>
              </a:rPr>
              <a:t>Its normal to forget , but sometimes its important to look deeper </a:t>
            </a:r>
          </a:p>
        </p:txBody>
      </p:sp>
      <p:sp>
        <p:nvSpPr>
          <p:cNvPr id="3075" name="Rectangle 4">
            <a:extLst>
              <a:ext uri="{FF2B5EF4-FFF2-40B4-BE49-F238E27FC236}">
                <a16:creationId xmlns:a16="http://schemas.microsoft.com/office/drawing/2014/main" id="{08E23FF6-D36A-4A0A-8697-C01034535E75}"/>
              </a:ext>
            </a:extLst>
          </p:cNvPr>
          <p:cNvSpPr txBox="1">
            <a:spLocks noChangeArrowheads="1"/>
          </p:cNvSpPr>
          <p:nvPr/>
        </p:nvSpPr>
        <p:spPr bwMode="auto">
          <a:xfrm>
            <a:off x="6090574" y="801866"/>
            <a:ext cx="5306084" cy="523063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indent="-228600" eaLnBrk="1" hangingPunct="1">
              <a:lnSpc>
                <a:spcPct val="90000"/>
              </a:lnSpc>
              <a:buFont typeface="Arial" panose="020B0604020202020204" pitchFamily="34" charset="0"/>
              <a:buChar char="•"/>
              <a:defRPr/>
            </a:pPr>
            <a:r>
              <a:rPr lang="en-US" altLang="en-US" sz="2400">
                <a:solidFill>
                  <a:srgbClr val="000000"/>
                </a:solidFill>
                <a:latin typeface="+mn-lt"/>
              </a:rPr>
              <a:t>What most people don’t know is there are many conditions that can mimic dementia.</a:t>
            </a:r>
          </a:p>
          <a:p>
            <a:pPr indent="-228600" eaLnBrk="1" hangingPunct="1">
              <a:lnSpc>
                <a:spcPct val="90000"/>
              </a:lnSpc>
              <a:buFont typeface="Arial" panose="020B0604020202020204" pitchFamily="34" charset="0"/>
              <a:buChar char="•"/>
              <a:defRPr/>
            </a:pPr>
            <a:r>
              <a:rPr lang="en-US" altLang="en-US" sz="2400">
                <a:solidFill>
                  <a:srgbClr val="000000"/>
                </a:solidFill>
                <a:latin typeface="+mn-lt"/>
              </a:rPr>
              <a:t>Walking out of ASDA and not remembering where you parked the car is one thing, walking out of ASDA and not knowing if your car is red, green or blue, is something else.</a:t>
            </a:r>
          </a:p>
          <a:p>
            <a:pPr indent="-228600" eaLnBrk="1" hangingPunct="1">
              <a:lnSpc>
                <a:spcPct val="90000"/>
              </a:lnSpc>
              <a:buFont typeface="Arial" panose="020B0604020202020204" pitchFamily="34" charset="0"/>
              <a:buChar char="•"/>
              <a:defRPr/>
            </a:pPr>
            <a:endParaRPr lang="en-US" altLang="en-US" sz="2400">
              <a:solidFill>
                <a:srgbClr val="000000"/>
              </a:solidFill>
              <a:latin typeface="+mn-lt"/>
            </a:endParaRPr>
          </a:p>
          <a:p>
            <a:pPr indent="-228600" eaLnBrk="1" hangingPunct="1">
              <a:lnSpc>
                <a:spcPct val="90000"/>
              </a:lnSpc>
              <a:buFont typeface="Arial" panose="020B0604020202020204" pitchFamily="34" charset="0"/>
              <a:buChar char="•"/>
              <a:defRPr/>
            </a:pPr>
            <a:endParaRPr lang="en-US" altLang="en-US" sz="2400">
              <a:solidFill>
                <a:srgbClr val="000000"/>
              </a:solidFill>
              <a:latin typeface="+mn-lt"/>
            </a:endParaRPr>
          </a:p>
          <a:p>
            <a:pPr indent="-228600" eaLnBrk="1" hangingPunct="1">
              <a:lnSpc>
                <a:spcPct val="90000"/>
              </a:lnSpc>
              <a:buFont typeface="Arial" panose="020B0604020202020204" pitchFamily="34" charset="0"/>
              <a:buChar char="•"/>
              <a:defRPr/>
            </a:pPr>
            <a:endParaRPr lang="en-US" altLang="en-US" sz="2400">
              <a:solidFill>
                <a:srgbClr val="000000"/>
              </a:solidFill>
              <a:latin typeface="+mn-l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CF349-3059-4566-9BFA-EB66EBBE2373}"/>
              </a:ext>
            </a:extLst>
          </p:cNvPr>
          <p:cNvSpPr>
            <a:spLocks noGrp="1"/>
          </p:cNvSpPr>
          <p:nvPr>
            <p:ph type="title"/>
          </p:nvPr>
        </p:nvSpPr>
        <p:spPr>
          <a:xfrm>
            <a:off x="1631950" y="1196975"/>
            <a:ext cx="7848600" cy="1143000"/>
          </a:xfrm>
          <a:solidFill>
            <a:schemeClr val="accent1">
              <a:lumMod val="75000"/>
            </a:schemeClr>
          </a:solidFill>
        </p:spPr>
        <p:txBody>
          <a:bodyPr/>
          <a:lstStyle/>
          <a:p>
            <a:pPr algn="l">
              <a:defRPr/>
            </a:pPr>
            <a:r>
              <a:rPr lang="en-GB" dirty="0">
                <a:solidFill>
                  <a:schemeClr val="bg1"/>
                </a:solidFill>
              </a:rPr>
              <a:t>Types of Dementia </a:t>
            </a:r>
          </a:p>
        </p:txBody>
      </p:sp>
      <p:sp>
        <p:nvSpPr>
          <p:cNvPr id="3" name="Content Placeholder 2">
            <a:extLst>
              <a:ext uri="{FF2B5EF4-FFF2-40B4-BE49-F238E27FC236}">
                <a16:creationId xmlns:a16="http://schemas.microsoft.com/office/drawing/2014/main" id="{C6F28BEC-4C73-4671-89D6-402243F074EF}"/>
              </a:ext>
            </a:extLst>
          </p:cNvPr>
          <p:cNvSpPr>
            <a:spLocks noGrp="1"/>
          </p:cNvSpPr>
          <p:nvPr>
            <p:ph idx="1"/>
          </p:nvPr>
        </p:nvSpPr>
        <p:spPr>
          <a:xfrm>
            <a:off x="1703512" y="4365105"/>
            <a:ext cx="8229600" cy="1656184"/>
          </a:xfrm>
        </p:spPr>
        <p:txBody>
          <a:bodyPr>
            <a:normAutofit fontScale="47500" lnSpcReduction="20000"/>
          </a:bodyPr>
          <a:lstStyle/>
          <a:p>
            <a:pPr marL="0" indent="0">
              <a:buNone/>
              <a:defRPr/>
            </a:pPr>
            <a:endParaRPr lang="en-GB" dirty="0"/>
          </a:p>
          <a:p>
            <a:pPr marL="0" indent="0">
              <a:buNone/>
              <a:defRPr/>
            </a:pPr>
            <a:endParaRPr lang="en-GB" dirty="0"/>
          </a:p>
          <a:p>
            <a:pPr marL="0" indent="0">
              <a:buNone/>
              <a:defRPr/>
            </a:pPr>
            <a:r>
              <a:rPr lang="en-GB" b="1" kern="10" dirty="0">
                <a:ln w="12700">
                  <a:solidFill>
                    <a:srgbClr val="C4B596"/>
                  </a:solidFill>
                  <a:miter lim="800000"/>
                  <a:headEnd type="none" w="sm" len="sm"/>
                  <a:tailEnd type="none" w="sm" len="sm"/>
                </a:ln>
                <a:solidFill>
                  <a:srgbClr val="000080"/>
                </a:solidFill>
                <a:effectLst>
                  <a:outerShdw dist="53882" dir="2700000" algn="ctr" rotWithShape="0">
                    <a:srgbClr val="CBCBCB"/>
                  </a:outerShdw>
                </a:effectLst>
                <a:cs typeface="Times New Roman"/>
              </a:rPr>
              <a:t>Vascular				</a:t>
            </a:r>
            <a:r>
              <a:rPr lang="en-US" b="1" kern="10" dirty="0" err="1">
                <a:ln w="12700">
                  <a:solidFill>
                    <a:srgbClr val="C4B596"/>
                  </a:solidFill>
                  <a:miter lim="800000"/>
                  <a:headEnd type="none" w="sm" len="sm"/>
                  <a:tailEnd type="none" w="sm" len="sm"/>
                </a:ln>
                <a:solidFill>
                  <a:srgbClr val="000080"/>
                </a:solidFill>
                <a:effectLst>
                  <a:outerShdw dist="53882" dir="2700000" algn="ctr" rotWithShape="0">
                    <a:srgbClr val="CBCBCB"/>
                  </a:outerShdw>
                </a:effectLst>
                <a:ea typeface="+mn-lt"/>
                <a:cs typeface="+mn-lt"/>
              </a:rPr>
              <a:t>Frontotemporal</a:t>
            </a:r>
            <a:endParaRPr lang="en-US" b="1" kern="10" dirty="0">
              <a:ln w="12700">
                <a:solidFill>
                  <a:srgbClr val="C4B596"/>
                </a:solidFill>
                <a:miter lim="800000"/>
                <a:headEnd type="none" w="sm" len="sm"/>
                <a:tailEnd type="none" w="sm" len="sm"/>
              </a:ln>
              <a:solidFill>
                <a:srgbClr val="000080"/>
              </a:solidFill>
              <a:effectLst>
                <a:outerShdw dist="53882" dir="2700000" algn="ctr" rotWithShape="0">
                  <a:srgbClr val="CBCBCB"/>
                </a:outerShdw>
              </a:effectLst>
              <a:ea typeface="+mn-lt"/>
              <a:cs typeface="+mn-lt"/>
            </a:endParaRPr>
          </a:p>
          <a:p>
            <a:pPr marL="0" indent="0">
              <a:buNone/>
              <a:defRPr/>
            </a:pPr>
            <a:endParaRPr lang="en-GB" b="1" kern="10" dirty="0">
              <a:ln w="12700">
                <a:solidFill>
                  <a:srgbClr val="C4B596"/>
                </a:solidFill>
                <a:miter lim="800000"/>
                <a:headEnd type="none" w="sm" len="sm"/>
                <a:tailEnd type="none" w="sm" len="sm"/>
              </a:ln>
              <a:solidFill>
                <a:srgbClr val="000080"/>
              </a:solidFill>
              <a:effectLst>
                <a:outerShdw dist="53882" dir="2700000" algn="ctr" rotWithShape="0">
                  <a:srgbClr val="CBCBCB"/>
                </a:outerShdw>
              </a:effectLst>
              <a:latin typeface="Times New Roman"/>
              <a:cs typeface="Times New Roman"/>
            </a:endParaRPr>
          </a:p>
          <a:p>
            <a:pPr marL="0" indent="0">
              <a:buNone/>
              <a:defRPr/>
            </a:pPr>
            <a:endParaRPr lang="en-GB" dirty="0"/>
          </a:p>
          <a:p>
            <a:pPr marL="0" indent="0">
              <a:buNone/>
              <a:defRPr/>
            </a:pPr>
            <a:r>
              <a:rPr lang="en-GB" sz="2400" dirty="0"/>
              <a:t>	</a:t>
            </a:r>
            <a:endParaRPr lang="en-GB" dirty="0">
              <a:solidFill>
                <a:schemeClr val="accent6">
                  <a:lumMod val="60000"/>
                  <a:lumOff val="40000"/>
                </a:schemeClr>
              </a:solidFill>
            </a:endParaRPr>
          </a:p>
        </p:txBody>
      </p:sp>
      <p:graphicFrame>
        <p:nvGraphicFramePr>
          <p:cNvPr id="7172" name="Object 3">
            <a:extLst>
              <a:ext uri="{FF2B5EF4-FFF2-40B4-BE49-F238E27FC236}">
                <a16:creationId xmlns:a16="http://schemas.microsoft.com/office/drawing/2014/main" id="{F3CC714C-E314-4EC2-8CB1-BE41E8CA7C9B}"/>
              </a:ext>
            </a:extLst>
          </p:cNvPr>
          <p:cNvGraphicFramePr>
            <a:graphicFrameLocks noChangeAspect="1"/>
          </p:cNvGraphicFramePr>
          <p:nvPr>
            <p:extLst>
              <p:ext uri="{D42A27DB-BD31-4B8C-83A1-F6EECF244321}">
                <p14:modId xmlns:p14="http://schemas.microsoft.com/office/powerpoint/2010/main" val="663787323"/>
              </p:ext>
            </p:extLst>
          </p:nvPr>
        </p:nvGraphicFramePr>
        <p:xfrm>
          <a:off x="1108075" y="2522538"/>
          <a:ext cx="7740650" cy="3138487"/>
        </p:xfrm>
        <a:graphic>
          <a:graphicData uri="http://schemas.openxmlformats.org/presentationml/2006/ole">
            <mc:AlternateContent xmlns:mc="http://schemas.openxmlformats.org/markup-compatibility/2006">
              <mc:Choice xmlns:v="urn:schemas-microsoft-com:vml" Requires="v">
                <p:oleObj spid="_x0000_s1027" name="Clip" r:id="rId4" imgW="30916800" imgH="26915400" progId="">
                  <p:embed/>
                </p:oleObj>
              </mc:Choice>
              <mc:Fallback>
                <p:oleObj name="Clip" r:id="rId4" imgW="30916800" imgH="26915400" progId="">
                  <p:embed/>
                  <p:pic>
                    <p:nvPicPr>
                      <p:cNvPr id="7172" name="Object 3">
                        <a:extLst>
                          <a:ext uri="{FF2B5EF4-FFF2-40B4-BE49-F238E27FC236}">
                            <a16:creationId xmlns:a16="http://schemas.microsoft.com/office/drawing/2014/main" id="{F3CC714C-E314-4EC2-8CB1-BE41E8CA7C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08075" y="2522538"/>
                        <a:ext cx="7740650" cy="3138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 name="Rectangle 5">
            <a:extLst>
              <a:ext uri="{FF2B5EF4-FFF2-40B4-BE49-F238E27FC236}">
                <a16:creationId xmlns:a16="http://schemas.microsoft.com/office/drawing/2014/main" id="{4483B96A-3EF7-4987-AB01-32DADEF4E46C}"/>
              </a:ext>
            </a:extLst>
          </p:cNvPr>
          <p:cNvSpPr/>
          <p:nvPr/>
        </p:nvSpPr>
        <p:spPr>
          <a:xfrm>
            <a:off x="2135560" y="4221089"/>
            <a:ext cx="2664296" cy="584775"/>
          </a:xfrm>
          <a:prstGeom prst="rect">
            <a:avLst/>
          </a:prstGeom>
        </p:spPr>
        <p:txBody>
          <a:bodyPr>
            <a:spAutoFit/>
          </a:bodyPr>
          <a:lstStyle/>
          <a:p>
            <a:pPr eaLnBrk="1" hangingPunct="1">
              <a:defRPr/>
            </a:pPr>
            <a:r>
              <a:rPr lang="en-US" sz="3200" b="1" kern="10" dirty="0">
                <a:ln w="12700">
                  <a:solidFill>
                    <a:srgbClr val="C4B596"/>
                  </a:solidFill>
                  <a:miter lim="800000"/>
                  <a:headEnd type="none" w="sm" len="sm"/>
                  <a:tailEnd type="none" w="sm" len="sm"/>
                </a:ln>
                <a:solidFill>
                  <a:srgbClr val="000080"/>
                </a:solidFill>
                <a:effectLst>
                  <a:outerShdw dist="53882" dir="2700000" algn="ctr" rotWithShape="0">
                    <a:srgbClr val="CBCBCB"/>
                  </a:outerShdw>
                </a:effectLst>
                <a:latin typeface="Arial" charset="0"/>
                <a:ea typeface="+mn-lt"/>
                <a:cs typeface="+mn-lt"/>
              </a:rPr>
              <a:t>Alzheimer’s</a:t>
            </a:r>
            <a:endParaRPr lang="en-GB" sz="3200" dirty="0">
              <a:latin typeface="Arial" charset="0"/>
            </a:endParaRPr>
          </a:p>
        </p:txBody>
      </p:sp>
      <p:sp>
        <p:nvSpPr>
          <p:cNvPr id="8" name="WordArt 7">
            <a:extLst>
              <a:ext uri="{FF2B5EF4-FFF2-40B4-BE49-F238E27FC236}">
                <a16:creationId xmlns:a16="http://schemas.microsoft.com/office/drawing/2014/main" id="{C8FB65AC-E67E-41DB-B069-C99A137C2101}"/>
              </a:ext>
            </a:extLst>
          </p:cNvPr>
          <p:cNvSpPr>
            <a:spLocks noChangeArrowheads="1" noChangeShapeType="1" noTextEdit="1"/>
          </p:cNvSpPr>
          <p:nvPr/>
        </p:nvSpPr>
        <p:spPr bwMode="auto">
          <a:xfrm>
            <a:off x="6456363" y="4221163"/>
            <a:ext cx="2895600" cy="501650"/>
          </a:xfrm>
          <a:prstGeom prst="rect">
            <a:avLst/>
          </a:prstGeom>
        </p:spPr>
        <p:txBody>
          <a:bodyPr wrap="none" fromWordArt="1">
            <a:prstTxWarp prst="textPlain">
              <a:avLst>
                <a:gd name="adj" fmla="val 50000"/>
              </a:avLst>
            </a:prstTxWarp>
          </a:bodyPr>
          <a:lstStyle/>
          <a:p>
            <a:pPr algn="ctr"/>
            <a:r>
              <a:rPr lang="en-GB" b="1" kern="10">
                <a:ln w="12700">
                  <a:solidFill>
                    <a:srgbClr val="C4B596"/>
                  </a:solidFill>
                  <a:miter lim="800000"/>
                  <a:headEnd type="none" w="sm" len="sm"/>
                  <a:tailEnd type="none" w="sm" len="sm"/>
                </a:ln>
                <a:solidFill>
                  <a:srgbClr val="000080"/>
                </a:solidFill>
                <a:effectLst>
                  <a:outerShdw dist="53882" dir="2700000" algn="ctr" rotWithShape="0">
                    <a:srgbClr val="CBCBCB"/>
                  </a:outerShdw>
                </a:effectLst>
                <a:ea typeface="+mn-lt"/>
                <a:cs typeface="+mn-lt"/>
              </a:rPr>
              <a:t>Lewy Body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A082BA9-62BE-46EF-951B-18CD0CEBC50A}"/>
              </a:ext>
            </a:extLst>
          </p:cNvPr>
          <p:cNvSpPr>
            <a:spLocks noGrp="1"/>
          </p:cNvSpPr>
          <p:nvPr>
            <p:ph type="title"/>
          </p:nvPr>
        </p:nvSpPr>
        <p:spPr>
          <a:xfrm>
            <a:off x="640079" y="2053641"/>
            <a:ext cx="3669161" cy="2760098"/>
          </a:xfrm>
        </p:spPr>
        <p:txBody>
          <a:bodyPr>
            <a:normAutofit/>
          </a:bodyPr>
          <a:lstStyle/>
          <a:p>
            <a:pPr>
              <a:defRPr/>
            </a:pPr>
            <a:r>
              <a:rPr lang="en-GB">
                <a:solidFill>
                  <a:srgbClr val="FFFFFF"/>
                </a:solidFill>
              </a:rPr>
              <a:t>Alzheimers</a:t>
            </a:r>
          </a:p>
        </p:txBody>
      </p:sp>
      <p:sp>
        <p:nvSpPr>
          <p:cNvPr id="14339" name="Content Placeholder 2">
            <a:extLst>
              <a:ext uri="{FF2B5EF4-FFF2-40B4-BE49-F238E27FC236}">
                <a16:creationId xmlns:a16="http://schemas.microsoft.com/office/drawing/2014/main" id="{77AAEA51-6061-46AF-8CE9-0C301C35832B}"/>
              </a:ext>
            </a:extLst>
          </p:cNvPr>
          <p:cNvSpPr>
            <a:spLocks noGrp="1"/>
          </p:cNvSpPr>
          <p:nvPr>
            <p:ph idx="1"/>
          </p:nvPr>
        </p:nvSpPr>
        <p:spPr>
          <a:xfrm>
            <a:off x="6090574" y="801866"/>
            <a:ext cx="5306084" cy="5230634"/>
          </a:xfrm>
        </p:spPr>
        <p:txBody>
          <a:bodyPr anchor="ctr">
            <a:normAutofit/>
          </a:bodyPr>
          <a:lstStyle/>
          <a:p>
            <a:pPr>
              <a:defRPr/>
            </a:pPr>
            <a:r>
              <a:rPr lang="en-GB" altLang="en-US" sz="2200">
                <a:solidFill>
                  <a:srgbClr val="000000"/>
                </a:solidFill>
              </a:rPr>
              <a:t>Become confused and frequently forget the name of people , places , appointments and important events</a:t>
            </a:r>
          </a:p>
          <a:p>
            <a:pPr>
              <a:defRPr/>
            </a:pPr>
            <a:r>
              <a:rPr lang="en-GB" altLang="en-US" sz="2200">
                <a:solidFill>
                  <a:srgbClr val="000000"/>
                </a:solidFill>
              </a:rPr>
              <a:t>Experience mood swings due to frustration from increasing memory loss</a:t>
            </a:r>
          </a:p>
          <a:p>
            <a:pPr>
              <a:defRPr/>
            </a:pPr>
            <a:r>
              <a:rPr lang="en-GB" altLang="en-US" sz="2200">
                <a:solidFill>
                  <a:srgbClr val="000000"/>
                </a:solidFill>
              </a:rPr>
              <a:t>Become more withdrawn – due to loss of confidence or to communication problems</a:t>
            </a:r>
          </a:p>
          <a:p>
            <a:pPr>
              <a:defRPr/>
            </a:pPr>
            <a:r>
              <a:rPr lang="en-GB" altLang="en-US" sz="2200">
                <a:solidFill>
                  <a:srgbClr val="000000"/>
                </a:solidFill>
              </a:rPr>
              <a:t>Difficulties carrying out every day difficulties</a:t>
            </a:r>
          </a:p>
          <a:p>
            <a:pPr>
              <a:defRPr/>
            </a:pPr>
            <a:r>
              <a:rPr lang="en-GB" altLang="en-US" sz="2200">
                <a:solidFill>
                  <a:srgbClr val="000000"/>
                </a:solidFill>
              </a:rPr>
              <a:t>Cognition generally declines steadily over time</a:t>
            </a:r>
          </a:p>
          <a:p>
            <a:pPr>
              <a:defRPr/>
            </a:pPr>
            <a:r>
              <a:rPr lang="en-GB" altLang="en-US" sz="2200">
                <a:solidFill>
                  <a:srgbClr val="000000"/>
                </a:solidFill>
              </a:rPr>
              <a:t>Caused by proteins that tangle in the brain</a:t>
            </a:r>
          </a:p>
          <a:p>
            <a:pPr>
              <a:defRPr/>
            </a:pPr>
            <a:endParaRPr lang="en-GB" altLang="en-US" sz="2200">
              <a:solidFill>
                <a:srgbClr val="000000"/>
              </a:solidFill>
            </a:endParaRPr>
          </a:p>
          <a:p>
            <a:pPr>
              <a:defRPr/>
            </a:pPr>
            <a:endParaRPr lang="en-GB" altLang="en-US" sz="2200">
              <a:solidFill>
                <a:srgbClr val="00000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075A1FD-30EA-4200-BB98-B792782AEA31}"/>
              </a:ext>
            </a:extLst>
          </p:cNvPr>
          <p:cNvSpPr>
            <a:spLocks noGrp="1"/>
          </p:cNvSpPr>
          <p:nvPr>
            <p:ph type="title"/>
          </p:nvPr>
        </p:nvSpPr>
        <p:spPr>
          <a:xfrm>
            <a:off x="640079" y="2053641"/>
            <a:ext cx="3669161" cy="2760098"/>
          </a:xfrm>
        </p:spPr>
        <p:txBody>
          <a:bodyPr>
            <a:normAutofit/>
          </a:bodyPr>
          <a:lstStyle/>
          <a:p>
            <a:pPr>
              <a:defRPr/>
            </a:pPr>
            <a:r>
              <a:rPr lang="en-GB">
                <a:solidFill>
                  <a:srgbClr val="FFFFFF"/>
                </a:solidFill>
              </a:rPr>
              <a:t>Vascular</a:t>
            </a:r>
          </a:p>
        </p:txBody>
      </p:sp>
      <p:sp>
        <p:nvSpPr>
          <p:cNvPr id="3" name="Content Placeholder 2">
            <a:extLst>
              <a:ext uri="{FF2B5EF4-FFF2-40B4-BE49-F238E27FC236}">
                <a16:creationId xmlns:a16="http://schemas.microsoft.com/office/drawing/2014/main" id="{D44D9BD4-D0E3-462C-B913-2B02E4C22BA5}"/>
              </a:ext>
            </a:extLst>
          </p:cNvPr>
          <p:cNvSpPr>
            <a:spLocks noGrp="1"/>
          </p:cNvSpPr>
          <p:nvPr>
            <p:ph idx="1"/>
          </p:nvPr>
        </p:nvSpPr>
        <p:spPr>
          <a:xfrm>
            <a:off x="6090574" y="801866"/>
            <a:ext cx="5306084" cy="5230634"/>
          </a:xfrm>
        </p:spPr>
        <p:txBody>
          <a:bodyPr anchor="ctr">
            <a:normAutofit/>
          </a:bodyPr>
          <a:lstStyle/>
          <a:p>
            <a:pPr>
              <a:defRPr/>
            </a:pPr>
            <a:r>
              <a:rPr lang="en-GB" sz="2400">
                <a:solidFill>
                  <a:srgbClr val="000000"/>
                </a:solidFill>
              </a:rPr>
              <a:t>Problems with speed of thinking , concentration and communication</a:t>
            </a:r>
          </a:p>
          <a:p>
            <a:pPr>
              <a:defRPr/>
            </a:pPr>
            <a:r>
              <a:rPr lang="en-GB" sz="2400">
                <a:solidFill>
                  <a:srgbClr val="000000"/>
                </a:solidFill>
              </a:rPr>
              <a:t>Depression and anxiety accompanying the dementia</a:t>
            </a:r>
          </a:p>
          <a:p>
            <a:pPr>
              <a:defRPr/>
            </a:pPr>
            <a:r>
              <a:rPr lang="en-GB" sz="2400">
                <a:solidFill>
                  <a:srgbClr val="000000"/>
                </a:solidFill>
              </a:rPr>
              <a:t>Symptoms of stroke such as physical weakness or paralysis</a:t>
            </a:r>
          </a:p>
          <a:p>
            <a:pPr>
              <a:defRPr/>
            </a:pPr>
            <a:r>
              <a:rPr lang="en-GB" sz="2400">
                <a:solidFill>
                  <a:srgbClr val="000000"/>
                </a:solidFill>
              </a:rPr>
              <a:t>Periods of severe acute confusion- prone to delirium</a:t>
            </a:r>
          </a:p>
          <a:p>
            <a:pPr>
              <a:defRPr/>
            </a:pPr>
            <a:r>
              <a:rPr lang="en-GB" sz="2400">
                <a:solidFill>
                  <a:srgbClr val="000000"/>
                </a:solidFill>
              </a:rPr>
              <a:t>Tends to progress in a step down presentation</a:t>
            </a:r>
          </a:p>
          <a:p>
            <a:pPr>
              <a:defRPr/>
            </a:pPr>
            <a:r>
              <a:rPr lang="en-GB" sz="2400">
                <a:solidFill>
                  <a:srgbClr val="000000"/>
                </a:solidFill>
              </a:rPr>
              <a:t>Caused by vascular events- e.g stroke, damage to blood vessels and restricting blood flow to areas of the brain</a:t>
            </a:r>
          </a:p>
          <a:p>
            <a:pPr>
              <a:defRPr/>
            </a:pPr>
            <a:endParaRPr lang="en-GB" sz="2400">
              <a:solidFill>
                <a:srgbClr val="000000"/>
              </a:solidFill>
            </a:endParaRPr>
          </a:p>
          <a:p>
            <a:pPr>
              <a:defRPr/>
            </a:pPr>
            <a:endParaRPr lang="en-GB" sz="2400">
              <a:solidFill>
                <a:srgbClr val="000000"/>
              </a:solidFill>
            </a:endParaRPr>
          </a:p>
          <a:p>
            <a:pPr>
              <a:defRPr/>
            </a:pPr>
            <a:endParaRPr lang="en-GB" sz="2400">
              <a:solidFill>
                <a:srgbClr val="000000"/>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E326F77-2616-4FF0-8D97-C8D772107A5D}"/>
              </a:ext>
            </a:extLst>
          </p:cNvPr>
          <p:cNvSpPr>
            <a:spLocks noGrp="1"/>
          </p:cNvSpPr>
          <p:nvPr>
            <p:ph type="title"/>
          </p:nvPr>
        </p:nvSpPr>
        <p:spPr>
          <a:xfrm>
            <a:off x="640079" y="2053641"/>
            <a:ext cx="3669161" cy="2760098"/>
          </a:xfrm>
        </p:spPr>
        <p:txBody>
          <a:bodyPr>
            <a:normAutofit/>
          </a:bodyPr>
          <a:lstStyle/>
          <a:p>
            <a:pPr>
              <a:defRPr/>
            </a:pPr>
            <a:r>
              <a:rPr lang="en-GB">
                <a:solidFill>
                  <a:srgbClr val="FFFFFF"/>
                </a:solidFill>
              </a:rPr>
              <a:t>Lewy Body</a:t>
            </a:r>
          </a:p>
        </p:txBody>
      </p:sp>
      <p:sp>
        <p:nvSpPr>
          <p:cNvPr id="3" name="Content Placeholder 2">
            <a:extLst>
              <a:ext uri="{FF2B5EF4-FFF2-40B4-BE49-F238E27FC236}">
                <a16:creationId xmlns:a16="http://schemas.microsoft.com/office/drawing/2014/main" id="{086DBFC4-2928-4FA2-99A1-45B1F230BE2B}"/>
              </a:ext>
            </a:extLst>
          </p:cNvPr>
          <p:cNvSpPr>
            <a:spLocks noGrp="1"/>
          </p:cNvSpPr>
          <p:nvPr>
            <p:ph idx="1"/>
          </p:nvPr>
        </p:nvSpPr>
        <p:spPr>
          <a:xfrm>
            <a:off x="6090574" y="801866"/>
            <a:ext cx="5306084" cy="5230634"/>
          </a:xfrm>
        </p:spPr>
        <p:txBody>
          <a:bodyPr anchor="ctr">
            <a:normAutofit/>
          </a:bodyPr>
          <a:lstStyle/>
          <a:p>
            <a:pPr>
              <a:defRPr/>
            </a:pPr>
            <a:r>
              <a:rPr lang="en-GB" sz="1700">
                <a:solidFill>
                  <a:srgbClr val="000000"/>
                </a:solidFill>
              </a:rPr>
              <a:t>Experience problems with attention and alertness</a:t>
            </a:r>
          </a:p>
          <a:p>
            <a:pPr>
              <a:defRPr/>
            </a:pPr>
            <a:r>
              <a:rPr lang="en-GB" sz="1700">
                <a:solidFill>
                  <a:srgbClr val="000000"/>
                </a:solidFill>
              </a:rPr>
              <a:t>Often have spatial disorientation</a:t>
            </a:r>
          </a:p>
          <a:p>
            <a:pPr>
              <a:defRPr/>
            </a:pPr>
            <a:r>
              <a:rPr lang="en-GB" sz="1700">
                <a:solidFill>
                  <a:srgbClr val="000000"/>
                </a:solidFill>
              </a:rPr>
              <a:t>Difficulty in planning ahead and coordinating mental activities</a:t>
            </a:r>
          </a:p>
          <a:p>
            <a:pPr>
              <a:defRPr/>
            </a:pPr>
            <a:r>
              <a:rPr lang="en-GB" sz="1700">
                <a:solidFill>
                  <a:srgbClr val="000000"/>
                </a:solidFill>
              </a:rPr>
              <a:t>Shares similar characteristics to Parkinson's disease including slowness , muscle stiffness , trembling and shuffling , changes in voice and lack of facial expression, hallucinations/delusions</a:t>
            </a:r>
          </a:p>
          <a:p>
            <a:pPr>
              <a:defRPr/>
            </a:pPr>
            <a:r>
              <a:rPr lang="en-GB" sz="1700">
                <a:solidFill>
                  <a:srgbClr val="000000"/>
                </a:solidFill>
              </a:rPr>
              <a:t>This makes lewy body difficult to diagnose</a:t>
            </a:r>
          </a:p>
          <a:p>
            <a:pPr>
              <a:defRPr/>
            </a:pPr>
            <a:r>
              <a:rPr lang="en-GB" sz="1700">
                <a:solidFill>
                  <a:srgbClr val="000000"/>
                </a:solidFill>
              </a:rPr>
              <a:t>Confusion can fluctuate rapidly from very confused to lucid</a:t>
            </a:r>
          </a:p>
          <a:p>
            <a:pPr>
              <a:defRPr/>
            </a:pPr>
            <a:r>
              <a:rPr lang="en-GB" sz="1700">
                <a:solidFill>
                  <a:srgbClr val="000000"/>
                </a:solidFill>
              </a:rPr>
              <a:t>Very sensitive to antipsychotic medication</a:t>
            </a:r>
          </a:p>
          <a:p>
            <a:pPr>
              <a:defRPr/>
            </a:pPr>
            <a:r>
              <a:rPr lang="en-GB" sz="1700">
                <a:solidFill>
                  <a:srgbClr val="000000"/>
                </a:solidFill>
              </a:rPr>
              <a:t>Can form paranoid beliefs- people stealing from them</a:t>
            </a:r>
          </a:p>
          <a:p>
            <a:pPr>
              <a:defRPr/>
            </a:pPr>
            <a:r>
              <a:rPr lang="en-GB" sz="1700">
                <a:solidFill>
                  <a:srgbClr val="000000"/>
                </a:solidFill>
              </a:rPr>
              <a:t>Caused by clumps of proteins that develop inside nerve cells that block messages in the brain. They reduce the levels of chemical messengers and cause nerve cells to die.</a:t>
            </a:r>
          </a:p>
          <a:p>
            <a:pPr>
              <a:defRPr/>
            </a:pPr>
            <a:endParaRPr lang="en-GB" sz="1700">
              <a:solidFill>
                <a:srgbClr val="000000"/>
              </a:solidFill>
            </a:endParaRPr>
          </a:p>
          <a:p>
            <a:pPr>
              <a:defRPr/>
            </a:pPr>
            <a:endParaRPr lang="en-GB" sz="1700">
              <a:solidFill>
                <a:srgbClr val="000000"/>
              </a:solidFill>
            </a:endParaRPr>
          </a:p>
          <a:p>
            <a:pPr>
              <a:defRPr/>
            </a:pPr>
            <a:endParaRPr lang="en-GB" sz="1700">
              <a:solidFill>
                <a:srgbClr val="000000"/>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A32EB6F-083B-4D74-B49B-5E66393FA091}"/>
              </a:ext>
            </a:extLst>
          </p:cNvPr>
          <p:cNvSpPr>
            <a:spLocks noGrp="1"/>
          </p:cNvSpPr>
          <p:nvPr>
            <p:ph type="title"/>
          </p:nvPr>
        </p:nvSpPr>
        <p:spPr>
          <a:xfrm>
            <a:off x="640079" y="2053641"/>
            <a:ext cx="3669161" cy="2760098"/>
          </a:xfrm>
        </p:spPr>
        <p:txBody>
          <a:bodyPr>
            <a:normAutofit/>
          </a:bodyPr>
          <a:lstStyle/>
          <a:p>
            <a:pPr>
              <a:defRPr/>
            </a:pPr>
            <a:r>
              <a:rPr lang="en-GB">
                <a:solidFill>
                  <a:srgbClr val="FFFFFF"/>
                </a:solidFill>
              </a:rPr>
              <a:t>Fronto - temporal</a:t>
            </a:r>
          </a:p>
        </p:txBody>
      </p:sp>
      <p:sp>
        <p:nvSpPr>
          <p:cNvPr id="17411" name="Content Placeholder 2">
            <a:extLst>
              <a:ext uri="{FF2B5EF4-FFF2-40B4-BE49-F238E27FC236}">
                <a16:creationId xmlns:a16="http://schemas.microsoft.com/office/drawing/2014/main" id="{4866D32B-E3D2-44B2-AF02-6DE77D6CAA59}"/>
              </a:ext>
            </a:extLst>
          </p:cNvPr>
          <p:cNvSpPr>
            <a:spLocks noGrp="1"/>
          </p:cNvSpPr>
          <p:nvPr>
            <p:ph idx="1"/>
          </p:nvPr>
        </p:nvSpPr>
        <p:spPr>
          <a:xfrm>
            <a:off x="6090574" y="801866"/>
            <a:ext cx="5306084" cy="5230634"/>
          </a:xfrm>
        </p:spPr>
        <p:txBody>
          <a:bodyPr anchor="ctr">
            <a:normAutofit/>
          </a:bodyPr>
          <a:lstStyle/>
          <a:p>
            <a:pPr>
              <a:defRPr/>
            </a:pPr>
            <a:r>
              <a:rPr lang="en-GB" altLang="en-US" sz="2000">
                <a:solidFill>
                  <a:srgbClr val="000000"/>
                </a:solidFill>
              </a:rPr>
              <a:t>Lack of insight and loss of ability to empathise with others</a:t>
            </a:r>
          </a:p>
          <a:p>
            <a:pPr>
              <a:defRPr/>
            </a:pPr>
            <a:r>
              <a:rPr lang="en-GB" altLang="en-US" sz="2000">
                <a:solidFill>
                  <a:srgbClr val="000000"/>
                </a:solidFill>
              </a:rPr>
              <a:t>More likely to have difficulties with language and emotional responses.</a:t>
            </a:r>
          </a:p>
          <a:p>
            <a:pPr>
              <a:defRPr/>
            </a:pPr>
            <a:r>
              <a:rPr lang="en-GB" altLang="en-US" sz="2000">
                <a:solidFill>
                  <a:srgbClr val="000000"/>
                </a:solidFill>
              </a:rPr>
              <a:t>Become extrovert when previously outgoing and withdrawn when previously outgoing</a:t>
            </a:r>
          </a:p>
          <a:p>
            <a:pPr>
              <a:defRPr/>
            </a:pPr>
            <a:r>
              <a:rPr lang="en-GB" altLang="en-US" sz="2000">
                <a:solidFill>
                  <a:srgbClr val="000000"/>
                </a:solidFill>
              </a:rPr>
              <a:t>Behave inappropriately/impulsive behaviours more likely</a:t>
            </a:r>
          </a:p>
          <a:p>
            <a:pPr>
              <a:defRPr/>
            </a:pPr>
            <a:r>
              <a:rPr lang="en-GB" altLang="en-US" sz="2000">
                <a:solidFill>
                  <a:srgbClr val="000000"/>
                </a:solidFill>
              </a:rPr>
              <a:t>Lose inhibitions- verbally as well as physically</a:t>
            </a:r>
          </a:p>
          <a:p>
            <a:pPr>
              <a:defRPr/>
            </a:pPr>
            <a:r>
              <a:rPr lang="en-GB" altLang="en-US" sz="2000">
                <a:solidFill>
                  <a:srgbClr val="000000"/>
                </a:solidFill>
              </a:rPr>
              <a:t>Can become aggressive</a:t>
            </a:r>
          </a:p>
          <a:p>
            <a:pPr>
              <a:defRPr/>
            </a:pPr>
            <a:r>
              <a:rPr lang="en-GB" altLang="en-US" sz="2000">
                <a:solidFill>
                  <a:srgbClr val="000000"/>
                </a:solidFill>
              </a:rPr>
              <a:t>Develop routines – for example compulsive rituals</a:t>
            </a:r>
          </a:p>
          <a:p>
            <a:pPr>
              <a:defRPr/>
            </a:pPr>
            <a:r>
              <a:rPr lang="en-GB" altLang="en-US" sz="2000">
                <a:solidFill>
                  <a:srgbClr val="000000"/>
                </a:solidFill>
              </a:rPr>
              <a:t>Caused by damage to the frontal/temporal lobes in the brain. Also sometimes referred to as ‘Picks disease’.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BE7D828-CCC0-4255-B085-C58397BF100B}"/>
              </a:ext>
            </a:extLst>
          </p:cNvPr>
          <p:cNvSpPr>
            <a:spLocks noGrp="1"/>
          </p:cNvSpPr>
          <p:nvPr>
            <p:ph type="title"/>
          </p:nvPr>
        </p:nvSpPr>
        <p:spPr>
          <a:xfrm>
            <a:off x="640079" y="2053641"/>
            <a:ext cx="3669161" cy="2760098"/>
          </a:xfrm>
        </p:spPr>
        <p:txBody>
          <a:bodyPr>
            <a:normAutofit/>
          </a:bodyPr>
          <a:lstStyle/>
          <a:p>
            <a:pPr>
              <a:defRPr/>
            </a:pPr>
            <a:r>
              <a:rPr lang="en-GB">
                <a:solidFill>
                  <a:srgbClr val="FFFFFF"/>
                </a:solidFill>
              </a:rPr>
              <a:t>How common is it?</a:t>
            </a:r>
          </a:p>
        </p:txBody>
      </p:sp>
      <p:sp>
        <p:nvSpPr>
          <p:cNvPr id="3" name="Content Placeholder 2">
            <a:extLst>
              <a:ext uri="{FF2B5EF4-FFF2-40B4-BE49-F238E27FC236}">
                <a16:creationId xmlns:a16="http://schemas.microsoft.com/office/drawing/2014/main" id="{15668236-132D-4282-8CB0-8DF1C253C485}"/>
              </a:ext>
            </a:extLst>
          </p:cNvPr>
          <p:cNvSpPr>
            <a:spLocks noGrp="1"/>
          </p:cNvSpPr>
          <p:nvPr>
            <p:ph idx="1"/>
          </p:nvPr>
        </p:nvSpPr>
        <p:spPr>
          <a:xfrm>
            <a:off x="6090574" y="801866"/>
            <a:ext cx="5306084" cy="5230634"/>
          </a:xfrm>
        </p:spPr>
        <p:txBody>
          <a:bodyPr anchor="ctr">
            <a:normAutofit/>
          </a:bodyPr>
          <a:lstStyle/>
          <a:p>
            <a:pPr>
              <a:defRPr/>
            </a:pPr>
            <a:r>
              <a:rPr lang="en-GB" sz="2400">
                <a:solidFill>
                  <a:srgbClr val="000000"/>
                </a:solidFill>
              </a:rPr>
              <a:t>As people live longer , the number of people with dementia is set to increase.</a:t>
            </a:r>
          </a:p>
          <a:p>
            <a:pPr>
              <a:defRPr/>
            </a:pPr>
            <a:r>
              <a:rPr lang="en-GB" sz="2400">
                <a:solidFill>
                  <a:srgbClr val="000000"/>
                </a:solidFill>
              </a:rPr>
              <a:t>Nationally it is estimated that the numbers will nearly double over the next 30 years to 1.7 million people living with dementia in the UK.(Alzheimer’s Society 2009)</a:t>
            </a:r>
          </a:p>
          <a:p>
            <a:pPr>
              <a:defRPr/>
            </a:pPr>
            <a:r>
              <a:rPr lang="en-GB" sz="2400">
                <a:solidFill>
                  <a:srgbClr val="000000"/>
                </a:solidFill>
              </a:rPr>
              <a:t>It is estimated 61% of people with dementia are women and 39% are men.(Alzheimer’s Research 2014)</a:t>
            </a:r>
          </a:p>
          <a:p>
            <a:pPr marL="0" indent="0">
              <a:buNone/>
              <a:defRPr/>
            </a:pPr>
            <a:endParaRPr lang="en-GB" sz="2400">
              <a:solidFill>
                <a:srgbClr val="000000"/>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9F05B-418C-4D2A-9ECA-D0805D92D104}"/>
              </a:ext>
            </a:extLst>
          </p:cNvPr>
          <p:cNvSpPr>
            <a:spLocks noGrp="1"/>
          </p:cNvSpPr>
          <p:nvPr>
            <p:ph type="title"/>
          </p:nvPr>
        </p:nvSpPr>
        <p:spPr>
          <a:xfrm>
            <a:off x="1703388" y="1196975"/>
            <a:ext cx="7777162" cy="1143000"/>
          </a:xfrm>
          <a:solidFill>
            <a:schemeClr val="accent1">
              <a:lumMod val="75000"/>
            </a:schemeClr>
          </a:solidFill>
        </p:spPr>
        <p:txBody>
          <a:bodyPr/>
          <a:lstStyle/>
          <a:p>
            <a:pPr algn="l">
              <a:defRPr/>
            </a:pPr>
            <a:r>
              <a:rPr lang="en-GB" sz="3600" dirty="0">
                <a:solidFill>
                  <a:schemeClr val="bg1"/>
                </a:solidFill>
              </a:rPr>
              <a:t>The prevalence of various forms of Dementia </a:t>
            </a:r>
          </a:p>
        </p:txBody>
      </p:sp>
      <p:pic>
        <p:nvPicPr>
          <p:cNvPr id="13315" name="Content Placeholder 3">
            <a:extLst>
              <a:ext uri="{FF2B5EF4-FFF2-40B4-BE49-F238E27FC236}">
                <a16:creationId xmlns:a16="http://schemas.microsoft.com/office/drawing/2014/main" id="{B7E5A05D-A9AA-4678-AA42-2E4199D32B2E}"/>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135189" y="2349501"/>
            <a:ext cx="6878637" cy="3743325"/>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Content Placeholder 3">
            <a:extLst>
              <a:ext uri="{FF2B5EF4-FFF2-40B4-BE49-F238E27FC236}">
                <a16:creationId xmlns:a16="http://schemas.microsoft.com/office/drawing/2014/main" id="{6565581D-FC8D-4F38-8943-A03797CCC500}"/>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424114" y="1052514"/>
            <a:ext cx="6600825" cy="5178425"/>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4">
            <a:extLst>
              <a:ext uri="{FF2B5EF4-FFF2-40B4-BE49-F238E27FC236}">
                <a16:creationId xmlns:a16="http://schemas.microsoft.com/office/drawing/2014/main" id="{173B4355-3CA6-4CB4-9619-331107797D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97375" y="1125538"/>
            <a:ext cx="3498850" cy="52562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1" name="Rectangle 200">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3" name="Picture 202">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362" name="Title 1">
            <a:extLst>
              <a:ext uri="{FF2B5EF4-FFF2-40B4-BE49-F238E27FC236}">
                <a16:creationId xmlns:a16="http://schemas.microsoft.com/office/drawing/2014/main" id="{844B8FB1-B3F1-46E3-95D0-19A4C1725E78}"/>
              </a:ext>
            </a:extLst>
          </p:cNvPr>
          <p:cNvSpPr>
            <a:spLocks noGrp="1"/>
          </p:cNvSpPr>
          <p:nvPr>
            <p:ph type="title"/>
          </p:nvPr>
        </p:nvSpPr>
        <p:spPr>
          <a:xfrm>
            <a:off x="6094105" y="802955"/>
            <a:ext cx="4977976" cy="1454051"/>
          </a:xfrm>
        </p:spPr>
        <p:txBody>
          <a:bodyPr>
            <a:normAutofit/>
          </a:bodyPr>
          <a:lstStyle/>
          <a:p>
            <a:pPr>
              <a:defRPr/>
            </a:pPr>
            <a:r>
              <a:rPr lang="en-GB" altLang="en-US">
                <a:solidFill>
                  <a:srgbClr val="000000"/>
                </a:solidFill>
              </a:rPr>
              <a:t> Prevention </a:t>
            </a:r>
          </a:p>
        </p:txBody>
      </p:sp>
      <p:sp>
        <p:nvSpPr>
          <p:cNvPr id="205"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388" name="Picture 2">
            <a:extLst>
              <a:ext uri="{FF2B5EF4-FFF2-40B4-BE49-F238E27FC236}">
                <a16:creationId xmlns:a16="http://schemas.microsoft.com/office/drawing/2014/main" id="{18D39DF8-DD3C-4D74-B2AF-0EE5B5BA9DE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436576" y="1629089"/>
            <a:ext cx="3647376" cy="362002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Content Placeholder 1">
            <a:extLst>
              <a:ext uri="{FF2B5EF4-FFF2-40B4-BE49-F238E27FC236}">
                <a16:creationId xmlns:a16="http://schemas.microsoft.com/office/drawing/2014/main" id="{9178096C-E816-4AE4-A058-1D690661ECA0}"/>
              </a:ext>
            </a:extLst>
          </p:cNvPr>
          <p:cNvSpPr>
            <a:spLocks noGrp="1"/>
          </p:cNvSpPr>
          <p:nvPr>
            <p:ph idx="1"/>
          </p:nvPr>
        </p:nvSpPr>
        <p:spPr>
          <a:xfrm>
            <a:off x="6090574" y="2421682"/>
            <a:ext cx="4977578" cy="3639289"/>
          </a:xfrm>
        </p:spPr>
        <p:txBody>
          <a:bodyPr anchor="ctr">
            <a:normAutofit/>
          </a:bodyPr>
          <a:lstStyle/>
          <a:p>
            <a:pPr>
              <a:defRPr/>
            </a:pPr>
            <a:r>
              <a:rPr lang="en-GB" altLang="en-US" sz="2000">
                <a:solidFill>
                  <a:srgbClr val="000000"/>
                </a:solidFill>
              </a:rPr>
              <a:t>There is growing evidence indicating that certain medical conditions such as high blood pressure, diabetes and obesity may increase the risk of Dementia.</a:t>
            </a:r>
          </a:p>
          <a:p>
            <a:pPr>
              <a:defRPr/>
            </a:pPr>
            <a:r>
              <a:rPr lang="en-GB" altLang="en-US" sz="2000">
                <a:solidFill>
                  <a:srgbClr val="000000"/>
                </a:solidFill>
              </a:rPr>
              <a:t>A healthy lifestyle may reduce the risk (Alzheimer’s Society, 2014)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A50657-03E8-4B68-96D6-56ACF491C1AB}"/>
              </a:ext>
            </a:extLst>
          </p:cNvPr>
          <p:cNvSpPr>
            <a:spLocks noGrp="1"/>
          </p:cNvSpPr>
          <p:nvPr>
            <p:ph type="title"/>
          </p:nvPr>
        </p:nvSpPr>
        <p:spPr>
          <a:xfrm>
            <a:off x="838200" y="963877"/>
            <a:ext cx="3494362" cy="4930246"/>
          </a:xfrm>
        </p:spPr>
        <p:txBody>
          <a:bodyPr>
            <a:normAutofit/>
          </a:bodyPr>
          <a:lstStyle/>
          <a:p>
            <a:pPr algn="r">
              <a:defRPr/>
            </a:pPr>
            <a:r>
              <a:rPr lang="en-GB">
                <a:solidFill>
                  <a:schemeClr val="accent1"/>
                </a:solidFill>
              </a:rPr>
              <a:t>Why diagnose and treat Dementia early?</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EFAEB4A-20FA-497A-8C54-177612FC5E39}"/>
              </a:ext>
            </a:extLst>
          </p:cNvPr>
          <p:cNvSpPr>
            <a:spLocks noGrp="1"/>
          </p:cNvSpPr>
          <p:nvPr>
            <p:ph idx="1"/>
          </p:nvPr>
        </p:nvSpPr>
        <p:spPr>
          <a:xfrm>
            <a:off x="4976031" y="963877"/>
            <a:ext cx="6377769" cy="4930246"/>
          </a:xfrm>
        </p:spPr>
        <p:txBody>
          <a:bodyPr anchor="ctr">
            <a:normAutofit/>
          </a:bodyPr>
          <a:lstStyle/>
          <a:p>
            <a:pPr marL="457200" lvl="1" indent="0">
              <a:buNone/>
              <a:defRPr/>
            </a:pPr>
            <a:r>
              <a:rPr lang="en-GB" sz="2200"/>
              <a:t>Improved quality of life</a:t>
            </a:r>
          </a:p>
          <a:p>
            <a:pPr lvl="1">
              <a:buFont typeface="Arial" panose="020B0604020202020204" pitchFamily="34" charset="0"/>
              <a:buChar char="•"/>
              <a:defRPr/>
            </a:pPr>
            <a:r>
              <a:rPr lang="en-GB" sz="2200"/>
              <a:t>Early diagnosis and intervention improves quality of life for people with dementia </a:t>
            </a:r>
          </a:p>
          <a:p>
            <a:pPr lvl="1">
              <a:buFont typeface="Arial" panose="020B0604020202020204" pitchFamily="34" charset="0"/>
              <a:buChar char="•"/>
              <a:defRPr/>
            </a:pPr>
            <a:r>
              <a:rPr lang="en-GB" sz="2200"/>
              <a:t>Early intervention has a positive effect on the quality of life of family carers</a:t>
            </a:r>
          </a:p>
          <a:p>
            <a:pPr lvl="1">
              <a:buFont typeface="Arial" panose="020B0604020202020204" pitchFamily="34" charset="0"/>
              <a:buChar char="•"/>
              <a:defRPr/>
            </a:pPr>
            <a:r>
              <a:rPr lang="en-GB" sz="2200"/>
              <a:t>Counselling can be beneficial in the early stages for the person receiving the diagnosis.</a:t>
            </a:r>
          </a:p>
          <a:p>
            <a:pPr marL="457200" lvl="1" indent="0">
              <a:buNone/>
              <a:defRPr/>
            </a:pPr>
            <a:endParaRPr lang="en-GB" sz="2200"/>
          </a:p>
          <a:p>
            <a:pPr marL="457200" lvl="1" indent="0">
              <a:buNone/>
              <a:defRPr/>
            </a:pPr>
            <a:r>
              <a:rPr lang="en-GB" sz="2200"/>
              <a:t>Allows patients/families to make informed choices about care</a:t>
            </a:r>
          </a:p>
          <a:p>
            <a:pPr lvl="1">
              <a:buFont typeface="Arial" panose="020B0604020202020204" pitchFamily="34" charset="0"/>
              <a:buChar char="•"/>
              <a:defRPr/>
            </a:pPr>
            <a:r>
              <a:rPr lang="en-GB" sz="2200"/>
              <a:t>Can plan for the future e.g. Legal Power of Attorney (LPA)</a:t>
            </a:r>
          </a:p>
          <a:p>
            <a:pPr lvl="1">
              <a:buFont typeface="Arial" panose="020B0604020202020204" pitchFamily="34" charset="0"/>
              <a:buChar char="•"/>
              <a:defRPr/>
            </a:pPr>
            <a:r>
              <a:rPr lang="en-GB" sz="2200"/>
              <a:t>Delay and prevent unnecessary admissions to care homes</a:t>
            </a:r>
          </a:p>
          <a:p>
            <a:pPr lvl="1">
              <a:buFont typeface="Arial" panose="020B0604020202020204" pitchFamily="34" charset="0"/>
              <a:buChar char="•"/>
              <a:defRPr/>
            </a:pPr>
            <a:endParaRPr lang="en-GB" sz="2200"/>
          </a:p>
          <a:p>
            <a:pPr marL="457200" lvl="1" indent="0">
              <a:buNone/>
              <a:defRPr/>
            </a:pPr>
            <a:endParaRPr lang="en-GB" sz="22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48380E-2E1E-4306-A085-1D2029E18400}"/>
              </a:ext>
            </a:extLst>
          </p:cNvPr>
          <p:cNvSpPr>
            <a:spLocks noGrp="1"/>
          </p:cNvSpPr>
          <p:nvPr>
            <p:ph type="title"/>
          </p:nvPr>
        </p:nvSpPr>
        <p:spPr>
          <a:xfrm>
            <a:off x="838200" y="963877"/>
            <a:ext cx="3494362" cy="4930246"/>
          </a:xfrm>
        </p:spPr>
        <p:txBody>
          <a:bodyPr>
            <a:normAutofit/>
          </a:bodyPr>
          <a:lstStyle/>
          <a:p>
            <a:pPr algn="r">
              <a:defRPr/>
            </a:pPr>
            <a:r>
              <a:rPr lang="en-GB">
                <a:solidFill>
                  <a:schemeClr val="accent1"/>
                </a:solidFill>
              </a:rPr>
              <a:t>Diagnosis</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DFEECD0-3BE0-4032-9A7F-8FCF39381DFA}"/>
              </a:ext>
            </a:extLst>
          </p:cNvPr>
          <p:cNvSpPr>
            <a:spLocks noGrp="1"/>
          </p:cNvSpPr>
          <p:nvPr>
            <p:ph idx="1"/>
          </p:nvPr>
        </p:nvSpPr>
        <p:spPr>
          <a:xfrm>
            <a:off x="4976031" y="963877"/>
            <a:ext cx="6377769" cy="4930246"/>
          </a:xfrm>
        </p:spPr>
        <p:txBody>
          <a:bodyPr anchor="ctr">
            <a:normAutofit/>
          </a:bodyPr>
          <a:lstStyle/>
          <a:p>
            <a:pPr>
              <a:defRPr/>
            </a:pPr>
            <a:r>
              <a:rPr lang="en-GB" sz="2400"/>
              <a:t>Blood tests to rule out any physical health reasons for an impaired memory</a:t>
            </a:r>
          </a:p>
          <a:p>
            <a:pPr>
              <a:defRPr/>
            </a:pPr>
            <a:r>
              <a:rPr lang="en-GB" sz="2400"/>
              <a:t>History taking – talk to the person and someone who knows them well</a:t>
            </a:r>
          </a:p>
          <a:p>
            <a:pPr>
              <a:defRPr/>
            </a:pPr>
            <a:r>
              <a:rPr lang="en-GB" sz="2400"/>
              <a:t>Cognitive tests of mental abilities (ACE-III)</a:t>
            </a:r>
          </a:p>
          <a:p>
            <a:pPr>
              <a:defRPr/>
            </a:pPr>
            <a:r>
              <a:rPr lang="en-GB" sz="2400"/>
              <a:t>A scan of the brain </a:t>
            </a:r>
          </a:p>
          <a:p>
            <a:pPr>
              <a:defRPr/>
            </a:pPr>
            <a:r>
              <a:rPr lang="en-GB" sz="2400"/>
              <a:t>A diagnosis may take weeks / months </a:t>
            </a:r>
          </a:p>
          <a:p>
            <a:pPr marL="0" indent="0">
              <a:buNone/>
              <a:defRPr/>
            </a:pPr>
            <a:endParaRPr lang="en-GB" sz="2400"/>
          </a:p>
          <a:p>
            <a:pPr>
              <a:defRPr/>
            </a:pPr>
            <a:endParaRPr lang="en-GB" sz="2400"/>
          </a:p>
          <a:p>
            <a:pPr>
              <a:defRPr/>
            </a:pPr>
            <a:endParaRPr lang="en-GB" sz="2400"/>
          </a:p>
          <a:p>
            <a:pPr>
              <a:defRPr/>
            </a:pPr>
            <a:endParaRPr lang="en-GB" sz="24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4">
            <a:extLst>
              <a:ext uri="{FF2B5EF4-FFF2-40B4-BE49-F238E27FC236}">
                <a16:creationId xmlns:a16="http://schemas.microsoft.com/office/drawing/2014/main" id="{6C1990EA-FF6C-4951-ADAE-FA21829848B2}"/>
              </a:ext>
            </a:extLst>
          </p:cNvPr>
          <p:cNvSpPr>
            <a:spLocks noGrp="1"/>
          </p:cNvSpPr>
          <p:nvPr>
            <p:ph type="title"/>
          </p:nvPr>
        </p:nvSpPr>
        <p:spPr>
          <a:xfrm>
            <a:off x="640079" y="2053641"/>
            <a:ext cx="3669161" cy="2760098"/>
          </a:xfrm>
        </p:spPr>
        <p:txBody>
          <a:bodyPr>
            <a:normAutofit/>
          </a:bodyPr>
          <a:lstStyle/>
          <a:p>
            <a:pPr>
              <a:defRPr/>
            </a:pPr>
            <a:r>
              <a:rPr lang="en-GB">
                <a:solidFill>
                  <a:srgbClr val="FFFFFF"/>
                </a:solidFill>
              </a:rPr>
              <a:t>Living Well</a:t>
            </a:r>
          </a:p>
        </p:txBody>
      </p:sp>
      <p:sp>
        <p:nvSpPr>
          <p:cNvPr id="6" name="Content Placeholder 5">
            <a:extLst>
              <a:ext uri="{FF2B5EF4-FFF2-40B4-BE49-F238E27FC236}">
                <a16:creationId xmlns:a16="http://schemas.microsoft.com/office/drawing/2014/main" id="{C4290361-AC93-4CE1-83B5-40F0D90DDE38}"/>
              </a:ext>
            </a:extLst>
          </p:cNvPr>
          <p:cNvSpPr>
            <a:spLocks noGrp="1"/>
          </p:cNvSpPr>
          <p:nvPr>
            <p:ph idx="1"/>
          </p:nvPr>
        </p:nvSpPr>
        <p:spPr>
          <a:xfrm>
            <a:off x="6090574" y="801866"/>
            <a:ext cx="5306084" cy="5230634"/>
          </a:xfrm>
        </p:spPr>
        <p:txBody>
          <a:bodyPr anchor="ctr">
            <a:normAutofit/>
          </a:bodyPr>
          <a:lstStyle/>
          <a:p>
            <a:pPr>
              <a:defRPr/>
            </a:pPr>
            <a:r>
              <a:rPr lang="en-GB" sz="2400">
                <a:solidFill>
                  <a:srgbClr val="000000"/>
                </a:solidFill>
              </a:rPr>
              <a:t>A diagnosis of Dementia may bring some challenges however it is still possible to live well with some simple changes and actions.</a:t>
            </a:r>
          </a:p>
          <a:p>
            <a:pPr>
              <a:defRPr/>
            </a:pPr>
            <a:r>
              <a:rPr lang="en-GB" sz="2400">
                <a:solidFill>
                  <a:srgbClr val="000000"/>
                </a:solidFill>
              </a:rPr>
              <a:t>People with Dementia want to carry on going about their daily lives and feel included in their local community, but they sometimes need a helping hand to do so</a:t>
            </a:r>
          </a:p>
          <a:p>
            <a:pPr>
              <a:defRPr/>
            </a:pPr>
            <a:r>
              <a:rPr lang="en-GB" sz="2400">
                <a:solidFill>
                  <a:srgbClr val="000000"/>
                </a:solidFill>
              </a:rPr>
              <a:t>This may include supporting people to adapt their homes, and promoting independence and social inclusion in their local area.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97259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D0CA1D-EA49-4CAA-A0BE-DD95CEC49A1C}"/>
              </a:ext>
            </a:extLst>
          </p:cNvPr>
          <p:cNvSpPr>
            <a:spLocks noGrp="1"/>
          </p:cNvSpPr>
          <p:nvPr>
            <p:ph type="title"/>
          </p:nvPr>
        </p:nvSpPr>
        <p:spPr>
          <a:xfrm>
            <a:off x="651307" y="640081"/>
            <a:ext cx="3377183" cy="3681976"/>
          </a:xfrm>
          <a:noFill/>
        </p:spPr>
        <p:txBody>
          <a:bodyPr vert="horz" lIns="91440" tIns="45720" rIns="91440" bIns="45720" rtlCol="0" anchor="b">
            <a:normAutofit/>
          </a:bodyPr>
          <a:lstStyle/>
          <a:p>
            <a:pPr>
              <a:defRPr/>
            </a:pPr>
            <a:r>
              <a:rPr lang="en-US">
                <a:solidFill>
                  <a:schemeClr val="bg1"/>
                </a:solidFill>
              </a:rPr>
              <a:t>All About Me – Unique Individual</a:t>
            </a:r>
          </a:p>
        </p:txBody>
      </p:sp>
      <p:pic>
        <p:nvPicPr>
          <p:cNvPr id="20483" name="Content Placeholder 3">
            <a:extLst>
              <a:ext uri="{FF2B5EF4-FFF2-40B4-BE49-F238E27FC236}">
                <a16:creationId xmlns:a16="http://schemas.microsoft.com/office/drawing/2014/main" id="{2F0A797E-4D37-4FD6-99C3-499F488B94F4}"/>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1293" r="-1" b="2428"/>
          <a:stretch/>
        </p:blipFill>
        <p:spPr>
          <a:xfrm>
            <a:off x="4654297" y="10"/>
            <a:ext cx="7537704" cy="685799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2032B1E8-BC40-4380-97A6-14C0320AE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82BEABD9-E1ED-49C7-8734-5494C88E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2">
            <a:extLst>
              <a:ext uri="{FF2B5EF4-FFF2-40B4-BE49-F238E27FC236}">
                <a16:creationId xmlns:a16="http://schemas.microsoft.com/office/drawing/2014/main" id="{AA82281E-0976-4C65-B4AA-B2EBF3107389}"/>
              </a:ext>
            </a:extLst>
          </p:cNvPr>
          <p:cNvSpPr txBox="1">
            <a:spLocks noChangeArrowheads="1"/>
          </p:cNvSpPr>
          <p:nvPr/>
        </p:nvSpPr>
        <p:spPr bwMode="auto">
          <a:xfrm>
            <a:off x="841248" y="5010912"/>
            <a:ext cx="2889504" cy="1344168"/>
          </a:xfrm>
          <a:prstGeom prst="rect">
            <a:avLst/>
          </a:prstGeom>
        </p:spPr>
        <p:txBody>
          <a:bodyPr vert="horz" lIns="91440" tIns="45720" rIns="91440" bIns="45720" rtlCol="0" anchor="ctr">
            <a:normAutofit/>
          </a:bodyPr>
          <a:lstStyle/>
          <a:p>
            <a:pPr marL="354013">
              <a:lnSpc>
                <a:spcPct val="90000"/>
              </a:lnSpc>
              <a:spcBef>
                <a:spcPct val="0"/>
              </a:spcBef>
              <a:spcAft>
                <a:spcPts val="600"/>
              </a:spcAft>
              <a:defRPr/>
            </a:pPr>
            <a:r>
              <a:rPr lang="en-US" sz="2600">
                <a:solidFill>
                  <a:schemeClr val="bg1"/>
                </a:solidFill>
                <a:latin typeface="+mj-lt"/>
                <a:ea typeface="+mj-ea"/>
                <a:cs typeface="+mj-cs"/>
              </a:rPr>
              <a:t>Importance of Communication</a:t>
            </a:r>
          </a:p>
        </p:txBody>
      </p:sp>
      <p:pic>
        <p:nvPicPr>
          <p:cNvPr id="21509" name="Picture 4">
            <a:extLst>
              <a:ext uri="{FF2B5EF4-FFF2-40B4-BE49-F238E27FC236}">
                <a16:creationId xmlns:a16="http://schemas.microsoft.com/office/drawing/2014/main" id="{022835E4-2DD9-4F34-85D9-BB8FCCA328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86978" y="424328"/>
            <a:ext cx="4906093" cy="397393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2">
            <a:extLst>
              <a:ext uri="{FF2B5EF4-FFF2-40B4-BE49-F238E27FC236}">
                <a16:creationId xmlns:a16="http://schemas.microsoft.com/office/drawing/2014/main" id="{8FB8EF17-EDAD-4B5A-9881-9FBFF0D782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6345935" y="439994"/>
            <a:ext cx="5212080" cy="394260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40" name="Straight Connector 139">
            <a:extLst>
              <a:ext uri="{FF2B5EF4-FFF2-40B4-BE49-F238E27FC236}">
                <a16:creationId xmlns:a16="http://schemas.microsoft.com/office/drawing/2014/main" id="{17341211-05E5-4FDD-98B1-F551CD0EAE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9512"/>
            <a:ext cx="0" cy="914400"/>
          </a:xfrm>
          <a:prstGeom prst="line">
            <a:avLst/>
          </a:prstGeom>
          <a:ln w="19050">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
        <p:nvSpPr>
          <p:cNvPr id="26627" name="Rectangle 4">
            <a:extLst>
              <a:ext uri="{FF2B5EF4-FFF2-40B4-BE49-F238E27FC236}">
                <a16:creationId xmlns:a16="http://schemas.microsoft.com/office/drawing/2014/main" id="{0E000BAA-4F2D-4725-8FCA-A4A5C39F4B5A}"/>
              </a:ext>
            </a:extLst>
          </p:cNvPr>
          <p:cNvSpPr txBox="1">
            <a:spLocks noChangeArrowheads="1"/>
          </p:cNvSpPr>
          <p:nvPr/>
        </p:nvSpPr>
        <p:spPr bwMode="auto">
          <a:xfrm>
            <a:off x="4379976" y="5010912"/>
            <a:ext cx="6976872" cy="13441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indent="-228600">
              <a:lnSpc>
                <a:spcPct val="90000"/>
              </a:lnSpc>
              <a:buFont typeface="Arial" panose="020B0604020202020204" pitchFamily="34" charset="0"/>
              <a:buChar char="•"/>
              <a:defRPr/>
            </a:pPr>
            <a:r>
              <a:rPr lang="en-US" altLang="en-US" sz="1600">
                <a:solidFill>
                  <a:schemeClr val="bg1"/>
                </a:solidFill>
                <a:latin typeface="+mn-lt"/>
              </a:rPr>
              <a:t>     Communication is at the heart of everything we do in our lives.</a:t>
            </a:r>
          </a:p>
          <a:p>
            <a:pPr indent="-228600">
              <a:lnSpc>
                <a:spcPct val="90000"/>
              </a:lnSpc>
              <a:buFont typeface="Arial" panose="020B0604020202020204" pitchFamily="34" charset="0"/>
              <a:buChar char="•"/>
              <a:defRPr/>
            </a:pPr>
            <a:r>
              <a:rPr lang="en-US" altLang="en-US" sz="1600">
                <a:solidFill>
                  <a:schemeClr val="bg1"/>
                </a:solidFill>
                <a:latin typeface="+mn-lt"/>
              </a:rPr>
              <a:t>    It enables us to express a need , want or desire and it allows us to share information and be sociable.</a:t>
            </a:r>
          </a:p>
          <a:p>
            <a:pPr indent="-228600">
              <a:lnSpc>
                <a:spcPct val="90000"/>
              </a:lnSpc>
              <a:buFont typeface="Arial" panose="020B0604020202020204" pitchFamily="34" charset="0"/>
              <a:buChar char="•"/>
              <a:defRPr/>
            </a:pPr>
            <a:r>
              <a:rPr lang="en-US" altLang="en-US" sz="1600">
                <a:solidFill>
                  <a:schemeClr val="bg1"/>
                </a:solidFill>
                <a:latin typeface="+mn-lt"/>
              </a:rPr>
              <a:t>    A person with dementias ability to communicate is based on the progression of the disease </a:t>
            </a:r>
          </a:p>
          <a:p>
            <a:pPr indent="-228600">
              <a:lnSpc>
                <a:spcPct val="90000"/>
              </a:lnSpc>
              <a:buFont typeface="Arial" panose="020B0604020202020204" pitchFamily="34" charset="0"/>
              <a:buChar char="•"/>
              <a:defRPr/>
            </a:pPr>
            <a:endParaRPr lang="en-US" altLang="en-US" sz="1600">
              <a:solidFill>
                <a:schemeClr val="bg1"/>
              </a:solidFill>
              <a:latin typeface="+mn-lt"/>
            </a:endParaRPr>
          </a:p>
          <a:p>
            <a:pPr indent="-228600">
              <a:lnSpc>
                <a:spcPct val="90000"/>
              </a:lnSpc>
              <a:buFont typeface="Arial" panose="020B0604020202020204" pitchFamily="34" charset="0"/>
              <a:buChar char="•"/>
              <a:defRPr/>
            </a:pPr>
            <a:endParaRPr lang="en-US" altLang="en-US" sz="1600">
              <a:solidFill>
                <a:schemeClr val="bg1"/>
              </a:solidFill>
              <a:latin typeface="+mn-lt"/>
            </a:endParaRPr>
          </a:p>
        </p:txBody>
      </p:sp>
    </p:spTree>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640B3DF-3C1C-49A7-8FA7-EE4A21CB0B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2">
            <a:extLst>
              <a:ext uri="{FF2B5EF4-FFF2-40B4-BE49-F238E27FC236}">
                <a16:creationId xmlns:a16="http://schemas.microsoft.com/office/drawing/2014/main" id="{DEC4A244-F463-4DDF-9EF3-A21F49A4C8CD}"/>
              </a:ext>
            </a:extLst>
          </p:cNvPr>
          <p:cNvSpPr txBox="1">
            <a:spLocks noChangeArrowheads="1"/>
          </p:cNvSpPr>
          <p:nvPr/>
        </p:nvSpPr>
        <p:spPr bwMode="auto">
          <a:xfrm>
            <a:off x="868680" y="1709928"/>
            <a:ext cx="3103427" cy="3520440"/>
          </a:xfrm>
          <a:prstGeom prst="rect">
            <a:avLst/>
          </a:prstGeom>
        </p:spPr>
        <p:txBody>
          <a:bodyPr vert="horz" lIns="91440" tIns="45720" rIns="91440" bIns="45720" rtlCol="0" anchor="t">
            <a:normAutofit/>
          </a:bodyPr>
          <a:lstStyle/>
          <a:p>
            <a:pPr marL="354013">
              <a:lnSpc>
                <a:spcPct val="90000"/>
              </a:lnSpc>
              <a:spcBef>
                <a:spcPct val="0"/>
              </a:spcBef>
              <a:spcAft>
                <a:spcPts val="600"/>
              </a:spcAft>
              <a:defRPr/>
            </a:pPr>
            <a:r>
              <a:rPr lang="en-US" sz="3200" kern="1200">
                <a:solidFill>
                  <a:schemeClr val="tx1"/>
                </a:solidFill>
                <a:latin typeface="+mj-lt"/>
                <a:ea typeface="+mj-ea"/>
                <a:cs typeface="+mj-cs"/>
              </a:rPr>
              <a:t>Common Problems with communication</a:t>
            </a:r>
          </a:p>
        </p:txBody>
      </p:sp>
      <p:sp>
        <p:nvSpPr>
          <p:cNvPr id="76" name="Rectangle 75">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651" name="Rectangle 4">
            <a:extLst>
              <a:ext uri="{FF2B5EF4-FFF2-40B4-BE49-F238E27FC236}">
                <a16:creationId xmlns:a16="http://schemas.microsoft.com/office/drawing/2014/main" id="{A6CB0FD9-74CC-40BE-A5E2-5043FBB3609F}"/>
              </a:ext>
            </a:extLst>
          </p:cNvPr>
          <p:cNvSpPr txBox="1">
            <a:spLocks noChangeArrowheads="1"/>
          </p:cNvSpPr>
          <p:nvPr/>
        </p:nvSpPr>
        <p:spPr bwMode="auto">
          <a:xfrm>
            <a:off x="4962222" y="1709928"/>
            <a:ext cx="6730944" cy="409544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indent="-228600">
              <a:lnSpc>
                <a:spcPct val="90000"/>
              </a:lnSpc>
              <a:buFont typeface="Arial" panose="020B0604020202020204" pitchFamily="34" charset="0"/>
              <a:buChar char="•"/>
              <a:defRPr/>
            </a:pPr>
            <a:r>
              <a:rPr lang="en-US" altLang="en-US" sz="2000">
                <a:latin typeface="+mn-lt"/>
              </a:rPr>
              <a:t>Word finding difficulties</a:t>
            </a:r>
          </a:p>
          <a:p>
            <a:pPr indent="-228600">
              <a:lnSpc>
                <a:spcPct val="90000"/>
              </a:lnSpc>
              <a:buFont typeface="Arial" panose="020B0604020202020204" pitchFamily="34" charset="0"/>
              <a:buChar char="•"/>
              <a:defRPr/>
            </a:pPr>
            <a:r>
              <a:rPr lang="en-US" altLang="en-US" sz="2000">
                <a:latin typeface="+mn-lt"/>
              </a:rPr>
              <a:t>Reduced understanding of language and concepts</a:t>
            </a:r>
          </a:p>
          <a:p>
            <a:pPr indent="-228600">
              <a:lnSpc>
                <a:spcPct val="90000"/>
              </a:lnSpc>
              <a:buFont typeface="Arial" panose="020B0604020202020204" pitchFamily="34" charset="0"/>
              <a:buChar char="•"/>
              <a:defRPr/>
            </a:pPr>
            <a:r>
              <a:rPr lang="en-US" altLang="en-US" sz="2000">
                <a:latin typeface="+mn-lt"/>
              </a:rPr>
              <a:t>Repeating words over and over</a:t>
            </a:r>
          </a:p>
          <a:p>
            <a:pPr indent="-228600">
              <a:lnSpc>
                <a:spcPct val="90000"/>
              </a:lnSpc>
              <a:buFont typeface="Arial" panose="020B0604020202020204" pitchFamily="34" charset="0"/>
              <a:buChar char="•"/>
              <a:defRPr/>
            </a:pPr>
            <a:r>
              <a:rPr lang="en-US" altLang="en-US" sz="2000">
                <a:latin typeface="+mn-lt"/>
              </a:rPr>
              <a:t>Unable to state the name of an object</a:t>
            </a:r>
          </a:p>
          <a:p>
            <a:pPr indent="-228600">
              <a:lnSpc>
                <a:spcPct val="90000"/>
              </a:lnSpc>
              <a:buFont typeface="Arial" panose="020B0604020202020204" pitchFamily="34" charset="0"/>
              <a:buChar char="•"/>
              <a:defRPr/>
            </a:pPr>
            <a:r>
              <a:rPr lang="en-US" altLang="en-US" sz="2000">
                <a:latin typeface="+mn-lt"/>
              </a:rPr>
              <a:t>Loses train of thought</a:t>
            </a:r>
          </a:p>
          <a:p>
            <a:pPr indent="-228600">
              <a:lnSpc>
                <a:spcPct val="90000"/>
              </a:lnSpc>
              <a:buFont typeface="Arial" panose="020B0604020202020204" pitchFamily="34" charset="0"/>
              <a:buChar char="•"/>
              <a:defRPr/>
            </a:pPr>
            <a:r>
              <a:rPr lang="en-US" altLang="en-US" sz="2000">
                <a:latin typeface="+mn-lt"/>
              </a:rPr>
              <a:t>Writing reading skills deteriorate</a:t>
            </a:r>
          </a:p>
          <a:p>
            <a:pPr indent="-228600">
              <a:lnSpc>
                <a:spcPct val="90000"/>
              </a:lnSpc>
              <a:buFont typeface="Arial" panose="020B0604020202020204" pitchFamily="34" charset="0"/>
              <a:buChar char="•"/>
              <a:defRPr/>
            </a:pPr>
            <a:r>
              <a:rPr lang="en-US" altLang="en-US" sz="2000">
                <a:latin typeface="+mn-lt"/>
              </a:rPr>
              <a:t>Saying very little</a:t>
            </a:r>
          </a:p>
          <a:p>
            <a:pPr indent="-228600">
              <a:lnSpc>
                <a:spcPct val="90000"/>
              </a:lnSpc>
              <a:buFont typeface="Arial" panose="020B0604020202020204" pitchFamily="34" charset="0"/>
              <a:buChar char="•"/>
              <a:defRPr/>
            </a:pPr>
            <a:r>
              <a:rPr lang="en-US" altLang="en-US" sz="2000">
                <a:latin typeface="+mn-lt"/>
              </a:rPr>
              <a:t>Gestures more than speaks</a:t>
            </a:r>
          </a:p>
          <a:p>
            <a:pPr indent="-228600">
              <a:lnSpc>
                <a:spcPct val="90000"/>
              </a:lnSpc>
              <a:buFont typeface="Arial" panose="020B0604020202020204" pitchFamily="34" charset="0"/>
              <a:buChar char="•"/>
              <a:defRPr/>
            </a:pPr>
            <a:r>
              <a:rPr lang="en-US" altLang="en-US" sz="2000">
                <a:latin typeface="+mn-lt"/>
              </a:rPr>
              <a:t>Difficulties in processing information or instructions</a:t>
            </a:r>
          </a:p>
          <a:p>
            <a:pPr indent="-228600">
              <a:lnSpc>
                <a:spcPct val="90000"/>
              </a:lnSpc>
              <a:buFont typeface="Arial" panose="020B0604020202020204" pitchFamily="34" charset="0"/>
              <a:buChar char="•"/>
              <a:defRPr/>
            </a:pPr>
            <a:r>
              <a:rPr lang="en-US" altLang="en-US" sz="2000">
                <a:latin typeface="+mn-lt"/>
              </a:rPr>
              <a:t>Decision making/judgement </a:t>
            </a:r>
          </a:p>
          <a:p>
            <a:pPr indent="-228600">
              <a:lnSpc>
                <a:spcPct val="90000"/>
              </a:lnSpc>
              <a:buFont typeface="Arial" panose="020B0604020202020204" pitchFamily="34" charset="0"/>
              <a:buChar char="•"/>
              <a:defRPr/>
            </a:pPr>
            <a:endParaRPr lang="en-US" altLang="en-US" sz="2000">
              <a:latin typeface="+mn-lt"/>
            </a:endParaRPr>
          </a:p>
          <a:p>
            <a:pPr indent="-228600">
              <a:lnSpc>
                <a:spcPct val="90000"/>
              </a:lnSpc>
              <a:buFont typeface="Arial" panose="020B0604020202020204" pitchFamily="34" charset="0"/>
              <a:buChar char="•"/>
              <a:defRPr/>
            </a:pPr>
            <a:endParaRPr lang="en-US" altLang="en-US" sz="2000">
              <a:latin typeface="+mn-lt"/>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B4CE5841-C184-4A70-A609-5FE4A5078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2">
            <a:extLst>
              <a:ext uri="{FF2B5EF4-FFF2-40B4-BE49-F238E27FC236}">
                <a16:creationId xmlns:a16="http://schemas.microsoft.com/office/drawing/2014/main" id="{1F754812-F14C-4D0F-8B56-2B8A1066B11B}"/>
              </a:ext>
            </a:extLst>
          </p:cNvPr>
          <p:cNvSpPr txBox="1">
            <a:spLocks noChangeArrowheads="1"/>
          </p:cNvSpPr>
          <p:nvPr/>
        </p:nvSpPr>
        <p:spPr bwMode="auto">
          <a:xfrm>
            <a:off x="841248" y="1683169"/>
            <a:ext cx="4068849" cy="4148586"/>
          </a:xfrm>
          <a:prstGeom prst="rect">
            <a:avLst/>
          </a:prstGeom>
        </p:spPr>
        <p:txBody>
          <a:bodyPr vert="horz" lIns="91440" tIns="45720" rIns="91440" bIns="45720" rtlCol="0" anchor="t">
            <a:normAutofit/>
          </a:bodyPr>
          <a:lstStyle/>
          <a:p>
            <a:pPr marL="354013">
              <a:lnSpc>
                <a:spcPct val="90000"/>
              </a:lnSpc>
              <a:spcBef>
                <a:spcPct val="0"/>
              </a:spcBef>
              <a:spcAft>
                <a:spcPts val="600"/>
              </a:spcAft>
              <a:defRPr/>
            </a:pPr>
            <a:r>
              <a:rPr lang="en-US" sz="4800" kern="1200">
                <a:solidFill>
                  <a:schemeClr val="tx1"/>
                </a:solidFill>
                <a:latin typeface="+mj-lt"/>
                <a:ea typeface="+mj-ea"/>
                <a:cs typeface="+mj-cs"/>
              </a:rPr>
              <a:t>Behaviours that Challenge</a:t>
            </a:r>
          </a:p>
        </p:txBody>
      </p:sp>
      <p:sp>
        <p:nvSpPr>
          <p:cNvPr id="28675" name="Rectangle 4">
            <a:extLst>
              <a:ext uri="{FF2B5EF4-FFF2-40B4-BE49-F238E27FC236}">
                <a16:creationId xmlns:a16="http://schemas.microsoft.com/office/drawing/2014/main" id="{2775FEEB-D858-4AD6-941B-8349D6FCCD9F}"/>
              </a:ext>
            </a:extLst>
          </p:cNvPr>
          <p:cNvSpPr txBox="1">
            <a:spLocks noChangeArrowheads="1"/>
          </p:cNvSpPr>
          <p:nvPr/>
        </p:nvSpPr>
        <p:spPr bwMode="auto">
          <a:xfrm>
            <a:off x="5532504" y="1683170"/>
            <a:ext cx="5818248" cy="41485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indent="-228600">
              <a:lnSpc>
                <a:spcPct val="90000"/>
              </a:lnSpc>
              <a:buFont typeface="Arial" panose="020B0604020202020204" pitchFamily="34" charset="0"/>
              <a:buChar char="•"/>
              <a:defRPr/>
            </a:pPr>
            <a:r>
              <a:rPr lang="en-US" altLang="en-US" sz="2200">
                <a:latin typeface="+mn-lt"/>
              </a:rPr>
              <a:t>90 % of people with dementia experience behavioural and psychological symptoms at some point (Alzheimers Society 2013).</a:t>
            </a:r>
          </a:p>
          <a:p>
            <a:pPr indent="-228600">
              <a:lnSpc>
                <a:spcPct val="90000"/>
              </a:lnSpc>
              <a:buFont typeface="Arial" panose="020B0604020202020204" pitchFamily="34" charset="0"/>
              <a:buChar char="•"/>
              <a:defRPr/>
            </a:pPr>
            <a:r>
              <a:rPr lang="en-US" altLang="en-US" sz="2200">
                <a:latin typeface="+mn-lt"/>
              </a:rPr>
              <a:t>Cohen -Mansfield (2001) suggests that challenging behaviour in dementia often reflects an attempt by a person to signal that a need is currently not being met.</a:t>
            </a:r>
          </a:p>
          <a:p>
            <a:pPr indent="-228600">
              <a:lnSpc>
                <a:spcPct val="90000"/>
              </a:lnSpc>
              <a:buFont typeface="Arial" panose="020B0604020202020204" pitchFamily="34" charset="0"/>
              <a:buChar char="•"/>
              <a:defRPr/>
            </a:pPr>
            <a:r>
              <a:rPr lang="en-US" altLang="en-US" sz="2200">
                <a:latin typeface="+mn-lt"/>
              </a:rPr>
              <a:t>A persons personality endures through the course of dementia and their individuality will be apparent in various stages and different stages of their illness</a:t>
            </a:r>
          </a:p>
          <a:p>
            <a:pPr indent="-228600">
              <a:lnSpc>
                <a:spcPct val="90000"/>
              </a:lnSpc>
              <a:buFont typeface="Arial" panose="020B0604020202020204" pitchFamily="34" charset="0"/>
              <a:buChar char="•"/>
              <a:defRPr/>
            </a:pPr>
            <a:endParaRPr lang="en-US" altLang="en-US" sz="2200">
              <a:latin typeface="+mn-lt"/>
            </a:endParaRPr>
          </a:p>
          <a:p>
            <a:pPr indent="-228600">
              <a:lnSpc>
                <a:spcPct val="90000"/>
              </a:lnSpc>
              <a:buFont typeface="Arial" panose="020B0604020202020204" pitchFamily="34" charset="0"/>
              <a:buChar char="•"/>
              <a:defRPr/>
            </a:pPr>
            <a:endParaRPr lang="en-US" altLang="en-US" sz="2200">
              <a:latin typeface="+mn-lt"/>
            </a:endParaRPr>
          </a:p>
        </p:txBody>
      </p:sp>
      <p:sp>
        <p:nvSpPr>
          <p:cNvPr id="74" name="Rectangle 73">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2065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6" name="Rectangle 75">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16936" y="4000284"/>
            <a:ext cx="54864" cy="42062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B4CE5841-C184-4A70-A609-5FE4A5078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2">
            <a:extLst>
              <a:ext uri="{FF2B5EF4-FFF2-40B4-BE49-F238E27FC236}">
                <a16:creationId xmlns:a16="http://schemas.microsoft.com/office/drawing/2014/main" id="{A29AA3A9-3F5A-4BF1-AE36-F078206985E2}"/>
              </a:ext>
            </a:extLst>
          </p:cNvPr>
          <p:cNvSpPr txBox="1">
            <a:spLocks noChangeArrowheads="1"/>
          </p:cNvSpPr>
          <p:nvPr/>
        </p:nvSpPr>
        <p:spPr bwMode="auto">
          <a:xfrm>
            <a:off x="841248" y="1683169"/>
            <a:ext cx="4068849" cy="4148586"/>
          </a:xfrm>
          <a:prstGeom prst="rect">
            <a:avLst/>
          </a:prstGeom>
        </p:spPr>
        <p:txBody>
          <a:bodyPr vert="horz" lIns="91440" tIns="45720" rIns="91440" bIns="45720" rtlCol="0" anchor="t">
            <a:normAutofit/>
          </a:bodyPr>
          <a:lstStyle/>
          <a:p>
            <a:pPr marL="354013">
              <a:lnSpc>
                <a:spcPct val="90000"/>
              </a:lnSpc>
              <a:spcBef>
                <a:spcPct val="0"/>
              </a:spcBef>
              <a:spcAft>
                <a:spcPts val="600"/>
              </a:spcAft>
              <a:defRPr/>
            </a:pPr>
            <a:r>
              <a:rPr lang="en-US" sz="4800" kern="1200">
                <a:solidFill>
                  <a:schemeClr val="tx1"/>
                </a:solidFill>
                <a:latin typeface="+mj-lt"/>
                <a:ea typeface="+mj-ea"/>
                <a:cs typeface="+mj-cs"/>
              </a:rPr>
              <a:t>What might behaviours that challenge look like? </a:t>
            </a:r>
          </a:p>
        </p:txBody>
      </p:sp>
      <p:sp>
        <p:nvSpPr>
          <p:cNvPr id="29699" name="Rectangle 4">
            <a:extLst>
              <a:ext uri="{FF2B5EF4-FFF2-40B4-BE49-F238E27FC236}">
                <a16:creationId xmlns:a16="http://schemas.microsoft.com/office/drawing/2014/main" id="{0279B701-E5BE-4C49-839B-3D2F10914C7E}"/>
              </a:ext>
            </a:extLst>
          </p:cNvPr>
          <p:cNvSpPr txBox="1">
            <a:spLocks noChangeArrowheads="1"/>
          </p:cNvSpPr>
          <p:nvPr/>
        </p:nvSpPr>
        <p:spPr bwMode="auto">
          <a:xfrm>
            <a:off x="5532504" y="1683170"/>
            <a:ext cx="5818248" cy="41485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indent="-228600">
              <a:lnSpc>
                <a:spcPct val="90000"/>
              </a:lnSpc>
              <a:buFont typeface="Arial" panose="020B0604020202020204" pitchFamily="34" charset="0"/>
              <a:buChar char="•"/>
              <a:defRPr/>
            </a:pPr>
            <a:r>
              <a:rPr lang="en-US" altLang="en-US" sz="2200" dirty="0">
                <a:latin typeface="+mn-lt"/>
              </a:rPr>
              <a:t>Challenging </a:t>
            </a:r>
            <a:r>
              <a:rPr lang="en-US" altLang="en-US" sz="2200" dirty="0" err="1">
                <a:latin typeface="+mn-lt"/>
              </a:rPr>
              <a:t>behaviour</a:t>
            </a:r>
            <a:r>
              <a:rPr lang="en-US" altLang="en-US" sz="2200" dirty="0">
                <a:latin typeface="+mn-lt"/>
              </a:rPr>
              <a:t> presents due to an unmet need.</a:t>
            </a:r>
          </a:p>
          <a:p>
            <a:pPr indent="-228600">
              <a:lnSpc>
                <a:spcPct val="90000"/>
              </a:lnSpc>
              <a:buFont typeface="Arial" panose="020B0604020202020204" pitchFamily="34" charset="0"/>
              <a:buChar char="•"/>
              <a:defRPr/>
            </a:pPr>
            <a:r>
              <a:rPr lang="en-US" altLang="en-US" sz="2200" dirty="0">
                <a:latin typeface="+mn-lt"/>
              </a:rPr>
              <a:t>It may result from an individual feeling threatened, fearful, anxious, suffering delusions or hallucinations or it may be in response to a difficult situation or a misinterpretation of the actions of other people</a:t>
            </a:r>
          </a:p>
          <a:p>
            <a:pPr indent="-228600">
              <a:lnSpc>
                <a:spcPct val="90000"/>
              </a:lnSpc>
              <a:buFont typeface="Arial" panose="020B0604020202020204" pitchFamily="34" charset="0"/>
              <a:buChar char="•"/>
              <a:defRPr/>
            </a:pPr>
            <a:r>
              <a:rPr lang="en-US" altLang="en-US" sz="2200" dirty="0">
                <a:latin typeface="+mn-lt"/>
              </a:rPr>
              <a:t>May be simply be a result of an individual trying to express that they are hungry, thirsty or in pain </a:t>
            </a:r>
          </a:p>
          <a:p>
            <a:pPr indent="-228600">
              <a:lnSpc>
                <a:spcPct val="90000"/>
              </a:lnSpc>
              <a:buFont typeface="Arial" panose="020B0604020202020204" pitchFamily="34" charset="0"/>
              <a:buChar char="•"/>
              <a:defRPr/>
            </a:pPr>
            <a:endParaRPr lang="en-US" altLang="en-US" sz="2200" dirty="0">
              <a:latin typeface="+mn-lt"/>
            </a:endParaRPr>
          </a:p>
          <a:p>
            <a:pPr indent="-228600">
              <a:lnSpc>
                <a:spcPct val="90000"/>
              </a:lnSpc>
              <a:buFont typeface="Arial" panose="020B0604020202020204" pitchFamily="34" charset="0"/>
              <a:buChar char="•"/>
              <a:defRPr/>
            </a:pPr>
            <a:endParaRPr lang="en-US" altLang="en-US" sz="2200" dirty="0">
              <a:latin typeface="+mn-lt"/>
            </a:endParaRPr>
          </a:p>
        </p:txBody>
      </p:sp>
      <p:sp>
        <p:nvSpPr>
          <p:cNvPr id="74" name="Rectangle 73">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2065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6" name="Rectangle 75">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16936" y="4000284"/>
            <a:ext cx="54864" cy="42062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C3803C07-4121-4B82-B8FA-52351B5392BD}"/>
              </a:ext>
            </a:extLst>
          </p:cNvPr>
          <p:cNvSpPr txBox="1">
            <a:spLocks noChangeArrowheads="1"/>
          </p:cNvSpPr>
          <p:nvPr/>
        </p:nvSpPr>
        <p:spPr bwMode="auto">
          <a:xfrm>
            <a:off x="1631951" y="1285875"/>
            <a:ext cx="7858125" cy="1428750"/>
          </a:xfrm>
          <a:prstGeom prst="rect">
            <a:avLst/>
          </a:prstGeom>
          <a:solidFill>
            <a:schemeClr val="accent1">
              <a:lumMod val="75000"/>
            </a:schemeClr>
          </a:solidFill>
          <a:ln w="9525">
            <a:noFill/>
            <a:miter lim="800000"/>
            <a:headEnd/>
            <a:tailEnd/>
          </a:ln>
        </p:spPr>
        <p:txBody>
          <a:bodyPr anchor="ctr"/>
          <a:lstStyle/>
          <a:p>
            <a:pPr marL="354013" algn="ctr">
              <a:defRPr/>
            </a:pPr>
            <a:r>
              <a:rPr lang="en-GB" sz="4000" b="1" kern="0" dirty="0">
                <a:solidFill>
                  <a:schemeClr val="bg1"/>
                </a:solidFill>
                <a:latin typeface="+mj-lt"/>
                <a:ea typeface="+mj-ea"/>
                <a:cs typeface="+mj-cs"/>
              </a:rPr>
              <a:t>Delirium</a:t>
            </a:r>
          </a:p>
        </p:txBody>
      </p:sp>
      <p:sp>
        <p:nvSpPr>
          <p:cNvPr id="25603" name="Rectangle 4">
            <a:extLst>
              <a:ext uri="{FF2B5EF4-FFF2-40B4-BE49-F238E27FC236}">
                <a16:creationId xmlns:a16="http://schemas.microsoft.com/office/drawing/2014/main" id="{57AEE5FE-A331-4DC3-989F-3F241C326A9F}"/>
              </a:ext>
            </a:extLst>
          </p:cNvPr>
          <p:cNvSpPr txBox="1">
            <a:spLocks noChangeArrowheads="1"/>
          </p:cNvSpPr>
          <p:nvPr/>
        </p:nvSpPr>
        <p:spPr bwMode="auto">
          <a:xfrm>
            <a:off x="1611313" y="2781300"/>
            <a:ext cx="7143750" cy="338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20000"/>
              </a:spcBef>
              <a:buFontTx/>
              <a:buChar char="•"/>
            </a:pPr>
            <a:r>
              <a:rPr lang="en-GB" altLang="en-US" sz="2000">
                <a:solidFill>
                  <a:schemeClr val="accent2"/>
                </a:solidFill>
              </a:rPr>
              <a:t>Sudden onset of confusion/deterioration in cognition.</a:t>
            </a:r>
          </a:p>
          <a:p>
            <a:pPr eaLnBrk="1" hangingPunct="1">
              <a:spcBef>
                <a:spcPct val="20000"/>
              </a:spcBef>
              <a:buFontTx/>
              <a:buChar char="•"/>
            </a:pPr>
            <a:r>
              <a:rPr lang="en-GB" altLang="en-US" sz="2000">
                <a:solidFill>
                  <a:schemeClr val="accent2"/>
                </a:solidFill>
              </a:rPr>
              <a:t>Generally, treat the cause, the symptoms improve.</a:t>
            </a:r>
          </a:p>
          <a:p>
            <a:pPr eaLnBrk="1" hangingPunct="1">
              <a:spcBef>
                <a:spcPct val="20000"/>
              </a:spcBef>
              <a:buFontTx/>
              <a:buChar char="•"/>
            </a:pPr>
            <a:r>
              <a:rPr lang="en-GB" altLang="en-US" sz="2000">
                <a:solidFill>
                  <a:schemeClr val="accent2"/>
                </a:solidFill>
              </a:rPr>
              <a:t>4AT delirium assessment tool (now in falls pathway)</a:t>
            </a:r>
          </a:p>
          <a:p>
            <a:pPr eaLnBrk="1" hangingPunct="1">
              <a:spcBef>
                <a:spcPct val="20000"/>
              </a:spcBef>
              <a:buFontTx/>
              <a:buChar char="•"/>
            </a:pPr>
            <a:r>
              <a:rPr lang="en-GB" altLang="en-US" sz="2000">
                <a:solidFill>
                  <a:schemeClr val="accent2"/>
                </a:solidFill>
              </a:rPr>
              <a:t>People with dementia are more likely to experience delirium- (cognitive reserve)</a:t>
            </a:r>
          </a:p>
          <a:p>
            <a:pPr eaLnBrk="1" hangingPunct="1">
              <a:spcBef>
                <a:spcPct val="20000"/>
              </a:spcBef>
              <a:buFontTx/>
              <a:buChar char="•"/>
            </a:pPr>
            <a:r>
              <a:rPr lang="en-GB" altLang="en-US" sz="2000">
                <a:solidFill>
                  <a:schemeClr val="accent2"/>
                </a:solidFill>
              </a:rPr>
              <a:t>Trakcare delirium alert symbols now in place. Red brain active delirium, Purple brain      at risk of delirium/history of delirium.</a:t>
            </a:r>
          </a:p>
          <a:p>
            <a:pPr eaLnBrk="1" hangingPunct="1">
              <a:spcBef>
                <a:spcPct val="20000"/>
              </a:spcBef>
              <a:buFontTx/>
              <a:buChar char="•"/>
            </a:pPr>
            <a:r>
              <a:rPr lang="en-GB" altLang="en-US" sz="2000">
                <a:solidFill>
                  <a:schemeClr val="accent2"/>
                </a:solidFill>
              </a:rPr>
              <a:t>New delirium care plan available in ‘nursing patient safety’- care plans SOP, (nursing care plan for acute confusion)</a:t>
            </a:r>
          </a:p>
        </p:txBody>
      </p:sp>
      <p:pic>
        <p:nvPicPr>
          <p:cNvPr id="25604" name="Picture 4">
            <a:extLst>
              <a:ext uri="{FF2B5EF4-FFF2-40B4-BE49-F238E27FC236}">
                <a16:creationId xmlns:a16="http://schemas.microsoft.com/office/drawing/2014/main" id="{B03A881A-8E0C-4660-A9F9-0C6D60DB9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0025" y="4959350"/>
            <a:ext cx="228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5" name="Picture 5">
            <a:extLst>
              <a:ext uri="{FF2B5EF4-FFF2-40B4-BE49-F238E27FC236}">
                <a16:creationId xmlns:a16="http://schemas.microsoft.com/office/drawing/2014/main" id="{33178784-6F46-4BAB-A1C5-6A7522CF83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28025" y="4652963"/>
            <a:ext cx="228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4"/>
              </a:gs>
              <a:gs pos="25000">
                <a:schemeClr val="accent4"/>
              </a:gs>
              <a:gs pos="94000">
                <a:schemeClr val="accent2"/>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Rectangle 2">
            <a:extLst>
              <a:ext uri="{FF2B5EF4-FFF2-40B4-BE49-F238E27FC236}">
                <a16:creationId xmlns:a16="http://schemas.microsoft.com/office/drawing/2014/main" id="{3C57887E-F0E3-41DE-89CD-5821FAA95B7C}"/>
              </a:ext>
            </a:extLst>
          </p:cNvPr>
          <p:cNvSpPr txBox="1">
            <a:spLocks noChangeArrowheads="1"/>
          </p:cNvSpPr>
          <p:nvPr/>
        </p:nvSpPr>
        <p:spPr bwMode="auto">
          <a:xfrm>
            <a:off x="6094105" y="802955"/>
            <a:ext cx="4977976" cy="1454051"/>
          </a:xfrm>
          <a:prstGeom prst="rect">
            <a:avLst/>
          </a:prstGeom>
        </p:spPr>
        <p:txBody>
          <a:bodyPr vert="horz" lIns="91440" tIns="45720" rIns="91440" bIns="45720" rtlCol="0" anchor="ctr">
            <a:normAutofit/>
          </a:bodyPr>
          <a:lstStyle/>
          <a:p>
            <a:pPr marL="354013">
              <a:lnSpc>
                <a:spcPct val="90000"/>
              </a:lnSpc>
              <a:spcBef>
                <a:spcPct val="0"/>
              </a:spcBef>
              <a:spcAft>
                <a:spcPts val="600"/>
              </a:spcAft>
              <a:defRPr/>
            </a:pPr>
            <a:r>
              <a:rPr lang="en-US" sz="4400">
                <a:solidFill>
                  <a:srgbClr val="000000"/>
                </a:solidFill>
                <a:latin typeface="+mj-lt"/>
                <a:ea typeface="+mj-ea"/>
                <a:cs typeface="+mj-cs"/>
              </a:rPr>
              <a:t>Family, Carers and Friends </a:t>
            </a:r>
          </a:p>
        </p:txBody>
      </p:sp>
      <p:sp>
        <p:nvSpPr>
          <p:cNvPr id="78"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6628" name="Picture 2">
            <a:extLst>
              <a:ext uri="{FF2B5EF4-FFF2-40B4-BE49-F238E27FC236}">
                <a16:creationId xmlns:a16="http://schemas.microsoft.com/office/drawing/2014/main" id="{A09077F0-B18D-4ECE-8035-A84AAE2DF993}"/>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5652" r="3" b="3"/>
          <a:stretch/>
        </p:blipFill>
        <p:spPr bwMode="auto">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482" name="Rectangle 4">
            <a:extLst>
              <a:ext uri="{FF2B5EF4-FFF2-40B4-BE49-F238E27FC236}">
                <a16:creationId xmlns:a16="http://schemas.microsoft.com/office/drawing/2014/main" id="{824F6061-8D6E-4BF4-AA43-C663C23E34F0}"/>
              </a:ext>
            </a:extLst>
          </p:cNvPr>
          <p:cNvSpPr txBox="1">
            <a:spLocks noChangeArrowheads="1"/>
          </p:cNvSpPr>
          <p:nvPr/>
        </p:nvSpPr>
        <p:spPr bwMode="auto">
          <a:xfrm>
            <a:off x="6090574" y="2421682"/>
            <a:ext cx="4977578" cy="363928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indent="-228600" eaLnBrk="1" hangingPunct="1">
              <a:lnSpc>
                <a:spcPct val="90000"/>
              </a:lnSpc>
              <a:spcBef>
                <a:spcPct val="0"/>
              </a:spcBef>
              <a:buFont typeface="Arial" panose="020B0604020202020204" pitchFamily="34" charset="0"/>
              <a:buChar char="•"/>
              <a:defRPr/>
            </a:pPr>
            <a:r>
              <a:rPr lang="en-US" altLang="en-US" sz="1600" dirty="0">
                <a:solidFill>
                  <a:srgbClr val="000000"/>
                </a:solidFill>
                <a:latin typeface="+mn-lt"/>
              </a:rPr>
              <a:t>The majority of care for people with Dementia is undertaken by their family </a:t>
            </a:r>
            <a:r>
              <a:rPr lang="en-US" altLang="en-US" sz="1600" dirty="0" err="1">
                <a:solidFill>
                  <a:srgbClr val="000000"/>
                </a:solidFill>
                <a:latin typeface="+mn-lt"/>
              </a:rPr>
              <a:t>carers</a:t>
            </a:r>
            <a:r>
              <a:rPr lang="en-US" altLang="en-US" sz="1600" dirty="0">
                <a:solidFill>
                  <a:srgbClr val="000000"/>
                </a:solidFill>
                <a:latin typeface="+mn-lt"/>
              </a:rPr>
              <a:t>.  It is important that the </a:t>
            </a:r>
            <a:r>
              <a:rPr lang="en-US" altLang="en-US" sz="1600" dirty="0" err="1">
                <a:solidFill>
                  <a:srgbClr val="000000"/>
                </a:solidFill>
                <a:latin typeface="+mn-lt"/>
              </a:rPr>
              <a:t>carer</a:t>
            </a:r>
            <a:r>
              <a:rPr lang="en-US" altLang="en-US" sz="1600" dirty="0">
                <a:solidFill>
                  <a:srgbClr val="000000"/>
                </a:solidFill>
                <a:latin typeface="+mn-lt"/>
              </a:rPr>
              <a:t> is supported to maintain their own health and wellbeing.  </a:t>
            </a:r>
          </a:p>
          <a:p>
            <a:pPr indent="-228600" eaLnBrk="1" hangingPunct="1">
              <a:lnSpc>
                <a:spcPct val="90000"/>
              </a:lnSpc>
              <a:spcBef>
                <a:spcPct val="0"/>
              </a:spcBef>
              <a:buFont typeface="Arial" panose="020B0604020202020204" pitchFamily="34" charset="0"/>
              <a:buChar char="•"/>
              <a:defRPr/>
            </a:pPr>
            <a:r>
              <a:rPr lang="en-US" altLang="en-US" sz="1600" dirty="0">
                <a:solidFill>
                  <a:srgbClr val="000000"/>
                </a:solidFill>
                <a:latin typeface="+mn-lt"/>
              </a:rPr>
              <a:t>The Prime Ministers Challenge on Dementia includes the aspiration that </a:t>
            </a:r>
            <a:r>
              <a:rPr lang="en-US" altLang="en-US" sz="1600" dirty="0" err="1">
                <a:solidFill>
                  <a:srgbClr val="000000"/>
                </a:solidFill>
                <a:latin typeface="+mn-lt"/>
              </a:rPr>
              <a:t>carers</a:t>
            </a:r>
            <a:r>
              <a:rPr lang="en-US" altLang="en-US" sz="1600" dirty="0">
                <a:solidFill>
                  <a:srgbClr val="000000"/>
                </a:solidFill>
                <a:latin typeface="+mn-lt"/>
              </a:rPr>
              <a:t> of people with Dementia “be made aware of and offered the opportunity for respite, education , training, emotional and psychological support so that they feel able to cope with their caring responsibilities and to have a life alongside caring”.  </a:t>
            </a:r>
          </a:p>
          <a:p>
            <a:pPr indent="-228600" eaLnBrk="1" hangingPunct="1">
              <a:lnSpc>
                <a:spcPct val="90000"/>
              </a:lnSpc>
              <a:buFont typeface="Arial" panose="020B0604020202020204" pitchFamily="34" charset="0"/>
              <a:buChar char="•"/>
              <a:defRPr/>
            </a:pPr>
            <a:endParaRPr lang="en-US" altLang="en-US" sz="1400" dirty="0">
              <a:solidFill>
                <a:srgbClr val="000000"/>
              </a:solidFill>
              <a:latin typeface="+mn-lt"/>
            </a:endParaRPr>
          </a:p>
          <a:p>
            <a:pPr indent="-228600" eaLnBrk="1" hangingPunct="1">
              <a:lnSpc>
                <a:spcPct val="90000"/>
              </a:lnSpc>
              <a:buFont typeface="Arial" panose="020B0604020202020204" pitchFamily="34" charset="0"/>
              <a:buChar char="•"/>
              <a:defRPr/>
            </a:pPr>
            <a:endParaRPr lang="en-US" altLang="en-US" sz="1400" dirty="0">
              <a:solidFill>
                <a:srgbClr val="000000"/>
              </a:solidFill>
              <a:latin typeface="+mn-lt"/>
            </a:endParaRPr>
          </a:p>
          <a:p>
            <a:pPr indent="-228600" eaLnBrk="1" hangingPunct="1">
              <a:lnSpc>
                <a:spcPct val="90000"/>
              </a:lnSpc>
              <a:buFont typeface="Arial" panose="020B0604020202020204" pitchFamily="34" charset="0"/>
              <a:buChar char="•"/>
              <a:defRPr/>
            </a:pPr>
            <a:endParaRPr lang="en-US" altLang="en-US" sz="1400" dirty="0">
              <a:solidFill>
                <a:srgbClr val="000000"/>
              </a:solidFill>
              <a:latin typeface="+mn-lt"/>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2355</Words>
  <Application>Microsoft Office PowerPoint</Application>
  <PresentationFormat>Widescreen</PresentationFormat>
  <Paragraphs>254</Paragraphs>
  <Slides>23</Slides>
  <Notes>23</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23</vt:i4>
      </vt:variant>
    </vt:vector>
  </HeadingPairs>
  <TitlesOfParts>
    <vt:vector size="29" baseType="lpstr">
      <vt:lpstr>Arial</vt:lpstr>
      <vt:lpstr>Calibri</vt:lpstr>
      <vt:lpstr>Calibri Light</vt:lpstr>
      <vt:lpstr>Times New Roman</vt:lpstr>
      <vt:lpstr>Office Theme</vt:lpstr>
      <vt:lpstr>Clip</vt:lpstr>
      <vt:lpstr> What is Dementia?</vt:lpstr>
      <vt:lpstr>PowerPoint Presentation</vt:lpstr>
      <vt:lpstr>PowerPoint Presentation</vt:lpstr>
      <vt:lpstr>Types of Dementia </vt:lpstr>
      <vt:lpstr>Alzheimers</vt:lpstr>
      <vt:lpstr>Vascular</vt:lpstr>
      <vt:lpstr>Lewy Body</vt:lpstr>
      <vt:lpstr>Fronto - temporal</vt:lpstr>
      <vt:lpstr>How common is it?</vt:lpstr>
      <vt:lpstr>The prevalence of various forms of Dementia </vt:lpstr>
      <vt:lpstr>PowerPoint Presentation</vt:lpstr>
      <vt:lpstr>PowerPoint Presentation</vt:lpstr>
      <vt:lpstr> Prevention </vt:lpstr>
      <vt:lpstr>Why diagnose and treat Dementia early?</vt:lpstr>
      <vt:lpstr>Diagnosis</vt:lpstr>
      <vt:lpstr>Living Well</vt:lpstr>
      <vt:lpstr>All About Me – Unique Individual</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Felicity Page</dc:creator>
  <cp:lastModifiedBy>Felicity Page</cp:lastModifiedBy>
  <cp:revision>1</cp:revision>
  <dcterms:created xsi:type="dcterms:W3CDTF">2020-02-10T08:28:35Z</dcterms:created>
  <dcterms:modified xsi:type="dcterms:W3CDTF">2020-02-10T11:27:45Z</dcterms:modified>
</cp:coreProperties>
</file>