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8288000" cy="10287000"/>
  <p:notesSz cx="6858000" cy="9144000"/>
  <p:embeddedFontLst>
    <p:embeddedFont>
      <p:font typeface="Anton" pitchFamily="2" charset="0"/>
      <p:regular r:id="rId16"/>
    </p:embeddedFont>
    <p:embeddedFont>
      <p:font typeface="Canva Sans" panose="020B0604020202020204" charset="0"/>
      <p:regular r:id="rId17"/>
    </p:embeddedFont>
    <p:embeddedFont>
      <p:font typeface="Canva Sans Bold" panose="020B0604020202020204" charset="0"/>
      <p:regular r:id="rId18"/>
    </p:embeddedFont>
    <p:embeddedFont>
      <p:font typeface="Poppins" panose="00000500000000000000" pitchFamily="2" charset="0"/>
      <p:regular r:id="rId19"/>
    </p:embeddedFont>
    <p:embeddedFont>
      <p:font typeface="Poppins Bold" panose="020B0604020202020204" charset="0"/>
      <p:regular r:id="rId2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72F39FC-5985-48B8-9F4E-40E9E191F094}" v="9" dt="2026-07-03T07:25:30.9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61" d="100"/>
          <a:sy n="61" d="100"/>
        </p:scale>
        <p:origin x="322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era Karakoleva" userId="0ba0670266d96da8" providerId="LiveId" clId="{95ACB423-AD58-4DC5-9D2B-8FDCFB33C826}"/>
    <pc:docChg chg="undo custSel modSld">
      <pc:chgData name="Vera Karakoleva" userId="0ba0670266d96da8" providerId="LiveId" clId="{95ACB423-AD58-4DC5-9D2B-8FDCFB33C826}" dt="2026-07-03T08:03:42.781" v="682" actId="20577"/>
      <pc:docMkLst>
        <pc:docMk/>
      </pc:docMkLst>
      <pc:sldChg chg="modSp mod">
        <pc:chgData name="Vera Karakoleva" userId="0ba0670266d96da8" providerId="LiveId" clId="{95ACB423-AD58-4DC5-9D2B-8FDCFB33C826}" dt="2026-07-02T23:13:26.406" v="77" actId="14100"/>
        <pc:sldMkLst>
          <pc:docMk/>
          <pc:sldMk cId="0" sldId="258"/>
        </pc:sldMkLst>
        <pc:spChg chg="mod">
          <ac:chgData name="Vera Karakoleva" userId="0ba0670266d96da8" providerId="LiveId" clId="{95ACB423-AD58-4DC5-9D2B-8FDCFB33C826}" dt="2026-07-02T23:13:26.406" v="77" actId="14100"/>
          <ac:spMkLst>
            <pc:docMk/>
            <pc:sldMk cId="0" sldId="258"/>
            <ac:spMk id="8" creationId="{00000000-0000-0000-0000-000000000000}"/>
          </ac:spMkLst>
        </pc:spChg>
        <pc:spChg chg="mod">
          <ac:chgData name="Vera Karakoleva" userId="0ba0670266d96da8" providerId="LiveId" clId="{95ACB423-AD58-4DC5-9D2B-8FDCFB33C826}" dt="2026-07-02T23:00:27.676" v="7" actId="1076"/>
          <ac:spMkLst>
            <pc:docMk/>
            <pc:sldMk cId="0" sldId="258"/>
            <ac:spMk id="12" creationId="{00000000-0000-0000-0000-000000000000}"/>
          </ac:spMkLst>
        </pc:spChg>
        <pc:spChg chg="mod">
          <ac:chgData name="Vera Karakoleva" userId="0ba0670266d96da8" providerId="LiveId" clId="{95ACB423-AD58-4DC5-9D2B-8FDCFB33C826}" dt="2026-07-02T23:00:31.639" v="8" actId="14100"/>
          <ac:spMkLst>
            <pc:docMk/>
            <pc:sldMk cId="0" sldId="258"/>
            <ac:spMk id="15" creationId="{00000000-0000-0000-0000-000000000000}"/>
          </ac:spMkLst>
        </pc:spChg>
      </pc:sldChg>
      <pc:sldChg chg="modSp mod">
        <pc:chgData name="Vera Karakoleva" userId="0ba0670266d96da8" providerId="LiveId" clId="{95ACB423-AD58-4DC5-9D2B-8FDCFB33C826}" dt="2026-07-02T23:14:11.358" v="82" actId="14100"/>
        <pc:sldMkLst>
          <pc:docMk/>
          <pc:sldMk cId="0" sldId="259"/>
        </pc:sldMkLst>
        <pc:spChg chg="mod">
          <ac:chgData name="Vera Karakoleva" userId="0ba0670266d96da8" providerId="LiveId" clId="{95ACB423-AD58-4DC5-9D2B-8FDCFB33C826}" dt="2026-07-02T23:00:52.009" v="11" actId="14100"/>
          <ac:spMkLst>
            <pc:docMk/>
            <pc:sldMk cId="0" sldId="259"/>
            <ac:spMk id="6" creationId="{00000000-0000-0000-0000-000000000000}"/>
          </ac:spMkLst>
        </pc:spChg>
        <pc:spChg chg="mod">
          <ac:chgData name="Vera Karakoleva" userId="0ba0670266d96da8" providerId="LiveId" clId="{95ACB423-AD58-4DC5-9D2B-8FDCFB33C826}" dt="2026-07-02T23:01:36.469" v="12"/>
          <ac:spMkLst>
            <pc:docMk/>
            <pc:sldMk cId="0" sldId="259"/>
            <ac:spMk id="15" creationId="{00000000-0000-0000-0000-000000000000}"/>
          </ac:spMkLst>
        </pc:spChg>
        <pc:spChg chg="mod">
          <ac:chgData name="Vera Karakoleva" userId="0ba0670266d96da8" providerId="LiveId" clId="{95ACB423-AD58-4DC5-9D2B-8FDCFB33C826}" dt="2026-07-02T23:02:06.135" v="13"/>
          <ac:spMkLst>
            <pc:docMk/>
            <pc:sldMk cId="0" sldId="259"/>
            <ac:spMk id="17" creationId="{00000000-0000-0000-0000-000000000000}"/>
          </ac:spMkLst>
        </pc:spChg>
        <pc:spChg chg="mod">
          <ac:chgData name="Vera Karakoleva" userId="0ba0670266d96da8" providerId="LiveId" clId="{95ACB423-AD58-4DC5-9D2B-8FDCFB33C826}" dt="2026-07-02T23:14:11.358" v="82" actId="14100"/>
          <ac:spMkLst>
            <pc:docMk/>
            <pc:sldMk cId="0" sldId="259"/>
            <ac:spMk id="39" creationId="{00000000-0000-0000-0000-000000000000}"/>
          </ac:spMkLst>
        </pc:spChg>
        <pc:spChg chg="mod">
          <ac:chgData name="Vera Karakoleva" userId="0ba0670266d96da8" providerId="LiveId" clId="{95ACB423-AD58-4DC5-9D2B-8FDCFB33C826}" dt="2026-07-02T23:00:48.430" v="10" actId="1076"/>
          <ac:spMkLst>
            <pc:docMk/>
            <pc:sldMk cId="0" sldId="259"/>
            <ac:spMk id="53" creationId="{00000000-0000-0000-0000-000000000000}"/>
          </ac:spMkLst>
        </pc:spChg>
        <pc:spChg chg="mod">
          <ac:chgData name="Vera Karakoleva" userId="0ba0670266d96da8" providerId="LiveId" clId="{95ACB423-AD58-4DC5-9D2B-8FDCFB33C826}" dt="2026-07-02T23:14:01.462" v="81" actId="1076"/>
          <ac:spMkLst>
            <pc:docMk/>
            <pc:sldMk cId="0" sldId="259"/>
            <ac:spMk id="57" creationId="{00000000-0000-0000-0000-000000000000}"/>
          </ac:spMkLst>
        </pc:spChg>
      </pc:sldChg>
      <pc:sldChg chg="addSp delSp modSp mod">
        <pc:chgData name="Vera Karakoleva" userId="0ba0670266d96da8" providerId="LiveId" clId="{95ACB423-AD58-4DC5-9D2B-8FDCFB33C826}" dt="2026-07-03T08:00:32.490" v="641" actId="14100"/>
        <pc:sldMkLst>
          <pc:docMk/>
          <pc:sldMk cId="0" sldId="260"/>
        </pc:sldMkLst>
        <pc:spChg chg="mod">
          <ac:chgData name="Vera Karakoleva" userId="0ba0670266d96da8" providerId="LiveId" clId="{95ACB423-AD58-4DC5-9D2B-8FDCFB33C826}" dt="2026-07-02T23:14:41.433" v="83" actId="14100"/>
          <ac:spMkLst>
            <pc:docMk/>
            <pc:sldMk cId="0" sldId="260"/>
            <ac:spMk id="2" creationId="{00000000-0000-0000-0000-000000000000}"/>
          </ac:spMkLst>
        </pc:spChg>
        <pc:spChg chg="mod">
          <ac:chgData name="Vera Karakoleva" userId="0ba0670266d96da8" providerId="LiveId" clId="{95ACB423-AD58-4DC5-9D2B-8FDCFB33C826}" dt="2026-07-02T23:06:59.709" v="41" actId="1076"/>
          <ac:spMkLst>
            <pc:docMk/>
            <pc:sldMk cId="0" sldId="260"/>
            <ac:spMk id="4" creationId="{00000000-0000-0000-0000-000000000000}"/>
          </ac:spMkLst>
        </pc:spChg>
        <pc:spChg chg="del mod">
          <ac:chgData name="Vera Karakoleva" userId="0ba0670266d96da8" providerId="LiveId" clId="{95ACB423-AD58-4DC5-9D2B-8FDCFB33C826}" dt="2026-07-03T07:53:49.158" v="263" actId="478"/>
          <ac:spMkLst>
            <pc:docMk/>
            <pc:sldMk cId="0" sldId="260"/>
            <ac:spMk id="5" creationId="{00000000-0000-0000-0000-000000000000}"/>
          </ac:spMkLst>
        </pc:spChg>
        <pc:spChg chg="mod">
          <ac:chgData name="Vera Karakoleva" userId="0ba0670266d96da8" providerId="LiveId" clId="{95ACB423-AD58-4DC5-9D2B-8FDCFB33C826}" dt="2026-07-02T23:05:51.204" v="38" actId="1076"/>
          <ac:spMkLst>
            <pc:docMk/>
            <pc:sldMk cId="0" sldId="260"/>
            <ac:spMk id="7" creationId="{00000000-0000-0000-0000-000000000000}"/>
          </ac:spMkLst>
        </pc:spChg>
        <pc:spChg chg="mod">
          <ac:chgData name="Vera Karakoleva" userId="0ba0670266d96da8" providerId="LiveId" clId="{95ACB423-AD58-4DC5-9D2B-8FDCFB33C826}" dt="2026-07-02T23:05:34.438" v="35" actId="14100"/>
          <ac:spMkLst>
            <pc:docMk/>
            <pc:sldMk cId="0" sldId="260"/>
            <ac:spMk id="8" creationId="{00000000-0000-0000-0000-000000000000}"/>
          </ac:spMkLst>
        </pc:spChg>
        <pc:spChg chg="mod">
          <ac:chgData name="Vera Karakoleva" userId="0ba0670266d96da8" providerId="LiveId" clId="{95ACB423-AD58-4DC5-9D2B-8FDCFB33C826}" dt="2026-07-02T23:05:46.203" v="36" actId="14100"/>
          <ac:spMkLst>
            <pc:docMk/>
            <pc:sldMk cId="0" sldId="260"/>
            <ac:spMk id="12" creationId="{00000000-0000-0000-0000-000000000000}"/>
          </ac:spMkLst>
        </pc:spChg>
        <pc:spChg chg="mod">
          <ac:chgData name="Vera Karakoleva" userId="0ba0670266d96da8" providerId="LiveId" clId="{95ACB423-AD58-4DC5-9D2B-8FDCFB33C826}" dt="2026-07-02T23:05:50.605" v="37" actId="14100"/>
          <ac:spMkLst>
            <pc:docMk/>
            <pc:sldMk cId="0" sldId="260"/>
            <ac:spMk id="16" creationId="{00000000-0000-0000-0000-000000000000}"/>
          </ac:spMkLst>
        </pc:spChg>
        <pc:spChg chg="mod">
          <ac:chgData name="Vera Karakoleva" userId="0ba0670266d96da8" providerId="LiveId" clId="{95ACB423-AD58-4DC5-9D2B-8FDCFB33C826}" dt="2026-07-02T23:02:37.429" v="14" actId="14100"/>
          <ac:spMkLst>
            <pc:docMk/>
            <pc:sldMk cId="0" sldId="260"/>
            <ac:spMk id="23" creationId="{00000000-0000-0000-0000-000000000000}"/>
          </ac:spMkLst>
        </pc:spChg>
        <pc:spChg chg="mod">
          <ac:chgData name="Vera Karakoleva" userId="0ba0670266d96da8" providerId="LiveId" clId="{95ACB423-AD58-4DC5-9D2B-8FDCFB33C826}" dt="2026-07-02T23:04:17.817" v="29" actId="1076"/>
          <ac:spMkLst>
            <pc:docMk/>
            <pc:sldMk cId="0" sldId="260"/>
            <ac:spMk id="25" creationId="{00000000-0000-0000-0000-000000000000}"/>
          </ac:spMkLst>
        </pc:spChg>
        <pc:spChg chg="add del mod">
          <ac:chgData name="Vera Karakoleva" userId="0ba0670266d96da8" providerId="LiveId" clId="{95ACB423-AD58-4DC5-9D2B-8FDCFB33C826}" dt="2026-07-02T23:04:38.123" v="31" actId="1076"/>
          <ac:spMkLst>
            <pc:docMk/>
            <pc:sldMk cId="0" sldId="260"/>
            <ac:spMk id="26" creationId="{00000000-0000-0000-0000-000000000000}"/>
          </ac:spMkLst>
        </pc:spChg>
        <pc:spChg chg="mod">
          <ac:chgData name="Vera Karakoleva" userId="0ba0670266d96da8" providerId="LiveId" clId="{95ACB423-AD58-4DC5-9D2B-8FDCFB33C826}" dt="2026-07-02T23:04:04.352" v="25" actId="14100"/>
          <ac:spMkLst>
            <pc:docMk/>
            <pc:sldMk cId="0" sldId="260"/>
            <ac:spMk id="50" creationId="{00000000-0000-0000-0000-000000000000}"/>
          </ac:spMkLst>
        </pc:spChg>
        <pc:spChg chg="mod">
          <ac:chgData name="Vera Karakoleva" userId="0ba0670266d96da8" providerId="LiveId" clId="{95ACB423-AD58-4DC5-9D2B-8FDCFB33C826}" dt="2026-07-03T08:00:32.490" v="641" actId="14100"/>
          <ac:spMkLst>
            <pc:docMk/>
            <pc:sldMk cId="0" sldId="260"/>
            <ac:spMk id="61" creationId="{00000000-0000-0000-0000-000000000000}"/>
          </ac:spMkLst>
        </pc:spChg>
        <pc:spChg chg="add mod">
          <ac:chgData name="Vera Karakoleva" userId="0ba0670266d96da8" providerId="LiveId" clId="{95ACB423-AD58-4DC5-9D2B-8FDCFB33C826}" dt="2026-07-03T07:55:45.514" v="615" actId="1076"/>
          <ac:spMkLst>
            <pc:docMk/>
            <pc:sldMk cId="0" sldId="260"/>
            <ac:spMk id="63" creationId="{53A09846-43FC-2243-B00C-D2D5498FAB49}"/>
          </ac:spMkLst>
        </pc:spChg>
        <pc:spChg chg="add del">
          <ac:chgData name="Vera Karakoleva" userId="0ba0670266d96da8" providerId="LiveId" clId="{95ACB423-AD58-4DC5-9D2B-8FDCFB33C826}" dt="2026-07-03T07:56:37.931" v="620" actId="22"/>
          <ac:spMkLst>
            <pc:docMk/>
            <pc:sldMk cId="0" sldId="260"/>
            <ac:spMk id="65" creationId="{B17F6BC1-03B3-7006-BC6F-2836DE27D9A2}"/>
          </ac:spMkLst>
        </pc:spChg>
        <pc:spChg chg="add del">
          <ac:chgData name="Vera Karakoleva" userId="0ba0670266d96da8" providerId="LiveId" clId="{95ACB423-AD58-4DC5-9D2B-8FDCFB33C826}" dt="2026-07-03T07:58:29.536" v="631" actId="478"/>
          <ac:spMkLst>
            <pc:docMk/>
            <pc:sldMk cId="0" sldId="260"/>
            <ac:spMk id="69" creationId="{6C9F9527-E465-6AB1-57A2-DE90C4649057}"/>
          </ac:spMkLst>
        </pc:spChg>
        <pc:spChg chg="add del">
          <ac:chgData name="Vera Karakoleva" userId="0ba0670266d96da8" providerId="LiveId" clId="{95ACB423-AD58-4DC5-9D2B-8FDCFB33C826}" dt="2026-07-03T07:58:38.447" v="634" actId="478"/>
          <ac:spMkLst>
            <pc:docMk/>
            <pc:sldMk cId="0" sldId="260"/>
            <ac:spMk id="71" creationId="{05172385-9436-D9C6-79FE-99EC3CD83634}"/>
          </ac:spMkLst>
        </pc:spChg>
        <pc:grpChg chg="add del mod">
          <ac:chgData name="Vera Karakoleva" userId="0ba0670266d96da8" providerId="LiveId" clId="{95ACB423-AD58-4DC5-9D2B-8FDCFB33C826}" dt="2026-07-03T07:57:19.292" v="624" actId="478"/>
          <ac:grpSpMkLst>
            <pc:docMk/>
            <pc:sldMk cId="0" sldId="260"/>
            <ac:grpSpMk id="6" creationId="{00000000-0000-0000-0000-000000000000}"/>
          </ac:grpSpMkLst>
        </pc:grpChg>
        <pc:picChg chg="add mod">
          <ac:chgData name="Vera Karakoleva" userId="0ba0670266d96da8" providerId="LiveId" clId="{95ACB423-AD58-4DC5-9D2B-8FDCFB33C826}" dt="2026-07-03T07:59:46.473" v="637" actId="1076"/>
          <ac:picMkLst>
            <pc:docMk/>
            <pc:sldMk cId="0" sldId="260"/>
            <ac:picMk id="67" creationId="{3FEEFE07-9C51-AFEF-4712-29A6750EA290}"/>
          </ac:picMkLst>
        </pc:picChg>
        <pc:picChg chg="add mod">
          <ac:chgData name="Vera Karakoleva" userId="0ba0670266d96da8" providerId="LiveId" clId="{95ACB423-AD58-4DC5-9D2B-8FDCFB33C826}" dt="2026-07-03T07:59:56.960" v="639" actId="14100"/>
          <ac:picMkLst>
            <pc:docMk/>
            <pc:sldMk cId="0" sldId="260"/>
            <ac:picMk id="73" creationId="{8756139F-8FB0-1EFE-CC8D-AF1DA192B929}"/>
          </ac:picMkLst>
        </pc:picChg>
      </pc:sldChg>
      <pc:sldChg chg="modSp mod">
        <pc:chgData name="Vera Karakoleva" userId="0ba0670266d96da8" providerId="LiveId" clId="{95ACB423-AD58-4DC5-9D2B-8FDCFB33C826}" dt="2026-07-02T23:16:47.581" v="94" actId="14100"/>
        <pc:sldMkLst>
          <pc:docMk/>
          <pc:sldMk cId="0" sldId="261"/>
        </pc:sldMkLst>
        <pc:spChg chg="mod">
          <ac:chgData name="Vera Karakoleva" userId="0ba0670266d96da8" providerId="LiveId" clId="{95ACB423-AD58-4DC5-9D2B-8FDCFB33C826}" dt="2026-07-02T23:16:32.835" v="92" actId="1076"/>
          <ac:spMkLst>
            <pc:docMk/>
            <pc:sldMk cId="0" sldId="261"/>
            <ac:spMk id="5" creationId="{00000000-0000-0000-0000-000000000000}"/>
          </ac:spMkLst>
        </pc:spChg>
        <pc:spChg chg="mod">
          <ac:chgData name="Vera Karakoleva" userId="0ba0670266d96da8" providerId="LiveId" clId="{95ACB423-AD58-4DC5-9D2B-8FDCFB33C826}" dt="2026-07-02T23:08:14.062" v="46" actId="14100"/>
          <ac:spMkLst>
            <pc:docMk/>
            <pc:sldMk cId="0" sldId="261"/>
            <ac:spMk id="10" creationId="{00000000-0000-0000-0000-000000000000}"/>
          </ac:spMkLst>
        </pc:spChg>
        <pc:spChg chg="mod">
          <ac:chgData name="Vera Karakoleva" userId="0ba0670266d96da8" providerId="LiveId" clId="{95ACB423-AD58-4DC5-9D2B-8FDCFB33C826}" dt="2026-07-02T23:16:47.581" v="94" actId="14100"/>
          <ac:spMkLst>
            <pc:docMk/>
            <pc:sldMk cId="0" sldId="261"/>
            <ac:spMk id="50" creationId="{00000000-0000-0000-0000-000000000000}"/>
          </ac:spMkLst>
        </pc:spChg>
        <pc:spChg chg="mod">
          <ac:chgData name="Vera Karakoleva" userId="0ba0670266d96da8" providerId="LiveId" clId="{95ACB423-AD58-4DC5-9D2B-8FDCFB33C826}" dt="2026-07-02T23:16:05.554" v="89" actId="1076"/>
          <ac:spMkLst>
            <pc:docMk/>
            <pc:sldMk cId="0" sldId="261"/>
            <ac:spMk id="58" creationId="{00000000-0000-0000-0000-000000000000}"/>
          </ac:spMkLst>
        </pc:spChg>
        <pc:spChg chg="mod">
          <ac:chgData name="Vera Karakoleva" userId="0ba0670266d96da8" providerId="LiveId" clId="{95ACB423-AD58-4DC5-9D2B-8FDCFB33C826}" dt="2026-07-02T23:08:10.127" v="45" actId="14100"/>
          <ac:spMkLst>
            <pc:docMk/>
            <pc:sldMk cId="0" sldId="261"/>
            <ac:spMk id="59" creationId="{00000000-0000-0000-0000-000000000000}"/>
          </ac:spMkLst>
        </pc:spChg>
        <pc:spChg chg="mod">
          <ac:chgData name="Vera Karakoleva" userId="0ba0670266d96da8" providerId="LiveId" clId="{95ACB423-AD58-4DC5-9D2B-8FDCFB33C826}" dt="2026-07-02T23:16:39.459" v="93" actId="1076"/>
          <ac:spMkLst>
            <pc:docMk/>
            <pc:sldMk cId="0" sldId="261"/>
            <ac:spMk id="72" creationId="{00000000-0000-0000-0000-000000000000}"/>
          </ac:spMkLst>
        </pc:spChg>
      </pc:sldChg>
      <pc:sldChg chg="modSp mod">
        <pc:chgData name="Vera Karakoleva" userId="0ba0670266d96da8" providerId="LiveId" clId="{95ACB423-AD58-4DC5-9D2B-8FDCFB33C826}" dt="2026-07-02T23:08:57.312" v="51" actId="14100"/>
        <pc:sldMkLst>
          <pc:docMk/>
          <pc:sldMk cId="0" sldId="262"/>
        </pc:sldMkLst>
        <pc:spChg chg="mod">
          <ac:chgData name="Vera Karakoleva" userId="0ba0670266d96da8" providerId="LiveId" clId="{95ACB423-AD58-4DC5-9D2B-8FDCFB33C826}" dt="2026-07-02T23:08:34.971" v="50" actId="14100"/>
          <ac:spMkLst>
            <pc:docMk/>
            <pc:sldMk cId="0" sldId="262"/>
            <ac:spMk id="5" creationId="{00000000-0000-0000-0000-000000000000}"/>
          </ac:spMkLst>
        </pc:spChg>
        <pc:spChg chg="mod">
          <ac:chgData name="Vera Karakoleva" userId="0ba0670266d96da8" providerId="LiveId" clId="{95ACB423-AD58-4DC5-9D2B-8FDCFB33C826}" dt="2026-07-02T23:08:57.312" v="51" actId="14100"/>
          <ac:spMkLst>
            <pc:docMk/>
            <pc:sldMk cId="0" sldId="262"/>
            <ac:spMk id="6" creationId="{00000000-0000-0000-0000-000000000000}"/>
          </ac:spMkLst>
        </pc:spChg>
        <pc:spChg chg="mod">
          <ac:chgData name="Vera Karakoleva" userId="0ba0670266d96da8" providerId="LiveId" clId="{95ACB423-AD58-4DC5-9D2B-8FDCFB33C826}" dt="2026-07-02T23:07:44.689" v="44" actId="14100"/>
          <ac:spMkLst>
            <pc:docMk/>
            <pc:sldMk cId="0" sldId="262"/>
            <ac:spMk id="39" creationId="{00000000-0000-0000-0000-000000000000}"/>
          </ac:spMkLst>
        </pc:spChg>
        <pc:spChg chg="mod">
          <ac:chgData name="Vera Karakoleva" userId="0ba0670266d96da8" providerId="LiveId" clId="{95ACB423-AD58-4DC5-9D2B-8FDCFB33C826}" dt="2026-07-02T23:07:26.623" v="42" actId="1076"/>
          <ac:spMkLst>
            <pc:docMk/>
            <pc:sldMk cId="0" sldId="262"/>
            <ac:spMk id="79" creationId="{00000000-0000-0000-0000-000000000000}"/>
          </ac:spMkLst>
        </pc:spChg>
        <pc:spChg chg="mod">
          <ac:chgData name="Vera Karakoleva" userId="0ba0670266d96da8" providerId="LiveId" clId="{95ACB423-AD58-4DC5-9D2B-8FDCFB33C826}" dt="2026-07-02T23:08:26.762" v="47" actId="14100"/>
          <ac:spMkLst>
            <pc:docMk/>
            <pc:sldMk cId="0" sldId="262"/>
            <ac:spMk id="88" creationId="{00000000-0000-0000-0000-000000000000}"/>
          </ac:spMkLst>
        </pc:spChg>
        <pc:spChg chg="mod">
          <ac:chgData name="Vera Karakoleva" userId="0ba0670266d96da8" providerId="LiveId" clId="{95ACB423-AD58-4DC5-9D2B-8FDCFB33C826}" dt="2026-07-02T23:07:35.192" v="43" actId="14100"/>
          <ac:spMkLst>
            <pc:docMk/>
            <pc:sldMk cId="0" sldId="262"/>
            <ac:spMk id="91" creationId="{00000000-0000-0000-0000-000000000000}"/>
          </ac:spMkLst>
        </pc:spChg>
      </pc:sldChg>
      <pc:sldChg chg="addSp delSp modSp mod">
        <pc:chgData name="Vera Karakoleva" userId="0ba0670266d96da8" providerId="LiveId" clId="{95ACB423-AD58-4DC5-9D2B-8FDCFB33C826}" dt="2026-07-03T07:21:45.720" v="224" actId="14100"/>
        <pc:sldMkLst>
          <pc:docMk/>
          <pc:sldMk cId="0" sldId="263"/>
        </pc:sldMkLst>
        <pc:spChg chg="mod">
          <ac:chgData name="Vera Karakoleva" userId="0ba0670266d96da8" providerId="LiveId" clId="{95ACB423-AD58-4DC5-9D2B-8FDCFB33C826}" dt="2026-07-02T23:09:13.098" v="53" actId="14100"/>
          <ac:spMkLst>
            <pc:docMk/>
            <pc:sldMk cId="0" sldId="263"/>
            <ac:spMk id="7" creationId="{00000000-0000-0000-0000-000000000000}"/>
          </ac:spMkLst>
        </pc:spChg>
        <pc:spChg chg="del">
          <ac:chgData name="Vera Karakoleva" userId="0ba0670266d96da8" providerId="LiveId" clId="{95ACB423-AD58-4DC5-9D2B-8FDCFB33C826}" dt="2026-07-03T07:15:49.875" v="140" actId="21"/>
          <ac:spMkLst>
            <pc:docMk/>
            <pc:sldMk cId="0" sldId="263"/>
            <ac:spMk id="40" creationId="{00000000-0000-0000-0000-000000000000}"/>
          </ac:spMkLst>
        </pc:spChg>
        <pc:spChg chg="del">
          <ac:chgData name="Vera Karakoleva" userId="0ba0670266d96da8" providerId="LiveId" clId="{95ACB423-AD58-4DC5-9D2B-8FDCFB33C826}" dt="2026-07-03T07:16:05.024" v="142" actId="478"/>
          <ac:spMkLst>
            <pc:docMk/>
            <pc:sldMk cId="0" sldId="263"/>
            <ac:spMk id="41" creationId="{00000000-0000-0000-0000-000000000000}"/>
          </ac:spMkLst>
        </pc:spChg>
        <pc:spChg chg="del">
          <ac:chgData name="Vera Karakoleva" userId="0ba0670266d96da8" providerId="LiveId" clId="{95ACB423-AD58-4DC5-9D2B-8FDCFB33C826}" dt="2026-07-03T07:16:08.161" v="143" actId="478"/>
          <ac:spMkLst>
            <pc:docMk/>
            <pc:sldMk cId="0" sldId="263"/>
            <ac:spMk id="42" creationId="{00000000-0000-0000-0000-000000000000}"/>
          </ac:spMkLst>
        </pc:spChg>
        <pc:spChg chg="del">
          <ac:chgData name="Vera Karakoleva" userId="0ba0670266d96da8" providerId="LiveId" clId="{95ACB423-AD58-4DC5-9D2B-8FDCFB33C826}" dt="2026-07-03T07:16:02.132" v="141" actId="478"/>
          <ac:spMkLst>
            <pc:docMk/>
            <pc:sldMk cId="0" sldId="263"/>
            <ac:spMk id="43" creationId="{00000000-0000-0000-0000-000000000000}"/>
          </ac:spMkLst>
        </pc:spChg>
        <pc:spChg chg="del">
          <ac:chgData name="Vera Karakoleva" userId="0ba0670266d96da8" providerId="LiveId" clId="{95ACB423-AD58-4DC5-9D2B-8FDCFB33C826}" dt="2026-07-03T07:10:47.692" v="120" actId="478"/>
          <ac:spMkLst>
            <pc:docMk/>
            <pc:sldMk cId="0" sldId="263"/>
            <ac:spMk id="44" creationId="{00000000-0000-0000-0000-000000000000}"/>
          </ac:spMkLst>
        </pc:spChg>
        <pc:spChg chg="del mod">
          <ac:chgData name="Vera Karakoleva" userId="0ba0670266d96da8" providerId="LiveId" clId="{95ACB423-AD58-4DC5-9D2B-8FDCFB33C826}" dt="2026-07-03T07:10:44.691" v="119" actId="478"/>
          <ac:spMkLst>
            <pc:docMk/>
            <pc:sldMk cId="0" sldId="263"/>
            <ac:spMk id="45" creationId="{00000000-0000-0000-0000-000000000000}"/>
          </ac:spMkLst>
        </pc:spChg>
        <pc:spChg chg="mod">
          <ac:chgData name="Vera Karakoleva" userId="0ba0670266d96da8" providerId="LiveId" clId="{95ACB423-AD58-4DC5-9D2B-8FDCFB33C826}" dt="2026-07-03T07:21:22.268" v="222" actId="1037"/>
          <ac:spMkLst>
            <pc:docMk/>
            <pc:sldMk cId="0" sldId="263"/>
            <ac:spMk id="51" creationId="{00000000-0000-0000-0000-000000000000}"/>
          </ac:spMkLst>
        </pc:spChg>
        <pc:spChg chg="mod">
          <ac:chgData name="Vera Karakoleva" userId="0ba0670266d96da8" providerId="LiveId" clId="{95ACB423-AD58-4DC5-9D2B-8FDCFB33C826}" dt="2026-07-03T07:21:45.720" v="224" actId="14100"/>
          <ac:spMkLst>
            <pc:docMk/>
            <pc:sldMk cId="0" sldId="263"/>
            <ac:spMk id="52" creationId="{00000000-0000-0000-0000-000000000000}"/>
          </ac:spMkLst>
        </pc:spChg>
        <pc:spChg chg="mod">
          <ac:chgData name="Vera Karakoleva" userId="0ba0670266d96da8" providerId="LiveId" clId="{95ACB423-AD58-4DC5-9D2B-8FDCFB33C826}" dt="2026-07-03T07:18:26.943" v="177" actId="1037"/>
          <ac:spMkLst>
            <pc:docMk/>
            <pc:sldMk cId="0" sldId="263"/>
            <ac:spMk id="53" creationId="{00000000-0000-0000-0000-000000000000}"/>
          </ac:spMkLst>
        </pc:spChg>
        <pc:spChg chg="mod">
          <ac:chgData name="Vera Karakoleva" userId="0ba0670266d96da8" providerId="LiveId" clId="{95ACB423-AD58-4DC5-9D2B-8FDCFB33C826}" dt="2026-07-02T23:09:30.387" v="54" actId="1076"/>
          <ac:spMkLst>
            <pc:docMk/>
            <pc:sldMk cId="0" sldId="263"/>
            <ac:spMk id="54" creationId="{00000000-0000-0000-0000-000000000000}"/>
          </ac:spMkLst>
        </pc:spChg>
        <pc:spChg chg="del mod">
          <ac:chgData name="Vera Karakoleva" userId="0ba0670266d96da8" providerId="LiveId" clId="{95ACB423-AD58-4DC5-9D2B-8FDCFB33C826}" dt="2026-07-03T07:16:45.260" v="150"/>
          <ac:spMkLst>
            <pc:docMk/>
            <pc:sldMk cId="0" sldId="263"/>
            <ac:spMk id="59" creationId="{00000000-0000-0000-0000-000000000000}"/>
          </ac:spMkLst>
        </pc:spChg>
        <pc:spChg chg="mod">
          <ac:chgData name="Vera Karakoleva" userId="0ba0670266d96da8" providerId="LiveId" clId="{95ACB423-AD58-4DC5-9D2B-8FDCFB33C826}" dt="2026-07-03T07:18:36.933" v="178" actId="1076"/>
          <ac:spMkLst>
            <pc:docMk/>
            <pc:sldMk cId="0" sldId="263"/>
            <ac:spMk id="60" creationId="{00000000-0000-0000-0000-000000000000}"/>
          </ac:spMkLst>
        </pc:spChg>
        <pc:spChg chg="mod">
          <ac:chgData name="Vera Karakoleva" userId="0ba0670266d96da8" providerId="LiveId" clId="{95ACB423-AD58-4DC5-9D2B-8FDCFB33C826}" dt="2026-07-03T07:19:09.241" v="182" actId="1076"/>
          <ac:spMkLst>
            <pc:docMk/>
            <pc:sldMk cId="0" sldId="263"/>
            <ac:spMk id="61" creationId="{00000000-0000-0000-0000-000000000000}"/>
          </ac:spMkLst>
        </pc:spChg>
        <pc:spChg chg="mod">
          <ac:chgData name="Vera Karakoleva" userId="0ba0670266d96da8" providerId="LiveId" clId="{95ACB423-AD58-4DC5-9D2B-8FDCFB33C826}" dt="2026-07-03T07:20:12.334" v="205" actId="1076"/>
          <ac:spMkLst>
            <pc:docMk/>
            <pc:sldMk cId="0" sldId="263"/>
            <ac:spMk id="62" creationId="{00000000-0000-0000-0000-000000000000}"/>
          </ac:spMkLst>
        </pc:spChg>
        <pc:spChg chg="mod">
          <ac:chgData name="Vera Karakoleva" userId="0ba0670266d96da8" providerId="LiveId" clId="{95ACB423-AD58-4DC5-9D2B-8FDCFB33C826}" dt="2026-07-03T07:18:26.943" v="177" actId="1037"/>
          <ac:spMkLst>
            <pc:docMk/>
            <pc:sldMk cId="0" sldId="263"/>
            <ac:spMk id="63" creationId="{00000000-0000-0000-0000-000000000000}"/>
          </ac:spMkLst>
        </pc:spChg>
        <pc:spChg chg="mod">
          <ac:chgData name="Vera Karakoleva" userId="0ba0670266d96da8" providerId="LiveId" clId="{95ACB423-AD58-4DC5-9D2B-8FDCFB33C826}" dt="2026-07-03T07:18:26.943" v="177" actId="1037"/>
          <ac:spMkLst>
            <pc:docMk/>
            <pc:sldMk cId="0" sldId="263"/>
            <ac:spMk id="64" creationId="{00000000-0000-0000-0000-000000000000}"/>
          </ac:spMkLst>
        </pc:spChg>
        <pc:spChg chg="mod">
          <ac:chgData name="Vera Karakoleva" userId="0ba0670266d96da8" providerId="LiveId" clId="{95ACB423-AD58-4DC5-9D2B-8FDCFB33C826}" dt="2026-07-03T07:18:26.943" v="177" actId="1037"/>
          <ac:spMkLst>
            <pc:docMk/>
            <pc:sldMk cId="0" sldId="263"/>
            <ac:spMk id="65" creationId="{00000000-0000-0000-0000-000000000000}"/>
          </ac:spMkLst>
        </pc:spChg>
        <pc:spChg chg="mod">
          <ac:chgData name="Vera Karakoleva" userId="0ba0670266d96da8" providerId="LiveId" clId="{95ACB423-AD58-4DC5-9D2B-8FDCFB33C826}" dt="2026-07-03T07:18:26.943" v="177" actId="1037"/>
          <ac:spMkLst>
            <pc:docMk/>
            <pc:sldMk cId="0" sldId="263"/>
            <ac:spMk id="66" creationId="{00000000-0000-0000-0000-000000000000}"/>
          </ac:spMkLst>
        </pc:spChg>
        <pc:spChg chg="mod">
          <ac:chgData name="Vera Karakoleva" userId="0ba0670266d96da8" providerId="LiveId" clId="{95ACB423-AD58-4DC5-9D2B-8FDCFB33C826}" dt="2026-07-03T07:18:26.943" v="177" actId="1037"/>
          <ac:spMkLst>
            <pc:docMk/>
            <pc:sldMk cId="0" sldId="263"/>
            <ac:spMk id="67" creationId="{00000000-0000-0000-0000-000000000000}"/>
          </ac:spMkLst>
        </pc:spChg>
        <pc:spChg chg="mod">
          <ac:chgData name="Vera Karakoleva" userId="0ba0670266d96da8" providerId="LiveId" clId="{95ACB423-AD58-4DC5-9D2B-8FDCFB33C826}" dt="2026-07-03T07:18:26.943" v="177" actId="1037"/>
          <ac:spMkLst>
            <pc:docMk/>
            <pc:sldMk cId="0" sldId="263"/>
            <ac:spMk id="68" creationId="{00000000-0000-0000-0000-000000000000}"/>
          </ac:spMkLst>
        </pc:spChg>
        <pc:spChg chg="mod">
          <ac:chgData name="Vera Karakoleva" userId="0ba0670266d96da8" providerId="LiveId" clId="{95ACB423-AD58-4DC5-9D2B-8FDCFB33C826}" dt="2026-07-03T07:18:26.943" v="177" actId="1037"/>
          <ac:spMkLst>
            <pc:docMk/>
            <pc:sldMk cId="0" sldId="263"/>
            <ac:spMk id="69" creationId="{00000000-0000-0000-0000-000000000000}"/>
          </ac:spMkLst>
        </pc:spChg>
        <pc:spChg chg="mod">
          <ac:chgData name="Vera Karakoleva" userId="0ba0670266d96da8" providerId="LiveId" clId="{95ACB423-AD58-4DC5-9D2B-8FDCFB33C826}" dt="2026-07-03T07:21:22.268" v="222" actId="1037"/>
          <ac:spMkLst>
            <pc:docMk/>
            <pc:sldMk cId="0" sldId="263"/>
            <ac:spMk id="70" creationId="{00000000-0000-0000-0000-000000000000}"/>
          </ac:spMkLst>
        </pc:spChg>
        <pc:spChg chg="mod">
          <ac:chgData name="Vera Karakoleva" userId="0ba0670266d96da8" providerId="LiveId" clId="{95ACB423-AD58-4DC5-9D2B-8FDCFB33C826}" dt="2026-07-03T07:21:22.268" v="222" actId="1037"/>
          <ac:spMkLst>
            <pc:docMk/>
            <pc:sldMk cId="0" sldId="263"/>
            <ac:spMk id="71" creationId="{00000000-0000-0000-0000-000000000000}"/>
          </ac:spMkLst>
        </pc:spChg>
        <pc:spChg chg="mod">
          <ac:chgData name="Vera Karakoleva" userId="0ba0670266d96da8" providerId="LiveId" clId="{95ACB423-AD58-4DC5-9D2B-8FDCFB33C826}" dt="2026-07-03T07:21:22.268" v="222" actId="1037"/>
          <ac:spMkLst>
            <pc:docMk/>
            <pc:sldMk cId="0" sldId="263"/>
            <ac:spMk id="72" creationId="{00000000-0000-0000-0000-000000000000}"/>
          </ac:spMkLst>
        </pc:spChg>
        <pc:spChg chg="mod">
          <ac:chgData name="Vera Karakoleva" userId="0ba0670266d96da8" providerId="LiveId" clId="{95ACB423-AD58-4DC5-9D2B-8FDCFB33C826}" dt="2026-07-03T07:20:02.052" v="204" actId="1038"/>
          <ac:spMkLst>
            <pc:docMk/>
            <pc:sldMk cId="0" sldId="263"/>
            <ac:spMk id="73" creationId="{00000000-0000-0000-0000-000000000000}"/>
          </ac:spMkLst>
        </pc:spChg>
        <pc:spChg chg="mod">
          <ac:chgData name="Vera Karakoleva" userId="0ba0670266d96da8" providerId="LiveId" clId="{95ACB423-AD58-4DC5-9D2B-8FDCFB33C826}" dt="2026-07-03T07:20:02.052" v="204" actId="1038"/>
          <ac:spMkLst>
            <pc:docMk/>
            <pc:sldMk cId="0" sldId="263"/>
            <ac:spMk id="74" creationId="{00000000-0000-0000-0000-000000000000}"/>
          </ac:spMkLst>
        </pc:spChg>
        <pc:spChg chg="mod">
          <ac:chgData name="Vera Karakoleva" userId="0ba0670266d96da8" providerId="LiveId" clId="{95ACB423-AD58-4DC5-9D2B-8FDCFB33C826}" dt="2026-07-03T07:20:02.052" v="204" actId="1038"/>
          <ac:spMkLst>
            <pc:docMk/>
            <pc:sldMk cId="0" sldId="263"/>
            <ac:spMk id="75" creationId="{00000000-0000-0000-0000-000000000000}"/>
          </ac:spMkLst>
        </pc:spChg>
        <pc:spChg chg="mod">
          <ac:chgData name="Vera Karakoleva" userId="0ba0670266d96da8" providerId="LiveId" clId="{95ACB423-AD58-4DC5-9D2B-8FDCFB33C826}" dt="2026-07-03T07:21:22.268" v="222" actId="1037"/>
          <ac:spMkLst>
            <pc:docMk/>
            <pc:sldMk cId="0" sldId="263"/>
            <ac:spMk id="76" creationId="{00000000-0000-0000-0000-000000000000}"/>
          </ac:spMkLst>
        </pc:spChg>
        <pc:spChg chg="mod">
          <ac:chgData name="Vera Karakoleva" userId="0ba0670266d96da8" providerId="LiveId" clId="{95ACB423-AD58-4DC5-9D2B-8FDCFB33C826}" dt="2026-07-03T07:21:22.268" v="222" actId="1037"/>
          <ac:spMkLst>
            <pc:docMk/>
            <pc:sldMk cId="0" sldId="263"/>
            <ac:spMk id="77" creationId="{00000000-0000-0000-0000-000000000000}"/>
          </ac:spMkLst>
        </pc:spChg>
        <pc:spChg chg="mod">
          <ac:chgData name="Vera Karakoleva" userId="0ba0670266d96da8" providerId="LiveId" clId="{95ACB423-AD58-4DC5-9D2B-8FDCFB33C826}" dt="2026-07-03T07:20:02.052" v="204" actId="1038"/>
          <ac:spMkLst>
            <pc:docMk/>
            <pc:sldMk cId="0" sldId="263"/>
            <ac:spMk id="78" creationId="{00000000-0000-0000-0000-000000000000}"/>
          </ac:spMkLst>
        </pc:spChg>
        <pc:spChg chg="mod">
          <ac:chgData name="Vera Karakoleva" userId="0ba0670266d96da8" providerId="LiveId" clId="{95ACB423-AD58-4DC5-9D2B-8FDCFB33C826}" dt="2026-07-03T07:20:02.052" v="204" actId="1038"/>
          <ac:spMkLst>
            <pc:docMk/>
            <pc:sldMk cId="0" sldId="263"/>
            <ac:spMk id="79" creationId="{00000000-0000-0000-0000-000000000000}"/>
          </ac:spMkLst>
        </pc:spChg>
        <pc:spChg chg="mod">
          <ac:chgData name="Vera Karakoleva" userId="0ba0670266d96da8" providerId="LiveId" clId="{95ACB423-AD58-4DC5-9D2B-8FDCFB33C826}" dt="2026-07-03T07:17:00.354" v="156" actId="1076"/>
          <ac:spMkLst>
            <pc:docMk/>
            <pc:sldMk cId="0" sldId="263"/>
            <ac:spMk id="80" creationId="{00000000-0000-0000-0000-000000000000}"/>
          </ac:spMkLst>
        </pc:spChg>
        <pc:spChg chg="add del">
          <ac:chgData name="Vera Karakoleva" userId="0ba0670266d96da8" providerId="LiveId" clId="{95ACB423-AD58-4DC5-9D2B-8FDCFB33C826}" dt="2026-07-03T07:11:15.905" v="124" actId="22"/>
          <ac:spMkLst>
            <pc:docMk/>
            <pc:sldMk cId="0" sldId="263"/>
            <ac:spMk id="82" creationId="{9178C6B3-7F7B-3036-3B50-E269F0BFA0BB}"/>
          </ac:spMkLst>
        </pc:spChg>
        <pc:spChg chg="add del mod">
          <ac:chgData name="Vera Karakoleva" userId="0ba0670266d96da8" providerId="LiveId" clId="{95ACB423-AD58-4DC5-9D2B-8FDCFB33C826}" dt="2026-07-03T07:18:54.870" v="180" actId="21"/>
          <ac:spMkLst>
            <pc:docMk/>
            <pc:sldMk cId="0" sldId="263"/>
            <ac:spMk id="84" creationId="{9E55C034-78F5-6DAC-043E-7E7B134524A5}"/>
          </ac:spMkLst>
        </pc:spChg>
        <pc:grpChg chg="del mod">
          <ac:chgData name="Vera Karakoleva" userId="0ba0670266d96da8" providerId="LiveId" clId="{95ACB423-AD58-4DC5-9D2B-8FDCFB33C826}" dt="2026-07-03T07:10:54.222" v="121" actId="478"/>
          <ac:grpSpMkLst>
            <pc:docMk/>
            <pc:sldMk cId="0" sldId="263"/>
            <ac:grpSpMk id="46" creationId="{00000000-0000-0000-0000-000000000000}"/>
          </ac:grpSpMkLst>
        </pc:grpChg>
      </pc:sldChg>
      <pc:sldChg chg="addSp delSp modSp mod">
        <pc:chgData name="Vera Karakoleva" userId="0ba0670266d96da8" providerId="LiveId" clId="{95ACB423-AD58-4DC5-9D2B-8FDCFB33C826}" dt="2026-07-03T07:33:55.996" v="261" actId="14100"/>
        <pc:sldMkLst>
          <pc:docMk/>
          <pc:sldMk cId="0" sldId="264"/>
        </pc:sldMkLst>
        <pc:spChg chg="mod">
          <ac:chgData name="Vera Karakoleva" userId="0ba0670266d96da8" providerId="LiveId" clId="{95ACB423-AD58-4DC5-9D2B-8FDCFB33C826}" dt="2026-07-02T23:10:01.925" v="56" actId="14100"/>
          <ac:spMkLst>
            <pc:docMk/>
            <pc:sldMk cId="0" sldId="264"/>
            <ac:spMk id="3" creationId="{00000000-0000-0000-0000-000000000000}"/>
          </ac:spMkLst>
        </pc:spChg>
        <pc:spChg chg="mod">
          <ac:chgData name="Vera Karakoleva" userId="0ba0670266d96da8" providerId="LiveId" clId="{95ACB423-AD58-4DC5-9D2B-8FDCFB33C826}" dt="2026-07-02T23:10:05.149" v="57" actId="14100"/>
          <ac:spMkLst>
            <pc:docMk/>
            <pc:sldMk cId="0" sldId="264"/>
            <ac:spMk id="6" creationId="{00000000-0000-0000-0000-000000000000}"/>
          </ac:spMkLst>
        </pc:spChg>
        <pc:spChg chg="mod">
          <ac:chgData name="Vera Karakoleva" userId="0ba0670266d96da8" providerId="LiveId" clId="{95ACB423-AD58-4DC5-9D2B-8FDCFB33C826}" dt="2026-07-02T23:17:50.420" v="98" actId="14100"/>
          <ac:spMkLst>
            <pc:docMk/>
            <pc:sldMk cId="0" sldId="264"/>
            <ac:spMk id="43" creationId="{00000000-0000-0000-0000-000000000000}"/>
          </ac:spMkLst>
        </pc:spChg>
        <pc:spChg chg="mod">
          <ac:chgData name="Vera Karakoleva" userId="0ba0670266d96da8" providerId="LiveId" clId="{95ACB423-AD58-4DC5-9D2B-8FDCFB33C826}" dt="2026-07-02T23:18:00.794" v="99" actId="1076"/>
          <ac:spMkLst>
            <pc:docMk/>
            <pc:sldMk cId="0" sldId="264"/>
            <ac:spMk id="44" creationId="{00000000-0000-0000-0000-000000000000}"/>
          </ac:spMkLst>
        </pc:spChg>
        <pc:spChg chg="mod">
          <ac:chgData name="Vera Karakoleva" userId="0ba0670266d96da8" providerId="LiveId" clId="{95ACB423-AD58-4DC5-9D2B-8FDCFB33C826}" dt="2026-07-03T07:24:23.915" v="226" actId="207"/>
          <ac:spMkLst>
            <pc:docMk/>
            <pc:sldMk cId="0" sldId="264"/>
            <ac:spMk id="49" creationId="{00000000-0000-0000-0000-000000000000}"/>
          </ac:spMkLst>
        </pc:spChg>
        <pc:spChg chg="mod">
          <ac:chgData name="Vera Karakoleva" userId="0ba0670266d96da8" providerId="LiveId" clId="{95ACB423-AD58-4DC5-9D2B-8FDCFB33C826}" dt="2026-07-03T07:25:39.387" v="228" actId="207"/>
          <ac:spMkLst>
            <pc:docMk/>
            <pc:sldMk cId="0" sldId="264"/>
            <ac:spMk id="50" creationId="{00000000-0000-0000-0000-000000000000}"/>
          </ac:spMkLst>
        </pc:spChg>
        <pc:spChg chg="mod">
          <ac:chgData name="Vera Karakoleva" userId="0ba0670266d96da8" providerId="LiveId" clId="{95ACB423-AD58-4DC5-9D2B-8FDCFB33C826}" dt="2026-07-03T07:26:20.198" v="231" actId="207"/>
          <ac:spMkLst>
            <pc:docMk/>
            <pc:sldMk cId="0" sldId="264"/>
            <ac:spMk id="51" creationId="{00000000-0000-0000-0000-000000000000}"/>
          </ac:spMkLst>
        </pc:spChg>
        <pc:spChg chg="add del mod">
          <ac:chgData name="Vera Karakoleva" userId="0ba0670266d96da8" providerId="LiveId" clId="{95ACB423-AD58-4DC5-9D2B-8FDCFB33C826}" dt="2026-07-03T07:25:48.001" v="229" actId="21"/>
          <ac:spMkLst>
            <pc:docMk/>
            <pc:sldMk cId="0" sldId="264"/>
            <ac:spMk id="53" creationId="{49DFF60A-676B-FB54-3541-B1B8D8F15AC3}"/>
          </ac:spMkLst>
        </pc:spChg>
        <pc:spChg chg="add mod">
          <ac:chgData name="Vera Karakoleva" userId="0ba0670266d96da8" providerId="LiveId" clId="{95ACB423-AD58-4DC5-9D2B-8FDCFB33C826}" dt="2026-07-03T07:33:43.865" v="259" actId="1076"/>
          <ac:spMkLst>
            <pc:docMk/>
            <pc:sldMk cId="0" sldId="264"/>
            <ac:spMk id="54" creationId="{85E16AAA-F365-3211-9667-48A0D495A3AB}"/>
          </ac:spMkLst>
        </pc:spChg>
        <pc:spChg chg="add mod">
          <ac:chgData name="Vera Karakoleva" userId="0ba0670266d96da8" providerId="LiveId" clId="{95ACB423-AD58-4DC5-9D2B-8FDCFB33C826}" dt="2026-07-03T07:33:52.049" v="260" actId="14100"/>
          <ac:spMkLst>
            <pc:docMk/>
            <pc:sldMk cId="0" sldId="264"/>
            <ac:spMk id="55" creationId="{360E6C3B-CEFD-6A8F-3B8E-8089E3AFB849}"/>
          </ac:spMkLst>
        </pc:spChg>
        <pc:spChg chg="add mod">
          <ac:chgData name="Vera Karakoleva" userId="0ba0670266d96da8" providerId="LiveId" clId="{95ACB423-AD58-4DC5-9D2B-8FDCFB33C826}" dt="2026-07-03T07:33:55.996" v="261" actId="14100"/>
          <ac:spMkLst>
            <pc:docMk/>
            <pc:sldMk cId="0" sldId="264"/>
            <ac:spMk id="56" creationId="{268C5928-311C-ABB7-B55D-9BA897E8A34F}"/>
          </ac:spMkLst>
        </pc:spChg>
        <pc:spChg chg="add mod">
          <ac:chgData name="Vera Karakoleva" userId="0ba0670266d96da8" providerId="LiveId" clId="{95ACB423-AD58-4DC5-9D2B-8FDCFB33C826}" dt="2026-07-03T07:32:26.982" v="251" actId="1076"/>
          <ac:spMkLst>
            <pc:docMk/>
            <pc:sldMk cId="0" sldId="264"/>
            <ac:spMk id="58" creationId="{45A82244-03AC-AE05-C7B4-6E736F48671B}"/>
          </ac:spMkLst>
        </pc:spChg>
        <pc:grpChg chg="mod">
          <ac:chgData name="Vera Karakoleva" userId="0ba0670266d96da8" providerId="LiveId" clId="{95ACB423-AD58-4DC5-9D2B-8FDCFB33C826}" dt="2026-07-02T23:17:26.970" v="95" actId="1076"/>
          <ac:grpSpMkLst>
            <pc:docMk/>
            <pc:sldMk cId="0" sldId="264"/>
            <ac:grpSpMk id="42" creationId="{00000000-0000-0000-0000-000000000000}"/>
          </ac:grpSpMkLst>
        </pc:grpChg>
      </pc:sldChg>
      <pc:sldChg chg="addSp delSp modSp mod">
        <pc:chgData name="Vera Karakoleva" userId="0ba0670266d96da8" providerId="LiveId" clId="{95ACB423-AD58-4DC5-9D2B-8FDCFB33C826}" dt="2026-07-03T08:02:27.487" v="646" actId="478"/>
        <pc:sldMkLst>
          <pc:docMk/>
          <pc:sldMk cId="0" sldId="265"/>
        </pc:sldMkLst>
        <pc:spChg chg="mod">
          <ac:chgData name="Vera Karakoleva" userId="0ba0670266d96da8" providerId="LiveId" clId="{95ACB423-AD58-4DC5-9D2B-8FDCFB33C826}" dt="2026-07-02T23:10:21.498" v="59" actId="14100"/>
          <ac:spMkLst>
            <pc:docMk/>
            <pc:sldMk cId="0" sldId="265"/>
            <ac:spMk id="7" creationId="{00000000-0000-0000-0000-000000000000}"/>
          </ac:spMkLst>
        </pc:spChg>
        <pc:spChg chg="mod">
          <ac:chgData name="Vera Karakoleva" userId="0ba0670266d96da8" providerId="LiveId" clId="{95ACB423-AD58-4DC5-9D2B-8FDCFB33C826}" dt="2026-07-02T23:18:22.056" v="100" actId="1076"/>
          <ac:spMkLst>
            <pc:docMk/>
            <pc:sldMk cId="0" sldId="265"/>
            <ac:spMk id="41" creationId="{00000000-0000-0000-0000-000000000000}"/>
          </ac:spMkLst>
        </pc:spChg>
        <pc:spChg chg="mod">
          <ac:chgData name="Vera Karakoleva" userId="0ba0670266d96da8" providerId="LiveId" clId="{95ACB423-AD58-4DC5-9D2B-8FDCFB33C826}" dt="2026-07-02T23:10:18.176" v="58" actId="14100"/>
          <ac:spMkLst>
            <pc:docMk/>
            <pc:sldMk cId="0" sldId="265"/>
            <ac:spMk id="42" creationId="{00000000-0000-0000-0000-000000000000}"/>
          </ac:spMkLst>
        </pc:spChg>
        <pc:spChg chg="mod">
          <ac:chgData name="Vera Karakoleva" userId="0ba0670266d96da8" providerId="LiveId" clId="{95ACB423-AD58-4DC5-9D2B-8FDCFB33C826}" dt="2026-07-02T23:18:28.075" v="101" actId="1076"/>
          <ac:spMkLst>
            <pc:docMk/>
            <pc:sldMk cId="0" sldId="265"/>
            <ac:spMk id="45" creationId="{00000000-0000-0000-0000-000000000000}"/>
          </ac:spMkLst>
        </pc:spChg>
        <pc:spChg chg="add del mod">
          <ac:chgData name="Vera Karakoleva" userId="0ba0670266d96da8" providerId="LiveId" clId="{95ACB423-AD58-4DC5-9D2B-8FDCFB33C826}" dt="2026-07-03T08:02:27.487" v="646" actId="478"/>
          <ac:spMkLst>
            <pc:docMk/>
            <pc:sldMk cId="0" sldId="265"/>
            <ac:spMk id="48" creationId="{6F6033E7-1952-BAFC-C176-71B4446ECFFE}"/>
          </ac:spMkLst>
        </pc:spChg>
      </pc:sldChg>
      <pc:sldChg chg="modSp mod">
        <pc:chgData name="Vera Karakoleva" userId="0ba0670266d96da8" providerId="LiveId" clId="{95ACB423-AD58-4DC5-9D2B-8FDCFB33C826}" dt="2026-07-02T23:19:15.885" v="104" actId="14100"/>
        <pc:sldMkLst>
          <pc:docMk/>
          <pc:sldMk cId="0" sldId="266"/>
        </pc:sldMkLst>
        <pc:spChg chg="mod">
          <ac:chgData name="Vera Karakoleva" userId="0ba0670266d96da8" providerId="LiveId" clId="{95ACB423-AD58-4DC5-9D2B-8FDCFB33C826}" dt="2026-07-02T23:18:56.055" v="103" actId="14100"/>
          <ac:spMkLst>
            <pc:docMk/>
            <pc:sldMk cId="0" sldId="266"/>
            <ac:spMk id="3" creationId="{00000000-0000-0000-0000-000000000000}"/>
          </ac:spMkLst>
        </pc:spChg>
        <pc:spChg chg="mod">
          <ac:chgData name="Vera Karakoleva" userId="0ba0670266d96da8" providerId="LiveId" clId="{95ACB423-AD58-4DC5-9D2B-8FDCFB33C826}" dt="2026-07-02T23:18:48.228" v="102" actId="1076"/>
          <ac:spMkLst>
            <pc:docMk/>
            <pc:sldMk cId="0" sldId="266"/>
            <ac:spMk id="4" creationId="{00000000-0000-0000-0000-000000000000}"/>
          </ac:spMkLst>
        </pc:spChg>
        <pc:spChg chg="mod">
          <ac:chgData name="Vera Karakoleva" userId="0ba0670266d96da8" providerId="LiveId" clId="{95ACB423-AD58-4DC5-9D2B-8FDCFB33C826}" dt="2026-07-02T23:10:43.564" v="60" actId="14100"/>
          <ac:spMkLst>
            <pc:docMk/>
            <pc:sldMk cId="0" sldId="266"/>
            <ac:spMk id="7" creationId="{00000000-0000-0000-0000-000000000000}"/>
          </ac:spMkLst>
        </pc:spChg>
        <pc:spChg chg="mod">
          <ac:chgData name="Vera Karakoleva" userId="0ba0670266d96da8" providerId="LiveId" clId="{95ACB423-AD58-4DC5-9D2B-8FDCFB33C826}" dt="2026-07-02T23:10:47.033" v="61" actId="14100"/>
          <ac:spMkLst>
            <pc:docMk/>
            <pc:sldMk cId="0" sldId="266"/>
            <ac:spMk id="10" creationId="{00000000-0000-0000-0000-000000000000}"/>
          </ac:spMkLst>
        </pc:spChg>
        <pc:spChg chg="mod">
          <ac:chgData name="Vera Karakoleva" userId="0ba0670266d96da8" providerId="LiveId" clId="{95ACB423-AD58-4DC5-9D2B-8FDCFB33C826}" dt="2026-07-02T23:19:15.885" v="104" actId="14100"/>
          <ac:spMkLst>
            <pc:docMk/>
            <pc:sldMk cId="0" sldId="266"/>
            <ac:spMk id="67" creationId="{00000000-0000-0000-0000-000000000000}"/>
          </ac:spMkLst>
        </pc:spChg>
        <pc:spChg chg="mod">
          <ac:chgData name="Vera Karakoleva" userId="0ba0670266d96da8" providerId="LiveId" clId="{95ACB423-AD58-4DC5-9D2B-8FDCFB33C826}" dt="2026-07-02T23:19:15.885" v="104" actId="14100"/>
          <ac:spMkLst>
            <pc:docMk/>
            <pc:sldMk cId="0" sldId="266"/>
            <ac:spMk id="68" creationId="{00000000-0000-0000-0000-000000000000}"/>
          </ac:spMkLst>
        </pc:spChg>
        <pc:spChg chg="mod">
          <ac:chgData name="Vera Karakoleva" userId="0ba0670266d96da8" providerId="LiveId" clId="{95ACB423-AD58-4DC5-9D2B-8FDCFB33C826}" dt="2026-07-02T23:19:15.885" v="104" actId="14100"/>
          <ac:spMkLst>
            <pc:docMk/>
            <pc:sldMk cId="0" sldId="266"/>
            <ac:spMk id="70" creationId="{00000000-0000-0000-0000-000000000000}"/>
          </ac:spMkLst>
        </pc:spChg>
        <pc:spChg chg="mod">
          <ac:chgData name="Vera Karakoleva" userId="0ba0670266d96da8" providerId="LiveId" clId="{95ACB423-AD58-4DC5-9D2B-8FDCFB33C826}" dt="2026-07-02T23:19:15.885" v="104" actId="14100"/>
          <ac:spMkLst>
            <pc:docMk/>
            <pc:sldMk cId="0" sldId="266"/>
            <ac:spMk id="74" creationId="{00000000-0000-0000-0000-000000000000}"/>
          </ac:spMkLst>
        </pc:spChg>
        <pc:spChg chg="mod">
          <ac:chgData name="Vera Karakoleva" userId="0ba0670266d96da8" providerId="LiveId" clId="{95ACB423-AD58-4DC5-9D2B-8FDCFB33C826}" dt="2026-07-02T23:19:15.885" v="104" actId="14100"/>
          <ac:spMkLst>
            <pc:docMk/>
            <pc:sldMk cId="0" sldId="266"/>
            <ac:spMk id="75" creationId="{00000000-0000-0000-0000-000000000000}"/>
          </ac:spMkLst>
        </pc:spChg>
        <pc:spChg chg="mod">
          <ac:chgData name="Vera Karakoleva" userId="0ba0670266d96da8" providerId="LiveId" clId="{95ACB423-AD58-4DC5-9D2B-8FDCFB33C826}" dt="2026-07-02T23:19:15.885" v="104" actId="14100"/>
          <ac:spMkLst>
            <pc:docMk/>
            <pc:sldMk cId="0" sldId="266"/>
            <ac:spMk id="76" creationId="{00000000-0000-0000-0000-000000000000}"/>
          </ac:spMkLst>
        </pc:spChg>
        <pc:spChg chg="mod">
          <ac:chgData name="Vera Karakoleva" userId="0ba0670266d96da8" providerId="LiveId" clId="{95ACB423-AD58-4DC5-9D2B-8FDCFB33C826}" dt="2026-07-02T23:19:15.885" v="104" actId="14100"/>
          <ac:spMkLst>
            <pc:docMk/>
            <pc:sldMk cId="0" sldId="266"/>
            <ac:spMk id="77" creationId="{00000000-0000-0000-0000-000000000000}"/>
          </ac:spMkLst>
        </pc:spChg>
        <pc:spChg chg="mod">
          <ac:chgData name="Vera Karakoleva" userId="0ba0670266d96da8" providerId="LiveId" clId="{95ACB423-AD58-4DC5-9D2B-8FDCFB33C826}" dt="2026-07-02T23:19:15.885" v="104" actId="14100"/>
          <ac:spMkLst>
            <pc:docMk/>
            <pc:sldMk cId="0" sldId="266"/>
            <ac:spMk id="78" creationId="{00000000-0000-0000-0000-000000000000}"/>
          </ac:spMkLst>
        </pc:spChg>
        <pc:spChg chg="mod">
          <ac:chgData name="Vera Karakoleva" userId="0ba0670266d96da8" providerId="LiveId" clId="{95ACB423-AD58-4DC5-9D2B-8FDCFB33C826}" dt="2026-07-02T23:19:15.885" v="104" actId="14100"/>
          <ac:spMkLst>
            <pc:docMk/>
            <pc:sldMk cId="0" sldId="266"/>
            <ac:spMk id="79" creationId="{00000000-0000-0000-0000-000000000000}"/>
          </ac:spMkLst>
        </pc:spChg>
        <pc:spChg chg="mod">
          <ac:chgData name="Vera Karakoleva" userId="0ba0670266d96da8" providerId="LiveId" clId="{95ACB423-AD58-4DC5-9D2B-8FDCFB33C826}" dt="2026-07-02T23:19:15.885" v="104" actId="14100"/>
          <ac:spMkLst>
            <pc:docMk/>
            <pc:sldMk cId="0" sldId="266"/>
            <ac:spMk id="80" creationId="{00000000-0000-0000-0000-000000000000}"/>
          </ac:spMkLst>
        </pc:spChg>
      </pc:sldChg>
      <pc:sldChg chg="delSp modSp mod">
        <pc:chgData name="Vera Karakoleva" userId="0ba0670266d96da8" providerId="LiveId" clId="{95ACB423-AD58-4DC5-9D2B-8FDCFB33C826}" dt="2026-07-03T07:13:00.493" v="133"/>
        <pc:sldMkLst>
          <pc:docMk/>
          <pc:sldMk cId="0" sldId="267"/>
        </pc:sldMkLst>
        <pc:spChg chg="mod">
          <ac:chgData name="Vera Karakoleva" userId="0ba0670266d96da8" providerId="LiveId" clId="{95ACB423-AD58-4DC5-9D2B-8FDCFB33C826}" dt="2026-07-02T23:11:03.479" v="63" actId="14100"/>
          <ac:spMkLst>
            <pc:docMk/>
            <pc:sldMk cId="0" sldId="267"/>
            <ac:spMk id="6" creationId="{00000000-0000-0000-0000-000000000000}"/>
          </ac:spMkLst>
        </pc:spChg>
        <pc:spChg chg="mod">
          <ac:chgData name="Vera Karakoleva" userId="0ba0670266d96da8" providerId="LiveId" clId="{95ACB423-AD58-4DC5-9D2B-8FDCFB33C826}" dt="2026-07-02T23:11:00.326" v="62" actId="14100"/>
          <ac:spMkLst>
            <pc:docMk/>
            <pc:sldMk cId="0" sldId="267"/>
            <ac:spMk id="72" creationId="{00000000-0000-0000-0000-000000000000}"/>
          </ac:spMkLst>
        </pc:spChg>
        <pc:spChg chg="del mod">
          <ac:chgData name="Vera Karakoleva" userId="0ba0670266d96da8" providerId="LiveId" clId="{95ACB423-AD58-4DC5-9D2B-8FDCFB33C826}" dt="2026-07-03T07:13:00.493" v="133"/>
          <ac:spMkLst>
            <pc:docMk/>
            <pc:sldMk cId="0" sldId="267"/>
            <ac:spMk id="83" creationId="{00000000-0000-0000-0000-000000000000}"/>
          </ac:spMkLst>
        </pc:spChg>
      </pc:sldChg>
      <pc:sldChg chg="modSp mod">
        <pc:chgData name="Vera Karakoleva" userId="0ba0670266d96da8" providerId="LiveId" clId="{95ACB423-AD58-4DC5-9D2B-8FDCFB33C826}" dt="2026-07-02T23:12:22.032" v="76" actId="14100"/>
        <pc:sldMkLst>
          <pc:docMk/>
          <pc:sldMk cId="0" sldId="268"/>
        </pc:sldMkLst>
        <pc:spChg chg="mod">
          <ac:chgData name="Vera Karakoleva" userId="0ba0670266d96da8" providerId="LiveId" clId="{95ACB423-AD58-4DC5-9D2B-8FDCFB33C826}" dt="2026-07-02T23:11:23.330" v="65" actId="14100"/>
          <ac:spMkLst>
            <pc:docMk/>
            <pc:sldMk cId="0" sldId="268"/>
            <ac:spMk id="18" creationId="{00000000-0000-0000-0000-000000000000}"/>
          </ac:spMkLst>
        </pc:spChg>
        <pc:spChg chg="mod">
          <ac:chgData name="Vera Karakoleva" userId="0ba0670266d96da8" providerId="LiveId" clId="{95ACB423-AD58-4DC5-9D2B-8FDCFB33C826}" dt="2026-07-02T23:11:20.041" v="64" actId="14100"/>
          <ac:spMkLst>
            <pc:docMk/>
            <pc:sldMk cId="0" sldId="268"/>
            <ac:spMk id="51" creationId="{00000000-0000-0000-0000-000000000000}"/>
          </ac:spMkLst>
        </pc:spChg>
        <pc:grpChg chg="mod">
          <ac:chgData name="Vera Karakoleva" userId="0ba0670266d96da8" providerId="LiveId" clId="{95ACB423-AD58-4DC5-9D2B-8FDCFB33C826}" dt="2026-07-02T23:11:43.633" v="69" actId="14100"/>
          <ac:grpSpMkLst>
            <pc:docMk/>
            <pc:sldMk cId="0" sldId="268"/>
            <ac:grpSpMk id="5" creationId="{00000000-0000-0000-0000-000000000000}"/>
          </ac:grpSpMkLst>
        </pc:grpChg>
        <pc:grpChg chg="mod">
          <ac:chgData name="Vera Karakoleva" userId="0ba0670266d96da8" providerId="LiveId" clId="{95ACB423-AD58-4DC5-9D2B-8FDCFB33C826}" dt="2026-07-02T23:11:59.969" v="72" actId="1076"/>
          <ac:grpSpMkLst>
            <pc:docMk/>
            <pc:sldMk cId="0" sldId="268"/>
            <ac:grpSpMk id="8" creationId="{00000000-0000-0000-0000-000000000000}"/>
          </ac:grpSpMkLst>
        </pc:grpChg>
        <pc:grpChg chg="mod">
          <ac:chgData name="Vera Karakoleva" userId="0ba0670266d96da8" providerId="LiveId" clId="{95ACB423-AD58-4DC5-9D2B-8FDCFB33C826}" dt="2026-07-02T23:12:10.156" v="74" actId="14100"/>
          <ac:grpSpMkLst>
            <pc:docMk/>
            <pc:sldMk cId="0" sldId="268"/>
            <ac:grpSpMk id="55" creationId="{00000000-0000-0000-0000-000000000000}"/>
          </ac:grpSpMkLst>
        </pc:grpChg>
        <pc:grpChg chg="mod">
          <ac:chgData name="Vera Karakoleva" userId="0ba0670266d96da8" providerId="LiveId" clId="{95ACB423-AD58-4DC5-9D2B-8FDCFB33C826}" dt="2026-07-02T23:12:22.032" v="76" actId="14100"/>
          <ac:grpSpMkLst>
            <pc:docMk/>
            <pc:sldMk cId="0" sldId="268"/>
            <ac:grpSpMk id="60" creationId="{00000000-0000-0000-0000-000000000000}"/>
          </ac:grpSpMkLst>
        </pc:grpChg>
      </pc:sldChg>
      <pc:sldChg chg="addSp modSp mod">
        <pc:chgData name="Vera Karakoleva" userId="0ba0670266d96da8" providerId="LiveId" clId="{95ACB423-AD58-4DC5-9D2B-8FDCFB33C826}" dt="2026-07-03T08:03:42.781" v="682" actId="20577"/>
        <pc:sldMkLst>
          <pc:docMk/>
          <pc:sldMk cId="0" sldId="269"/>
        </pc:sldMkLst>
        <pc:spChg chg="add mod">
          <ac:chgData name="Vera Karakoleva" userId="0ba0670266d96da8" providerId="LiveId" clId="{95ACB423-AD58-4DC5-9D2B-8FDCFB33C826}" dt="2026-07-03T08:03:42.781" v="682" actId="20577"/>
          <ac:spMkLst>
            <pc:docMk/>
            <pc:sldMk cId="0" sldId="269"/>
            <ac:spMk id="9" creationId="{6AE56376-A538-91F1-4AFB-ADAAEF32A06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svg"/><Relationship Id="rId4" Type="http://schemas.openxmlformats.org/officeDocument/2006/relationships/image" Target="../media/image4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5.sv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4.svg"/><Relationship Id="rId7" Type="http://schemas.openxmlformats.org/officeDocument/2006/relationships/image" Target="../media/image14.jpe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5.sv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4.svg"/><Relationship Id="rId7" Type="http://schemas.openxmlformats.org/officeDocument/2006/relationships/image" Target="../media/image18.jpe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16.png"/><Relationship Id="rId10" Type="http://schemas.openxmlformats.org/officeDocument/2006/relationships/image" Target="../media/image21.png"/><Relationship Id="rId4" Type="http://schemas.openxmlformats.org/officeDocument/2006/relationships/image" Target="../media/image5.svg"/><Relationship Id="rId9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4.svg"/><Relationship Id="rId7" Type="http://schemas.openxmlformats.org/officeDocument/2006/relationships/image" Target="../media/image24.pn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5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7" Type="http://schemas.openxmlformats.org/officeDocument/2006/relationships/image" Target="../media/image28.pn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4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.jpeg"/><Relationship Id="rId4" Type="http://schemas.openxmlformats.org/officeDocument/2006/relationships/image" Target="../media/image5.sv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5.svg"/><Relationship Id="rId7" Type="http://schemas.openxmlformats.org/officeDocument/2006/relationships/image" Target="../media/image32.pn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10" Type="http://schemas.openxmlformats.org/officeDocument/2006/relationships/image" Target="../media/image35.svg"/><Relationship Id="rId4" Type="http://schemas.openxmlformats.org/officeDocument/2006/relationships/image" Target="../media/image4.svg"/><Relationship Id="rId9" Type="http://schemas.openxmlformats.org/officeDocument/2006/relationships/image" Target="../media/image34.sv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5.svg"/><Relationship Id="rId7" Type="http://schemas.openxmlformats.org/officeDocument/2006/relationships/image" Target="../media/image32.pn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10" Type="http://schemas.openxmlformats.org/officeDocument/2006/relationships/image" Target="../media/image38.svg"/><Relationship Id="rId4" Type="http://schemas.openxmlformats.org/officeDocument/2006/relationships/image" Target="../media/image4.svg"/><Relationship Id="rId9" Type="http://schemas.openxmlformats.org/officeDocument/2006/relationships/image" Target="../media/image37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sv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0000">
                <a:alpha val="100000"/>
              </a:srgbClr>
            </a:gs>
            <a:gs pos="100000">
              <a:srgbClr val="043915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8973469" y="3400874"/>
            <a:ext cx="9149499" cy="6095854"/>
          </a:xfrm>
          <a:custGeom>
            <a:avLst/>
            <a:gdLst/>
            <a:ahLst/>
            <a:cxnLst/>
            <a:rect l="l" t="t" r="r" b="b"/>
            <a:pathLst>
              <a:path w="9149499" h="6095854">
                <a:moveTo>
                  <a:pt x="0" y="0"/>
                </a:moveTo>
                <a:lnTo>
                  <a:pt x="9149499" y="0"/>
                </a:lnTo>
                <a:lnTo>
                  <a:pt x="9149499" y="6095854"/>
                </a:lnTo>
                <a:lnTo>
                  <a:pt x="0" y="609585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453730" y="437373"/>
            <a:ext cx="15881295" cy="25742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360"/>
              </a:lnSpc>
            </a:pPr>
            <a:r>
              <a:rPr lang="en-US" sz="7400">
                <a:solidFill>
                  <a:srgbClr val="C1E59F"/>
                </a:solidFill>
                <a:latin typeface="Anton"/>
                <a:ea typeface="Anton"/>
                <a:cs typeface="Anton"/>
                <a:sym typeface="Anton"/>
              </a:rPr>
              <a:t>TELECOM CUSTOMER CHURN: AN EXPLORATORY DATA ANALYSIS FOR CUSTOMER RETENTION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418458" y="8997315"/>
            <a:ext cx="3791359" cy="3752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0"/>
              </a:lnSpc>
            </a:pPr>
            <a:r>
              <a:rPr lang="en-US" sz="2100">
                <a:solidFill>
                  <a:srgbClr val="C1E59F"/>
                </a:solidFill>
                <a:latin typeface="Poppins"/>
                <a:ea typeface="Poppins"/>
                <a:cs typeface="Poppins"/>
                <a:sym typeface="Poppins"/>
              </a:rPr>
              <a:t>03/07/2026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53730" y="7925352"/>
            <a:ext cx="9406519" cy="449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45"/>
              </a:lnSpc>
            </a:pPr>
            <a:r>
              <a:rPr lang="en-US" sz="2461">
                <a:solidFill>
                  <a:srgbClr val="C1E59F"/>
                </a:solidFill>
                <a:latin typeface="Poppins"/>
                <a:ea typeface="Poppins"/>
                <a:cs typeface="Poppins"/>
                <a:sym typeface="Poppins"/>
              </a:rPr>
              <a:t>Prepared by : Vera Karakoleva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418458" y="8498205"/>
            <a:ext cx="6484700" cy="3752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0"/>
              </a:lnSpc>
            </a:pPr>
            <a:r>
              <a:rPr lang="en-US" sz="2100" b="1">
                <a:solidFill>
                  <a:srgbClr val="C1E59F"/>
                </a:solidFill>
                <a:latin typeface="Poppins Bold"/>
                <a:ea typeface="Poppins Bold"/>
                <a:cs typeface="Poppins Bold"/>
                <a:sym typeface="Poppins Bold"/>
              </a:rPr>
              <a:t>STUDENT  NUMBER : 2232348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453730" y="3740176"/>
            <a:ext cx="8646053" cy="5664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80"/>
              </a:lnSpc>
            </a:pPr>
            <a:r>
              <a:rPr lang="en-US" sz="3200">
                <a:solidFill>
                  <a:srgbClr val="C1E59F"/>
                </a:solidFill>
                <a:latin typeface="Poppins"/>
                <a:ea typeface="Poppins"/>
                <a:cs typeface="Poppins"/>
                <a:sym typeface="Poppins"/>
              </a:rPr>
              <a:t>ACCA7015 Data Mining &amp; Visualisation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453730" y="5057775"/>
            <a:ext cx="8646053" cy="5664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80"/>
              </a:lnSpc>
            </a:pPr>
            <a:r>
              <a:rPr lang="en-US" sz="3200">
                <a:solidFill>
                  <a:srgbClr val="C1E59F"/>
                </a:solidFill>
                <a:latin typeface="Poppins"/>
                <a:ea typeface="Poppins"/>
                <a:cs typeface="Poppins"/>
                <a:sym typeface="Poppins"/>
              </a:rPr>
              <a:t>MSc Data and Artificial Intelligence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418458" y="4398975"/>
            <a:ext cx="8646053" cy="5664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80"/>
              </a:lnSpc>
            </a:pPr>
            <a:r>
              <a:rPr lang="en-US" sz="3200">
                <a:solidFill>
                  <a:srgbClr val="C1E59F"/>
                </a:solidFill>
                <a:latin typeface="Poppins"/>
                <a:ea typeface="Poppins"/>
                <a:cs typeface="Poppins"/>
                <a:sym typeface="Poppins"/>
              </a:rPr>
              <a:t>Dr Nouh Elmitwally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18458" y="5828002"/>
            <a:ext cx="8646053" cy="5664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80"/>
              </a:lnSpc>
            </a:pPr>
            <a:r>
              <a:rPr lang="en-US" sz="3200">
                <a:solidFill>
                  <a:srgbClr val="C1E59F"/>
                </a:solidFill>
                <a:latin typeface="Poppins"/>
                <a:ea typeface="Poppins"/>
                <a:cs typeface="Poppins"/>
                <a:sym typeface="Poppins"/>
              </a:rPr>
              <a:t>University of Wales Trinity Saint David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0000">
                <a:alpha val="100000"/>
              </a:srgbClr>
            </a:gs>
            <a:gs pos="100000">
              <a:srgbClr val="043915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8700" y="1345260"/>
            <a:ext cx="7015995" cy="9531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840"/>
              </a:lnSpc>
            </a:pPr>
            <a:r>
              <a:rPr lang="en-US" sz="5600">
                <a:solidFill>
                  <a:srgbClr val="C1E59F"/>
                </a:solidFill>
                <a:latin typeface="Anton"/>
                <a:ea typeface="Anton"/>
                <a:cs typeface="Anton"/>
                <a:sym typeface="Anton"/>
              </a:rPr>
              <a:t>TABLE OF CONTENT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06057" y="3889766"/>
            <a:ext cx="5166395" cy="8319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288"/>
              </a:lnSpc>
            </a:pPr>
            <a:r>
              <a:rPr lang="en-US" sz="2348">
                <a:solidFill>
                  <a:srgbClr val="C1E59F"/>
                </a:solidFill>
                <a:latin typeface="Poppins"/>
                <a:ea typeface="Poppins"/>
                <a:cs typeface="Poppins"/>
                <a:sym typeface="Poppins"/>
              </a:rPr>
              <a:t>EDA Univariate Analysis</a:t>
            </a:r>
          </a:p>
          <a:p>
            <a:pPr algn="just">
              <a:lnSpc>
                <a:spcPts val="3288"/>
              </a:lnSpc>
            </a:pPr>
            <a:endParaRPr lang="en-US" sz="2348">
              <a:solidFill>
                <a:srgbClr val="C1E59F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0169256" y="4726252"/>
            <a:ext cx="6522963" cy="8319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288"/>
              </a:lnSpc>
            </a:pPr>
            <a:r>
              <a:rPr lang="en-US" sz="2348" dirty="0">
                <a:solidFill>
                  <a:srgbClr val="C1E59F"/>
                </a:solidFill>
                <a:latin typeface="Poppins"/>
                <a:ea typeface="Poppins"/>
                <a:cs typeface="Poppins"/>
                <a:sym typeface="Poppins"/>
              </a:rPr>
              <a:t>EDA Multivariate Analysis</a:t>
            </a:r>
          </a:p>
          <a:p>
            <a:pPr algn="just">
              <a:lnSpc>
                <a:spcPts val="3288"/>
              </a:lnSpc>
            </a:pPr>
            <a:endParaRPr lang="en-US" sz="2348" dirty="0">
              <a:solidFill>
                <a:srgbClr val="C1E59F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0169256" y="5655806"/>
            <a:ext cx="7090044" cy="8391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88"/>
              </a:lnSpc>
            </a:pPr>
            <a:r>
              <a:rPr lang="en-US" sz="2348">
                <a:solidFill>
                  <a:srgbClr val="C1E59F"/>
                </a:solidFill>
                <a:latin typeface="Poppins"/>
                <a:ea typeface="Poppins"/>
                <a:cs typeface="Poppins"/>
                <a:sym typeface="Poppins"/>
              </a:rPr>
              <a:t> EDA: Feature Relationships</a:t>
            </a:r>
          </a:p>
          <a:p>
            <a:pPr algn="l">
              <a:lnSpc>
                <a:spcPts val="3288"/>
              </a:lnSpc>
            </a:pPr>
            <a:endParaRPr lang="en-US" sz="2348">
              <a:solidFill>
                <a:srgbClr val="C1E59F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10169256" y="6227645"/>
            <a:ext cx="4188777" cy="0"/>
          </a:xfrm>
          <a:prstGeom prst="line">
            <a:avLst/>
          </a:prstGeom>
          <a:ln w="9525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7" name="AutoShape 7"/>
          <p:cNvSpPr/>
          <p:nvPr/>
        </p:nvSpPr>
        <p:spPr>
          <a:xfrm>
            <a:off x="10169256" y="5377274"/>
            <a:ext cx="4188777" cy="0"/>
          </a:xfrm>
          <a:prstGeom prst="line">
            <a:avLst/>
          </a:prstGeom>
          <a:ln w="9525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8" name="AutoShape 8"/>
          <p:cNvSpPr/>
          <p:nvPr/>
        </p:nvSpPr>
        <p:spPr>
          <a:xfrm>
            <a:off x="10169256" y="4526904"/>
            <a:ext cx="4188777" cy="0"/>
          </a:xfrm>
          <a:prstGeom prst="line">
            <a:avLst/>
          </a:prstGeom>
          <a:ln w="9525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9372098" y="3921883"/>
            <a:ext cx="668506" cy="5622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15"/>
              </a:lnSpc>
            </a:pPr>
            <a:r>
              <a:rPr lang="en-US" sz="3082" b="1">
                <a:solidFill>
                  <a:srgbClr val="77B254"/>
                </a:solidFill>
                <a:latin typeface="Poppins Bold"/>
                <a:ea typeface="Poppins Bold"/>
                <a:cs typeface="Poppins Bold"/>
                <a:sym typeface="Poppins Bold"/>
              </a:rPr>
              <a:t>06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372098" y="4648737"/>
            <a:ext cx="668506" cy="5622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15"/>
              </a:lnSpc>
            </a:pPr>
            <a:r>
              <a:rPr lang="en-US" sz="3082" b="1">
                <a:solidFill>
                  <a:srgbClr val="77B254"/>
                </a:solidFill>
                <a:latin typeface="Poppins Bold"/>
                <a:ea typeface="Poppins Bold"/>
                <a:cs typeface="Poppins Bold"/>
                <a:sym typeface="Poppins Bold"/>
              </a:rPr>
              <a:t>07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72098" y="5571920"/>
            <a:ext cx="668506" cy="5622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15"/>
              </a:lnSpc>
            </a:pPr>
            <a:r>
              <a:rPr lang="en-US" sz="3082" b="1">
                <a:solidFill>
                  <a:srgbClr val="77B254"/>
                </a:solidFill>
                <a:latin typeface="Poppins Bold"/>
                <a:ea typeface="Poppins Bold"/>
                <a:cs typeface="Poppins Bold"/>
                <a:sym typeface="Poppins Bold"/>
              </a:rPr>
              <a:t>08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197831" y="6364310"/>
            <a:ext cx="6857216" cy="423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88"/>
              </a:lnSpc>
            </a:pPr>
            <a:r>
              <a:rPr lang="en-US" sz="2348">
                <a:solidFill>
                  <a:srgbClr val="C1E59F"/>
                </a:solidFill>
                <a:latin typeface="Poppins"/>
                <a:ea typeface="Poppins"/>
                <a:cs typeface="Poppins"/>
                <a:sym typeface="Poppins"/>
              </a:rPr>
              <a:t>Recommendations for Customer Retention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169256" y="6953525"/>
            <a:ext cx="4188777" cy="0"/>
          </a:xfrm>
          <a:prstGeom prst="line">
            <a:avLst/>
          </a:prstGeom>
          <a:ln w="9525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Box 14"/>
          <p:cNvSpPr txBox="1"/>
          <p:nvPr/>
        </p:nvSpPr>
        <p:spPr>
          <a:xfrm>
            <a:off x="9372098" y="6290386"/>
            <a:ext cx="668506" cy="5622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15"/>
              </a:lnSpc>
            </a:pPr>
            <a:r>
              <a:rPr lang="en-US" sz="3082" b="1">
                <a:solidFill>
                  <a:srgbClr val="77B254"/>
                </a:solidFill>
                <a:latin typeface="Poppins Bold"/>
                <a:ea typeface="Poppins Bold"/>
                <a:cs typeface="Poppins Bold"/>
                <a:sym typeface="Poppins Bold"/>
              </a:rPr>
              <a:t>09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72098" y="7034501"/>
            <a:ext cx="668506" cy="5622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15"/>
              </a:lnSpc>
            </a:pPr>
            <a:r>
              <a:rPr lang="en-US" sz="3082" b="1">
                <a:solidFill>
                  <a:srgbClr val="77B254"/>
                </a:solidFill>
                <a:latin typeface="Poppins Bold"/>
                <a:ea typeface="Poppins Bold"/>
                <a:cs typeface="Poppins Bold"/>
                <a:sym typeface="Poppins Bold"/>
              </a:rPr>
              <a:t>10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222380" y="7120172"/>
            <a:ext cx="5166395" cy="8319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288"/>
              </a:lnSpc>
            </a:pPr>
            <a:r>
              <a:rPr lang="en-US" sz="2348">
                <a:solidFill>
                  <a:srgbClr val="C1E59F"/>
                </a:solidFill>
                <a:latin typeface="Poppins"/>
                <a:ea typeface="Poppins"/>
                <a:cs typeface="Poppins"/>
                <a:sym typeface="Poppins"/>
              </a:rPr>
              <a:t>Executive  Summary</a:t>
            </a:r>
          </a:p>
          <a:p>
            <a:pPr algn="just">
              <a:lnSpc>
                <a:spcPts val="3288"/>
              </a:lnSpc>
            </a:pPr>
            <a:endParaRPr lang="en-US" sz="2348">
              <a:solidFill>
                <a:srgbClr val="C1E59F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10270127" y="7712366"/>
            <a:ext cx="4188777" cy="0"/>
          </a:xfrm>
          <a:prstGeom prst="line">
            <a:avLst/>
          </a:prstGeom>
          <a:ln w="9525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18" name="Group 18"/>
          <p:cNvGrpSpPr/>
          <p:nvPr/>
        </p:nvGrpSpPr>
        <p:grpSpPr>
          <a:xfrm>
            <a:off x="2101285" y="3914171"/>
            <a:ext cx="7632763" cy="3798194"/>
            <a:chOff x="0" y="0"/>
            <a:chExt cx="10177017" cy="5064259"/>
          </a:xfrm>
        </p:grpSpPr>
        <p:sp>
          <p:nvSpPr>
            <p:cNvPr id="19" name="TextBox 19"/>
            <p:cNvSpPr txBox="1"/>
            <p:nvPr/>
          </p:nvSpPr>
          <p:spPr>
            <a:xfrm>
              <a:off x="1188471" y="8610"/>
              <a:ext cx="8988546" cy="56993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just">
                <a:lnSpc>
                  <a:spcPts val="3451"/>
                </a:lnSpc>
              </a:pPr>
              <a:r>
                <a:rPr lang="en-US" sz="2465">
                  <a:solidFill>
                    <a:srgbClr val="C1E59F"/>
                  </a:solidFill>
                  <a:latin typeface="Poppins"/>
                  <a:ea typeface="Poppins"/>
                  <a:cs typeface="Poppins"/>
                  <a:sym typeface="Poppins"/>
                </a:rPr>
                <a:t>Introduction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1188471" y="2068957"/>
              <a:ext cx="5520596" cy="56993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just">
                <a:lnSpc>
                  <a:spcPts val="3451"/>
                </a:lnSpc>
              </a:pPr>
              <a:r>
                <a:rPr lang="en-US" sz="2465">
                  <a:solidFill>
                    <a:srgbClr val="C1E59F"/>
                  </a:solidFill>
                  <a:latin typeface="Poppins"/>
                  <a:ea typeface="Poppins"/>
                  <a:cs typeface="Poppins"/>
                  <a:sym typeface="Poppins"/>
                </a:rPr>
                <a:t>Dataset Overview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1188471" y="3121727"/>
              <a:ext cx="6649716" cy="56993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just">
                <a:lnSpc>
                  <a:spcPts val="3451"/>
                </a:lnSpc>
              </a:pPr>
              <a:r>
                <a:rPr lang="en-US" sz="2465">
                  <a:solidFill>
                    <a:srgbClr val="C1E59F"/>
                  </a:solidFill>
                  <a:latin typeface="Poppins"/>
                  <a:ea typeface="Poppins"/>
                  <a:cs typeface="Poppins"/>
                  <a:sym typeface="Poppins"/>
                </a:rPr>
                <a:t>Data Quality Assessment</a:t>
              </a:r>
            </a:p>
          </p:txBody>
        </p:sp>
        <p:sp>
          <p:nvSpPr>
            <p:cNvPr id="22" name="AutoShape 22"/>
            <p:cNvSpPr/>
            <p:nvPr/>
          </p:nvSpPr>
          <p:spPr>
            <a:xfrm>
              <a:off x="1188471" y="653526"/>
              <a:ext cx="5861532" cy="0"/>
            </a:xfrm>
            <a:prstGeom prst="line">
              <a:avLst/>
            </a:prstGeom>
            <a:ln w="19567" cap="flat">
              <a:solidFill>
                <a:srgbClr val="FFFFF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1188471" y="1744041"/>
              <a:ext cx="5861532" cy="0"/>
            </a:xfrm>
            <a:prstGeom prst="line">
              <a:avLst/>
            </a:prstGeom>
            <a:ln w="19567" cap="flat">
              <a:solidFill>
                <a:srgbClr val="FFFFF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1188471" y="2834555"/>
              <a:ext cx="5861532" cy="0"/>
            </a:xfrm>
            <a:prstGeom prst="line">
              <a:avLst/>
            </a:prstGeom>
            <a:ln w="19567" cap="flat">
              <a:solidFill>
                <a:srgbClr val="FFFFF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88471" y="3887671"/>
              <a:ext cx="5861532" cy="0"/>
            </a:xfrm>
            <a:prstGeom prst="line">
              <a:avLst/>
            </a:prstGeom>
            <a:ln w="19567" cap="flat">
              <a:solidFill>
                <a:srgbClr val="FFFFF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1188471" y="5054476"/>
              <a:ext cx="5861532" cy="0"/>
            </a:xfrm>
            <a:prstGeom prst="line">
              <a:avLst/>
            </a:prstGeom>
            <a:ln w="19567" cap="flat">
              <a:solidFill>
                <a:srgbClr val="FFFFF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0" y="-95250"/>
              <a:ext cx="935469" cy="74877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529"/>
                </a:lnSpc>
              </a:pPr>
              <a:r>
                <a:rPr lang="en-US" sz="3235" b="1">
                  <a:solidFill>
                    <a:srgbClr val="77B254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01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0" y="873932"/>
              <a:ext cx="935469" cy="74877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529"/>
                </a:lnSpc>
              </a:pPr>
              <a:r>
                <a:rPr lang="en-US" sz="3235" b="1">
                  <a:solidFill>
                    <a:srgbClr val="77B254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02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0" y="1986400"/>
              <a:ext cx="935469" cy="74877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529"/>
                </a:lnSpc>
              </a:pPr>
              <a:r>
                <a:rPr lang="en-US" sz="3235" b="1">
                  <a:solidFill>
                    <a:srgbClr val="77B254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03</a:t>
              </a:r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0" y="3028244"/>
              <a:ext cx="935469" cy="74877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529"/>
                </a:lnSpc>
              </a:pPr>
              <a:r>
                <a:rPr lang="en-US" sz="3235" b="1">
                  <a:solidFill>
                    <a:srgbClr val="77B254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04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0" y="4113640"/>
              <a:ext cx="935469" cy="74877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529"/>
                </a:lnSpc>
              </a:pPr>
              <a:r>
                <a:rPr lang="en-US" sz="3235" b="1">
                  <a:solidFill>
                    <a:srgbClr val="77B254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05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188471" y="978442"/>
              <a:ext cx="5520596" cy="56993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just">
                <a:lnSpc>
                  <a:spcPts val="3451"/>
                </a:lnSpc>
              </a:pPr>
              <a:r>
                <a:rPr lang="en-US" sz="2465">
                  <a:solidFill>
                    <a:srgbClr val="C1E59F"/>
                  </a:solidFill>
                  <a:latin typeface="Poppins"/>
                  <a:ea typeface="Poppins"/>
                  <a:cs typeface="Poppins"/>
                  <a:sym typeface="Poppins"/>
                </a:rPr>
                <a:t>Business Understanding</a:t>
              </a:r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188471" y="4212587"/>
              <a:ext cx="5520596" cy="56993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just">
                <a:lnSpc>
                  <a:spcPts val="3451"/>
                </a:lnSpc>
              </a:pPr>
              <a:r>
                <a:rPr lang="en-US" sz="2465">
                  <a:solidFill>
                    <a:srgbClr val="C1E59F"/>
                  </a:solidFill>
                  <a:latin typeface="Poppins"/>
                  <a:ea typeface="Poppins"/>
                  <a:cs typeface="Poppins"/>
                  <a:sym typeface="Poppins"/>
                </a:rPr>
                <a:t>Data Preparation</a:t>
              </a:r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0000">
                <a:alpha val="100000"/>
              </a:srgbClr>
            </a:gs>
            <a:gs pos="100000">
              <a:srgbClr val="043915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1623541" y="2021621"/>
            <a:ext cx="5635759" cy="7737144"/>
          </a:xfrm>
          <a:custGeom>
            <a:avLst/>
            <a:gdLst/>
            <a:ahLst/>
            <a:cxnLst/>
            <a:rect l="l" t="t" r="r" b="b"/>
            <a:pathLst>
              <a:path w="5635759" h="7737144">
                <a:moveTo>
                  <a:pt x="0" y="0"/>
                </a:moveTo>
                <a:lnTo>
                  <a:pt x="5635759" y="0"/>
                </a:lnTo>
                <a:lnTo>
                  <a:pt x="5635759" y="7737144"/>
                </a:lnTo>
                <a:lnTo>
                  <a:pt x="0" y="773714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665" r="-66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000488" y="3398765"/>
            <a:ext cx="9995464" cy="67300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26"/>
              </a:lnSpc>
            </a:pPr>
            <a:r>
              <a:rPr lang="en-US" sz="3161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Customer               occurs when customers leave their current telecom provider for a competitor.</a:t>
            </a:r>
          </a:p>
          <a:p>
            <a:pPr algn="l">
              <a:lnSpc>
                <a:spcPts val="4426"/>
              </a:lnSpc>
            </a:pPr>
            <a:endParaRPr lang="en-US" sz="3161">
              <a:solidFill>
                <a:srgbClr val="C1E59F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4426"/>
              </a:lnSpc>
            </a:pPr>
            <a:r>
              <a:rPr lang="en-US" sz="3161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Understanding customer behaviour is essential for improving                     and ensuring long-term</a:t>
            </a:r>
          </a:p>
          <a:p>
            <a:pPr algn="l">
              <a:lnSpc>
                <a:spcPts val="4426"/>
              </a:lnSpc>
            </a:pPr>
            <a:r>
              <a:rPr lang="en-US" sz="3161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</a:p>
          <a:p>
            <a:pPr algn="l">
              <a:lnSpc>
                <a:spcPts val="4426"/>
              </a:lnSpc>
            </a:pPr>
            <a:endParaRPr lang="en-US" sz="3161">
              <a:solidFill>
                <a:srgbClr val="C1E59F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4426"/>
              </a:lnSpc>
            </a:pPr>
            <a:r>
              <a:rPr lang="en-US" sz="3161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The objective of this analysis is to explore customer behaviour patterns associated with churn and identify insights that may support customer retention strategies.</a:t>
            </a:r>
          </a:p>
          <a:p>
            <a:pPr algn="l">
              <a:lnSpc>
                <a:spcPts val="4426"/>
              </a:lnSpc>
            </a:pPr>
            <a:endParaRPr lang="en-US" sz="3161">
              <a:solidFill>
                <a:srgbClr val="C1E59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-1519371" y="3351140"/>
            <a:ext cx="9995464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 churn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-475149" y="5663483"/>
            <a:ext cx="8967314" cy="5130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70"/>
              </a:lnSpc>
            </a:pPr>
            <a:r>
              <a:rPr lang="en-US" sz="3050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retention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-2060188" y="6114831"/>
            <a:ext cx="9368667" cy="5554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57"/>
              </a:lnSpc>
            </a:pPr>
            <a:r>
              <a:rPr lang="en-US" sz="3255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business growth.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1028700" y="2146073"/>
            <a:ext cx="5683065" cy="1095533"/>
            <a:chOff x="0" y="-104775"/>
            <a:chExt cx="7577420" cy="1460712"/>
          </a:xfrm>
        </p:grpSpPr>
        <p:sp>
          <p:nvSpPr>
            <p:cNvPr id="8" name="AutoShape 8"/>
            <p:cNvSpPr/>
            <p:nvPr/>
          </p:nvSpPr>
          <p:spPr>
            <a:xfrm flipV="1">
              <a:off x="0" y="1310861"/>
              <a:ext cx="6146800" cy="45076"/>
            </a:xfrm>
            <a:prstGeom prst="line">
              <a:avLst/>
            </a:prstGeom>
            <a:ln w="25400" cap="flat">
              <a:solidFill>
                <a:srgbClr val="FFFFF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104775"/>
              <a:ext cx="7577420" cy="123592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7840"/>
                </a:lnSpc>
              </a:pPr>
              <a:r>
                <a:rPr lang="en-US" sz="5600">
                  <a:solidFill>
                    <a:srgbClr val="C1E59F"/>
                  </a:solidFill>
                  <a:latin typeface="Anton"/>
                  <a:ea typeface="Anton"/>
                  <a:cs typeface="Anton"/>
                  <a:sym typeface="Anton"/>
                </a:rPr>
                <a:t>01. INTRODUCTION</a:t>
              </a:r>
            </a:p>
          </p:txBody>
        </p:sp>
      </p:grpSp>
      <p:sp>
        <p:nvSpPr>
          <p:cNvPr id="10" name="Freeform 10"/>
          <p:cNvSpPr/>
          <p:nvPr/>
        </p:nvSpPr>
        <p:spPr>
          <a:xfrm>
            <a:off x="3506125" y="560463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3506125" y="554519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3505697" y="616245"/>
            <a:ext cx="525651" cy="4082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12670" y="1168117"/>
            <a:ext cx="2732530" cy="231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 dirty="0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Introduction</a:t>
            </a:r>
          </a:p>
        </p:txBody>
      </p:sp>
      <p:sp>
        <p:nvSpPr>
          <p:cNvPr id="14" name="Freeform 14"/>
          <p:cNvSpPr/>
          <p:nvPr/>
        </p:nvSpPr>
        <p:spPr>
          <a:xfrm>
            <a:off x="4816849" y="560463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TextBox 15"/>
          <p:cNvSpPr txBox="1"/>
          <p:nvPr/>
        </p:nvSpPr>
        <p:spPr>
          <a:xfrm>
            <a:off x="4859213" y="602802"/>
            <a:ext cx="417429" cy="4082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 dirty="0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20898" y="1168117"/>
            <a:ext cx="2732530" cy="467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Business 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Understanding</a:t>
            </a:r>
          </a:p>
        </p:txBody>
      </p:sp>
      <p:sp>
        <p:nvSpPr>
          <p:cNvPr id="17" name="Freeform 17"/>
          <p:cNvSpPr/>
          <p:nvPr/>
        </p:nvSpPr>
        <p:spPr>
          <a:xfrm>
            <a:off x="6241152" y="554519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TextBox 18"/>
          <p:cNvSpPr txBox="1"/>
          <p:nvPr/>
        </p:nvSpPr>
        <p:spPr>
          <a:xfrm>
            <a:off x="5145200" y="1162173"/>
            <a:ext cx="2732530" cy="467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Dataset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Overview</a:t>
            </a:r>
          </a:p>
        </p:txBody>
      </p:sp>
      <p:sp>
        <p:nvSpPr>
          <p:cNvPr id="19" name="Freeform 19"/>
          <p:cNvSpPr/>
          <p:nvPr/>
        </p:nvSpPr>
        <p:spPr>
          <a:xfrm>
            <a:off x="7665454" y="548575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TextBox 20"/>
          <p:cNvSpPr txBox="1"/>
          <p:nvPr/>
        </p:nvSpPr>
        <p:spPr>
          <a:xfrm>
            <a:off x="6569503" y="1156229"/>
            <a:ext cx="2732530" cy="467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Data Quality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Assessment</a:t>
            </a:r>
          </a:p>
        </p:txBody>
      </p:sp>
      <p:sp>
        <p:nvSpPr>
          <p:cNvPr id="21" name="Freeform 21"/>
          <p:cNvSpPr/>
          <p:nvPr/>
        </p:nvSpPr>
        <p:spPr>
          <a:xfrm>
            <a:off x="9089757" y="542631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2" name="TextBox 22"/>
          <p:cNvSpPr txBox="1"/>
          <p:nvPr/>
        </p:nvSpPr>
        <p:spPr>
          <a:xfrm>
            <a:off x="9384165" y="1138397"/>
            <a:ext cx="2732530" cy="703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EDA Univariate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 Analysis</a:t>
            </a:r>
          </a:p>
          <a:p>
            <a:pPr algn="ctr">
              <a:lnSpc>
                <a:spcPts val="1865"/>
              </a:lnSpc>
            </a:pPr>
            <a:endParaRPr lang="en-US" sz="1332">
              <a:solidFill>
                <a:srgbClr val="C1E59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23" name="Freeform 23"/>
          <p:cNvSpPr/>
          <p:nvPr/>
        </p:nvSpPr>
        <p:spPr>
          <a:xfrm>
            <a:off x="10514059" y="536687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4" name="TextBox 24"/>
          <p:cNvSpPr txBox="1"/>
          <p:nvPr/>
        </p:nvSpPr>
        <p:spPr>
          <a:xfrm>
            <a:off x="10846285" y="1144341"/>
            <a:ext cx="2732530" cy="703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 dirty="0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EDA Multivariate</a:t>
            </a:r>
          </a:p>
          <a:p>
            <a:pPr algn="ctr">
              <a:lnSpc>
                <a:spcPts val="1865"/>
              </a:lnSpc>
            </a:pPr>
            <a:r>
              <a:rPr lang="en-US" sz="1332" dirty="0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 Analysis</a:t>
            </a:r>
          </a:p>
          <a:p>
            <a:pPr algn="ctr">
              <a:lnSpc>
                <a:spcPts val="1865"/>
              </a:lnSpc>
            </a:pPr>
            <a:endParaRPr lang="en-US" sz="1332" dirty="0">
              <a:solidFill>
                <a:srgbClr val="C1E59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25" name="Freeform 25"/>
          <p:cNvSpPr/>
          <p:nvPr/>
        </p:nvSpPr>
        <p:spPr>
          <a:xfrm>
            <a:off x="11938362" y="530743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6" name="TextBox 26"/>
          <p:cNvSpPr txBox="1"/>
          <p:nvPr/>
        </p:nvSpPr>
        <p:spPr>
          <a:xfrm>
            <a:off x="12252707" y="1138397"/>
            <a:ext cx="2732530" cy="467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 dirty="0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 EDA: Feature</a:t>
            </a:r>
          </a:p>
          <a:p>
            <a:pPr algn="ctr">
              <a:lnSpc>
                <a:spcPts val="1865"/>
              </a:lnSpc>
            </a:pPr>
            <a:r>
              <a:rPr lang="en-US" sz="1332" dirty="0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 Relationships</a:t>
            </a:r>
          </a:p>
        </p:txBody>
      </p:sp>
      <p:sp>
        <p:nvSpPr>
          <p:cNvPr id="27" name="Freeform 27"/>
          <p:cNvSpPr/>
          <p:nvPr/>
        </p:nvSpPr>
        <p:spPr>
          <a:xfrm>
            <a:off x="13362664" y="524799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8" name="Freeform 28"/>
          <p:cNvSpPr/>
          <p:nvPr/>
        </p:nvSpPr>
        <p:spPr>
          <a:xfrm>
            <a:off x="14786967" y="518855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9" name="Freeform 29"/>
          <p:cNvSpPr/>
          <p:nvPr/>
        </p:nvSpPr>
        <p:spPr>
          <a:xfrm rot="3654875">
            <a:off x="4215864" y="532433"/>
            <a:ext cx="412697" cy="651199"/>
          </a:xfrm>
          <a:custGeom>
            <a:avLst/>
            <a:gdLst/>
            <a:ahLst/>
            <a:cxnLst/>
            <a:rect l="l" t="t" r="r" b="b"/>
            <a:pathLst>
              <a:path w="412697" h="651199">
                <a:moveTo>
                  <a:pt x="0" y="0"/>
                </a:moveTo>
                <a:lnTo>
                  <a:pt x="412697" y="0"/>
                </a:lnTo>
                <a:lnTo>
                  <a:pt x="412697" y="651199"/>
                </a:lnTo>
                <a:lnTo>
                  <a:pt x="0" y="65119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0" name="TextBox 30"/>
          <p:cNvSpPr txBox="1"/>
          <p:nvPr/>
        </p:nvSpPr>
        <p:spPr>
          <a:xfrm>
            <a:off x="13755915" y="1132453"/>
            <a:ext cx="2732530" cy="9402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Recommendations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for Customer 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Retention</a:t>
            </a:r>
          </a:p>
          <a:p>
            <a:pPr algn="ctr">
              <a:lnSpc>
                <a:spcPts val="1865"/>
              </a:lnSpc>
            </a:pPr>
            <a:endParaRPr lang="en-US" sz="1332">
              <a:solidFill>
                <a:srgbClr val="C1E59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15174537" y="1126509"/>
            <a:ext cx="2732530" cy="703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Executive 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Summary</a:t>
            </a:r>
          </a:p>
          <a:p>
            <a:pPr algn="ctr">
              <a:lnSpc>
                <a:spcPts val="1865"/>
              </a:lnSpc>
            </a:pPr>
            <a:endParaRPr lang="en-US" sz="1332">
              <a:solidFill>
                <a:srgbClr val="C1E59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5144401" y="589982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03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551915" y="575201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04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89325" y="584968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05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9394445" y="561192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06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0818105" y="584968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07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2266713" y="575201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08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3691015" y="567136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09</a:t>
            </a:r>
          </a:p>
        </p:txBody>
      </p:sp>
      <p:sp>
        <p:nvSpPr>
          <p:cNvPr id="39" name="Freeform 39"/>
          <p:cNvSpPr/>
          <p:nvPr/>
        </p:nvSpPr>
        <p:spPr>
          <a:xfrm rot="3623165">
            <a:off x="5539340" y="476994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9"/>
                </a:lnTo>
                <a:lnTo>
                  <a:pt x="0" y="7679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0" name="Freeform 40"/>
          <p:cNvSpPr/>
          <p:nvPr/>
        </p:nvSpPr>
        <p:spPr>
          <a:xfrm rot="3571410">
            <a:off x="6998651" y="482702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8"/>
                </a:lnTo>
                <a:lnTo>
                  <a:pt x="0" y="7679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1" name="Freeform 41"/>
          <p:cNvSpPr/>
          <p:nvPr/>
        </p:nvSpPr>
        <p:spPr>
          <a:xfrm rot="3571410">
            <a:off x="8408126" y="442312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9"/>
                </a:lnTo>
                <a:lnTo>
                  <a:pt x="0" y="7679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2" name="Freeform 42"/>
          <p:cNvSpPr/>
          <p:nvPr/>
        </p:nvSpPr>
        <p:spPr>
          <a:xfrm rot="3571410">
            <a:off x="9829288" y="467880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9"/>
                </a:lnTo>
                <a:lnTo>
                  <a:pt x="0" y="7679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3" name="Freeform 43"/>
          <p:cNvSpPr/>
          <p:nvPr/>
        </p:nvSpPr>
        <p:spPr>
          <a:xfrm rot="3571410">
            <a:off x="11253590" y="467880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9"/>
                </a:lnTo>
                <a:lnTo>
                  <a:pt x="0" y="7679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4" name="Freeform 44"/>
          <p:cNvSpPr/>
          <p:nvPr/>
        </p:nvSpPr>
        <p:spPr>
          <a:xfrm rot="3571410">
            <a:off x="14099055" y="467880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9"/>
                </a:lnTo>
                <a:lnTo>
                  <a:pt x="0" y="7679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5" name="Freeform 45"/>
          <p:cNvSpPr/>
          <p:nvPr/>
        </p:nvSpPr>
        <p:spPr>
          <a:xfrm rot="3571410">
            <a:off x="12677893" y="467880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9"/>
                </a:lnTo>
                <a:lnTo>
                  <a:pt x="0" y="7679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6" name="Freeform 46"/>
          <p:cNvSpPr/>
          <p:nvPr/>
        </p:nvSpPr>
        <p:spPr>
          <a:xfrm>
            <a:off x="16227344" y="530743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7" name="Freeform 47"/>
          <p:cNvSpPr/>
          <p:nvPr/>
        </p:nvSpPr>
        <p:spPr>
          <a:xfrm rot="3571410">
            <a:off x="15529638" y="467880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9"/>
                </a:lnTo>
                <a:lnTo>
                  <a:pt x="0" y="7679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8" name="TextBox 48"/>
          <p:cNvSpPr txBox="1"/>
          <p:nvPr/>
        </p:nvSpPr>
        <p:spPr>
          <a:xfrm>
            <a:off x="15126912" y="561192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10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989325" y="1156229"/>
            <a:ext cx="2732530" cy="467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Data 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Preparation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0000">
                <a:alpha val="100000"/>
              </a:srgbClr>
            </a:gs>
            <a:gs pos="100000">
              <a:srgbClr val="043915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490256" y="560463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3805461" y="554519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1396802" y="1168117"/>
            <a:ext cx="2732530" cy="231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Introduction</a:t>
            </a:r>
          </a:p>
        </p:txBody>
      </p:sp>
      <p:sp>
        <p:nvSpPr>
          <p:cNvPr id="5" name="Freeform 5"/>
          <p:cNvSpPr/>
          <p:nvPr/>
        </p:nvSpPr>
        <p:spPr>
          <a:xfrm>
            <a:off x="3800981" y="560463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3872853" y="602801"/>
            <a:ext cx="425622" cy="42196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705029" y="1168117"/>
            <a:ext cx="2732530" cy="467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Business 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Understanding</a:t>
            </a:r>
          </a:p>
        </p:txBody>
      </p:sp>
      <p:sp>
        <p:nvSpPr>
          <p:cNvPr id="8" name="Freeform 8"/>
          <p:cNvSpPr/>
          <p:nvPr/>
        </p:nvSpPr>
        <p:spPr>
          <a:xfrm>
            <a:off x="5225283" y="554519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4129332" y="1162173"/>
            <a:ext cx="2732530" cy="467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Dataset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Overview</a:t>
            </a:r>
          </a:p>
        </p:txBody>
      </p:sp>
      <p:sp>
        <p:nvSpPr>
          <p:cNvPr id="10" name="Freeform 10"/>
          <p:cNvSpPr/>
          <p:nvPr/>
        </p:nvSpPr>
        <p:spPr>
          <a:xfrm>
            <a:off x="6649586" y="548575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5553634" y="1156229"/>
            <a:ext cx="2732530" cy="467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Data Quality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Assessment</a:t>
            </a:r>
          </a:p>
        </p:txBody>
      </p:sp>
      <p:sp>
        <p:nvSpPr>
          <p:cNvPr id="12" name="Freeform 12"/>
          <p:cNvSpPr/>
          <p:nvPr/>
        </p:nvSpPr>
        <p:spPr>
          <a:xfrm>
            <a:off x="8073888" y="542631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8368296" y="1138397"/>
            <a:ext cx="2732530" cy="703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EDA Univariate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 Analysis</a:t>
            </a:r>
          </a:p>
          <a:p>
            <a:pPr algn="ctr">
              <a:lnSpc>
                <a:spcPts val="1865"/>
              </a:lnSpc>
            </a:pPr>
            <a:endParaRPr lang="en-US" sz="1332">
              <a:solidFill>
                <a:srgbClr val="C1E59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14" name="Freeform 14"/>
          <p:cNvSpPr/>
          <p:nvPr/>
        </p:nvSpPr>
        <p:spPr>
          <a:xfrm>
            <a:off x="9498191" y="536687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TextBox 15"/>
          <p:cNvSpPr txBox="1"/>
          <p:nvPr/>
        </p:nvSpPr>
        <p:spPr>
          <a:xfrm>
            <a:off x="9830417" y="1144341"/>
            <a:ext cx="2732530" cy="467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 dirty="0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EDA Multivariate</a:t>
            </a:r>
          </a:p>
          <a:p>
            <a:pPr algn="ctr">
              <a:lnSpc>
                <a:spcPts val="1865"/>
              </a:lnSpc>
            </a:pPr>
            <a:r>
              <a:rPr lang="en-US" sz="1332" dirty="0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 Analysis</a:t>
            </a:r>
          </a:p>
        </p:txBody>
      </p:sp>
      <p:sp>
        <p:nvSpPr>
          <p:cNvPr id="16" name="Freeform 16"/>
          <p:cNvSpPr/>
          <p:nvPr/>
        </p:nvSpPr>
        <p:spPr>
          <a:xfrm>
            <a:off x="10922493" y="530743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TextBox 17"/>
          <p:cNvSpPr txBox="1"/>
          <p:nvPr/>
        </p:nvSpPr>
        <p:spPr>
          <a:xfrm>
            <a:off x="11236839" y="1138397"/>
            <a:ext cx="2732530" cy="467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 dirty="0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EDA: Feature</a:t>
            </a:r>
          </a:p>
          <a:p>
            <a:pPr algn="ctr">
              <a:lnSpc>
                <a:spcPts val="1865"/>
              </a:lnSpc>
            </a:pPr>
            <a:r>
              <a:rPr lang="en-US" sz="1332" dirty="0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 Relationships</a:t>
            </a:r>
          </a:p>
        </p:txBody>
      </p:sp>
      <p:sp>
        <p:nvSpPr>
          <p:cNvPr id="18" name="Freeform 18"/>
          <p:cNvSpPr/>
          <p:nvPr/>
        </p:nvSpPr>
        <p:spPr>
          <a:xfrm>
            <a:off x="12346796" y="524799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Freeform 19"/>
          <p:cNvSpPr/>
          <p:nvPr/>
        </p:nvSpPr>
        <p:spPr>
          <a:xfrm>
            <a:off x="13771098" y="518855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Freeform 20"/>
          <p:cNvSpPr/>
          <p:nvPr/>
        </p:nvSpPr>
        <p:spPr>
          <a:xfrm rot="3654875">
            <a:off x="3199996" y="532433"/>
            <a:ext cx="412697" cy="651199"/>
          </a:xfrm>
          <a:custGeom>
            <a:avLst/>
            <a:gdLst/>
            <a:ahLst/>
            <a:cxnLst/>
            <a:rect l="l" t="t" r="r" b="b"/>
            <a:pathLst>
              <a:path w="412697" h="651199">
                <a:moveTo>
                  <a:pt x="0" y="0"/>
                </a:moveTo>
                <a:lnTo>
                  <a:pt x="412697" y="0"/>
                </a:lnTo>
                <a:lnTo>
                  <a:pt x="412697" y="651199"/>
                </a:lnTo>
                <a:lnTo>
                  <a:pt x="0" y="65119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TextBox 21"/>
          <p:cNvSpPr txBox="1"/>
          <p:nvPr/>
        </p:nvSpPr>
        <p:spPr>
          <a:xfrm>
            <a:off x="12740047" y="1132453"/>
            <a:ext cx="2732530" cy="9402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Recommendations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for Customer 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Retention</a:t>
            </a:r>
          </a:p>
          <a:p>
            <a:pPr algn="ctr">
              <a:lnSpc>
                <a:spcPts val="1865"/>
              </a:lnSpc>
            </a:pPr>
            <a:endParaRPr lang="en-US" sz="1332">
              <a:solidFill>
                <a:srgbClr val="C1E59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15109096" y="1126509"/>
            <a:ext cx="831674" cy="703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Executive 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Summary</a:t>
            </a:r>
          </a:p>
          <a:p>
            <a:pPr algn="ctr">
              <a:lnSpc>
                <a:spcPts val="1865"/>
              </a:lnSpc>
            </a:pPr>
            <a:endParaRPr lang="en-US" sz="1332">
              <a:solidFill>
                <a:srgbClr val="C1E59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4128532" y="589982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5536047" y="575201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04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973456" y="584968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05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378577" y="561192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06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2236" y="584968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07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1250844" y="575201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08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2675147" y="567136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09</a:t>
            </a:r>
          </a:p>
        </p:txBody>
      </p:sp>
      <p:sp>
        <p:nvSpPr>
          <p:cNvPr id="30" name="Freeform 30"/>
          <p:cNvSpPr/>
          <p:nvPr/>
        </p:nvSpPr>
        <p:spPr>
          <a:xfrm rot="3623165">
            <a:off x="4523471" y="476994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9"/>
                </a:lnTo>
                <a:lnTo>
                  <a:pt x="0" y="7679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1" name="Freeform 31"/>
          <p:cNvSpPr/>
          <p:nvPr/>
        </p:nvSpPr>
        <p:spPr>
          <a:xfrm rot="3571410">
            <a:off x="5982783" y="482702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8"/>
                </a:lnTo>
                <a:lnTo>
                  <a:pt x="0" y="7679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2" name="Freeform 32"/>
          <p:cNvSpPr/>
          <p:nvPr/>
        </p:nvSpPr>
        <p:spPr>
          <a:xfrm rot="3571410">
            <a:off x="7392257" y="442312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9"/>
                </a:lnTo>
                <a:lnTo>
                  <a:pt x="0" y="7679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3" name="Freeform 33"/>
          <p:cNvSpPr/>
          <p:nvPr/>
        </p:nvSpPr>
        <p:spPr>
          <a:xfrm rot="3571410">
            <a:off x="8813419" y="467880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9"/>
                </a:lnTo>
                <a:lnTo>
                  <a:pt x="0" y="7679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4" name="Freeform 34"/>
          <p:cNvSpPr/>
          <p:nvPr/>
        </p:nvSpPr>
        <p:spPr>
          <a:xfrm rot="3571410">
            <a:off x="10237722" y="467880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9"/>
                </a:lnTo>
                <a:lnTo>
                  <a:pt x="0" y="7679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5" name="Freeform 35"/>
          <p:cNvSpPr/>
          <p:nvPr/>
        </p:nvSpPr>
        <p:spPr>
          <a:xfrm rot="3571410">
            <a:off x="13083186" y="467880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9"/>
                </a:lnTo>
                <a:lnTo>
                  <a:pt x="0" y="7679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6" name="Freeform 36"/>
          <p:cNvSpPr/>
          <p:nvPr/>
        </p:nvSpPr>
        <p:spPr>
          <a:xfrm rot="3571410">
            <a:off x="11662024" y="467880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9"/>
                </a:lnTo>
                <a:lnTo>
                  <a:pt x="0" y="7679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7" name="Freeform 37"/>
          <p:cNvSpPr/>
          <p:nvPr/>
        </p:nvSpPr>
        <p:spPr>
          <a:xfrm>
            <a:off x="15211475" y="530743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8" name="Freeform 38"/>
          <p:cNvSpPr/>
          <p:nvPr/>
        </p:nvSpPr>
        <p:spPr>
          <a:xfrm rot="3571410">
            <a:off x="14513770" y="467880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9"/>
                </a:lnTo>
                <a:lnTo>
                  <a:pt x="0" y="7679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9" name="AutoShape 39"/>
          <p:cNvSpPr/>
          <p:nvPr/>
        </p:nvSpPr>
        <p:spPr>
          <a:xfrm flipV="1">
            <a:off x="363815" y="3117134"/>
            <a:ext cx="8122608" cy="59705"/>
          </a:xfrm>
          <a:prstGeom prst="line">
            <a:avLst/>
          </a:prstGeom>
          <a:ln w="190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40" name="Group 40"/>
          <p:cNvGrpSpPr/>
          <p:nvPr/>
        </p:nvGrpSpPr>
        <p:grpSpPr>
          <a:xfrm>
            <a:off x="1028700" y="4373024"/>
            <a:ext cx="4639939" cy="4074953"/>
            <a:chOff x="0" y="0"/>
            <a:chExt cx="1177812" cy="1034395"/>
          </a:xfrm>
        </p:grpSpPr>
        <p:sp>
          <p:nvSpPr>
            <p:cNvPr id="41" name="Freeform 41"/>
            <p:cNvSpPr/>
            <p:nvPr/>
          </p:nvSpPr>
          <p:spPr>
            <a:xfrm>
              <a:off x="0" y="0"/>
              <a:ext cx="1177812" cy="1034395"/>
            </a:xfrm>
            <a:custGeom>
              <a:avLst/>
              <a:gdLst/>
              <a:ahLst/>
              <a:cxnLst/>
              <a:rect l="l" t="t" r="r" b="b"/>
              <a:pathLst>
                <a:path w="1177812" h="1034395">
                  <a:moveTo>
                    <a:pt x="50056" y="0"/>
                  </a:moveTo>
                  <a:lnTo>
                    <a:pt x="1127756" y="0"/>
                  </a:lnTo>
                  <a:cubicBezTo>
                    <a:pt x="1155401" y="0"/>
                    <a:pt x="1177812" y="22411"/>
                    <a:pt x="1177812" y="50056"/>
                  </a:cubicBezTo>
                  <a:lnTo>
                    <a:pt x="1177812" y="984339"/>
                  </a:lnTo>
                  <a:cubicBezTo>
                    <a:pt x="1177812" y="997615"/>
                    <a:pt x="1172539" y="1010347"/>
                    <a:pt x="1163151" y="1019734"/>
                  </a:cubicBezTo>
                  <a:cubicBezTo>
                    <a:pt x="1153764" y="1029121"/>
                    <a:pt x="1141032" y="1034395"/>
                    <a:pt x="1127756" y="1034395"/>
                  </a:cubicBezTo>
                  <a:lnTo>
                    <a:pt x="50056" y="1034395"/>
                  </a:lnTo>
                  <a:cubicBezTo>
                    <a:pt x="36780" y="1034395"/>
                    <a:pt x="24048" y="1029121"/>
                    <a:pt x="14661" y="1019734"/>
                  </a:cubicBezTo>
                  <a:cubicBezTo>
                    <a:pt x="5274" y="1010347"/>
                    <a:pt x="0" y="997615"/>
                    <a:pt x="0" y="984339"/>
                  </a:cubicBezTo>
                  <a:lnTo>
                    <a:pt x="0" y="50056"/>
                  </a:lnTo>
                  <a:cubicBezTo>
                    <a:pt x="0" y="36780"/>
                    <a:pt x="5274" y="24048"/>
                    <a:pt x="14661" y="14661"/>
                  </a:cubicBezTo>
                  <a:cubicBezTo>
                    <a:pt x="24048" y="5274"/>
                    <a:pt x="36780" y="0"/>
                    <a:pt x="50056" y="0"/>
                  </a:cubicBezTo>
                  <a:close/>
                </a:path>
              </a:pathLst>
            </a:custGeom>
            <a:ln w="19050" cap="rnd">
              <a:solidFill>
                <a:srgbClr val="77B254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0" y="-38100"/>
              <a:ext cx="1177812" cy="1072495"/>
            </a:xfrm>
            <a:prstGeom prst="rect">
              <a:avLst/>
            </a:prstGeom>
          </p:spPr>
          <p:txBody>
            <a:bodyPr lIns="67557" tIns="67557" rIns="67557" bIns="67557" rtlCol="0" anchor="ctr"/>
            <a:lstStyle/>
            <a:p>
              <a:pPr algn="ctr">
                <a:lnSpc>
                  <a:spcPts val="266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43" name="Freeform 43"/>
          <p:cNvSpPr/>
          <p:nvPr/>
        </p:nvSpPr>
        <p:spPr>
          <a:xfrm>
            <a:off x="2568144" y="4723210"/>
            <a:ext cx="1329725" cy="1040510"/>
          </a:xfrm>
          <a:custGeom>
            <a:avLst/>
            <a:gdLst/>
            <a:ahLst/>
            <a:cxnLst/>
            <a:rect l="l" t="t" r="r" b="b"/>
            <a:pathLst>
              <a:path w="1329725" h="1040510">
                <a:moveTo>
                  <a:pt x="0" y="0"/>
                </a:moveTo>
                <a:lnTo>
                  <a:pt x="1329725" y="0"/>
                </a:lnTo>
                <a:lnTo>
                  <a:pt x="1329725" y="1040510"/>
                </a:lnTo>
                <a:lnTo>
                  <a:pt x="0" y="104051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4" name="Group 44"/>
          <p:cNvGrpSpPr/>
          <p:nvPr/>
        </p:nvGrpSpPr>
        <p:grpSpPr>
          <a:xfrm>
            <a:off x="6699538" y="4373024"/>
            <a:ext cx="4639939" cy="4074953"/>
            <a:chOff x="0" y="0"/>
            <a:chExt cx="1177812" cy="1034395"/>
          </a:xfrm>
        </p:grpSpPr>
        <p:sp>
          <p:nvSpPr>
            <p:cNvPr id="45" name="Freeform 45"/>
            <p:cNvSpPr/>
            <p:nvPr/>
          </p:nvSpPr>
          <p:spPr>
            <a:xfrm>
              <a:off x="0" y="0"/>
              <a:ext cx="1177812" cy="1034395"/>
            </a:xfrm>
            <a:custGeom>
              <a:avLst/>
              <a:gdLst/>
              <a:ahLst/>
              <a:cxnLst/>
              <a:rect l="l" t="t" r="r" b="b"/>
              <a:pathLst>
                <a:path w="1177812" h="1034395">
                  <a:moveTo>
                    <a:pt x="50056" y="0"/>
                  </a:moveTo>
                  <a:lnTo>
                    <a:pt x="1127756" y="0"/>
                  </a:lnTo>
                  <a:cubicBezTo>
                    <a:pt x="1155401" y="0"/>
                    <a:pt x="1177812" y="22411"/>
                    <a:pt x="1177812" y="50056"/>
                  </a:cubicBezTo>
                  <a:lnTo>
                    <a:pt x="1177812" y="984339"/>
                  </a:lnTo>
                  <a:cubicBezTo>
                    <a:pt x="1177812" y="997615"/>
                    <a:pt x="1172539" y="1010347"/>
                    <a:pt x="1163151" y="1019734"/>
                  </a:cubicBezTo>
                  <a:cubicBezTo>
                    <a:pt x="1153764" y="1029121"/>
                    <a:pt x="1141032" y="1034395"/>
                    <a:pt x="1127756" y="1034395"/>
                  </a:cubicBezTo>
                  <a:lnTo>
                    <a:pt x="50056" y="1034395"/>
                  </a:lnTo>
                  <a:cubicBezTo>
                    <a:pt x="36780" y="1034395"/>
                    <a:pt x="24048" y="1029121"/>
                    <a:pt x="14661" y="1019734"/>
                  </a:cubicBezTo>
                  <a:cubicBezTo>
                    <a:pt x="5274" y="1010347"/>
                    <a:pt x="0" y="997615"/>
                    <a:pt x="0" y="984339"/>
                  </a:cubicBezTo>
                  <a:lnTo>
                    <a:pt x="0" y="50056"/>
                  </a:lnTo>
                  <a:cubicBezTo>
                    <a:pt x="0" y="36780"/>
                    <a:pt x="5274" y="24048"/>
                    <a:pt x="14661" y="14661"/>
                  </a:cubicBezTo>
                  <a:cubicBezTo>
                    <a:pt x="24048" y="5274"/>
                    <a:pt x="36780" y="0"/>
                    <a:pt x="50056" y="0"/>
                  </a:cubicBezTo>
                  <a:close/>
                </a:path>
              </a:pathLst>
            </a:custGeom>
            <a:ln w="19050" cap="rnd">
              <a:solidFill>
                <a:srgbClr val="77B254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TextBox 46"/>
            <p:cNvSpPr txBox="1"/>
            <p:nvPr/>
          </p:nvSpPr>
          <p:spPr>
            <a:xfrm>
              <a:off x="0" y="-38100"/>
              <a:ext cx="1177812" cy="1072495"/>
            </a:xfrm>
            <a:prstGeom prst="rect">
              <a:avLst/>
            </a:prstGeom>
          </p:spPr>
          <p:txBody>
            <a:bodyPr lIns="67557" tIns="67557" rIns="67557" bIns="67557" rtlCol="0" anchor="ctr"/>
            <a:lstStyle/>
            <a:p>
              <a:pPr algn="ctr">
                <a:lnSpc>
                  <a:spcPts val="266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47" name="Freeform 47"/>
          <p:cNvSpPr/>
          <p:nvPr/>
        </p:nvSpPr>
        <p:spPr>
          <a:xfrm>
            <a:off x="8486422" y="4723210"/>
            <a:ext cx="1152456" cy="1152456"/>
          </a:xfrm>
          <a:custGeom>
            <a:avLst/>
            <a:gdLst/>
            <a:ahLst/>
            <a:cxnLst/>
            <a:rect l="l" t="t" r="r" b="b"/>
            <a:pathLst>
              <a:path w="1152456" h="1152456">
                <a:moveTo>
                  <a:pt x="0" y="0"/>
                </a:moveTo>
                <a:lnTo>
                  <a:pt x="1152456" y="0"/>
                </a:lnTo>
                <a:lnTo>
                  <a:pt x="1152456" y="1152456"/>
                </a:lnTo>
                <a:lnTo>
                  <a:pt x="0" y="115245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8" name="Group 48"/>
          <p:cNvGrpSpPr/>
          <p:nvPr/>
        </p:nvGrpSpPr>
        <p:grpSpPr>
          <a:xfrm>
            <a:off x="12251259" y="4373024"/>
            <a:ext cx="4639939" cy="4074953"/>
            <a:chOff x="0" y="0"/>
            <a:chExt cx="1177812" cy="1034395"/>
          </a:xfrm>
        </p:grpSpPr>
        <p:sp>
          <p:nvSpPr>
            <p:cNvPr id="49" name="Freeform 49"/>
            <p:cNvSpPr/>
            <p:nvPr/>
          </p:nvSpPr>
          <p:spPr>
            <a:xfrm>
              <a:off x="0" y="0"/>
              <a:ext cx="1177812" cy="1034395"/>
            </a:xfrm>
            <a:custGeom>
              <a:avLst/>
              <a:gdLst/>
              <a:ahLst/>
              <a:cxnLst/>
              <a:rect l="l" t="t" r="r" b="b"/>
              <a:pathLst>
                <a:path w="1177812" h="1034395">
                  <a:moveTo>
                    <a:pt x="50056" y="0"/>
                  </a:moveTo>
                  <a:lnTo>
                    <a:pt x="1127756" y="0"/>
                  </a:lnTo>
                  <a:cubicBezTo>
                    <a:pt x="1155401" y="0"/>
                    <a:pt x="1177812" y="22411"/>
                    <a:pt x="1177812" y="50056"/>
                  </a:cubicBezTo>
                  <a:lnTo>
                    <a:pt x="1177812" y="984339"/>
                  </a:lnTo>
                  <a:cubicBezTo>
                    <a:pt x="1177812" y="997615"/>
                    <a:pt x="1172539" y="1010347"/>
                    <a:pt x="1163151" y="1019734"/>
                  </a:cubicBezTo>
                  <a:cubicBezTo>
                    <a:pt x="1153764" y="1029121"/>
                    <a:pt x="1141032" y="1034395"/>
                    <a:pt x="1127756" y="1034395"/>
                  </a:cubicBezTo>
                  <a:lnTo>
                    <a:pt x="50056" y="1034395"/>
                  </a:lnTo>
                  <a:cubicBezTo>
                    <a:pt x="36780" y="1034395"/>
                    <a:pt x="24048" y="1029121"/>
                    <a:pt x="14661" y="1019734"/>
                  </a:cubicBezTo>
                  <a:cubicBezTo>
                    <a:pt x="5274" y="1010347"/>
                    <a:pt x="0" y="997615"/>
                    <a:pt x="0" y="984339"/>
                  </a:cubicBezTo>
                  <a:lnTo>
                    <a:pt x="0" y="50056"/>
                  </a:lnTo>
                  <a:cubicBezTo>
                    <a:pt x="0" y="36780"/>
                    <a:pt x="5274" y="24048"/>
                    <a:pt x="14661" y="14661"/>
                  </a:cubicBezTo>
                  <a:cubicBezTo>
                    <a:pt x="24048" y="5274"/>
                    <a:pt x="36780" y="0"/>
                    <a:pt x="50056" y="0"/>
                  </a:cubicBezTo>
                  <a:close/>
                </a:path>
              </a:pathLst>
            </a:custGeom>
            <a:ln w="19050" cap="rnd">
              <a:solidFill>
                <a:srgbClr val="77B254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0" y="-38100"/>
              <a:ext cx="1177812" cy="1072495"/>
            </a:xfrm>
            <a:prstGeom prst="rect">
              <a:avLst/>
            </a:prstGeom>
          </p:spPr>
          <p:txBody>
            <a:bodyPr lIns="67557" tIns="67557" rIns="67557" bIns="67557" rtlCol="0" anchor="ctr"/>
            <a:lstStyle/>
            <a:p>
              <a:pPr algn="ctr">
                <a:lnSpc>
                  <a:spcPts val="266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1" name="Freeform 51"/>
          <p:cNvSpPr/>
          <p:nvPr/>
        </p:nvSpPr>
        <p:spPr>
          <a:xfrm>
            <a:off x="13993787" y="4835157"/>
            <a:ext cx="1346938" cy="1040510"/>
          </a:xfrm>
          <a:custGeom>
            <a:avLst/>
            <a:gdLst/>
            <a:ahLst/>
            <a:cxnLst/>
            <a:rect l="l" t="t" r="r" b="b"/>
            <a:pathLst>
              <a:path w="1346938" h="1040510">
                <a:moveTo>
                  <a:pt x="0" y="0"/>
                </a:moveTo>
                <a:lnTo>
                  <a:pt x="1346938" y="0"/>
                </a:lnTo>
                <a:lnTo>
                  <a:pt x="1346938" y="1040509"/>
                </a:lnTo>
                <a:lnTo>
                  <a:pt x="0" y="104050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2" name="Freeform 52"/>
          <p:cNvSpPr/>
          <p:nvPr/>
        </p:nvSpPr>
        <p:spPr>
          <a:xfrm>
            <a:off x="6238376" y="9195558"/>
            <a:ext cx="1824564" cy="317018"/>
          </a:xfrm>
          <a:custGeom>
            <a:avLst/>
            <a:gdLst/>
            <a:ahLst/>
            <a:cxnLst/>
            <a:rect l="l" t="t" r="r" b="b"/>
            <a:pathLst>
              <a:path w="1824564" h="317018">
                <a:moveTo>
                  <a:pt x="0" y="0"/>
                </a:moveTo>
                <a:lnTo>
                  <a:pt x="1824564" y="0"/>
                </a:lnTo>
                <a:lnTo>
                  <a:pt x="1824564" y="317018"/>
                </a:lnTo>
                <a:lnTo>
                  <a:pt x="0" y="31701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3" name="TextBox 53"/>
          <p:cNvSpPr txBox="1"/>
          <p:nvPr/>
        </p:nvSpPr>
        <p:spPr>
          <a:xfrm>
            <a:off x="2544859" y="616517"/>
            <a:ext cx="395997" cy="4082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 dirty="0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01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4111043" y="561192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10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6973456" y="1156229"/>
            <a:ext cx="2732530" cy="467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Data 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Preparation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39284" y="3427519"/>
            <a:ext cx="14868393" cy="3752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0"/>
              </a:lnSpc>
            </a:pPr>
            <a:r>
              <a:rPr lang="en-US" sz="2100">
                <a:solidFill>
                  <a:srgbClr val="C1E59F"/>
                </a:solidFill>
                <a:latin typeface="Poppins"/>
                <a:ea typeface="Poppins"/>
                <a:cs typeface="Poppins"/>
                <a:sym typeface="Poppins"/>
              </a:rPr>
              <a:t>Business Question:</a:t>
            </a:r>
            <a:r>
              <a:rPr lang="en-US" sz="210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 Why is understanding customer churn important for a telecom company?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534289" y="2171147"/>
            <a:ext cx="8238599" cy="9531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840"/>
              </a:lnSpc>
            </a:pPr>
            <a:r>
              <a:rPr lang="en-US" sz="5600" dirty="0">
                <a:solidFill>
                  <a:srgbClr val="C1E59F"/>
                </a:solidFill>
                <a:latin typeface="Anton"/>
                <a:ea typeface="Anton"/>
                <a:cs typeface="Anton"/>
                <a:sym typeface="Anton"/>
              </a:rPr>
              <a:t>02. BUSINESS UNDERSTANDING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1346064" y="7008595"/>
            <a:ext cx="4091495" cy="8659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93"/>
              </a:lnSpc>
            </a:pPr>
            <a:r>
              <a:rPr lang="en-US" sz="1638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Customer churn leads to revenue loss and increases the cost of acquiring new customers.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2010370" y="6293520"/>
            <a:ext cx="2445273" cy="3495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05"/>
              </a:lnSpc>
            </a:pPr>
            <a:r>
              <a:rPr lang="en-US" sz="2075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Business Problem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7064527" y="7008595"/>
            <a:ext cx="4091495" cy="8659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93"/>
              </a:lnSpc>
            </a:pPr>
            <a:r>
              <a:rPr lang="en-US" sz="1638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Understand customer behaviour to identify patterns associated with churn.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162988" y="6293520"/>
            <a:ext cx="2445273" cy="3495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05"/>
              </a:lnSpc>
            </a:pPr>
            <a:r>
              <a:rPr lang="en-US" sz="2075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Business Goal</a:t>
            </a:r>
          </a:p>
        </p:txBody>
      </p:sp>
      <p:sp>
        <p:nvSpPr>
          <p:cNvPr id="62" name="TextBox 62"/>
          <p:cNvSpPr txBox="1"/>
          <p:nvPr/>
        </p:nvSpPr>
        <p:spPr>
          <a:xfrm>
            <a:off x="12616249" y="7008595"/>
            <a:ext cx="4091495" cy="8659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93"/>
              </a:lnSpc>
            </a:pPr>
            <a:r>
              <a:rPr lang="en-US" sz="1638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Support better customer retention and improve business performance through data - driven decisions.</a:t>
            </a:r>
          </a:p>
        </p:txBody>
      </p:sp>
      <p:sp>
        <p:nvSpPr>
          <p:cNvPr id="63" name="TextBox 63"/>
          <p:cNvSpPr txBox="1"/>
          <p:nvPr/>
        </p:nvSpPr>
        <p:spPr>
          <a:xfrm>
            <a:off x="13714709" y="6293520"/>
            <a:ext cx="2445273" cy="3495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05"/>
              </a:lnSpc>
            </a:pPr>
            <a:r>
              <a:rPr lang="en-US" sz="2075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Business Value</a:t>
            </a:r>
          </a:p>
        </p:txBody>
      </p:sp>
      <p:sp>
        <p:nvSpPr>
          <p:cNvPr id="64" name="TextBox 64"/>
          <p:cNvSpPr txBox="1"/>
          <p:nvPr/>
        </p:nvSpPr>
        <p:spPr>
          <a:xfrm>
            <a:off x="3793103" y="9163050"/>
            <a:ext cx="2445273" cy="3495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05"/>
              </a:lnSpc>
            </a:pPr>
            <a:r>
              <a:rPr lang="en-US" sz="2075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Business Problem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400109" y="9163050"/>
            <a:ext cx="2445273" cy="3495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05"/>
              </a:lnSpc>
            </a:pPr>
            <a:r>
              <a:rPr lang="en-US" sz="2075" b="1">
                <a:gradFill>
                  <a:gsLst>
                    <a:gs pos="0">
                      <a:srgbClr val="1F8219">
                        <a:alpha val="100000"/>
                      </a:srgbClr>
                    </a:gs>
                    <a:gs pos="50000">
                      <a:srgbClr val="00BA3D">
                        <a:alpha val="100000"/>
                      </a:srgbClr>
                    </a:gs>
                    <a:gs pos="100000">
                      <a:srgbClr val="55EF87">
                        <a:alpha val="100000"/>
                      </a:srgbClr>
                    </a:gs>
                  </a:gsLst>
                  <a:path path="circle">
                    <a:fillToRect l="50000" t="50000" r="50000" b="50000"/>
                  </a:path>
                </a:gradFill>
                <a:latin typeface="Canva Sans Bold"/>
                <a:ea typeface="Canva Sans Bold"/>
                <a:cs typeface="Canva Sans Bold"/>
                <a:sym typeface="Canva Sans Bold"/>
              </a:rPr>
              <a:t>Data Analysis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3163200" y="9159737"/>
            <a:ext cx="2445273" cy="7136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05"/>
              </a:lnSpc>
            </a:pPr>
            <a:r>
              <a:rPr lang="en-US" sz="2075" b="1">
                <a:solidFill>
                  <a:srgbClr val="63D03B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Better Business Decisions</a:t>
            </a:r>
          </a:p>
        </p:txBody>
      </p:sp>
      <p:sp>
        <p:nvSpPr>
          <p:cNvPr id="67" name="Freeform 67"/>
          <p:cNvSpPr/>
          <p:nvPr/>
        </p:nvSpPr>
        <p:spPr>
          <a:xfrm>
            <a:off x="10672687" y="9218599"/>
            <a:ext cx="1824564" cy="317018"/>
          </a:xfrm>
          <a:custGeom>
            <a:avLst/>
            <a:gdLst/>
            <a:ahLst/>
            <a:cxnLst/>
            <a:rect l="l" t="t" r="r" b="b"/>
            <a:pathLst>
              <a:path w="1824564" h="317018">
                <a:moveTo>
                  <a:pt x="0" y="0"/>
                </a:moveTo>
                <a:lnTo>
                  <a:pt x="1824564" y="0"/>
                </a:lnTo>
                <a:lnTo>
                  <a:pt x="1824564" y="317018"/>
                </a:lnTo>
                <a:lnTo>
                  <a:pt x="0" y="31701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8" name="Group 68"/>
          <p:cNvGrpSpPr/>
          <p:nvPr/>
        </p:nvGrpSpPr>
        <p:grpSpPr>
          <a:xfrm>
            <a:off x="3413776" y="8848027"/>
            <a:ext cx="12194697" cy="1132152"/>
            <a:chOff x="0" y="0"/>
            <a:chExt cx="3095529" cy="287388"/>
          </a:xfrm>
        </p:grpSpPr>
        <p:sp>
          <p:nvSpPr>
            <p:cNvPr id="69" name="Freeform 69"/>
            <p:cNvSpPr/>
            <p:nvPr/>
          </p:nvSpPr>
          <p:spPr>
            <a:xfrm>
              <a:off x="0" y="0"/>
              <a:ext cx="3095529" cy="287388"/>
            </a:xfrm>
            <a:custGeom>
              <a:avLst/>
              <a:gdLst/>
              <a:ahLst/>
              <a:cxnLst/>
              <a:rect l="l" t="t" r="r" b="b"/>
              <a:pathLst>
                <a:path w="3095529" h="287388">
                  <a:moveTo>
                    <a:pt x="19046" y="0"/>
                  </a:moveTo>
                  <a:lnTo>
                    <a:pt x="3076484" y="0"/>
                  </a:lnTo>
                  <a:cubicBezTo>
                    <a:pt x="3081535" y="0"/>
                    <a:pt x="3086379" y="2007"/>
                    <a:pt x="3089951" y="5578"/>
                  </a:cubicBezTo>
                  <a:cubicBezTo>
                    <a:pt x="3093523" y="9150"/>
                    <a:pt x="3095529" y="13995"/>
                    <a:pt x="3095529" y="19046"/>
                  </a:cubicBezTo>
                  <a:lnTo>
                    <a:pt x="3095529" y="268342"/>
                  </a:lnTo>
                  <a:cubicBezTo>
                    <a:pt x="3095529" y="278861"/>
                    <a:pt x="3087002" y="287388"/>
                    <a:pt x="3076484" y="287388"/>
                  </a:cubicBezTo>
                  <a:lnTo>
                    <a:pt x="19046" y="287388"/>
                  </a:lnTo>
                  <a:cubicBezTo>
                    <a:pt x="8527" y="287388"/>
                    <a:pt x="0" y="278861"/>
                    <a:pt x="0" y="268342"/>
                  </a:cubicBezTo>
                  <a:lnTo>
                    <a:pt x="0" y="19046"/>
                  </a:lnTo>
                  <a:cubicBezTo>
                    <a:pt x="0" y="8527"/>
                    <a:pt x="8527" y="0"/>
                    <a:pt x="19046" y="0"/>
                  </a:cubicBezTo>
                  <a:close/>
                </a:path>
              </a:pathLst>
            </a:custGeom>
            <a:ln w="19050" cap="rnd">
              <a:solidFill>
                <a:srgbClr val="77B254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0" name="TextBox 70"/>
            <p:cNvSpPr txBox="1"/>
            <p:nvPr/>
          </p:nvSpPr>
          <p:spPr>
            <a:xfrm>
              <a:off x="0" y="-38100"/>
              <a:ext cx="3095529" cy="325488"/>
            </a:xfrm>
            <a:prstGeom prst="rect">
              <a:avLst/>
            </a:prstGeom>
          </p:spPr>
          <p:txBody>
            <a:bodyPr lIns="67557" tIns="67557" rIns="67557" bIns="67557" rtlCol="0" anchor="ctr"/>
            <a:lstStyle/>
            <a:p>
              <a:pPr algn="ctr">
                <a:lnSpc>
                  <a:spcPts val="2660"/>
                </a:lnSpc>
                <a:spcBef>
                  <a:spcPct val="0"/>
                </a:spcBef>
              </a:pPr>
              <a:endParaRPr/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0000">
                <a:alpha val="100000"/>
              </a:srgbClr>
            </a:gs>
            <a:gs pos="100000">
              <a:srgbClr val="043915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1862517" y="2938149"/>
            <a:ext cx="5187909" cy="65644"/>
          </a:xfrm>
          <a:prstGeom prst="line">
            <a:avLst/>
          </a:prstGeom>
          <a:ln w="190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862518" y="2146169"/>
            <a:ext cx="6239997" cy="7919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526"/>
              </a:lnSpc>
            </a:pPr>
            <a:r>
              <a:rPr lang="en-US" sz="4661">
                <a:solidFill>
                  <a:srgbClr val="C1E59F"/>
                </a:solidFill>
                <a:latin typeface="Anton"/>
                <a:ea typeface="Anton"/>
                <a:cs typeface="Anton"/>
                <a:sym typeface="Anton"/>
              </a:rPr>
              <a:t>03 DATASET OVERVIEW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44423" y="3202134"/>
            <a:ext cx="5667621" cy="4007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63"/>
              </a:lnSpc>
            </a:pPr>
            <a:r>
              <a:rPr lang="en-US" sz="2331" b="1" dirty="0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CRISP-DM </a:t>
            </a:r>
            <a:r>
              <a:rPr lang="en-US" sz="2331" dirty="0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Phase 2: Data Understanding</a:t>
            </a:r>
          </a:p>
        </p:txBody>
      </p:sp>
      <p:sp>
        <p:nvSpPr>
          <p:cNvPr id="21" name="Freeform 21"/>
          <p:cNvSpPr/>
          <p:nvPr/>
        </p:nvSpPr>
        <p:spPr>
          <a:xfrm>
            <a:off x="2679621" y="560463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2" name="Freeform 22"/>
          <p:cNvSpPr/>
          <p:nvPr/>
        </p:nvSpPr>
        <p:spPr>
          <a:xfrm>
            <a:off x="5410265" y="560463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TextBox 23"/>
          <p:cNvSpPr txBox="1"/>
          <p:nvPr/>
        </p:nvSpPr>
        <p:spPr>
          <a:xfrm>
            <a:off x="2757508" y="589982"/>
            <a:ext cx="453351" cy="4082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 dirty="0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01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586167" y="1168117"/>
            <a:ext cx="2732530" cy="231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Introduction</a:t>
            </a:r>
          </a:p>
        </p:txBody>
      </p:sp>
      <p:sp>
        <p:nvSpPr>
          <p:cNvPr id="25" name="Freeform 25"/>
          <p:cNvSpPr/>
          <p:nvPr/>
        </p:nvSpPr>
        <p:spPr>
          <a:xfrm>
            <a:off x="3990345" y="575201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6" name="TextBox 26"/>
          <p:cNvSpPr txBox="1"/>
          <p:nvPr/>
        </p:nvSpPr>
        <p:spPr>
          <a:xfrm>
            <a:off x="3998507" y="655123"/>
            <a:ext cx="479004" cy="4082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 dirty="0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894394" y="1168117"/>
            <a:ext cx="2732530" cy="467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 dirty="0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Business </a:t>
            </a:r>
          </a:p>
          <a:p>
            <a:pPr algn="ctr">
              <a:lnSpc>
                <a:spcPts val="1865"/>
              </a:lnSpc>
            </a:pPr>
            <a:r>
              <a:rPr lang="en-US" sz="1332" dirty="0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Understanding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14648" y="554519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9" name="TextBox 29"/>
          <p:cNvSpPr txBox="1"/>
          <p:nvPr/>
        </p:nvSpPr>
        <p:spPr>
          <a:xfrm>
            <a:off x="4318697" y="1162173"/>
            <a:ext cx="2732530" cy="467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Dataset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Overview</a:t>
            </a:r>
          </a:p>
        </p:txBody>
      </p:sp>
      <p:sp>
        <p:nvSpPr>
          <p:cNvPr id="30" name="Freeform 30"/>
          <p:cNvSpPr/>
          <p:nvPr/>
        </p:nvSpPr>
        <p:spPr>
          <a:xfrm>
            <a:off x="6838951" y="548575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1" name="TextBox 31"/>
          <p:cNvSpPr txBox="1"/>
          <p:nvPr/>
        </p:nvSpPr>
        <p:spPr>
          <a:xfrm>
            <a:off x="5742999" y="1156229"/>
            <a:ext cx="2732530" cy="467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Data Quality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Assessment</a:t>
            </a:r>
          </a:p>
        </p:txBody>
      </p:sp>
      <p:sp>
        <p:nvSpPr>
          <p:cNvPr id="32" name="Freeform 32"/>
          <p:cNvSpPr/>
          <p:nvPr/>
        </p:nvSpPr>
        <p:spPr>
          <a:xfrm>
            <a:off x="8263253" y="542631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3" name="TextBox 33"/>
          <p:cNvSpPr txBox="1"/>
          <p:nvPr/>
        </p:nvSpPr>
        <p:spPr>
          <a:xfrm>
            <a:off x="8557661" y="1138397"/>
            <a:ext cx="2732530" cy="703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EDA Univariate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 Analysis</a:t>
            </a:r>
          </a:p>
          <a:p>
            <a:pPr algn="ctr">
              <a:lnSpc>
                <a:spcPts val="1865"/>
              </a:lnSpc>
            </a:pPr>
            <a:endParaRPr lang="en-US" sz="1332">
              <a:solidFill>
                <a:srgbClr val="C1E59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34" name="Freeform 34"/>
          <p:cNvSpPr/>
          <p:nvPr/>
        </p:nvSpPr>
        <p:spPr>
          <a:xfrm>
            <a:off x="9687556" y="536687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5" name="TextBox 35"/>
          <p:cNvSpPr txBox="1"/>
          <p:nvPr/>
        </p:nvSpPr>
        <p:spPr>
          <a:xfrm>
            <a:off x="10019782" y="1144341"/>
            <a:ext cx="2732530" cy="703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EDA Multivariate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 Analysis</a:t>
            </a:r>
          </a:p>
          <a:p>
            <a:pPr algn="ctr">
              <a:lnSpc>
                <a:spcPts val="1865"/>
              </a:lnSpc>
            </a:pPr>
            <a:endParaRPr lang="en-US" sz="1332">
              <a:solidFill>
                <a:srgbClr val="C1E59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36" name="Freeform 36"/>
          <p:cNvSpPr/>
          <p:nvPr/>
        </p:nvSpPr>
        <p:spPr>
          <a:xfrm>
            <a:off x="11111858" y="530743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7" name="TextBox 37"/>
          <p:cNvSpPr txBox="1"/>
          <p:nvPr/>
        </p:nvSpPr>
        <p:spPr>
          <a:xfrm>
            <a:off x="11426204" y="1138397"/>
            <a:ext cx="2732530" cy="703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 EDA: Feature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 Relationships</a:t>
            </a:r>
          </a:p>
          <a:p>
            <a:pPr algn="ctr">
              <a:lnSpc>
                <a:spcPts val="1865"/>
              </a:lnSpc>
            </a:pPr>
            <a:endParaRPr lang="en-US" sz="1332">
              <a:solidFill>
                <a:srgbClr val="C1E59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38" name="Freeform 38"/>
          <p:cNvSpPr/>
          <p:nvPr/>
        </p:nvSpPr>
        <p:spPr>
          <a:xfrm>
            <a:off x="12536161" y="524799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9" name="Freeform 39"/>
          <p:cNvSpPr/>
          <p:nvPr/>
        </p:nvSpPr>
        <p:spPr>
          <a:xfrm>
            <a:off x="13960463" y="518855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0" name="Freeform 40"/>
          <p:cNvSpPr/>
          <p:nvPr/>
        </p:nvSpPr>
        <p:spPr>
          <a:xfrm rot="3654875">
            <a:off x="3389361" y="532433"/>
            <a:ext cx="412697" cy="651199"/>
          </a:xfrm>
          <a:custGeom>
            <a:avLst/>
            <a:gdLst/>
            <a:ahLst/>
            <a:cxnLst/>
            <a:rect l="l" t="t" r="r" b="b"/>
            <a:pathLst>
              <a:path w="412697" h="651199">
                <a:moveTo>
                  <a:pt x="0" y="0"/>
                </a:moveTo>
                <a:lnTo>
                  <a:pt x="412697" y="0"/>
                </a:lnTo>
                <a:lnTo>
                  <a:pt x="412697" y="651199"/>
                </a:lnTo>
                <a:lnTo>
                  <a:pt x="0" y="65119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1" name="TextBox 41"/>
          <p:cNvSpPr txBox="1"/>
          <p:nvPr/>
        </p:nvSpPr>
        <p:spPr>
          <a:xfrm>
            <a:off x="12929412" y="1132453"/>
            <a:ext cx="2732530" cy="9402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Recommendations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for Customer 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Retention</a:t>
            </a:r>
          </a:p>
          <a:p>
            <a:pPr algn="ctr">
              <a:lnSpc>
                <a:spcPts val="1865"/>
              </a:lnSpc>
            </a:pPr>
            <a:endParaRPr lang="en-US" sz="1332">
              <a:solidFill>
                <a:srgbClr val="C1E59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42" name="TextBox 42"/>
          <p:cNvSpPr txBox="1"/>
          <p:nvPr/>
        </p:nvSpPr>
        <p:spPr>
          <a:xfrm>
            <a:off x="14348033" y="1126509"/>
            <a:ext cx="2732530" cy="703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Executive 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Summary</a:t>
            </a:r>
          </a:p>
          <a:p>
            <a:pPr algn="ctr">
              <a:lnSpc>
                <a:spcPts val="1865"/>
              </a:lnSpc>
            </a:pPr>
            <a:endParaRPr lang="en-US" sz="1332">
              <a:solidFill>
                <a:srgbClr val="C1E59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4317897" y="589982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5725412" y="575201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04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162821" y="584968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05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8567942" y="561192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06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9991601" y="584968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07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1440209" y="575201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08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2864512" y="567136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09</a:t>
            </a:r>
          </a:p>
        </p:txBody>
      </p:sp>
      <p:sp>
        <p:nvSpPr>
          <p:cNvPr id="50" name="Freeform 50"/>
          <p:cNvSpPr/>
          <p:nvPr/>
        </p:nvSpPr>
        <p:spPr>
          <a:xfrm rot="3623165">
            <a:off x="4712836" y="476994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9"/>
                </a:lnTo>
                <a:lnTo>
                  <a:pt x="0" y="7679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1" name="Freeform 51"/>
          <p:cNvSpPr/>
          <p:nvPr/>
        </p:nvSpPr>
        <p:spPr>
          <a:xfrm rot="3571410">
            <a:off x="6172148" y="482702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8"/>
                </a:lnTo>
                <a:lnTo>
                  <a:pt x="0" y="7679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2" name="Freeform 52"/>
          <p:cNvSpPr/>
          <p:nvPr/>
        </p:nvSpPr>
        <p:spPr>
          <a:xfrm rot="3571410">
            <a:off x="7581622" y="442312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9"/>
                </a:lnTo>
                <a:lnTo>
                  <a:pt x="0" y="7679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3" name="Freeform 53"/>
          <p:cNvSpPr/>
          <p:nvPr/>
        </p:nvSpPr>
        <p:spPr>
          <a:xfrm rot="3571410">
            <a:off x="9002784" y="467880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9"/>
                </a:lnTo>
                <a:lnTo>
                  <a:pt x="0" y="7679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4" name="Freeform 54"/>
          <p:cNvSpPr/>
          <p:nvPr/>
        </p:nvSpPr>
        <p:spPr>
          <a:xfrm rot="3571410">
            <a:off x="10427087" y="467880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9"/>
                </a:lnTo>
                <a:lnTo>
                  <a:pt x="0" y="7679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5" name="Freeform 55"/>
          <p:cNvSpPr/>
          <p:nvPr/>
        </p:nvSpPr>
        <p:spPr>
          <a:xfrm rot="3571410">
            <a:off x="13272551" y="467880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9"/>
                </a:lnTo>
                <a:lnTo>
                  <a:pt x="0" y="7679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6" name="Freeform 56"/>
          <p:cNvSpPr/>
          <p:nvPr/>
        </p:nvSpPr>
        <p:spPr>
          <a:xfrm rot="3571410">
            <a:off x="11851389" y="467880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9"/>
                </a:lnTo>
                <a:lnTo>
                  <a:pt x="0" y="7679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7" name="Freeform 57"/>
          <p:cNvSpPr/>
          <p:nvPr/>
        </p:nvSpPr>
        <p:spPr>
          <a:xfrm>
            <a:off x="15400840" y="530743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8" name="Freeform 58"/>
          <p:cNvSpPr/>
          <p:nvPr/>
        </p:nvSpPr>
        <p:spPr>
          <a:xfrm rot="3571410">
            <a:off x="14703135" y="467880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9"/>
                </a:lnTo>
                <a:lnTo>
                  <a:pt x="0" y="7679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9" name="TextBox 59"/>
          <p:cNvSpPr txBox="1"/>
          <p:nvPr/>
        </p:nvSpPr>
        <p:spPr>
          <a:xfrm>
            <a:off x="14300408" y="561192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10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7162821" y="1156229"/>
            <a:ext cx="2732530" cy="467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Data 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Preparation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9525000" y="9142659"/>
            <a:ext cx="7086600" cy="81778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263"/>
              </a:lnSpc>
            </a:pPr>
            <a:r>
              <a:rPr lang="en-US" sz="2331" b="1" dirty="0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Source: Kaggle – Telecom Customer Churn Dataset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53A09846-43FC-2243-B00C-D2D5498FAB49}"/>
              </a:ext>
            </a:extLst>
          </p:cNvPr>
          <p:cNvSpPr txBox="1"/>
          <p:nvPr/>
        </p:nvSpPr>
        <p:spPr>
          <a:xfrm>
            <a:off x="-1696397" y="4719672"/>
            <a:ext cx="9181582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rtl="0">
              <a:buNone/>
            </a:pPr>
            <a:r>
              <a:rPr lang="en-GB" sz="2400" b="1" i="0" dirty="0">
                <a:solidFill>
                  <a:srgbClr val="C1E59F"/>
                </a:solidFill>
                <a:effectLst/>
              </a:rPr>
              <a:t>                                       Dataset Summary</a:t>
            </a:r>
          </a:p>
          <a:p>
            <a:pPr algn="ctr" rtl="0">
              <a:buNone/>
            </a:pPr>
            <a:endParaRPr lang="en-GB" sz="2400" dirty="0">
              <a:effectLst/>
            </a:endParaRPr>
          </a:p>
          <a:p>
            <a:pPr algn="ctr" rtl="0">
              <a:buNone/>
            </a:pPr>
            <a:r>
              <a:rPr lang="en-GB" sz="2400" b="0" i="0" dirty="0">
                <a:solidFill>
                  <a:srgbClr val="FFFFFF"/>
                </a:solidFill>
                <a:effectLst/>
              </a:rPr>
              <a:t>                                      Real-world telecom customer dataset</a:t>
            </a:r>
          </a:p>
          <a:p>
            <a:pPr algn="ctr" rtl="0">
              <a:buNone/>
            </a:pPr>
            <a:endParaRPr lang="en-GB" sz="2400" dirty="0">
              <a:effectLst/>
            </a:endParaRPr>
          </a:p>
          <a:p>
            <a:pPr algn="just" rtl="0">
              <a:buNone/>
            </a:pPr>
            <a:r>
              <a:rPr lang="en-GB" sz="2400" b="0" i="0" dirty="0">
                <a:solidFill>
                  <a:srgbClr val="FFFFFF"/>
                </a:solidFill>
                <a:effectLst/>
              </a:rPr>
              <a:t>                                                    Approximately 100,000 </a:t>
            </a:r>
            <a:endParaRPr lang="en-GB" sz="2400" dirty="0">
              <a:effectLst/>
            </a:endParaRPr>
          </a:p>
          <a:p>
            <a:pPr algn="just" rtl="0">
              <a:buNone/>
            </a:pPr>
            <a:r>
              <a:rPr lang="en-GB" sz="2400" b="0" i="0" dirty="0">
                <a:solidFill>
                  <a:srgbClr val="FFFFFF"/>
                </a:solidFill>
                <a:effectLst/>
              </a:rPr>
              <a:t>                                                    customer records</a:t>
            </a:r>
          </a:p>
          <a:p>
            <a:pPr algn="just" rtl="0">
              <a:buNone/>
            </a:pPr>
            <a:endParaRPr lang="en-GB" sz="2400" dirty="0">
              <a:effectLst/>
            </a:endParaRPr>
          </a:p>
          <a:p>
            <a:pPr algn="just" rtl="0">
              <a:buNone/>
            </a:pPr>
            <a:r>
              <a:rPr lang="en-GB" sz="2400" b="0" i="0" dirty="0">
                <a:solidFill>
                  <a:srgbClr val="FFFFFF"/>
                </a:solidFill>
                <a:effectLst/>
              </a:rPr>
              <a:t>                                                    Approximately 100 </a:t>
            </a:r>
            <a:endParaRPr lang="en-GB" sz="2400" dirty="0">
              <a:effectLst/>
            </a:endParaRPr>
          </a:p>
          <a:p>
            <a:pPr algn="just" rtl="0">
              <a:buNone/>
            </a:pPr>
            <a:r>
              <a:rPr lang="en-GB" sz="2400" b="0" i="0" dirty="0">
                <a:solidFill>
                  <a:srgbClr val="FFFFFF"/>
                </a:solidFill>
                <a:effectLst/>
              </a:rPr>
              <a:t>                                                    original variables</a:t>
            </a:r>
          </a:p>
          <a:p>
            <a:pPr algn="just" rtl="0">
              <a:buNone/>
            </a:pPr>
            <a:endParaRPr lang="en-GB" sz="2400" dirty="0">
              <a:effectLst/>
            </a:endParaRPr>
          </a:p>
          <a:p>
            <a:pPr algn="just" rtl="0"/>
            <a:r>
              <a:rPr lang="en-GB" sz="2400" b="0" i="0" dirty="0">
                <a:solidFill>
                  <a:srgbClr val="FFFFFF"/>
                </a:solidFill>
                <a:effectLst/>
              </a:rPr>
              <a:t>                                                    Binary target variable (Churn)</a:t>
            </a:r>
            <a:endParaRPr lang="en-GB" sz="2400" dirty="0">
              <a:effectLst/>
            </a:endParaRPr>
          </a:p>
        </p:txBody>
      </p:sp>
      <p:pic>
        <p:nvPicPr>
          <p:cNvPr id="67" name="Picture 66">
            <a:extLst>
              <a:ext uri="{FF2B5EF4-FFF2-40B4-BE49-F238E27FC236}">
                <a16:creationId xmlns:a16="http://schemas.microsoft.com/office/drawing/2014/main" id="{3FEEFE07-9C51-AFEF-4712-29A6750EA29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33864" y="2184269"/>
            <a:ext cx="6391096" cy="2315142"/>
          </a:xfrm>
          <a:prstGeom prst="rect">
            <a:avLst/>
          </a:prstGeom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id="{8756139F-8FB0-1EFE-CC8D-AF1DA192B92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766426" y="4895412"/>
            <a:ext cx="6391096" cy="3870798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0000">
                <a:alpha val="100000"/>
              </a:srgbClr>
            </a:gs>
            <a:gs pos="100000">
              <a:srgbClr val="043915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275549" y="6208959"/>
            <a:ext cx="3385362" cy="2005697"/>
            <a:chOff x="0" y="0"/>
            <a:chExt cx="657251" cy="38939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57251" cy="389396"/>
            </a:xfrm>
            <a:custGeom>
              <a:avLst/>
              <a:gdLst/>
              <a:ahLst/>
              <a:cxnLst/>
              <a:rect l="l" t="t" r="r" b="b"/>
              <a:pathLst>
                <a:path w="657251" h="389396">
                  <a:moveTo>
                    <a:pt x="68606" y="0"/>
                  </a:moveTo>
                  <a:lnTo>
                    <a:pt x="588644" y="0"/>
                  </a:lnTo>
                  <a:cubicBezTo>
                    <a:pt x="606840" y="0"/>
                    <a:pt x="624290" y="7228"/>
                    <a:pt x="637156" y="20094"/>
                  </a:cubicBezTo>
                  <a:cubicBezTo>
                    <a:pt x="650023" y="32961"/>
                    <a:pt x="657251" y="50411"/>
                    <a:pt x="657251" y="68606"/>
                  </a:cubicBezTo>
                  <a:lnTo>
                    <a:pt x="657251" y="320789"/>
                  </a:lnTo>
                  <a:cubicBezTo>
                    <a:pt x="657251" y="358680"/>
                    <a:pt x="626535" y="389396"/>
                    <a:pt x="588644" y="389396"/>
                  </a:cubicBezTo>
                  <a:lnTo>
                    <a:pt x="68606" y="389396"/>
                  </a:lnTo>
                  <a:cubicBezTo>
                    <a:pt x="50411" y="389396"/>
                    <a:pt x="32961" y="382168"/>
                    <a:pt x="20094" y="369301"/>
                  </a:cubicBezTo>
                  <a:cubicBezTo>
                    <a:pt x="7228" y="356435"/>
                    <a:pt x="0" y="338985"/>
                    <a:pt x="0" y="320789"/>
                  </a:cubicBezTo>
                  <a:lnTo>
                    <a:pt x="0" y="68606"/>
                  </a:lnTo>
                  <a:cubicBezTo>
                    <a:pt x="0" y="30716"/>
                    <a:pt x="30716" y="0"/>
                    <a:pt x="68606" y="0"/>
                  </a:cubicBezTo>
                  <a:close/>
                </a:path>
              </a:pathLst>
            </a:custGeom>
            <a:ln w="19050" cap="rnd">
              <a:solidFill>
                <a:srgbClr val="77B254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657251" cy="427496"/>
            </a:xfrm>
            <a:prstGeom prst="rect">
              <a:avLst/>
            </a:prstGeom>
          </p:spPr>
          <p:txBody>
            <a:bodyPr lIns="67678" tIns="67678" rIns="67678" bIns="67678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AutoShape 5"/>
          <p:cNvSpPr/>
          <p:nvPr/>
        </p:nvSpPr>
        <p:spPr>
          <a:xfrm flipV="1">
            <a:off x="5134179" y="2936637"/>
            <a:ext cx="8384661" cy="9666"/>
          </a:xfrm>
          <a:prstGeom prst="line">
            <a:avLst/>
          </a:prstGeom>
          <a:ln w="190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2759996" y="624678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6923807" y="618734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1666542" y="1232332"/>
            <a:ext cx="2732530" cy="231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Introduction</a:t>
            </a:r>
          </a:p>
        </p:txBody>
      </p:sp>
      <p:sp>
        <p:nvSpPr>
          <p:cNvPr id="9" name="Freeform 9"/>
          <p:cNvSpPr/>
          <p:nvPr/>
        </p:nvSpPr>
        <p:spPr>
          <a:xfrm>
            <a:off x="4070721" y="624678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4142593" y="667015"/>
            <a:ext cx="469217" cy="4088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 dirty="0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974770" y="1232332"/>
            <a:ext cx="2732530" cy="467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Business 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Understanding</a:t>
            </a:r>
          </a:p>
        </p:txBody>
      </p:sp>
      <p:sp>
        <p:nvSpPr>
          <p:cNvPr id="12" name="Freeform 12"/>
          <p:cNvSpPr/>
          <p:nvPr/>
        </p:nvSpPr>
        <p:spPr>
          <a:xfrm>
            <a:off x="5495024" y="618734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4399072" y="1226388"/>
            <a:ext cx="2732530" cy="467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Dataset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Overview</a:t>
            </a:r>
          </a:p>
        </p:txBody>
      </p:sp>
      <p:sp>
        <p:nvSpPr>
          <p:cNvPr id="14" name="Freeform 14"/>
          <p:cNvSpPr/>
          <p:nvPr/>
        </p:nvSpPr>
        <p:spPr>
          <a:xfrm>
            <a:off x="6919326" y="612790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TextBox 15"/>
          <p:cNvSpPr txBox="1"/>
          <p:nvPr/>
        </p:nvSpPr>
        <p:spPr>
          <a:xfrm>
            <a:off x="5823375" y="1220444"/>
            <a:ext cx="2732530" cy="467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Data Quality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Assessment</a:t>
            </a:r>
          </a:p>
        </p:txBody>
      </p:sp>
      <p:sp>
        <p:nvSpPr>
          <p:cNvPr id="16" name="Freeform 16"/>
          <p:cNvSpPr/>
          <p:nvPr/>
        </p:nvSpPr>
        <p:spPr>
          <a:xfrm>
            <a:off x="8343629" y="606846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TextBox 17"/>
          <p:cNvSpPr txBox="1"/>
          <p:nvPr/>
        </p:nvSpPr>
        <p:spPr>
          <a:xfrm>
            <a:off x="8638037" y="1202612"/>
            <a:ext cx="2732530" cy="703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EDA Univariate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 Analysis</a:t>
            </a:r>
          </a:p>
          <a:p>
            <a:pPr algn="ctr">
              <a:lnSpc>
                <a:spcPts val="1865"/>
              </a:lnSpc>
            </a:pPr>
            <a:endParaRPr lang="en-US" sz="1332">
              <a:solidFill>
                <a:srgbClr val="C1E59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18" name="Freeform 18"/>
          <p:cNvSpPr/>
          <p:nvPr/>
        </p:nvSpPr>
        <p:spPr>
          <a:xfrm>
            <a:off x="9767931" y="600902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TextBox 19"/>
          <p:cNvSpPr txBox="1"/>
          <p:nvPr/>
        </p:nvSpPr>
        <p:spPr>
          <a:xfrm>
            <a:off x="10100157" y="1208556"/>
            <a:ext cx="2732530" cy="703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EDA Multivariate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 Analysis</a:t>
            </a:r>
          </a:p>
          <a:p>
            <a:pPr algn="ctr">
              <a:lnSpc>
                <a:spcPts val="1865"/>
              </a:lnSpc>
            </a:pPr>
            <a:endParaRPr lang="en-US" sz="1332">
              <a:solidFill>
                <a:srgbClr val="C1E59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20" name="Freeform 20"/>
          <p:cNvSpPr/>
          <p:nvPr/>
        </p:nvSpPr>
        <p:spPr>
          <a:xfrm>
            <a:off x="11192234" y="594958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TextBox 21"/>
          <p:cNvSpPr txBox="1"/>
          <p:nvPr/>
        </p:nvSpPr>
        <p:spPr>
          <a:xfrm>
            <a:off x="11506579" y="1202612"/>
            <a:ext cx="2732530" cy="703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 EDA: Feature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 Relationships</a:t>
            </a:r>
          </a:p>
          <a:p>
            <a:pPr algn="ctr">
              <a:lnSpc>
                <a:spcPts val="1865"/>
              </a:lnSpc>
            </a:pPr>
            <a:endParaRPr lang="en-US" sz="1332">
              <a:solidFill>
                <a:srgbClr val="C1E59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22" name="Freeform 22"/>
          <p:cNvSpPr/>
          <p:nvPr/>
        </p:nvSpPr>
        <p:spPr>
          <a:xfrm>
            <a:off x="12616536" y="589014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Freeform 23"/>
          <p:cNvSpPr/>
          <p:nvPr/>
        </p:nvSpPr>
        <p:spPr>
          <a:xfrm>
            <a:off x="14040839" y="583069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4" name="Freeform 24"/>
          <p:cNvSpPr/>
          <p:nvPr/>
        </p:nvSpPr>
        <p:spPr>
          <a:xfrm rot="3654875">
            <a:off x="3469736" y="596648"/>
            <a:ext cx="412697" cy="651199"/>
          </a:xfrm>
          <a:custGeom>
            <a:avLst/>
            <a:gdLst/>
            <a:ahLst/>
            <a:cxnLst/>
            <a:rect l="l" t="t" r="r" b="b"/>
            <a:pathLst>
              <a:path w="412697" h="651199">
                <a:moveTo>
                  <a:pt x="0" y="0"/>
                </a:moveTo>
                <a:lnTo>
                  <a:pt x="412697" y="0"/>
                </a:lnTo>
                <a:lnTo>
                  <a:pt x="412697" y="651199"/>
                </a:lnTo>
                <a:lnTo>
                  <a:pt x="0" y="65119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5" name="TextBox 25"/>
          <p:cNvSpPr txBox="1"/>
          <p:nvPr/>
        </p:nvSpPr>
        <p:spPr>
          <a:xfrm>
            <a:off x="13009787" y="1196668"/>
            <a:ext cx="2732530" cy="9402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Recommendations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for Customer 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Retention</a:t>
            </a:r>
          </a:p>
          <a:p>
            <a:pPr algn="ctr">
              <a:lnSpc>
                <a:spcPts val="1865"/>
              </a:lnSpc>
            </a:pPr>
            <a:endParaRPr lang="en-US" sz="1332">
              <a:solidFill>
                <a:srgbClr val="C1E59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4428409" y="1190724"/>
            <a:ext cx="2732530" cy="703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Executive 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Summary</a:t>
            </a:r>
          </a:p>
          <a:p>
            <a:pPr algn="ctr">
              <a:lnSpc>
                <a:spcPts val="1865"/>
              </a:lnSpc>
            </a:pPr>
            <a:endParaRPr lang="en-US" sz="1332">
              <a:solidFill>
                <a:srgbClr val="C1E59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4398272" y="654196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03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05787" y="639416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04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7243197" y="649183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05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648317" y="625407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06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071976" y="649183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07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1520585" y="639416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08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2944887" y="631351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09</a:t>
            </a:r>
          </a:p>
        </p:txBody>
      </p:sp>
      <p:sp>
        <p:nvSpPr>
          <p:cNvPr id="34" name="Freeform 34"/>
          <p:cNvSpPr/>
          <p:nvPr/>
        </p:nvSpPr>
        <p:spPr>
          <a:xfrm rot="3623165">
            <a:off x="4793212" y="541209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9"/>
                </a:lnTo>
                <a:lnTo>
                  <a:pt x="0" y="7679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5" name="Freeform 35"/>
          <p:cNvSpPr/>
          <p:nvPr/>
        </p:nvSpPr>
        <p:spPr>
          <a:xfrm rot="3571410">
            <a:off x="6252523" y="546917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8"/>
                </a:lnTo>
                <a:lnTo>
                  <a:pt x="0" y="7679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6" name="Freeform 36"/>
          <p:cNvSpPr/>
          <p:nvPr/>
        </p:nvSpPr>
        <p:spPr>
          <a:xfrm rot="3571410">
            <a:off x="7661997" y="506527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8"/>
                </a:lnTo>
                <a:lnTo>
                  <a:pt x="0" y="7679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7" name="Freeform 37"/>
          <p:cNvSpPr/>
          <p:nvPr/>
        </p:nvSpPr>
        <p:spPr>
          <a:xfrm rot="3571410">
            <a:off x="9083160" y="532095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9"/>
                </a:lnTo>
                <a:lnTo>
                  <a:pt x="0" y="7679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8" name="Freeform 38"/>
          <p:cNvSpPr/>
          <p:nvPr/>
        </p:nvSpPr>
        <p:spPr>
          <a:xfrm rot="3571410">
            <a:off x="10507462" y="532095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9"/>
                </a:lnTo>
                <a:lnTo>
                  <a:pt x="0" y="7679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9" name="Freeform 39"/>
          <p:cNvSpPr/>
          <p:nvPr/>
        </p:nvSpPr>
        <p:spPr>
          <a:xfrm rot="3571410">
            <a:off x="13352927" y="532095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9"/>
                </a:lnTo>
                <a:lnTo>
                  <a:pt x="0" y="7679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0" name="Freeform 40"/>
          <p:cNvSpPr/>
          <p:nvPr/>
        </p:nvSpPr>
        <p:spPr>
          <a:xfrm rot="3571410">
            <a:off x="11931765" y="532095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9"/>
                </a:lnTo>
                <a:lnTo>
                  <a:pt x="0" y="7679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1" name="Freeform 41"/>
          <p:cNvSpPr/>
          <p:nvPr/>
        </p:nvSpPr>
        <p:spPr>
          <a:xfrm>
            <a:off x="15481215" y="594958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2" name="Group 42"/>
          <p:cNvGrpSpPr/>
          <p:nvPr/>
        </p:nvGrpSpPr>
        <p:grpSpPr>
          <a:xfrm>
            <a:off x="5116884" y="4360205"/>
            <a:ext cx="3686262" cy="4820005"/>
            <a:chOff x="0" y="0"/>
            <a:chExt cx="953450" cy="1246692"/>
          </a:xfrm>
        </p:grpSpPr>
        <p:sp>
          <p:nvSpPr>
            <p:cNvPr id="43" name="Freeform 43"/>
            <p:cNvSpPr/>
            <p:nvPr/>
          </p:nvSpPr>
          <p:spPr>
            <a:xfrm>
              <a:off x="0" y="0"/>
              <a:ext cx="953450" cy="1246692"/>
            </a:xfrm>
            <a:custGeom>
              <a:avLst/>
              <a:gdLst/>
              <a:ahLst/>
              <a:cxnLst/>
              <a:rect l="l" t="t" r="r" b="b"/>
              <a:pathLst>
                <a:path w="953450" h="1246692">
                  <a:moveTo>
                    <a:pt x="63006" y="0"/>
                  </a:moveTo>
                  <a:lnTo>
                    <a:pt x="890444" y="0"/>
                  </a:lnTo>
                  <a:cubicBezTo>
                    <a:pt x="925241" y="0"/>
                    <a:pt x="953450" y="28209"/>
                    <a:pt x="953450" y="63006"/>
                  </a:cubicBezTo>
                  <a:lnTo>
                    <a:pt x="953450" y="1183686"/>
                  </a:lnTo>
                  <a:cubicBezTo>
                    <a:pt x="953450" y="1218483"/>
                    <a:pt x="925241" y="1246692"/>
                    <a:pt x="890444" y="1246692"/>
                  </a:cubicBezTo>
                  <a:lnTo>
                    <a:pt x="63006" y="1246692"/>
                  </a:lnTo>
                  <a:cubicBezTo>
                    <a:pt x="28209" y="1246692"/>
                    <a:pt x="0" y="1218483"/>
                    <a:pt x="0" y="1183686"/>
                  </a:cubicBezTo>
                  <a:lnTo>
                    <a:pt x="0" y="63006"/>
                  </a:lnTo>
                  <a:cubicBezTo>
                    <a:pt x="0" y="28209"/>
                    <a:pt x="28209" y="0"/>
                    <a:pt x="63006" y="0"/>
                  </a:cubicBezTo>
                  <a:close/>
                </a:path>
              </a:pathLst>
            </a:custGeom>
            <a:ln w="19050" cap="rnd">
              <a:solidFill>
                <a:srgbClr val="77B254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0" y="-38100"/>
              <a:ext cx="953450" cy="128479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45" name="Freeform 45"/>
          <p:cNvSpPr/>
          <p:nvPr/>
        </p:nvSpPr>
        <p:spPr>
          <a:xfrm rot="3571410">
            <a:off x="14783510" y="532095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9"/>
                </a:lnTo>
                <a:lnTo>
                  <a:pt x="0" y="7679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6" name="Freeform 46"/>
          <p:cNvSpPr/>
          <p:nvPr/>
        </p:nvSpPr>
        <p:spPr>
          <a:xfrm>
            <a:off x="5392291" y="6529506"/>
            <a:ext cx="3120638" cy="1536443"/>
          </a:xfrm>
          <a:custGeom>
            <a:avLst/>
            <a:gdLst/>
            <a:ahLst/>
            <a:cxnLst/>
            <a:rect l="l" t="t" r="r" b="b"/>
            <a:pathLst>
              <a:path w="3120638" h="1536443">
                <a:moveTo>
                  <a:pt x="0" y="0"/>
                </a:moveTo>
                <a:lnTo>
                  <a:pt x="3120637" y="0"/>
                </a:lnTo>
                <a:lnTo>
                  <a:pt x="3120637" y="1536443"/>
                </a:lnTo>
                <a:lnTo>
                  <a:pt x="0" y="153644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b="-160932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7" name="Group 47"/>
          <p:cNvGrpSpPr/>
          <p:nvPr/>
        </p:nvGrpSpPr>
        <p:grpSpPr>
          <a:xfrm>
            <a:off x="5275549" y="8302073"/>
            <a:ext cx="3385362" cy="755163"/>
            <a:chOff x="0" y="0"/>
            <a:chExt cx="1376505" cy="307053"/>
          </a:xfrm>
        </p:grpSpPr>
        <p:sp>
          <p:nvSpPr>
            <p:cNvPr id="48" name="Freeform 48"/>
            <p:cNvSpPr/>
            <p:nvPr/>
          </p:nvSpPr>
          <p:spPr>
            <a:xfrm>
              <a:off x="0" y="0"/>
              <a:ext cx="1376505" cy="307053"/>
            </a:xfrm>
            <a:custGeom>
              <a:avLst/>
              <a:gdLst/>
              <a:ahLst/>
              <a:cxnLst/>
              <a:rect l="l" t="t" r="r" b="b"/>
              <a:pathLst>
                <a:path w="1376505" h="307053">
                  <a:moveTo>
                    <a:pt x="68606" y="0"/>
                  </a:moveTo>
                  <a:lnTo>
                    <a:pt x="1307899" y="0"/>
                  </a:lnTo>
                  <a:cubicBezTo>
                    <a:pt x="1326094" y="0"/>
                    <a:pt x="1343545" y="7228"/>
                    <a:pt x="1356411" y="20094"/>
                  </a:cubicBezTo>
                  <a:cubicBezTo>
                    <a:pt x="1369277" y="32961"/>
                    <a:pt x="1376505" y="50411"/>
                    <a:pt x="1376505" y="68606"/>
                  </a:cubicBezTo>
                  <a:lnTo>
                    <a:pt x="1376505" y="238447"/>
                  </a:lnTo>
                  <a:cubicBezTo>
                    <a:pt x="1376505" y="276337"/>
                    <a:pt x="1345789" y="307053"/>
                    <a:pt x="1307899" y="307053"/>
                  </a:cubicBezTo>
                  <a:lnTo>
                    <a:pt x="68606" y="307053"/>
                  </a:lnTo>
                  <a:cubicBezTo>
                    <a:pt x="30716" y="307053"/>
                    <a:pt x="0" y="276337"/>
                    <a:pt x="0" y="238447"/>
                  </a:cubicBezTo>
                  <a:lnTo>
                    <a:pt x="0" y="68606"/>
                  </a:lnTo>
                  <a:cubicBezTo>
                    <a:pt x="0" y="30716"/>
                    <a:pt x="30716" y="0"/>
                    <a:pt x="68606" y="0"/>
                  </a:cubicBezTo>
                  <a:close/>
                </a:path>
              </a:pathLst>
            </a:custGeom>
            <a:ln w="19050" cap="rnd">
              <a:solidFill>
                <a:srgbClr val="77B254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0" y="-38100"/>
              <a:ext cx="1376505" cy="345153"/>
            </a:xfrm>
            <a:prstGeom prst="rect">
              <a:avLst/>
            </a:prstGeom>
          </p:spPr>
          <p:txBody>
            <a:bodyPr lIns="32315" tIns="32315" rIns="32315" bIns="32315" rtlCol="0" anchor="ctr"/>
            <a:lstStyle/>
            <a:p>
              <a:pPr algn="ctr">
                <a:lnSpc>
                  <a:spcPts val="266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6355552" y="8641555"/>
            <a:ext cx="1416847" cy="4066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368"/>
              </a:lnSpc>
            </a:pPr>
            <a:r>
              <a:rPr lang="en-US" sz="2406" dirty="0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342.969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5058211" y="8360663"/>
            <a:ext cx="3803607" cy="2735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69"/>
              </a:lnSpc>
            </a:pPr>
            <a:r>
              <a:rPr lang="en-US" sz="1621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Total missing values:</a:t>
            </a:r>
          </a:p>
        </p:txBody>
      </p:sp>
      <p:grpSp>
        <p:nvGrpSpPr>
          <p:cNvPr id="52" name="Group 52"/>
          <p:cNvGrpSpPr/>
          <p:nvPr/>
        </p:nvGrpSpPr>
        <p:grpSpPr>
          <a:xfrm>
            <a:off x="660003" y="4361110"/>
            <a:ext cx="3686262" cy="4819100"/>
            <a:chOff x="0" y="0"/>
            <a:chExt cx="953450" cy="1246458"/>
          </a:xfrm>
        </p:grpSpPr>
        <p:sp>
          <p:nvSpPr>
            <p:cNvPr id="53" name="Freeform 53"/>
            <p:cNvSpPr/>
            <p:nvPr/>
          </p:nvSpPr>
          <p:spPr>
            <a:xfrm>
              <a:off x="0" y="0"/>
              <a:ext cx="953450" cy="1246458"/>
            </a:xfrm>
            <a:custGeom>
              <a:avLst/>
              <a:gdLst/>
              <a:ahLst/>
              <a:cxnLst/>
              <a:rect l="l" t="t" r="r" b="b"/>
              <a:pathLst>
                <a:path w="953450" h="1246458">
                  <a:moveTo>
                    <a:pt x="63006" y="0"/>
                  </a:moveTo>
                  <a:lnTo>
                    <a:pt x="890444" y="0"/>
                  </a:lnTo>
                  <a:cubicBezTo>
                    <a:pt x="925241" y="0"/>
                    <a:pt x="953450" y="28209"/>
                    <a:pt x="953450" y="63006"/>
                  </a:cubicBezTo>
                  <a:lnTo>
                    <a:pt x="953450" y="1183452"/>
                  </a:lnTo>
                  <a:cubicBezTo>
                    <a:pt x="953450" y="1218249"/>
                    <a:pt x="925241" y="1246458"/>
                    <a:pt x="890444" y="1246458"/>
                  </a:cubicBezTo>
                  <a:lnTo>
                    <a:pt x="63006" y="1246458"/>
                  </a:lnTo>
                  <a:cubicBezTo>
                    <a:pt x="28209" y="1246458"/>
                    <a:pt x="0" y="1218249"/>
                    <a:pt x="0" y="1183452"/>
                  </a:cubicBezTo>
                  <a:lnTo>
                    <a:pt x="0" y="63006"/>
                  </a:lnTo>
                  <a:cubicBezTo>
                    <a:pt x="0" y="28209"/>
                    <a:pt x="28209" y="0"/>
                    <a:pt x="63006" y="0"/>
                  </a:cubicBezTo>
                  <a:close/>
                </a:path>
              </a:pathLst>
            </a:custGeom>
            <a:ln w="19050" cap="rnd">
              <a:solidFill>
                <a:srgbClr val="77B254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TextBox 54"/>
            <p:cNvSpPr txBox="1"/>
            <p:nvPr/>
          </p:nvSpPr>
          <p:spPr>
            <a:xfrm>
              <a:off x="0" y="-38100"/>
              <a:ext cx="953450" cy="12845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5" name="TextBox 55"/>
          <p:cNvSpPr txBox="1"/>
          <p:nvPr/>
        </p:nvSpPr>
        <p:spPr>
          <a:xfrm>
            <a:off x="943404" y="4500852"/>
            <a:ext cx="3112643" cy="3859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78"/>
              </a:lnSpc>
            </a:pPr>
            <a:r>
              <a:rPr lang="en-US" sz="234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Data Types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1026865" y="5061927"/>
            <a:ext cx="2950067" cy="8044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38"/>
              </a:lnSpc>
            </a:pPr>
            <a:r>
              <a:rPr lang="en-US" sz="1527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Numerical and categorical</a:t>
            </a:r>
          </a:p>
          <a:p>
            <a:pPr algn="l">
              <a:lnSpc>
                <a:spcPts val="2138"/>
              </a:lnSpc>
            </a:pPr>
            <a:r>
              <a:rPr lang="en-US" sz="1527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variables identified</a:t>
            </a:r>
          </a:p>
          <a:p>
            <a:pPr algn="l">
              <a:lnSpc>
                <a:spcPts val="2138"/>
              </a:lnSpc>
            </a:pPr>
            <a:r>
              <a:rPr lang="en-US" sz="1527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and verified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5380006" y="6259032"/>
            <a:ext cx="3176448" cy="2613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38"/>
              </a:lnSpc>
            </a:pPr>
            <a:r>
              <a:rPr lang="en-US" sz="1527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Top columns with missing values: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3785245" y="3192902"/>
            <a:ext cx="11212155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dirty="0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Evaluating the dataset quality before preprocessing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2837884" y="654196"/>
            <a:ext cx="412072" cy="4088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 dirty="0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01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14380784" y="625407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10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7243197" y="1220444"/>
            <a:ext cx="2732530" cy="467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Data 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Preparation</a:t>
            </a:r>
          </a:p>
        </p:txBody>
      </p:sp>
      <p:sp>
        <p:nvSpPr>
          <p:cNvPr id="62" name="TextBox 62"/>
          <p:cNvSpPr txBox="1"/>
          <p:nvPr/>
        </p:nvSpPr>
        <p:spPr>
          <a:xfrm>
            <a:off x="914910" y="8378977"/>
            <a:ext cx="3176448" cy="6049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63"/>
              </a:lnSpc>
            </a:pPr>
            <a:r>
              <a:rPr lang="en-US" sz="1759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69 float | 21 string  </a:t>
            </a:r>
          </a:p>
          <a:p>
            <a:pPr algn="ctr">
              <a:lnSpc>
                <a:spcPts val="2463"/>
              </a:lnSpc>
            </a:pPr>
            <a:r>
              <a:rPr lang="en-US" sz="1759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10 integer</a:t>
            </a:r>
          </a:p>
        </p:txBody>
      </p:sp>
      <p:grpSp>
        <p:nvGrpSpPr>
          <p:cNvPr id="63" name="Group 63"/>
          <p:cNvGrpSpPr/>
          <p:nvPr/>
        </p:nvGrpSpPr>
        <p:grpSpPr>
          <a:xfrm>
            <a:off x="810453" y="6196187"/>
            <a:ext cx="3385362" cy="2005697"/>
            <a:chOff x="0" y="0"/>
            <a:chExt cx="4513816" cy="2674262"/>
          </a:xfrm>
        </p:grpSpPr>
        <p:sp>
          <p:nvSpPr>
            <p:cNvPr id="64" name="Freeform 64"/>
            <p:cNvSpPr/>
            <p:nvPr/>
          </p:nvSpPr>
          <p:spPr>
            <a:xfrm>
              <a:off x="126207" y="0"/>
              <a:ext cx="4261401" cy="2480826"/>
            </a:xfrm>
            <a:custGeom>
              <a:avLst/>
              <a:gdLst/>
              <a:ahLst/>
              <a:cxnLst/>
              <a:rect l="l" t="t" r="r" b="b"/>
              <a:pathLst>
                <a:path w="4261401" h="2480826">
                  <a:moveTo>
                    <a:pt x="0" y="0"/>
                  </a:moveTo>
                  <a:lnTo>
                    <a:pt x="4261401" y="0"/>
                  </a:lnTo>
                  <a:lnTo>
                    <a:pt x="4261401" y="2480826"/>
                  </a:lnTo>
                  <a:lnTo>
                    <a:pt x="0" y="248082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t="-117896" r="-29170" b="-164872"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65" name="Group 65"/>
            <p:cNvGrpSpPr/>
            <p:nvPr/>
          </p:nvGrpSpPr>
          <p:grpSpPr>
            <a:xfrm>
              <a:off x="0" y="0"/>
              <a:ext cx="4513816" cy="2674262"/>
              <a:chOff x="0" y="0"/>
              <a:chExt cx="657251" cy="389396"/>
            </a:xfrm>
          </p:grpSpPr>
          <p:sp>
            <p:nvSpPr>
              <p:cNvPr id="66" name="Freeform 66"/>
              <p:cNvSpPr/>
              <p:nvPr/>
            </p:nvSpPr>
            <p:spPr>
              <a:xfrm>
                <a:off x="0" y="0"/>
                <a:ext cx="657251" cy="389396"/>
              </a:xfrm>
              <a:custGeom>
                <a:avLst/>
                <a:gdLst/>
                <a:ahLst/>
                <a:cxnLst/>
                <a:rect l="l" t="t" r="r" b="b"/>
                <a:pathLst>
                  <a:path w="657251" h="389396">
                    <a:moveTo>
                      <a:pt x="83153" y="0"/>
                    </a:moveTo>
                    <a:lnTo>
                      <a:pt x="574098" y="0"/>
                    </a:lnTo>
                    <a:cubicBezTo>
                      <a:pt x="596151" y="0"/>
                      <a:pt x="617302" y="8761"/>
                      <a:pt x="632896" y="24355"/>
                    </a:cubicBezTo>
                    <a:cubicBezTo>
                      <a:pt x="648490" y="39949"/>
                      <a:pt x="657251" y="61099"/>
                      <a:pt x="657251" y="83153"/>
                    </a:cubicBezTo>
                    <a:lnTo>
                      <a:pt x="657251" y="306243"/>
                    </a:lnTo>
                    <a:cubicBezTo>
                      <a:pt x="657251" y="352167"/>
                      <a:pt x="620022" y="389396"/>
                      <a:pt x="574098" y="389396"/>
                    </a:cubicBezTo>
                    <a:lnTo>
                      <a:pt x="83153" y="389396"/>
                    </a:lnTo>
                    <a:cubicBezTo>
                      <a:pt x="61099" y="389396"/>
                      <a:pt x="39949" y="380635"/>
                      <a:pt x="24355" y="365041"/>
                    </a:cubicBezTo>
                    <a:cubicBezTo>
                      <a:pt x="8761" y="349447"/>
                      <a:pt x="0" y="328296"/>
                      <a:pt x="0" y="306243"/>
                    </a:cubicBezTo>
                    <a:lnTo>
                      <a:pt x="0" y="83153"/>
                    </a:lnTo>
                    <a:cubicBezTo>
                      <a:pt x="0" y="61099"/>
                      <a:pt x="8761" y="39949"/>
                      <a:pt x="24355" y="24355"/>
                    </a:cubicBezTo>
                    <a:cubicBezTo>
                      <a:pt x="39949" y="8761"/>
                      <a:pt x="61099" y="0"/>
                      <a:pt x="83153" y="0"/>
                    </a:cubicBezTo>
                    <a:close/>
                  </a:path>
                </a:pathLst>
              </a:custGeom>
              <a:ln w="19050" cap="rnd">
                <a:solidFill>
                  <a:srgbClr val="77B254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" name="TextBox 67"/>
              <p:cNvSpPr txBox="1"/>
              <p:nvPr/>
            </p:nvSpPr>
            <p:spPr>
              <a:xfrm>
                <a:off x="0" y="-38100"/>
                <a:ext cx="657251" cy="427496"/>
              </a:xfrm>
              <a:prstGeom prst="rect">
                <a:avLst/>
              </a:prstGeom>
            </p:spPr>
            <p:txBody>
              <a:bodyPr lIns="56859" tIns="56859" rIns="56859" bIns="56859" rtlCol="0" anchor="ctr"/>
              <a:lstStyle/>
              <a:p>
                <a:pPr algn="ctr">
                  <a:lnSpc>
                    <a:spcPts val="2660"/>
                  </a:lnSpc>
                  <a:spcBef>
                    <a:spcPct val="0"/>
                  </a:spcBef>
                </a:pPr>
                <a:endParaRPr/>
              </a:p>
            </p:txBody>
          </p:sp>
        </p:grpSp>
      </p:grpSp>
      <p:sp>
        <p:nvSpPr>
          <p:cNvPr id="68" name="AutoShape 68"/>
          <p:cNvSpPr/>
          <p:nvPr/>
        </p:nvSpPr>
        <p:spPr>
          <a:xfrm flipV="1">
            <a:off x="975848" y="5982809"/>
            <a:ext cx="2834371" cy="0"/>
          </a:xfrm>
          <a:prstGeom prst="line">
            <a:avLst/>
          </a:prstGeom>
          <a:ln w="19050" cap="flat">
            <a:solidFill>
              <a:srgbClr val="77B254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69" name="TextBox 69"/>
          <p:cNvSpPr txBox="1"/>
          <p:nvPr/>
        </p:nvSpPr>
        <p:spPr>
          <a:xfrm>
            <a:off x="5400285" y="4499947"/>
            <a:ext cx="3112643" cy="3859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78"/>
              </a:lnSpc>
            </a:pPr>
            <a:r>
              <a:rPr lang="en-US" sz="234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Missing Values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5483745" y="5061021"/>
            <a:ext cx="2950067" cy="5329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38"/>
              </a:lnSpc>
            </a:pPr>
            <a:r>
              <a:rPr lang="en-US" sz="1527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Missing values detected</a:t>
            </a:r>
          </a:p>
          <a:p>
            <a:pPr algn="l">
              <a:lnSpc>
                <a:spcPts val="2138"/>
              </a:lnSpc>
            </a:pPr>
            <a:r>
              <a:rPr lang="en-US" sz="1527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across multiple variables.</a:t>
            </a:r>
          </a:p>
        </p:txBody>
      </p:sp>
      <p:sp>
        <p:nvSpPr>
          <p:cNvPr id="71" name="AutoShape 71"/>
          <p:cNvSpPr/>
          <p:nvPr/>
        </p:nvSpPr>
        <p:spPr>
          <a:xfrm flipV="1">
            <a:off x="5432729" y="5981904"/>
            <a:ext cx="2834371" cy="0"/>
          </a:xfrm>
          <a:prstGeom prst="line">
            <a:avLst/>
          </a:prstGeom>
          <a:ln w="19050" cap="flat">
            <a:solidFill>
              <a:srgbClr val="77B254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72" name="TextBox 72"/>
          <p:cNvSpPr txBox="1"/>
          <p:nvPr/>
        </p:nvSpPr>
        <p:spPr>
          <a:xfrm>
            <a:off x="5211617" y="2017753"/>
            <a:ext cx="8839016" cy="194373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7840"/>
              </a:lnSpc>
            </a:pPr>
            <a:r>
              <a:rPr lang="en-US" sz="5600" dirty="0">
                <a:solidFill>
                  <a:srgbClr val="C1E59F"/>
                </a:solidFill>
                <a:latin typeface="Anton"/>
                <a:ea typeface="Anton"/>
                <a:cs typeface="Anton"/>
                <a:sym typeface="Anton"/>
              </a:rPr>
              <a:t>04 DATA QUALITY ASSESSMENT</a:t>
            </a:r>
          </a:p>
          <a:p>
            <a:pPr algn="l">
              <a:lnSpc>
                <a:spcPts val="7840"/>
              </a:lnSpc>
            </a:pPr>
            <a:endParaRPr lang="en-US" sz="5600" dirty="0">
              <a:solidFill>
                <a:srgbClr val="C1E59F"/>
              </a:solidFill>
              <a:latin typeface="Anton"/>
              <a:ea typeface="Anton"/>
              <a:cs typeface="Anton"/>
              <a:sym typeface="Anton"/>
            </a:endParaRPr>
          </a:p>
        </p:txBody>
      </p:sp>
      <p:grpSp>
        <p:nvGrpSpPr>
          <p:cNvPr id="73" name="Group 73"/>
          <p:cNvGrpSpPr/>
          <p:nvPr/>
        </p:nvGrpSpPr>
        <p:grpSpPr>
          <a:xfrm>
            <a:off x="9600671" y="4361110"/>
            <a:ext cx="3601535" cy="4819100"/>
            <a:chOff x="0" y="0"/>
            <a:chExt cx="931536" cy="1246458"/>
          </a:xfrm>
        </p:grpSpPr>
        <p:sp>
          <p:nvSpPr>
            <p:cNvPr id="74" name="Freeform 74"/>
            <p:cNvSpPr/>
            <p:nvPr/>
          </p:nvSpPr>
          <p:spPr>
            <a:xfrm>
              <a:off x="0" y="0"/>
              <a:ext cx="931536" cy="1246458"/>
            </a:xfrm>
            <a:custGeom>
              <a:avLst/>
              <a:gdLst/>
              <a:ahLst/>
              <a:cxnLst/>
              <a:rect l="l" t="t" r="r" b="b"/>
              <a:pathLst>
                <a:path w="931536" h="1246458">
                  <a:moveTo>
                    <a:pt x="64488" y="0"/>
                  </a:moveTo>
                  <a:lnTo>
                    <a:pt x="867047" y="0"/>
                  </a:lnTo>
                  <a:cubicBezTo>
                    <a:pt x="902663" y="0"/>
                    <a:pt x="931536" y="28872"/>
                    <a:pt x="931536" y="64488"/>
                  </a:cubicBezTo>
                  <a:lnTo>
                    <a:pt x="931536" y="1181970"/>
                  </a:lnTo>
                  <a:cubicBezTo>
                    <a:pt x="931536" y="1199073"/>
                    <a:pt x="924741" y="1215476"/>
                    <a:pt x="912647" y="1227570"/>
                  </a:cubicBezTo>
                  <a:cubicBezTo>
                    <a:pt x="900553" y="1239664"/>
                    <a:pt x="884150" y="1246458"/>
                    <a:pt x="867047" y="1246458"/>
                  </a:cubicBezTo>
                  <a:lnTo>
                    <a:pt x="64488" y="1246458"/>
                  </a:lnTo>
                  <a:cubicBezTo>
                    <a:pt x="28872" y="1246458"/>
                    <a:pt x="0" y="1217586"/>
                    <a:pt x="0" y="1181970"/>
                  </a:cubicBezTo>
                  <a:lnTo>
                    <a:pt x="0" y="64488"/>
                  </a:lnTo>
                  <a:cubicBezTo>
                    <a:pt x="0" y="47385"/>
                    <a:pt x="6794" y="30982"/>
                    <a:pt x="18888" y="18888"/>
                  </a:cubicBezTo>
                  <a:cubicBezTo>
                    <a:pt x="30982" y="6794"/>
                    <a:pt x="47385" y="0"/>
                    <a:pt x="64488" y="0"/>
                  </a:cubicBezTo>
                  <a:close/>
                </a:path>
              </a:pathLst>
            </a:custGeom>
            <a:ln w="19050" cap="rnd">
              <a:solidFill>
                <a:srgbClr val="77B254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5" name="TextBox 75"/>
            <p:cNvSpPr txBox="1"/>
            <p:nvPr/>
          </p:nvSpPr>
          <p:spPr>
            <a:xfrm>
              <a:off x="0" y="-38100"/>
              <a:ext cx="931536" cy="12845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76" name="TextBox 76"/>
          <p:cNvSpPr txBox="1"/>
          <p:nvPr/>
        </p:nvSpPr>
        <p:spPr>
          <a:xfrm>
            <a:off x="10211977" y="4478194"/>
            <a:ext cx="2217312" cy="3859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78"/>
              </a:lnSpc>
            </a:pPr>
            <a:r>
              <a:rPr lang="en-US" sz="234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Duplicate Rows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9752531" y="5029569"/>
            <a:ext cx="3381132" cy="10760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38"/>
              </a:lnSpc>
            </a:pPr>
            <a:r>
              <a:rPr lang="en-US" sz="1527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      Checked for duplicate</a:t>
            </a:r>
          </a:p>
          <a:p>
            <a:pPr algn="l">
              <a:lnSpc>
                <a:spcPts val="2138"/>
              </a:lnSpc>
            </a:pPr>
            <a:r>
              <a:rPr lang="en-US" sz="1527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      observation across all</a:t>
            </a:r>
          </a:p>
          <a:p>
            <a:pPr algn="l">
              <a:lnSpc>
                <a:spcPts val="2138"/>
              </a:lnSpc>
            </a:pPr>
            <a:r>
              <a:rPr lang="en-US" sz="1527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      100.000records</a:t>
            </a:r>
          </a:p>
          <a:p>
            <a:pPr algn="l">
              <a:lnSpc>
                <a:spcPts val="2138"/>
              </a:lnSpc>
            </a:pPr>
            <a:endParaRPr lang="en-US" sz="1527">
              <a:solidFill>
                <a:srgbClr val="FFFFF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78" name="Freeform 78"/>
          <p:cNvSpPr/>
          <p:nvPr/>
        </p:nvSpPr>
        <p:spPr>
          <a:xfrm>
            <a:off x="9843787" y="6289916"/>
            <a:ext cx="3115303" cy="1776034"/>
          </a:xfrm>
          <a:custGeom>
            <a:avLst/>
            <a:gdLst/>
            <a:ahLst/>
            <a:cxnLst/>
            <a:rect l="l" t="t" r="r" b="b"/>
            <a:pathLst>
              <a:path w="3115303" h="1776034">
                <a:moveTo>
                  <a:pt x="0" y="0"/>
                </a:moveTo>
                <a:lnTo>
                  <a:pt x="3115302" y="0"/>
                </a:lnTo>
                <a:lnTo>
                  <a:pt x="3115302" y="1776033"/>
                </a:lnTo>
                <a:lnTo>
                  <a:pt x="0" y="1776033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-11066" r="-11066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9" name="Group 79"/>
          <p:cNvGrpSpPr/>
          <p:nvPr/>
        </p:nvGrpSpPr>
        <p:grpSpPr>
          <a:xfrm>
            <a:off x="9766141" y="6196187"/>
            <a:ext cx="3270595" cy="2018468"/>
            <a:chOff x="0" y="0"/>
            <a:chExt cx="845938" cy="522076"/>
          </a:xfrm>
        </p:grpSpPr>
        <p:sp>
          <p:nvSpPr>
            <p:cNvPr id="80" name="Freeform 80"/>
            <p:cNvSpPr/>
            <p:nvPr/>
          </p:nvSpPr>
          <p:spPr>
            <a:xfrm>
              <a:off x="0" y="0"/>
              <a:ext cx="845938" cy="522076"/>
            </a:xfrm>
            <a:custGeom>
              <a:avLst/>
              <a:gdLst/>
              <a:ahLst/>
              <a:cxnLst/>
              <a:rect l="l" t="t" r="r" b="b"/>
              <a:pathLst>
                <a:path w="845938" h="522076">
                  <a:moveTo>
                    <a:pt x="71014" y="0"/>
                  </a:moveTo>
                  <a:lnTo>
                    <a:pt x="774924" y="0"/>
                  </a:lnTo>
                  <a:cubicBezTo>
                    <a:pt x="814144" y="0"/>
                    <a:pt x="845938" y="31794"/>
                    <a:pt x="845938" y="71014"/>
                  </a:cubicBezTo>
                  <a:lnTo>
                    <a:pt x="845938" y="451062"/>
                  </a:lnTo>
                  <a:cubicBezTo>
                    <a:pt x="845938" y="490282"/>
                    <a:pt x="814144" y="522076"/>
                    <a:pt x="774924" y="522076"/>
                  </a:cubicBezTo>
                  <a:lnTo>
                    <a:pt x="71014" y="522076"/>
                  </a:lnTo>
                  <a:cubicBezTo>
                    <a:pt x="31794" y="522076"/>
                    <a:pt x="0" y="490282"/>
                    <a:pt x="0" y="451062"/>
                  </a:cubicBezTo>
                  <a:lnTo>
                    <a:pt x="0" y="71014"/>
                  </a:lnTo>
                  <a:cubicBezTo>
                    <a:pt x="0" y="31794"/>
                    <a:pt x="31794" y="0"/>
                    <a:pt x="71014" y="0"/>
                  </a:cubicBezTo>
                  <a:close/>
                </a:path>
              </a:pathLst>
            </a:custGeom>
            <a:ln w="19050" cap="rnd">
              <a:solidFill>
                <a:srgbClr val="77B254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1" name="TextBox 81"/>
            <p:cNvSpPr txBox="1"/>
            <p:nvPr/>
          </p:nvSpPr>
          <p:spPr>
            <a:xfrm>
              <a:off x="0" y="-38100"/>
              <a:ext cx="845938" cy="56017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10870063" y="8641555"/>
            <a:ext cx="872875" cy="4038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64"/>
              </a:lnSpc>
            </a:pPr>
            <a:r>
              <a:rPr lang="en-US" sz="2403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0</a:t>
            </a:r>
          </a:p>
        </p:txBody>
      </p:sp>
      <p:sp>
        <p:nvSpPr>
          <p:cNvPr id="83" name="AutoShape 83"/>
          <p:cNvSpPr/>
          <p:nvPr/>
        </p:nvSpPr>
        <p:spPr>
          <a:xfrm flipV="1">
            <a:off x="9955733" y="5989248"/>
            <a:ext cx="2834371" cy="0"/>
          </a:xfrm>
          <a:prstGeom prst="line">
            <a:avLst/>
          </a:prstGeom>
          <a:ln w="19050" cap="flat">
            <a:solidFill>
              <a:srgbClr val="77B254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84" name="Group 84"/>
          <p:cNvGrpSpPr/>
          <p:nvPr/>
        </p:nvGrpSpPr>
        <p:grpSpPr>
          <a:xfrm>
            <a:off x="9708757" y="8311646"/>
            <a:ext cx="3385362" cy="755163"/>
            <a:chOff x="0" y="0"/>
            <a:chExt cx="1376505" cy="307053"/>
          </a:xfrm>
        </p:grpSpPr>
        <p:sp>
          <p:nvSpPr>
            <p:cNvPr id="85" name="Freeform 85"/>
            <p:cNvSpPr/>
            <p:nvPr/>
          </p:nvSpPr>
          <p:spPr>
            <a:xfrm>
              <a:off x="0" y="0"/>
              <a:ext cx="1376505" cy="307053"/>
            </a:xfrm>
            <a:custGeom>
              <a:avLst/>
              <a:gdLst/>
              <a:ahLst/>
              <a:cxnLst/>
              <a:rect l="l" t="t" r="r" b="b"/>
              <a:pathLst>
                <a:path w="1376505" h="307053">
                  <a:moveTo>
                    <a:pt x="68606" y="0"/>
                  </a:moveTo>
                  <a:lnTo>
                    <a:pt x="1307899" y="0"/>
                  </a:lnTo>
                  <a:cubicBezTo>
                    <a:pt x="1326094" y="0"/>
                    <a:pt x="1343545" y="7228"/>
                    <a:pt x="1356411" y="20094"/>
                  </a:cubicBezTo>
                  <a:cubicBezTo>
                    <a:pt x="1369277" y="32961"/>
                    <a:pt x="1376505" y="50411"/>
                    <a:pt x="1376505" y="68606"/>
                  </a:cubicBezTo>
                  <a:lnTo>
                    <a:pt x="1376505" y="238447"/>
                  </a:lnTo>
                  <a:cubicBezTo>
                    <a:pt x="1376505" y="276337"/>
                    <a:pt x="1345789" y="307053"/>
                    <a:pt x="1307899" y="307053"/>
                  </a:cubicBezTo>
                  <a:lnTo>
                    <a:pt x="68606" y="307053"/>
                  </a:lnTo>
                  <a:cubicBezTo>
                    <a:pt x="30716" y="307053"/>
                    <a:pt x="0" y="276337"/>
                    <a:pt x="0" y="238447"/>
                  </a:cubicBezTo>
                  <a:lnTo>
                    <a:pt x="0" y="68606"/>
                  </a:lnTo>
                  <a:cubicBezTo>
                    <a:pt x="0" y="30716"/>
                    <a:pt x="30716" y="0"/>
                    <a:pt x="68606" y="0"/>
                  </a:cubicBezTo>
                  <a:close/>
                </a:path>
              </a:pathLst>
            </a:custGeom>
            <a:ln w="19050" cap="rnd">
              <a:solidFill>
                <a:srgbClr val="77B254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6" name="TextBox 86"/>
            <p:cNvSpPr txBox="1"/>
            <p:nvPr/>
          </p:nvSpPr>
          <p:spPr>
            <a:xfrm>
              <a:off x="0" y="-38100"/>
              <a:ext cx="1376505" cy="345153"/>
            </a:xfrm>
            <a:prstGeom prst="rect">
              <a:avLst/>
            </a:prstGeom>
          </p:spPr>
          <p:txBody>
            <a:bodyPr lIns="32315" tIns="32315" rIns="32315" bIns="32315" rtlCol="0" anchor="ctr"/>
            <a:lstStyle/>
            <a:p>
              <a:pPr algn="ctr">
                <a:lnSpc>
                  <a:spcPts val="266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7" name="TextBox 87"/>
          <p:cNvSpPr txBox="1"/>
          <p:nvPr/>
        </p:nvSpPr>
        <p:spPr>
          <a:xfrm>
            <a:off x="9499635" y="8360663"/>
            <a:ext cx="3803607" cy="2735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69"/>
              </a:lnSpc>
            </a:pPr>
            <a:r>
              <a:rPr lang="en-US" sz="1621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No Duplicate rows detected</a:t>
            </a:r>
          </a:p>
        </p:txBody>
      </p:sp>
      <p:grpSp>
        <p:nvGrpSpPr>
          <p:cNvPr id="88" name="Group 88"/>
          <p:cNvGrpSpPr/>
          <p:nvPr/>
        </p:nvGrpSpPr>
        <p:grpSpPr>
          <a:xfrm>
            <a:off x="14026462" y="4361110"/>
            <a:ext cx="3601535" cy="4819100"/>
            <a:chOff x="0" y="0"/>
            <a:chExt cx="4802047" cy="6425466"/>
          </a:xfrm>
        </p:grpSpPr>
        <p:sp>
          <p:nvSpPr>
            <p:cNvPr id="89" name="Freeform 89"/>
            <p:cNvSpPr/>
            <p:nvPr/>
          </p:nvSpPr>
          <p:spPr>
            <a:xfrm>
              <a:off x="290392" y="3512867"/>
              <a:ext cx="4142346" cy="2598089"/>
            </a:xfrm>
            <a:custGeom>
              <a:avLst/>
              <a:gdLst/>
              <a:ahLst/>
              <a:cxnLst/>
              <a:rect l="l" t="t" r="r" b="b"/>
              <a:pathLst>
                <a:path w="4142346" h="2598089">
                  <a:moveTo>
                    <a:pt x="0" y="0"/>
                  </a:moveTo>
                  <a:lnTo>
                    <a:pt x="4142346" y="0"/>
                  </a:lnTo>
                  <a:lnTo>
                    <a:pt x="4142346" y="2598088"/>
                  </a:lnTo>
                  <a:lnTo>
                    <a:pt x="0" y="259808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 b="-53513"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90" name="Group 90"/>
            <p:cNvGrpSpPr/>
            <p:nvPr/>
          </p:nvGrpSpPr>
          <p:grpSpPr>
            <a:xfrm>
              <a:off x="0" y="0"/>
              <a:ext cx="4802047" cy="6425466"/>
              <a:chOff x="0" y="0"/>
              <a:chExt cx="931536" cy="1246458"/>
            </a:xfrm>
          </p:grpSpPr>
          <p:sp>
            <p:nvSpPr>
              <p:cNvPr id="91" name="Freeform 91"/>
              <p:cNvSpPr/>
              <p:nvPr/>
            </p:nvSpPr>
            <p:spPr>
              <a:xfrm>
                <a:off x="0" y="0"/>
                <a:ext cx="931536" cy="1246458"/>
              </a:xfrm>
              <a:custGeom>
                <a:avLst/>
                <a:gdLst/>
                <a:ahLst/>
                <a:cxnLst/>
                <a:rect l="l" t="t" r="r" b="b"/>
                <a:pathLst>
                  <a:path w="931536" h="1246458">
                    <a:moveTo>
                      <a:pt x="65667" y="0"/>
                    </a:moveTo>
                    <a:lnTo>
                      <a:pt x="865869" y="0"/>
                    </a:lnTo>
                    <a:cubicBezTo>
                      <a:pt x="902136" y="0"/>
                      <a:pt x="931536" y="29400"/>
                      <a:pt x="931536" y="65667"/>
                    </a:cubicBezTo>
                    <a:lnTo>
                      <a:pt x="931536" y="1180792"/>
                    </a:lnTo>
                    <a:cubicBezTo>
                      <a:pt x="931536" y="1217058"/>
                      <a:pt x="902136" y="1246458"/>
                      <a:pt x="865869" y="1246458"/>
                    </a:cubicBezTo>
                    <a:lnTo>
                      <a:pt x="65667" y="1246458"/>
                    </a:lnTo>
                    <a:cubicBezTo>
                      <a:pt x="29400" y="1246458"/>
                      <a:pt x="0" y="1217058"/>
                      <a:pt x="0" y="1180792"/>
                    </a:cubicBezTo>
                    <a:lnTo>
                      <a:pt x="0" y="65667"/>
                    </a:lnTo>
                    <a:cubicBezTo>
                      <a:pt x="0" y="29400"/>
                      <a:pt x="29400" y="0"/>
                      <a:pt x="65667" y="0"/>
                    </a:cubicBezTo>
                    <a:close/>
                  </a:path>
                </a:pathLst>
              </a:custGeom>
              <a:ln w="19050" cap="rnd">
                <a:solidFill>
                  <a:srgbClr val="77B254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2" name="TextBox 92"/>
              <p:cNvSpPr txBox="1"/>
              <p:nvPr/>
            </p:nvSpPr>
            <p:spPr>
              <a:xfrm>
                <a:off x="0" y="-38100"/>
                <a:ext cx="931536" cy="128455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93" name="TextBox 93"/>
            <p:cNvSpPr txBox="1"/>
            <p:nvPr/>
          </p:nvSpPr>
          <p:spPr>
            <a:xfrm>
              <a:off x="815075" y="168812"/>
              <a:ext cx="2956416" cy="50192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278"/>
                </a:lnSpc>
              </a:pPr>
              <a:r>
                <a:rPr lang="en-US" sz="2342">
                  <a:solidFill>
                    <a:srgbClr val="C1E59F"/>
                  </a:solidFill>
                  <a:latin typeface="Canva Sans"/>
                  <a:ea typeface="Canva Sans"/>
                  <a:cs typeface="Canva Sans"/>
                  <a:sym typeface="Canva Sans"/>
                </a:rPr>
                <a:t>Outliers</a:t>
              </a:r>
            </a:p>
          </p:txBody>
        </p:sp>
        <p:grpSp>
          <p:nvGrpSpPr>
            <p:cNvPr id="94" name="Group 94"/>
            <p:cNvGrpSpPr/>
            <p:nvPr/>
          </p:nvGrpSpPr>
          <p:grpSpPr>
            <a:xfrm>
              <a:off x="195854" y="3418319"/>
              <a:ext cx="4360793" cy="2855946"/>
              <a:chOff x="0" y="0"/>
              <a:chExt cx="845938" cy="554017"/>
            </a:xfrm>
          </p:grpSpPr>
          <p:sp>
            <p:nvSpPr>
              <p:cNvPr id="95" name="Freeform 95"/>
              <p:cNvSpPr/>
              <p:nvPr/>
            </p:nvSpPr>
            <p:spPr>
              <a:xfrm>
                <a:off x="0" y="0"/>
                <a:ext cx="845938" cy="554017"/>
              </a:xfrm>
              <a:custGeom>
                <a:avLst/>
                <a:gdLst/>
                <a:ahLst/>
                <a:cxnLst/>
                <a:rect l="l" t="t" r="r" b="b"/>
                <a:pathLst>
                  <a:path w="845938" h="554017">
                    <a:moveTo>
                      <a:pt x="72311" y="0"/>
                    </a:moveTo>
                    <a:lnTo>
                      <a:pt x="773627" y="0"/>
                    </a:lnTo>
                    <a:cubicBezTo>
                      <a:pt x="792805" y="0"/>
                      <a:pt x="811197" y="7618"/>
                      <a:pt x="824758" y="21179"/>
                    </a:cubicBezTo>
                    <a:cubicBezTo>
                      <a:pt x="838319" y="34740"/>
                      <a:pt x="845938" y="53133"/>
                      <a:pt x="845938" y="72311"/>
                    </a:cubicBezTo>
                    <a:lnTo>
                      <a:pt x="845938" y="481706"/>
                    </a:lnTo>
                    <a:cubicBezTo>
                      <a:pt x="845938" y="500884"/>
                      <a:pt x="838319" y="519276"/>
                      <a:pt x="824758" y="532837"/>
                    </a:cubicBezTo>
                    <a:cubicBezTo>
                      <a:pt x="811197" y="546398"/>
                      <a:pt x="792805" y="554017"/>
                      <a:pt x="773627" y="554017"/>
                    </a:cubicBezTo>
                    <a:lnTo>
                      <a:pt x="72311" y="554017"/>
                    </a:lnTo>
                    <a:cubicBezTo>
                      <a:pt x="53133" y="554017"/>
                      <a:pt x="34740" y="546398"/>
                      <a:pt x="21179" y="532837"/>
                    </a:cubicBezTo>
                    <a:cubicBezTo>
                      <a:pt x="7618" y="519276"/>
                      <a:pt x="0" y="500884"/>
                      <a:pt x="0" y="481706"/>
                    </a:cubicBezTo>
                    <a:lnTo>
                      <a:pt x="0" y="72311"/>
                    </a:lnTo>
                    <a:cubicBezTo>
                      <a:pt x="0" y="53133"/>
                      <a:pt x="7618" y="34740"/>
                      <a:pt x="21179" y="21179"/>
                    </a:cubicBezTo>
                    <a:cubicBezTo>
                      <a:pt x="34740" y="7618"/>
                      <a:pt x="53133" y="0"/>
                      <a:pt x="72311" y="0"/>
                    </a:cubicBezTo>
                    <a:close/>
                  </a:path>
                </a:pathLst>
              </a:custGeom>
              <a:ln w="19050" cap="rnd">
                <a:solidFill>
                  <a:srgbClr val="77B254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6" name="TextBox 96"/>
              <p:cNvSpPr txBox="1"/>
              <p:nvPr/>
            </p:nvSpPr>
            <p:spPr>
              <a:xfrm>
                <a:off x="0" y="-38100"/>
                <a:ext cx="845938" cy="592117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97" name="AutoShape 97"/>
            <p:cNvSpPr/>
            <p:nvPr/>
          </p:nvSpPr>
          <p:spPr>
            <a:xfrm flipV="1">
              <a:off x="473417" y="3212733"/>
              <a:ext cx="3779162" cy="0"/>
            </a:xfrm>
            <a:prstGeom prst="line">
              <a:avLst/>
            </a:prstGeom>
            <a:ln w="25864" cap="flat">
              <a:solidFill>
                <a:srgbClr val="77B254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8" name="TextBox 98"/>
            <p:cNvSpPr txBox="1"/>
            <p:nvPr/>
          </p:nvSpPr>
          <p:spPr>
            <a:xfrm>
              <a:off x="615908" y="1011316"/>
              <a:ext cx="3965512" cy="214942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138"/>
                </a:lnSpc>
              </a:pPr>
              <a:r>
                <a:rPr lang="en-US" sz="1527">
                  <a:solidFill>
                    <a:srgbClr val="FFFFFF"/>
                  </a:solidFill>
                  <a:latin typeface="Canva Sans"/>
                  <a:ea typeface="Canva Sans"/>
                  <a:cs typeface="Canva Sans"/>
                  <a:sym typeface="Canva Sans"/>
                </a:rPr>
                <a:t>Outliers detected using the IQR method                                                                    76 variables contain potential outliers.</a:t>
              </a:r>
            </a:p>
            <a:p>
              <a:pPr algn="l">
                <a:lnSpc>
                  <a:spcPts val="2138"/>
                </a:lnSpc>
              </a:pPr>
              <a:r>
                <a:rPr lang="en-US" sz="1527">
                  <a:solidFill>
                    <a:srgbClr val="FFFFFF"/>
                  </a:solidFill>
                  <a:latin typeface="Canva Sans"/>
                  <a:ea typeface="Canva Sans"/>
                  <a:cs typeface="Canva Sans"/>
                  <a:sym typeface="Canva Sans"/>
                </a:rPr>
                <a:t> Highest outlier percentage </a:t>
              </a:r>
            </a:p>
            <a:p>
              <a:pPr algn="l">
                <a:lnSpc>
                  <a:spcPts val="2138"/>
                </a:lnSpc>
              </a:pPr>
              <a:r>
                <a:rPr lang="en-US" sz="1527">
                  <a:solidFill>
                    <a:srgbClr val="FFFFFF"/>
                  </a:solidFill>
                  <a:latin typeface="Canva Sans"/>
                  <a:ea typeface="Canva Sans"/>
                  <a:cs typeface="Canva Sans"/>
                  <a:sym typeface="Canva Sans"/>
                </a:rPr>
                <a:t>change_rev (26.32%)</a:t>
              </a:r>
            </a:p>
          </p:txBody>
        </p:sp>
      </p:grpSp>
      <p:grpSp>
        <p:nvGrpSpPr>
          <p:cNvPr id="99" name="Group 99"/>
          <p:cNvGrpSpPr/>
          <p:nvPr/>
        </p:nvGrpSpPr>
        <p:grpSpPr>
          <a:xfrm>
            <a:off x="780492" y="8290209"/>
            <a:ext cx="3385362" cy="755163"/>
            <a:chOff x="0" y="0"/>
            <a:chExt cx="1376505" cy="307053"/>
          </a:xfrm>
        </p:grpSpPr>
        <p:sp>
          <p:nvSpPr>
            <p:cNvPr id="100" name="Freeform 100"/>
            <p:cNvSpPr/>
            <p:nvPr/>
          </p:nvSpPr>
          <p:spPr>
            <a:xfrm>
              <a:off x="0" y="0"/>
              <a:ext cx="1376505" cy="307053"/>
            </a:xfrm>
            <a:custGeom>
              <a:avLst/>
              <a:gdLst/>
              <a:ahLst/>
              <a:cxnLst/>
              <a:rect l="l" t="t" r="r" b="b"/>
              <a:pathLst>
                <a:path w="1376505" h="307053">
                  <a:moveTo>
                    <a:pt x="68606" y="0"/>
                  </a:moveTo>
                  <a:lnTo>
                    <a:pt x="1307899" y="0"/>
                  </a:lnTo>
                  <a:cubicBezTo>
                    <a:pt x="1326094" y="0"/>
                    <a:pt x="1343545" y="7228"/>
                    <a:pt x="1356411" y="20094"/>
                  </a:cubicBezTo>
                  <a:cubicBezTo>
                    <a:pt x="1369277" y="32961"/>
                    <a:pt x="1376505" y="50411"/>
                    <a:pt x="1376505" y="68606"/>
                  </a:cubicBezTo>
                  <a:lnTo>
                    <a:pt x="1376505" y="238447"/>
                  </a:lnTo>
                  <a:cubicBezTo>
                    <a:pt x="1376505" y="276337"/>
                    <a:pt x="1345789" y="307053"/>
                    <a:pt x="1307899" y="307053"/>
                  </a:cubicBezTo>
                  <a:lnTo>
                    <a:pt x="68606" y="307053"/>
                  </a:lnTo>
                  <a:cubicBezTo>
                    <a:pt x="30716" y="307053"/>
                    <a:pt x="0" y="276337"/>
                    <a:pt x="0" y="238447"/>
                  </a:cubicBezTo>
                  <a:lnTo>
                    <a:pt x="0" y="68606"/>
                  </a:lnTo>
                  <a:cubicBezTo>
                    <a:pt x="0" y="30716"/>
                    <a:pt x="30716" y="0"/>
                    <a:pt x="68606" y="0"/>
                  </a:cubicBezTo>
                  <a:close/>
                </a:path>
              </a:pathLst>
            </a:custGeom>
            <a:ln w="19050" cap="rnd">
              <a:solidFill>
                <a:srgbClr val="77B254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1" name="TextBox 101"/>
            <p:cNvSpPr txBox="1"/>
            <p:nvPr/>
          </p:nvSpPr>
          <p:spPr>
            <a:xfrm>
              <a:off x="0" y="-38100"/>
              <a:ext cx="1376505" cy="345153"/>
            </a:xfrm>
            <a:prstGeom prst="rect">
              <a:avLst/>
            </a:prstGeom>
          </p:spPr>
          <p:txBody>
            <a:bodyPr lIns="32315" tIns="32315" rIns="32315" bIns="32315" rtlCol="0" anchor="ctr"/>
            <a:lstStyle/>
            <a:p>
              <a:pPr algn="ctr">
                <a:lnSpc>
                  <a:spcPts val="2660"/>
                </a:lnSpc>
                <a:spcBef>
                  <a:spcPct val="0"/>
                </a:spcBef>
              </a:pPr>
              <a:endParaRPr/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0000">
                <a:alpha val="100000"/>
              </a:srgbClr>
            </a:gs>
            <a:gs pos="100000">
              <a:srgbClr val="043915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739011" y="572682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8325356" y="548905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7"/>
                </a:lnTo>
                <a:lnTo>
                  <a:pt x="0" y="53166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1645556" y="1180336"/>
            <a:ext cx="2732530" cy="231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Introduction</a:t>
            </a:r>
          </a:p>
        </p:txBody>
      </p:sp>
      <p:sp>
        <p:nvSpPr>
          <p:cNvPr id="5" name="Freeform 5"/>
          <p:cNvSpPr/>
          <p:nvPr/>
        </p:nvSpPr>
        <p:spPr>
          <a:xfrm>
            <a:off x="4049734" y="572682"/>
            <a:ext cx="541089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4121608" y="615019"/>
            <a:ext cx="479001" cy="4088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 dirty="0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953784" y="1180336"/>
            <a:ext cx="2732530" cy="467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 dirty="0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Business </a:t>
            </a:r>
          </a:p>
          <a:p>
            <a:pPr algn="ctr">
              <a:lnSpc>
                <a:spcPts val="1865"/>
              </a:lnSpc>
            </a:pPr>
            <a:r>
              <a:rPr lang="en-US" sz="1332" dirty="0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Understanding</a:t>
            </a:r>
          </a:p>
        </p:txBody>
      </p:sp>
      <p:sp>
        <p:nvSpPr>
          <p:cNvPr id="8" name="Freeform 8"/>
          <p:cNvSpPr/>
          <p:nvPr/>
        </p:nvSpPr>
        <p:spPr>
          <a:xfrm>
            <a:off x="5474038" y="566738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4378086" y="1174392"/>
            <a:ext cx="2732530" cy="467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Dataset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Overview</a:t>
            </a:r>
          </a:p>
        </p:txBody>
      </p:sp>
      <p:sp>
        <p:nvSpPr>
          <p:cNvPr id="10" name="Freeform 10"/>
          <p:cNvSpPr/>
          <p:nvPr/>
        </p:nvSpPr>
        <p:spPr>
          <a:xfrm>
            <a:off x="6898340" y="560794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5802389" y="1168448"/>
            <a:ext cx="2732530" cy="467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Data Quality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Assessment</a:t>
            </a:r>
          </a:p>
        </p:txBody>
      </p:sp>
      <p:sp>
        <p:nvSpPr>
          <p:cNvPr id="12" name="Freeform 12"/>
          <p:cNvSpPr/>
          <p:nvPr/>
        </p:nvSpPr>
        <p:spPr>
          <a:xfrm>
            <a:off x="8322643" y="554850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8617051" y="1150616"/>
            <a:ext cx="2732530" cy="703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EDA Univariate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 Analysis</a:t>
            </a:r>
          </a:p>
          <a:p>
            <a:pPr algn="ctr">
              <a:lnSpc>
                <a:spcPts val="1865"/>
              </a:lnSpc>
            </a:pPr>
            <a:endParaRPr lang="en-US" sz="1332">
              <a:solidFill>
                <a:srgbClr val="C1E59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14" name="Freeform 14"/>
          <p:cNvSpPr/>
          <p:nvPr/>
        </p:nvSpPr>
        <p:spPr>
          <a:xfrm>
            <a:off x="9746945" y="548905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7"/>
                </a:lnTo>
                <a:lnTo>
                  <a:pt x="0" y="53166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TextBox 15"/>
          <p:cNvSpPr txBox="1"/>
          <p:nvPr/>
        </p:nvSpPr>
        <p:spPr>
          <a:xfrm>
            <a:off x="10079171" y="1156560"/>
            <a:ext cx="2732530" cy="703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EDA Multivariate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 Analysis</a:t>
            </a:r>
          </a:p>
          <a:p>
            <a:pPr algn="ctr">
              <a:lnSpc>
                <a:spcPts val="1865"/>
              </a:lnSpc>
            </a:pPr>
            <a:endParaRPr lang="en-US" sz="1332">
              <a:solidFill>
                <a:srgbClr val="C1E59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16" name="Freeform 16"/>
          <p:cNvSpPr/>
          <p:nvPr/>
        </p:nvSpPr>
        <p:spPr>
          <a:xfrm>
            <a:off x="11171248" y="542961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TextBox 17"/>
          <p:cNvSpPr txBox="1"/>
          <p:nvPr/>
        </p:nvSpPr>
        <p:spPr>
          <a:xfrm>
            <a:off x="11485593" y="1150616"/>
            <a:ext cx="2732530" cy="703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 EDA: Feature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 Relationships</a:t>
            </a:r>
          </a:p>
          <a:p>
            <a:pPr algn="ctr">
              <a:lnSpc>
                <a:spcPts val="1865"/>
              </a:lnSpc>
            </a:pPr>
            <a:endParaRPr lang="en-US" sz="1332">
              <a:solidFill>
                <a:srgbClr val="C1E59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18" name="Freeform 18"/>
          <p:cNvSpPr/>
          <p:nvPr/>
        </p:nvSpPr>
        <p:spPr>
          <a:xfrm>
            <a:off x="12595550" y="537017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Freeform 19"/>
          <p:cNvSpPr/>
          <p:nvPr/>
        </p:nvSpPr>
        <p:spPr>
          <a:xfrm>
            <a:off x="14019853" y="531073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Freeform 20"/>
          <p:cNvSpPr/>
          <p:nvPr/>
        </p:nvSpPr>
        <p:spPr>
          <a:xfrm rot="3654875">
            <a:off x="3448750" y="544652"/>
            <a:ext cx="412697" cy="651199"/>
          </a:xfrm>
          <a:custGeom>
            <a:avLst/>
            <a:gdLst/>
            <a:ahLst/>
            <a:cxnLst/>
            <a:rect l="l" t="t" r="r" b="b"/>
            <a:pathLst>
              <a:path w="412697" h="651199">
                <a:moveTo>
                  <a:pt x="0" y="0"/>
                </a:moveTo>
                <a:lnTo>
                  <a:pt x="412697" y="0"/>
                </a:lnTo>
                <a:lnTo>
                  <a:pt x="412697" y="651199"/>
                </a:lnTo>
                <a:lnTo>
                  <a:pt x="0" y="65119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TextBox 21"/>
          <p:cNvSpPr txBox="1"/>
          <p:nvPr/>
        </p:nvSpPr>
        <p:spPr>
          <a:xfrm>
            <a:off x="12988801" y="1144672"/>
            <a:ext cx="2732530" cy="9402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Recommendations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for Customer 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Retention</a:t>
            </a:r>
          </a:p>
          <a:p>
            <a:pPr algn="ctr">
              <a:lnSpc>
                <a:spcPts val="1865"/>
              </a:lnSpc>
            </a:pPr>
            <a:endParaRPr lang="en-US" sz="1332">
              <a:solidFill>
                <a:srgbClr val="C1E59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14407423" y="1138727"/>
            <a:ext cx="2732530" cy="703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Executive 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Summary</a:t>
            </a:r>
          </a:p>
          <a:p>
            <a:pPr algn="ctr">
              <a:lnSpc>
                <a:spcPts val="1865"/>
              </a:lnSpc>
            </a:pPr>
            <a:endParaRPr lang="en-US" sz="1332">
              <a:solidFill>
                <a:srgbClr val="C1E59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4377287" y="602200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5784802" y="587419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04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222211" y="597187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05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627331" y="573411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06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0050991" y="597187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07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1499599" y="587419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08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2923901" y="579355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09</a:t>
            </a:r>
          </a:p>
        </p:txBody>
      </p:sp>
      <p:sp>
        <p:nvSpPr>
          <p:cNvPr id="30" name="Freeform 30"/>
          <p:cNvSpPr/>
          <p:nvPr/>
        </p:nvSpPr>
        <p:spPr>
          <a:xfrm rot="3623165">
            <a:off x="4772226" y="489213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8"/>
                </a:lnTo>
                <a:lnTo>
                  <a:pt x="0" y="7679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1" name="Freeform 31"/>
          <p:cNvSpPr/>
          <p:nvPr/>
        </p:nvSpPr>
        <p:spPr>
          <a:xfrm rot="3571410">
            <a:off x="6231537" y="494920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9"/>
                </a:lnTo>
                <a:lnTo>
                  <a:pt x="0" y="7679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2" name="Freeform 32"/>
          <p:cNvSpPr/>
          <p:nvPr/>
        </p:nvSpPr>
        <p:spPr>
          <a:xfrm rot="3571410">
            <a:off x="7641012" y="454531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8"/>
                </a:lnTo>
                <a:lnTo>
                  <a:pt x="0" y="7679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3" name="Freeform 33"/>
          <p:cNvSpPr/>
          <p:nvPr/>
        </p:nvSpPr>
        <p:spPr>
          <a:xfrm rot="3571410">
            <a:off x="9062174" y="480099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9"/>
                </a:lnTo>
                <a:lnTo>
                  <a:pt x="0" y="7679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4" name="Freeform 34"/>
          <p:cNvSpPr/>
          <p:nvPr/>
        </p:nvSpPr>
        <p:spPr>
          <a:xfrm rot="3571410">
            <a:off x="10486476" y="480099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9"/>
                </a:lnTo>
                <a:lnTo>
                  <a:pt x="0" y="7679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5" name="Freeform 35"/>
          <p:cNvSpPr/>
          <p:nvPr/>
        </p:nvSpPr>
        <p:spPr>
          <a:xfrm rot="3571410">
            <a:off x="13331941" y="480099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9"/>
                </a:lnTo>
                <a:lnTo>
                  <a:pt x="0" y="7679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6" name="Freeform 36"/>
          <p:cNvSpPr/>
          <p:nvPr/>
        </p:nvSpPr>
        <p:spPr>
          <a:xfrm rot="3571410">
            <a:off x="11910779" y="480099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9"/>
                </a:lnTo>
                <a:lnTo>
                  <a:pt x="0" y="7679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7" name="Freeform 37"/>
          <p:cNvSpPr/>
          <p:nvPr/>
        </p:nvSpPr>
        <p:spPr>
          <a:xfrm>
            <a:off x="15460230" y="542961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8" name="Freeform 38"/>
          <p:cNvSpPr/>
          <p:nvPr/>
        </p:nvSpPr>
        <p:spPr>
          <a:xfrm rot="3571410">
            <a:off x="14762524" y="480099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9"/>
                </a:lnTo>
                <a:lnTo>
                  <a:pt x="0" y="7679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9" name="AutoShape 39"/>
          <p:cNvSpPr/>
          <p:nvPr/>
        </p:nvSpPr>
        <p:spPr>
          <a:xfrm flipV="1">
            <a:off x="609599" y="3241585"/>
            <a:ext cx="6475071" cy="37465"/>
          </a:xfrm>
          <a:prstGeom prst="line">
            <a:avLst/>
          </a:prstGeom>
          <a:ln w="190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40" name="Group 40"/>
          <p:cNvGrpSpPr/>
          <p:nvPr/>
        </p:nvGrpSpPr>
        <p:grpSpPr>
          <a:xfrm>
            <a:off x="2341314" y="4218152"/>
            <a:ext cx="2399165" cy="4049240"/>
            <a:chOff x="0" y="0"/>
            <a:chExt cx="539114" cy="909902"/>
          </a:xfrm>
        </p:grpSpPr>
        <p:sp>
          <p:nvSpPr>
            <p:cNvPr id="41" name="Freeform 41"/>
            <p:cNvSpPr/>
            <p:nvPr/>
          </p:nvSpPr>
          <p:spPr>
            <a:xfrm>
              <a:off x="0" y="0"/>
              <a:ext cx="539114" cy="909902"/>
            </a:xfrm>
            <a:custGeom>
              <a:avLst/>
              <a:gdLst/>
              <a:ahLst/>
              <a:cxnLst/>
              <a:rect l="l" t="t" r="r" b="b"/>
              <a:pathLst>
                <a:path w="539114" h="909902">
                  <a:moveTo>
                    <a:pt x="96808" y="0"/>
                  </a:moveTo>
                  <a:lnTo>
                    <a:pt x="442307" y="0"/>
                  </a:lnTo>
                  <a:cubicBezTo>
                    <a:pt x="467982" y="0"/>
                    <a:pt x="492605" y="10199"/>
                    <a:pt x="510760" y="28354"/>
                  </a:cubicBezTo>
                  <a:cubicBezTo>
                    <a:pt x="528915" y="46509"/>
                    <a:pt x="539114" y="71133"/>
                    <a:pt x="539114" y="96808"/>
                  </a:cubicBezTo>
                  <a:lnTo>
                    <a:pt x="539114" y="813094"/>
                  </a:lnTo>
                  <a:cubicBezTo>
                    <a:pt x="539114" y="838769"/>
                    <a:pt x="528915" y="863392"/>
                    <a:pt x="510760" y="881547"/>
                  </a:cubicBezTo>
                  <a:cubicBezTo>
                    <a:pt x="492605" y="899702"/>
                    <a:pt x="467982" y="909902"/>
                    <a:pt x="442307" y="909902"/>
                  </a:cubicBezTo>
                  <a:lnTo>
                    <a:pt x="96808" y="909902"/>
                  </a:lnTo>
                  <a:cubicBezTo>
                    <a:pt x="71133" y="909902"/>
                    <a:pt x="46509" y="899702"/>
                    <a:pt x="28354" y="881547"/>
                  </a:cubicBezTo>
                  <a:cubicBezTo>
                    <a:pt x="10199" y="863392"/>
                    <a:pt x="0" y="838769"/>
                    <a:pt x="0" y="813094"/>
                  </a:cubicBezTo>
                  <a:lnTo>
                    <a:pt x="0" y="96808"/>
                  </a:lnTo>
                  <a:cubicBezTo>
                    <a:pt x="0" y="71133"/>
                    <a:pt x="10199" y="46509"/>
                    <a:pt x="28354" y="28354"/>
                  </a:cubicBezTo>
                  <a:cubicBezTo>
                    <a:pt x="46509" y="10199"/>
                    <a:pt x="71133" y="0"/>
                    <a:pt x="96808" y="0"/>
                  </a:cubicBezTo>
                  <a:close/>
                </a:path>
              </a:pathLst>
            </a:custGeom>
            <a:ln w="19050" cap="rnd">
              <a:solidFill>
                <a:srgbClr val="77B254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0" y="-38100"/>
              <a:ext cx="539114" cy="948002"/>
            </a:xfrm>
            <a:prstGeom prst="rect">
              <a:avLst/>
            </a:prstGeom>
          </p:spPr>
          <p:txBody>
            <a:bodyPr lIns="67557" tIns="67557" rIns="67557" bIns="67557" rtlCol="0" anchor="ctr"/>
            <a:lstStyle/>
            <a:p>
              <a:pPr algn="ctr">
                <a:lnSpc>
                  <a:spcPts val="266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515503" y="6851548"/>
            <a:ext cx="2050787" cy="785210"/>
            <a:chOff x="0" y="0"/>
            <a:chExt cx="460831" cy="176444"/>
          </a:xfrm>
        </p:grpSpPr>
        <p:sp>
          <p:nvSpPr>
            <p:cNvPr id="44" name="Freeform 44"/>
            <p:cNvSpPr/>
            <p:nvPr/>
          </p:nvSpPr>
          <p:spPr>
            <a:xfrm>
              <a:off x="0" y="0"/>
              <a:ext cx="460831" cy="176444"/>
            </a:xfrm>
            <a:custGeom>
              <a:avLst/>
              <a:gdLst/>
              <a:ahLst/>
              <a:cxnLst/>
              <a:rect l="l" t="t" r="r" b="b"/>
              <a:pathLst>
                <a:path w="460831" h="176444">
                  <a:moveTo>
                    <a:pt x="88222" y="0"/>
                  </a:moveTo>
                  <a:lnTo>
                    <a:pt x="372609" y="0"/>
                  </a:lnTo>
                  <a:cubicBezTo>
                    <a:pt x="421332" y="0"/>
                    <a:pt x="460831" y="39498"/>
                    <a:pt x="460831" y="88222"/>
                  </a:cubicBezTo>
                  <a:lnTo>
                    <a:pt x="460831" y="88222"/>
                  </a:lnTo>
                  <a:cubicBezTo>
                    <a:pt x="460831" y="136946"/>
                    <a:pt x="421332" y="176444"/>
                    <a:pt x="372609" y="176444"/>
                  </a:cubicBezTo>
                  <a:lnTo>
                    <a:pt x="88222" y="176444"/>
                  </a:lnTo>
                  <a:cubicBezTo>
                    <a:pt x="39498" y="176444"/>
                    <a:pt x="0" y="136946"/>
                    <a:pt x="0" y="88222"/>
                  </a:cubicBezTo>
                  <a:lnTo>
                    <a:pt x="0" y="88222"/>
                  </a:lnTo>
                  <a:cubicBezTo>
                    <a:pt x="0" y="39498"/>
                    <a:pt x="39498" y="0"/>
                    <a:pt x="88222" y="0"/>
                  </a:cubicBezTo>
                  <a:close/>
                </a:path>
              </a:pathLst>
            </a:custGeom>
            <a:ln w="19050" cap="rnd">
              <a:solidFill>
                <a:srgbClr val="77B254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0" y="-38100"/>
              <a:ext cx="460831" cy="214544"/>
            </a:xfrm>
            <a:prstGeom prst="rect">
              <a:avLst/>
            </a:prstGeom>
          </p:spPr>
          <p:txBody>
            <a:bodyPr lIns="67557" tIns="67557" rIns="67557" bIns="67557" rtlCol="0" anchor="ctr"/>
            <a:lstStyle/>
            <a:p>
              <a:pPr algn="ctr">
                <a:lnSpc>
                  <a:spcPts val="266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5083302" y="4218152"/>
            <a:ext cx="2399165" cy="4049240"/>
            <a:chOff x="0" y="0"/>
            <a:chExt cx="539114" cy="909902"/>
          </a:xfrm>
        </p:grpSpPr>
        <p:sp>
          <p:nvSpPr>
            <p:cNvPr id="47" name="Freeform 47"/>
            <p:cNvSpPr/>
            <p:nvPr/>
          </p:nvSpPr>
          <p:spPr>
            <a:xfrm>
              <a:off x="0" y="0"/>
              <a:ext cx="539114" cy="909902"/>
            </a:xfrm>
            <a:custGeom>
              <a:avLst/>
              <a:gdLst/>
              <a:ahLst/>
              <a:cxnLst/>
              <a:rect l="l" t="t" r="r" b="b"/>
              <a:pathLst>
                <a:path w="539114" h="909902">
                  <a:moveTo>
                    <a:pt x="96808" y="0"/>
                  </a:moveTo>
                  <a:lnTo>
                    <a:pt x="442307" y="0"/>
                  </a:lnTo>
                  <a:cubicBezTo>
                    <a:pt x="467982" y="0"/>
                    <a:pt x="492605" y="10199"/>
                    <a:pt x="510760" y="28354"/>
                  </a:cubicBezTo>
                  <a:cubicBezTo>
                    <a:pt x="528915" y="46509"/>
                    <a:pt x="539114" y="71133"/>
                    <a:pt x="539114" y="96808"/>
                  </a:cubicBezTo>
                  <a:lnTo>
                    <a:pt x="539114" y="813094"/>
                  </a:lnTo>
                  <a:cubicBezTo>
                    <a:pt x="539114" y="838769"/>
                    <a:pt x="528915" y="863392"/>
                    <a:pt x="510760" y="881547"/>
                  </a:cubicBezTo>
                  <a:cubicBezTo>
                    <a:pt x="492605" y="899702"/>
                    <a:pt x="467982" y="909902"/>
                    <a:pt x="442307" y="909902"/>
                  </a:cubicBezTo>
                  <a:lnTo>
                    <a:pt x="96808" y="909902"/>
                  </a:lnTo>
                  <a:cubicBezTo>
                    <a:pt x="71133" y="909902"/>
                    <a:pt x="46509" y="899702"/>
                    <a:pt x="28354" y="881547"/>
                  </a:cubicBezTo>
                  <a:cubicBezTo>
                    <a:pt x="10199" y="863392"/>
                    <a:pt x="0" y="838769"/>
                    <a:pt x="0" y="813094"/>
                  </a:cubicBezTo>
                  <a:lnTo>
                    <a:pt x="0" y="96808"/>
                  </a:lnTo>
                  <a:cubicBezTo>
                    <a:pt x="0" y="71133"/>
                    <a:pt x="10199" y="46509"/>
                    <a:pt x="28354" y="28354"/>
                  </a:cubicBezTo>
                  <a:cubicBezTo>
                    <a:pt x="46509" y="10199"/>
                    <a:pt x="71133" y="0"/>
                    <a:pt x="96808" y="0"/>
                  </a:cubicBezTo>
                  <a:close/>
                </a:path>
              </a:pathLst>
            </a:custGeom>
            <a:ln w="19050" cap="rnd">
              <a:solidFill>
                <a:srgbClr val="77B254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0" y="-38100"/>
              <a:ext cx="539114" cy="948002"/>
            </a:xfrm>
            <a:prstGeom prst="rect">
              <a:avLst/>
            </a:prstGeom>
          </p:spPr>
          <p:txBody>
            <a:bodyPr lIns="67557" tIns="67557" rIns="67557" bIns="67557" rtlCol="0" anchor="ctr"/>
            <a:lstStyle/>
            <a:p>
              <a:pPr algn="ctr">
                <a:lnSpc>
                  <a:spcPts val="266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5257491" y="6995965"/>
            <a:ext cx="2050787" cy="1046326"/>
            <a:chOff x="0" y="0"/>
            <a:chExt cx="460831" cy="235119"/>
          </a:xfrm>
        </p:grpSpPr>
        <p:sp>
          <p:nvSpPr>
            <p:cNvPr id="50" name="Freeform 50"/>
            <p:cNvSpPr/>
            <p:nvPr/>
          </p:nvSpPr>
          <p:spPr>
            <a:xfrm>
              <a:off x="0" y="0"/>
              <a:ext cx="460831" cy="235119"/>
            </a:xfrm>
            <a:custGeom>
              <a:avLst/>
              <a:gdLst/>
              <a:ahLst/>
              <a:cxnLst/>
              <a:rect l="l" t="t" r="r" b="b"/>
              <a:pathLst>
                <a:path w="460831" h="235119">
                  <a:moveTo>
                    <a:pt x="113253" y="0"/>
                  </a:moveTo>
                  <a:lnTo>
                    <a:pt x="347578" y="0"/>
                  </a:lnTo>
                  <a:cubicBezTo>
                    <a:pt x="410126" y="0"/>
                    <a:pt x="460831" y="50705"/>
                    <a:pt x="460831" y="113253"/>
                  </a:cubicBezTo>
                  <a:lnTo>
                    <a:pt x="460831" y="121866"/>
                  </a:lnTo>
                  <a:cubicBezTo>
                    <a:pt x="460831" y="151903"/>
                    <a:pt x="448899" y="180709"/>
                    <a:pt x="427660" y="201948"/>
                  </a:cubicBezTo>
                  <a:cubicBezTo>
                    <a:pt x="406421" y="223187"/>
                    <a:pt x="377614" y="235119"/>
                    <a:pt x="347578" y="235119"/>
                  </a:cubicBezTo>
                  <a:lnTo>
                    <a:pt x="113253" y="235119"/>
                  </a:lnTo>
                  <a:cubicBezTo>
                    <a:pt x="83216" y="235119"/>
                    <a:pt x="54410" y="223187"/>
                    <a:pt x="33171" y="201948"/>
                  </a:cubicBezTo>
                  <a:cubicBezTo>
                    <a:pt x="11932" y="180709"/>
                    <a:pt x="0" y="151903"/>
                    <a:pt x="0" y="121866"/>
                  </a:cubicBezTo>
                  <a:lnTo>
                    <a:pt x="0" y="113253"/>
                  </a:lnTo>
                  <a:cubicBezTo>
                    <a:pt x="0" y="50705"/>
                    <a:pt x="50705" y="0"/>
                    <a:pt x="113253" y="0"/>
                  </a:cubicBezTo>
                  <a:close/>
                </a:path>
              </a:pathLst>
            </a:custGeom>
            <a:ln w="19050" cap="rnd">
              <a:solidFill>
                <a:srgbClr val="77B254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TextBox 51"/>
            <p:cNvSpPr txBox="1"/>
            <p:nvPr/>
          </p:nvSpPr>
          <p:spPr>
            <a:xfrm>
              <a:off x="0" y="-38100"/>
              <a:ext cx="460831" cy="273219"/>
            </a:xfrm>
            <a:prstGeom prst="rect">
              <a:avLst/>
            </a:prstGeom>
          </p:spPr>
          <p:txBody>
            <a:bodyPr lIns="67557" tIns="67557" rIns="67557" bIns="67557" rtlCol="0" anchor="ctr"/>
            <a:lstStyle/>
            <a:p>
              <a:pPr algn="ctr">
                <a:lnSpc>
                  <a:spcPts val="266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7721239" y="4218152"/>
            <a:ext cx="2347169" cy="4049240"/>
            <a:chOff x="0" y="0"/>
            <a:chExt cx="539114" cy="930058"/>
          </a:xfrm>
        </p:grpSpPr>
        <p:sp>
          <p:nvSpPr>
            <p:cNvPr id="53" name="Freeform 53"/>
            <p:cNvSpPr/>
            <p:nvPr/>
          </p:nvSpPr>
          <p:spPr>
            <a:xfrm>
              <a:off x="0" y="0"/>
              <a:ext cx="539114" cy="930058"/>
            </a:xfrm>
            <a:custGeom>
              <a:avLst/>
              <a:gdLst/>
              <a:ahLst/>
              <a:cxnLst/>
              <a:rect l="l" t="t" r="r" b="b"/>
              <a:pathLst>
                <a:path w="539114" h="930058">
                  <a:moveTo>
                    <a:pt x="98952" y="0"/>
                  </a:moveTo>
                  <a:lnTo>
                    <a:pt x="440162" y="0"/>
                  </a:lnTo>
                  <a:cubicBezTo>
                    <a:pt x="466406" y="0"/>
                    <a:pt x="491575" y="10425"/>
                    <a:pt x="510132" y="28982"/>
                  </a:cubicBezTo>
                  <a:cubicBezTo>
                    <a:pt x="528689" y="47540"/>
                    <a:pt x="539114" y="72708"/>
                    <a:pt x="539114" y="98952"/>
                  </a:cubicBezTo>
                  <a:lnTo>
                    <a:pt x="539114" y="831106"/>
                  </a:lnTo>
                  <a:cubicBezTo>
                    <a:pt x="539114" y="885756"/>
                    <a:pt x="494812" y="930058"/>
                    <a:pt x="440162" y="930058"/>
                  </a:cubicBezTo>
                  <a:lnTo>
                    <a:pt x="98952" y="930058"/>
                  </a:lnTo>
                  <a:cubicBezTo>
                    <a:pt x="72708" y="930058"/>
                    <a:pt x="47540" y="919633"/>
                    <a:pt x="28982" y="901076"/>
                  </a:cubicBezTo>
                  <a:cubicBezTo>
                    <a:pt x="10425" y="882519"/>
                    <a:pt x="0" y="857350"/>
                    <a:pt x="0" y="831106"/>
                  </a:cubicBezTo>
                  <a:lnTo>
                    <a:pt x="0" y="98952"/>
                  </a:lnTo>
                  <a:cubicBezTo>
                    <a:pt x="0" y="72708"/>
                    <a:pt x="10425" y="47540"/>
                    <a:pt x="28982" y="28982"/>
                  </a:cubicBezTo>
                  <a:cubicBezTo>
                    <a:pt x="47540" y="10425"/>
                    <a:pt x="72708" y="0"/>
                    <a:pt x="98952" y="0"/>
                  </a:cubicBezTo>
                  <a:close/>
                </a:path>
              </a:pathLst>
            </a:custGeom>
            <a:ln w="19050" cap="rnd">
              <a:solidFill>
                <a:srgbClr val="77B254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TextBox 54"/>
            <p:cNvSpPr txBox="1"/>
            <p:nvPr/>
          </p:nvSpPr>
          <p:spPr>
            <a:xfrm>
              <a:off x="0" y="-38100"/>
              <a:ext cx="539114" cy="968158"/>
            </a:xfrm>
            <a:prstGeom prst="rect">
              <a:avLst/>
            </a:prstGeom>
          </p:spPr>
          <p:txBody>
            <a:bodyPr lIns="66093" tIns="66093" rIns="66093" bIns="66093" rtlCol="0" anchor="ctr"/>
            <a:lstStyle/>
            <a:p>
              <a:pPr algn="ctr">
                <a:lnSpc>
                  <a:spcPts val="266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891653" y="6834676"/>
            <a:ext cx="2006341" cy="1306807"/>
            <a:chOff x="0" y="0"/>
            <a:chExt cx="2675122" cy="1742409"/>
          </a:xfrm>
        </p:grpSpPr>
        <p:sp>
          <p:nvSpPr>
            <p:cNvPr id="56" name="Freeform 56"/>
            <p:cNvSpPr/>
            <p:nvPr/>
          </p:nvSpPr>
          <p:spPr>
            <a:xfrm>
              <a:off x="63127" y="190895"/>
              <a:ext cx="2548868" cy="1291753"/>
            </a:xfrm>
            <a:custGeom>
              <a:avLst/>
              <a:gdLst/>
              <a:ahLst/>
              <a:cxnLst/>
              <a:rect l="l" t="t" r="r" b="b"/>
              <a:pathLst>
                <a:path w="2548868" h="1291753">
                  <a:moveTo>
                    <a:pt x="0" y="0"/>
                  </a:moveTo>
                  <a:lnTo>
                    <a:pt x="2548868" y="0"/>
                  </a:lnTo>
                  <a:lnTo>
                    <a:pt x="2548868" y="1291753"/>
                  </a:lnTo>
                  <a:lnTo>
                    <a:pt x="0" y="129175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14838" r="-74417"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57" name="Group 57"/>
            <p:cNvGrpSpPr/>
            <p:nvPr/>
          </p:nvGrpSpPr>
          <p:grpSpPr>
            <a:xfrm>
              <a:off x="0" y="0"/>
              <a:ext cx="2675122" cy="1742409"/>
              <a:chOff x="0" y="0"/>
              <a:chExt cx="460831" cy="300157"/>
            </a:xfrm>
          </p:grpSpPr>
          <p:sp>
            <p:nvSpPr>
              <p:cNvPr id="58" name="Freeform 58"/>
              <p:cNvSpPr/>
              <p:nvPr/>
            </p:nvSpPr>
            <p:spPr>
              <a:xfrm>
                <a:off x="0" y="0"/>
                <a:ext cx="460831" cy="300157"/>
              </a:xfrm>
              <a:custGeom>
                <a:avLst/>
                <a:gdLst/>
                <a:ahLst/>
                <a:cxnLst/>
                <a:rect l="l" t="t" r="r" b="b"/>
                <a:pathLst>
                  <a:path w="460831" h="300157">
                    <a:moveTo>
                      <a:pt x="115762" y="0"/>
                    </a:moveTo>
                    <a:lnTo>
                      <a:pt x="345069" y="0"/>
                    </a:lnTo>
                    <a:cubicBezTo>
                      <a:pt x="409002" y="0"/>
                      <a:pt x="460831" y="51828"/>
                      <a:pt x="460831" y="115762"/>
                    </a:cubicBezTo>
                    <a:lnTo>
                      <a:pt x="460831" y="184395"/>
                    </a:lnTo>
                    <a:cubicBezTo>
                      <a:pt x="460831" y="248328"/>
                      <a:pt x="409002" y="300157"/>
                      <a:pt x="345069" y="300157"/>
                    </a:cubicBezTo>
                    <a:lnTo>
                      <a:pt x="115762" y="300157"/>
                    </a:lnTo>
                    <a:cubicBezTo>
                      <a:pt x="85060" y="300157"/>
                      <a:pt x="55615" y="287960"/>
                      <a:pt x="33906" y="266251"/>
                    </a:cubicBezTo>
                    <a:cubicBezTo>
                      <a:pt x="12196" y="244541"/>
                      <a:pt x="0" y="215097"/>
                      <a:pt x="0" y="184395"/>
                    </a:cubicBezTo>
                    <a:lnTo>
                      <a:pt x="0" y="115762"/>
                    </a:lnTo>
                    <a:cubicBezTo>
                      <a:pt x="0" y="51828"/>
                      <a:pt x="51828" y="0"/>
                      <a:pt x="115762" y="0"/>
                    </a:cubicBezTo>
                    <a:close/>
                  </a:path>
                </a:pathLst>
              </a:custGeom>
              <a:ln w="19050" cap="rnd">
                <a:solidFill>
                  <a:srgbClr val="77B254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" name="TextBox 59"/>
              <p:cNvSpPr txBox="1"/>
              <p:nvPr/>
            </p:nvSpPr>
            <p:spPr>
              <a:xfrm>
                <a:off x="0" y="-38100"/>
                <a:ext cx="460831" cy="338257"/>
              </a:xfrm>
              <a:prstGeom prst="rect">
                <a:avLst/>
              </a:prstGeom>
            </p:spPr>
            <p:txBody>
              <a:bodyPr lIns="66093" tIns="66093" rIns="66093" bIns="66093" rtlCol="0" anchor="ctr"/>
              <a:lstStyle/>
              <a:p>
                <a:pPr algn="ctr">
                  <a:lnSpc>
                    <a:spcPts val="2660"/>
                  </a:lnSpc>
                  <a:spcBef>
                    <a:spcPct val="0"/>
                  </a:spcBef>
                </a:pPr>
                <a:endParaRPr/>
              </a:p>
            </p:txBody>
          </p:sp>
        </p:grpSp>
      </p:grpSp>
      <p:grpSp>
        <p:nvGrpSpPr>
          <p:cNvPr id="60" name="Group 60"/>
          <p:cNvGrpSpPr/>
          <p:nvPr/>
        </p:nvGrpSpPr>
        <p:grpSpPr>
          <a:xfrm>
            <a:off x="10317086" y="4218152"/>
            <a:ext cx="2399165" cy="4049240"/>
            <a:chOff x="0" y="0"/>
            <a:chExt cx="539114" cy="909902"/>
          </a:xfrm>
        </p:grpSpPr>
        <p:sp>
          <p:nvSpPr>
            <p:cNvPr id="61" name="Freeform 61"/>
            <p:cNvSpPr/>
            <p:nvPr/>
          </p:nvSpPr>
          <p:spPr>
            <a:xfrm>
              <a:off x="0" y="0"/>
              <a:ext cx="539114" cy="909902"/>
            </a:xfrm>
            <a:custGeom>
              <a:avLst/>
              <a:gdLst/>
              <a:ahLst/>
              <a:cxnLst/>
              <a:rect l="l" t="t" r="r" b="b"/>
              <a:pathLst>
                <a:path w="539114" h="909902">
                  <a:moveTo>
                    <a:pt x="96808" y="0"/>
                  </a:moveTo>
                  <a:lnTo>
                    <a:pt x="442307" y="0"/>
                  </a:lnTo>
                  <a:cubicBezTo>
                    <a:pt x="467982" y="0"/>
                    <a:pt x="492605" y="10199"/>
                    <a:pt x="510760" y="28354"/>
                  </a:cubicBezTo>
                  <a:cubicBezTo>
                    <a:pt x="528915" y="46509"/>
                    <a:pt x="539114" y="71133"/>
                    <a:pt x="539114" y="96808"/>
                  </a:cubicBezTo>
                  <a:lnTo>
                    <a:pt x="539114" y="813094"/>
                  </a:lnTo>
                  <a:cubicBezTo>
                    <a:pt x="539114" y="838769"/>
                    <a:pt x="528915" y="863392"/>
                    <a:pt x="510760" y="881547"/>
                  </a:cubicBezTo>
                  <a:cubicBezTo>
                    <a:pt x="492605" y="899702"/>
                    <a:pt x="467982" y="909902"/>
                    <a:pt x="442307" y="909902"/>
                  </a:cubicBezTo>
                  <a:lnTo>
                    <a:pt x="96808" y="909902"/>
                  </a:lnTo>
                  <a:cubicBezTo>
                    <a:pt x="71133" y="909902"/>
                    <a:pt x="46509" y="899702"/>
                    <a:pt x="28354" y="881547"/>
                  </a:cubicBezTo>
                  <a:cubicBezTo>
                    <a:pt x="10199" y="863392"/>
                    <a:pt x="0" y="838769"/>
                    <a:pt x="0" y="813094"/>
                  </a:cubicBezTo>
                  <a:lnTo>
                    <a:pt x="0" y="96808"/>
                  </a:lnTo>
                  <a:cubicBezTo>
                    <a:pt x="0" y="71133"/>
                    <a:pt x="10199" y="46509"/>
                    <a:pt x="28354" y="28354"/>
                  </a:cubicBezTo>
                  <a:cubicBezTo>
                    <a:pt x="46509" y="10199"/>
                    <a:pt x="71133" y="0"/>
                    <a:pt x="96808" y="0"/>
                  </a:cubicBezTo>
                  <a:close/>
                </a:path>
              </a:pathLst>
            </a:custGeom>
            <a:ln w="19050" cap="rnd">
              <a:solidFill>
                <a:srgbClr val="77B254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TextBox 62"/>
            <p:cNvSpPr txBox="1"/>
            <p:nvPr/>
          </p:nvSpPr>
          <p:spPr>
            <a:xfrm>
              <a:off x="0" y="-38100"/>
              <a:ext cx="539114" cy="948002"/>
            </a:xfrm>
            <a:prstGeom prst="rect">
              <a:avLst/>
            </a:prstGeom>
          </p:spPr>
          <p:txBody>
            <a:bodyPr lIns="67557" tIns="67557" rIns="67557" bIns="67557" rtlCol="0" anchor="ctr"/>
            <a:lstStyle/>
            <a:p>
              <a:pPr algn="ctr">
                <a:lnSpc>
                  <a:spcPts val="266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3" name="TextBox 63"/>
          <p:cNvSpPr txBox="1"/>
          <p:nvPr/>
        </p:nvSpPr>
        <p:spPr>
          <a:xfrm>
            <a:off x="10317086" y="5310220"/>
            <a:ext cx="2399165" cy="13750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87700" lvl="1" indent="-143850" algn="l">
              <a:lnSpc>
                <a:spcPts val="1865"/>
              </a:lnSpc>
              <a:buFont typeface="Arial"/>
              <a:buChar char="•"/>
            </a:pPr>
            <a:r>
              <a:rPr lang="en-US" sz="133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Top 10 feature selected using SelectKBest(f_classif).           </a:t>
            </a:r>
          </a:p>
          <a:p>
            <a:pPr marL="287700" lvl="1" indent="-143850" algn="l">
              <a:lnSpc>
                <a:spcPts val="1865"/>
              </a:lnSpc>
              <a:buFont typeface="Arial"/>
              <a:buChar char="•"/>
            </a:pPr>
            <a:r>
              <a:rPr lang="en-US" sz="133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Based on the strogest relationship with churn.</a:t>
            </a:r>
          </a:p>
          <a:p>
            <a:pPr algn="l">
              <a:lnSpc>
                <a:spcPts val="1865"/>
              </a:lnSpc>
            </a:pPr>
            <a:endParaRPr lang="en-US" sz="1332">
              <a:solidFill>
                <a:srgbClr val="FFFFF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64" name="Freeform 64"/>
          <p:cNvSpPr/>
          <p:nvPr/>
        </p:nvSpPr>
        <p:spPr>
          <a:xfrm>
            <a:off x="10707333" y="6499130"/>
            <a:ext cx="1618674" cy="1398743"/>
          </a:xfrm>
          <a:custGeom>
            <a:avLst/>
            <a:gdLst/>
            <a:ahLst/>
            <a:cxnLst/>
            <a:rect l="l" t="t" r="r" b="b"/>
            <a:pathLst>
              <a:path w="1618674" h="1398743">
                <a:moveTo>
                  <a:pt x="0" y="0"/>
                </a:moveTo>
                <a:lnTo>
                  <a:pt x="1618674" y="0"/>
                </a:lnTo>
                <a:lnTo>
                  <a:pt x="1618674" y="1398744"/>
                </a:lnTo>
                <a:lnTo>
                  <a:pt x="0" y="1398744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16559" t="-113033" r="-58605" b="-47173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5" name="Group 65"/>
          <p:cNvGrpSpPr/>
          <p:nvPr/>
        </p:nvGrpSpPr>
        <p:grpSpPr>
          <a:xfrm>
            <a:off x="10491275" y="6499130"/>
            <a:ext cx="2050787" cy="1406752"/>
            <a:chOff x="0" y="0"/>
            <a:chExt cx="460831" cy="316110"/>
          </a:xfrm>
        </p:grpSpPr>
        <p:sp>
          <p:nvSpPr>
            <p:cNvPr id="66" name="Freeform 66"/>
            <p:cNvSpPr/>
            <p:nvPr/>
          </p:nvSpPr>
          <p:spPr>
            <a:xfrm>
              <a:off x="0" y="0"/>
              <a:ext cx="460831" cy="316110"/>
            </a:xfrm>
            <a:custGeom>
              <a:avLst/>
              <a:gdLst/>
              <a:ahLst/>
              <a:cxnLst/>
              <a:rect l="l" t="t" r="r" b="b"/>
              <a:pathLst>
                <a:path w="460831" h="316110">
                  <a:moveTo>
                    <a:pt x="113253" y="0"/>
                  </a:moveTo>
                  <a:lnTo>
                    <a:pt x="347578" y="0"/>
                  </a:lnTo>
                  <a:cubicBezTo>
                    <a:pt x="410126" y="0"/>
                    <a:pt x="460831" y="50705"/>
                    <a:pt x="460831" y="113253"/>
                  </a:cubicBezTo>
                  <a:lnTo>
                    <a:pt x="460831" y="202857"/>
                  </a:lnTo>
                  <a:cubicBezTo>
                    <a:pt x="460831" y="265405"/>
                    <a:pt x="410126" y="316110"/>
                    <a:pt x="347578" y="316110"/>
                  </a:cubicBezTo>
                  <a:lnTo>
                    <a:pt x="113253" y="316110"/>
                  </a:lnTo>
                  <a:cubicBezTo>
                    <a:pt x="83216" y="316110"/>
                    <a:pt x="54410" y="304178"/>
                    <a:pt x="33171" y="282939"/>
                  </a:cubicBezTo>
                  <a:cubicBezTo>
                    <a:pt x="11932" y="261700"/>
                    <a:pt x="0" y="232894"/>
                    <a:pt x="0" y="202857"/>
                  </a:cubicBezTo>
                  <a:lnTo>
                    <a:pt x="0" y="113253"/>
                  </a:lnTo>
                  <a:cubicBezTo>
                    <a:pt x="0" y="50705"/>
                    <a:pt x="50705" y="0"/>
                    <a:pt x="113253" y="0"/>
                  </a:cubicBezTo>
                  <a:close/>
                </a:path>
              </a:pathLst>
            </a:custGeom>
            <a:ln w="19050" cap="rnd">
              <a:solidFill>
                <a:srgbClr val="77B254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7" name="TextBox 67"/>
            <p:cNvSpPr txBox="1"/>
            <p:nvPr/>
          </p:nvSpPr>
          <p:spPr>
            <a:xfrm>
              <a:off x="0" y="-38100"/>
              <a:ext cx="460831" cy="354210"/>
            </a:xfrm>
            <a:prstGeom prst="rect">
              <a:avLst/>
            </a:prstGeom>
          </p:spPr>
          <p:txBody>
            <a:bodyPr lIns="67557" tIns="67557" rIns="67557" bIns="67557" rtlCol="0" anchor="ctr"/>
            <a:lstStyle/>
            <a:p>
              <a:pPr algn="ctr">
                <a:lnSpc>
                  <a:spcPts val="266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68" name="Group 68"/>
          <p:cNvGrpSpPr/>
          <p:nvPr/>
        </p:nvGrpSpPr>
        <p:grpSpPr>
          <a:xfrm>
            <a:off x="12817344" y="4218152"/>
            <a:ext cx="2543678" cy="4049240"/>
            <a:chOff x="0" y="0"/>
            <a:chExt cx="539114" cy="858208"/>
          </a:xfrm>
        </p:grpSpPr>
        <p:sp>
          <p:nvSpPr>
            <p:cNvPr id="69" name="Freeform 69"/>
            <p:cNvSpPr/>
            <p:nvPr/>
          </p:nvSpPr>
          <p:spPr>
            <a:xfrm>
              <a:off x="0" y="0"/>
              <a:ext cx="539114" cy="858208"/>
            </a:xfrm>
            <a:custGeom>
              <a:avLst/>
              <a:gdLst/>
              <a:ahLst/>
              <a:cxnLst/>
              <a:rect l="l" t="t" r="r" b="b"/>
              <a:pathLst>
                <a:path w="539114" h="858208">
                  <a:moveTo>
                    <a:pt x="91308" y="0"/>
                  </a:moveTo>
                  <a:lnTo>
                    <a:pt x="447807" y="0"/>
                  </a:lnTo>
                  <a:cubicBezTo>
                    <a:pt x="472023" y="0"/>
                    <a:pt x="495248" y="9620"/>
                    <a:pt x="512371" y="26743"/>
                  </a:cubicBezTo>
                  <a:cubicBezTo>
                    <a:pt x="529495" y="43867"/>
                    <a:pt x="539114" y="67091"/>
                    <a:pt x="539114" y="91308"/>
                  </a:cubicBezTo>
                  <a:lnTo>
                    <a:pt x="539114" y="766900"/>
                  </a:lnTo>
                  <a:cubicBezTo>
                    <a:pt x="539114" y="791116"/>
                    <a:pt x="529495" y="814341"/>
                    <a:pt x="512371" y="831464"/>
                  </a:cubicBezTo>
                  <a:cubicBezTo>
                    <a:pt x="495248" y="848588"/>
                    <a:pt x="472023" y="858208"/>
                    <a:pt x="447807" y="858208"/>
                  </a:cubicBezTo>
                  <a:lnTo>
                    <a:pt x="91308" y="858208"/>
                  </a:lnTo>
                  <a:cubicBezTo>
                    <a:pt x="67091" y="858208"/>
                    <a:pt x="43867" y="848588"/>
                    <a:pt x="26743" y="831464"/>
                  </a:cubicBezTo>
                  <a:cubicBezTo>
                    <a:pt x="9620" y="814341"/>
                    <a:pt x="0" y="791116"/>
                    <a:pt x="0" y="766900"/>
                  </a:cubicBezTo>
                  <a:lnTo>
                    <a:pt x="0" y="91308"/>
                  </a:lnTo>
                  <a:cubicBezTo>
                    <a:pt x="0" y="67091"/>
                    <a:pt x="9620" y="43867"/>
                    <a:pt x="26743" y="26743"/>
                  </a:cubicBezTo>
                  <a:cubicBezTo>
                    <a:pt x="43867" y="9620"/>
                    <a:pt x="67091" y="0"/>
                    <a:pt x="91308" y="0"/>
                  </a:cubicBezTo>
                  <a:close/>
                </a:path>
              </a:pathLst>
            </a:custGeom>
            <a:ln w="19050" cap="rnd">
              <a:solidFill>
                <a:srgbClr val="77B254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0" name="TextBox 70"/>
            <p:cNvSpPr txBox="1"/>
            <p:nvPr/>
          </p:nvSpPr>
          <p:spPr>
            <a:xfrm>
              <a:off x="0" y="-38100"/>
              <a:ext cx="539114" cy="896308"/>
            </a:xfrm>
            <a:prstGeom prst="rect">
              <a:avLst/>
            </a:prstGeom>
          </p:spPr>
          <p:txBody>
            <a:bodyPr lIns="71627" tIns="71627" rIns="71627" bIns="71627" rtlCol="0" anchor="ctr"/>
            <a:lstStyle/>
            <a:p>
              <a:pPr algn="ctr">
                <a:lnSpc>
                  <a:spcPts val="266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71" name="Freeform 71"/>
          <p:cNvSpPr/>
          <p:nvPr/>
        </p:nvSpPr>
        <p:spPr>
          <a:xfrm>
            <a:off x="13166062" y="6499130"/>
            <a:ext cx="1846244" cy="1398743"/>
          </a:xfrm>
          <a:custGeom>
            <a:avLst/>
            <a:gdLst/>
            <a:ahLst/>
            <a:cxnLst/>
            <a:rect l="l" t="t" r="r" b="b"/>
            <a:pathLst>
              <a:path w="1846244" h="1398743">
                <a:moveTo>
                  <a:pt x="0" y="0"/>
                </a:moveTo>
                <a:lnTo>
                  <a:pt x="1846243" y="0"/>
                </a:lnTo>
                <a:lnTo>
                  <a:pt x="1846243" y="1398744"/>
                </a:lnTo>
                <a:lnTo>
                  <a:pt x="0" y="1398744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b="-66335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2" name="Group 72"/>
          <p:cNvGrpSpPr/>
          <p:nvPr/>
        </p:nvGrpSpPr>
        <p:grpSpPr>
          <a:xfrm>
            <a:off x="13020699" y="6499130"/>
            <a:ext cx="2050787" cy="1406752"/>
            <a:chOff x="0" y="0"/>
            <a:chExt cx="460831" cy="316110"/>
          </a:xfrm>
        </p:grpSpPr>
        <p:sp>
          <p:nvSpPr>
            <p:cNvPr id="73" name="Freeform 73"/>
            <p:cNvSpPr/>
            <p:nvPr/>
          </p:nvSpPr>
          <p:spPr>
            <a:xfrm>
              <a:off x="0" y="0"/>
              <a:ext cx="460831" cy="316110"/>
            </a:xfrm>
            <a:custGeom>
              <a:avLst/>
              <a:gdLst/>
              <a:ahLst/>
              <a:cxnLst/>
              <a:rect l="l" t="t" r="r" b="b"/>
              <a:pathLst>
                <a:path w="460831" h="316110">
                  <a:moveTo>
                    <a:pt x="113253" y="0"/>
                  </a:moveTo>
                  <a:lnTo>
                    <a:pt x="347578" y="0"/>
                  </a:lnTo>
                  <a:cubicBezTo>
                    <a:pt x="410126" y="0"/>
                    <a:pt x="460831" y="50705"/>
                    <a:pt x="460831" y="113253"/>
                  </a:cubicBezTo>
                  <a:lnTo>
                    <a:pt x="460831" y="202857"/>
                  </a:lnTo>
                  <a:cubicBezTo>
                    <a:pt x="460831" y="265405"/>
                    <a:pt x="410126" y="316110"/>
                    <a:pt x="347578" y="316110"/>
                  </a:cubicBezTo>
                  <a:lnTo>
                    <a:pt x="113253" y="316110"/>
                  </a:lnTo>
                  <a:cubicBezTo>
                    <a:pt x="83216" y="316110"/>
                    <a:pt x="54410" y="304178"/>
                    <a:pt x="33171" y="282939"/>
                  </a:cubicBezTo>
                  <a:cubicBezTo>
                    <a:pt x="11932" y="261700"/>
                    <a:pt x="0" y="232894"/>
                    <a:pt x="0" y="202857"/>
                  </a:cubicBezTo>
                  <a:lnTo>
                    <a:pt x="0" y="113253"/>
                  </a:lnTo>
                  <a:cubicBezTo>
                    <a:pt x="0" y="50705"/>
                    <a:pt x="50705" y="0"/>
                    <a:pt x="113253" y="0"/>
                  </a:cubicBezTo>
                  <a:close/>
                </a:path>
              </a:pathLst>
            </a:custGeom>
            <a:ln w="19050" cap="rnd">
              <a:solidFill>
                <a:srgbClr val="77B254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4" name="TextBox 74"/>
            <p:cNvSpPr txBox="1"/>
            <p:nvPr/>
          </p:nvSpPr>
          <p:spPr>
            <a:xfrm>
              <a:off x="0" y="-38100"/>
              <a:ext cx="460831" cy="354210"/>
            </a:xfrm>
            <a:prstGeom prst="rect">
              <a:avLst/>
            </a:prstGeom>
          </p:spPr>
          <p:txBody>
            <a:bodyPr lIns="67557" tIns="67557" rIns="67557" bIns="67557" rtlCol="0" anchor="ctr"/>
            <a:lstStyle/>
            <a:p>
              <a:pPr algn="ctr">
                <a:lnSpc>
                  <a:spcPts val="266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75" name="TextBox 75"/>
          <p:cNvSpPr txBox="1"/>
          <p:nvPr/>
        </p:nvSpPr>
        <p:spPr>
          <a:xfrm>
            <a:off x="5083302" y="5310220"/>
            <a:ext cx="2399165" cy="18235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87700" lvl="1" indent="-143850" algn="l">
              <a:lnSpc>
                <a:spcPts val="1865"/>
              </a:lnSpc>
              <a:buFont typeface="Arial"/>
              <a:buChar char="•"/>
            </a:pPr>
            <a:r>
              <a:rPr lang="en-US" sz="133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Customer_ID column                   removed</a:t>
            </a:r>
          </a:p>
          <a:p>
            <a:pPr marL="287700" lvl="1" indent="-143850" algn="l">
              <a:lnSpc>
                <a:spcPts val="1865"/>
              </a:lnSpc>
              <a:buFont typeface="Arial"/>
              <a:buChar char="•"/>
            </a:pPr>
            <a:r>
              <a:rPr lang="en-US" sz="133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It does not provide any </a:t>
            </a:r>
          </a:p>
          <a:p>
            <a:pPr algn="l">
              <a:lnSpc>
                <a:spcPts val="1865"/>
              </a:lnSpc>
            </a:pPr>
            <a:r>
              <a:rPr lang="en-US" sz="133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     predictive value</a:t>
            </a:r>
          </a:p>
          <a:p>
            <a:pPr marL="287700" lvl="1" indent="-143850" algn="l">
              <a:lnSpc>
                <a:spcPts val="1865"/>
              </a:lnSpc>
              <a:buFont typeface="Arial"/>
              <a:buChar char="•"/>
            </a:pPr>
            <a:r>
              <a:rPr lang="en-US" sz="133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“churn” converted to numeric</a:t>
            </a:r>
          </a:p>
          <a:p>
            <a:pPr marL="287700" lvl="1" indent="-143850" algn="l">
              <a:lnSpc>
                <a:spcPts val="1865"/>
              </a:lnSpc>
              <a:buFont typeface="Arial"/>
              <a:buChar char="•"/>
            </a:pPr>
            <a:r>
              <a:rPr lang="en-US" sz="133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Binary values verified</a:t>
            </a:r>
          </a:p>
          <a:p>
            <a:pPr algn="l">
              <a:lnSpc>
                <a:spcPts val="1865"/>
              </a:lnSpc>
            </a:pPr>
            <a:endParaRPr lang="en-US" sz="1332">
              <a:solidFill>
                <a:srgbClr val="FFFFF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76" name="Freeform 76"/>
          <p:cNvSpPr/>
          <p:nvPr/>
        </p:nvSpPr>
        <p:spPr>
          <a:xfrm>
            <a:off x="1596246" y="8871828"/>
            <a:ext cx="14929468" cy="1040157"/>
          </a:xfrm>
          <a:custGeom>
            <a:avLst/>
            <a:gdLst/>
            <a:ahLst/>
            <a:cxnLst/>
            <a:rect l="l" t="t" r="r" b="b"/>
            <a:pathLst>
              <a:path w="14929468" h="1040157">
                <a:moveTo>
                  <a:pt x="0" y="0"/>
                </a:moveTo>
                <a:lnTo>
                  <a:pt x="14929468" y="0"/>
                </a:lnTo>
                <a:lnTo>
                  <a:pt x="14929468" y="1040157"/>
                </a:lnTo>
                <a:lnTo>
                  <a:pt x="0" y="1040157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t="-23871" b="-14597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7" name="Freeform 77"/>
          <p:cNvSpPr/>
          <p:nvPr/>
        </p:nvSpPr>
        <p:spPr>
          <a:xfrm>
            <a:off x="2521570" y="7050661"/>
            <a:ext cx="1873361" cy="468467"/>
          </a:xfrm>
          <a:custGeom>
            <a:avLst/>
            <a:gdLst/>
            <a:ahLst/>
            <a:cxnLst/>
            <a:rect l="l" t="t" r="r" b="b"/>
            <a:pathLst>
              <a:path w="1873361" h="468467">
                <a:moveTo>
                  <a:pt x="0" y="0"/>
                </a:moveTo>
                <a:lnTo>
                  <a:pt x="1873362" y="0"/>
                </a:lnTo>
                <a:lnTo>
                  <a:pt x="1873362" y="468466"/>
                </a:lnTo>
                <a:lnTo>
                  <a:pt x="0" y="468466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t="-379136" r="-8632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8" name="Freeform 78"/>
          <p:cNvSpPr/>
          <p:nvPr/>
        </p:nvSpPr>
        <p:spPr>
          <a:xfrm>
            <a:off x="5284223" y="7077446"/>
            <a:ext cx="1976695" cy="703728"/>
          </a:xfrm>
          <a:custGeom>
            <a:avLst/>
            <a:gdLst/>
            <a:ahLst/>
            <a:cxnLst/>
            <a:rect l="l" t="t" r="r" b="b"/>
            <a:pathLst>
              <a:path w="1976695" h="703728">
                <a:moveTo>
                  <a:pt x="0" y="0"/>
                </a:moveTo>
                <a:lnTo>
                  <a:pt x="1976694" y="0"/>
                </a:lnTo>
                <a:lnTo>
                  <a:pt x="1976694" y="703728"/>
                </a:lnTo>
                <a:lnTo>
                  <a:pt x="0" y="703728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9" name="TextBox 79"/>
          <p:cNvSpPr txBox="1"/>
          <p:nvPr/>
        </p:nvSpPr>
        <p:spPr>
          <a:xfrm>
            <a:off x="761760" y="2269835"/>
            <a:ext cx="7495537" cy="19437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840"/>
              </a:lnSpc>
            </a:pPr>
            <a:r>
              <a:rPr lang="en-US" sz="5600" dirty="0">
                <a:solidFill>
                  <a:srgbClr val="C1E59F"/>
                </a:solidFill>
                <a:latin typeface="Anton"/>
                <a:ea typeface="Anton"/>
                <a:cs typeface="Anton"/>
                <a:sym typeface="Anton"/>
              </a:rPr>
              <a:t>05 DATA PREPARATION</a:t>
            </a:r>
          </a:p>
          <a:p>
            <a:pPr algn="l">
              <a:lnSpc>
                <a:spcPts val="7840"/>
              </a:lnSpc>
            </a:pPr>
            <a:endParaRPr lang="en-US" sz="5600" dirty="0">
              <a:solidFill>
                <a:srgbClr val="C1E59F"/>
              </a:solidFill>
              <a:latin typeface="Anton"/>
              <a:ea typeface="Anton"/>
              <a:cs typeface="Anton"/>
              <a:sym typeface="Anton"/>
            </a:endParaRPr>
          </a:p>
        </p:txBody>
      </p:sp>
      <p:sp>
        <p:nvSpPr>
          <p:cNvPr id="80" name="TextBox 80"/>
          <p:cNvSpPr txBox="1"/>
          <p:nvPr/>
        </p:nvSpPr>
        <p:spPr>
          <a:xfrm>
            <a:off x="2341314" y="4353586"/>
            <a:ext cx="2399165" cy="8046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81"/>
              </a:lnSpc>
            </a:pPr>
            <a:r>
              <a:rPr lang="en-US" sz="2344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Missing values</a:t>
            </a:r>
          </a:p>
          <a:p>
            <a:pPr algn="ctr">
              <a:lnSpc>
                <a:spcPts val="3281"/>
              </a:lnSpc>
            </a:pPr>
            <a:r>
              <a:rPr lang="en-US" sz="2344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handled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2341314" y="5310220"/>
            <a:ext cx="2399165" cy="11449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87700" lvl="1" indent="-143850" algn="l">
              <a:lnSpc>
                <a:spcPts val="1865"/>
              </a:lnSpc>
              <a:buFont typeface="Arial"/>
              <a:buChar char="•"/>
            </a:pPr>
            <a:r>
              <a:rPr lang="en-US" sz="133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Missing values replaced</a:t>
            </a:r>
          </a:p>
          <a:p>
            <a:pPr algn="l">
              <a:lnSpc>
                <a:spcPts val="1865"/>
              </a:lnSpc>
            </a:pPr>
            <a:r>
              <a:rPr lang="en-US" sz="133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      using appropriate                       t     techniques.</a:t>
            </a:r>
          </a:p>
          <a:p>
            <a:pPr marL="287700" lvl="1" indent="-143850" algn="l">
              <a:lnSpc>
                <a:spcPts val="1865"/>
              </a:lnSpc>
              <a:buFont typeface="Arial"/>
              <a:buChar char="•"/>
            </a:pPr>
            <a:r>
              <a:rPr lang="en-US" sz="133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Numerical- Median</a:t>
            </a:r>
          </a:p>
          <a:p>
            <a:pPr marL="287700" lvl="1" indent="-143850" algn="l">
              <a:lnSpc>
                <a:spcPts val="1865"/>
              </a:lnSpc>
              <a:buFont typeface="Arial"/>
              <a:buChar char="•"/>
            </a:pPr>
            <a:r>
              <a:rPr lang="en-US" sz="133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Categorical- Mode</a:t>
            </a:r>
          </a:p>
        </p:txBody>
      </p:sp>
      <p:sp>
        <p:nvSpPr>
          <p:cNvPr id="82" name="TextBox 82"/>
          <p:cNvSpPr txBox="1"/>
          <p:nvPr/>
        </p:nvSpPr>
        <p:spPr>
          <a:xfrm>
            <a:off x="12817344" y="4354514"/>
            <a:ext cx="2543678" cy="8603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79"/>
              </a:lnSpc>
            </a:pPr>
            <a:r>
              <a:rPr lang="en-US" sz="2485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Final dataset ready for EDA</a:t>
            </a:r>
          </a:p>
        </p:txBody>
      </p:sp>
      <p:sp>
        <p:nvSpPr>
          <p:cNvPr id="83" name="TextBox 83"/>
          <p:cNvSpPr txBox="1"/>
          <p:nvPr/>
        </p:nvSpPr>
        <p:spPr>
          <a:xfrm>
            <a:off x="12817344" y="5387246"/>
            <a:ext cx="2543678" cy="958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05030" lvl="1" indent="-152515" algn="l">
              <a:lnSpc>
                <a:spcPts val="1977"/>
              </a:lnSpc>
              <a:buFont typeface="Arial"/>
              <a:buChar char="•"/>
            </a:pPr>
            <a:r>
              <a:rPr lang="en-US" sz="141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Clean, consistent, and analysis-ready dataset.                      </a:t>
            </a:r>
          </a:p>
          <a:p>
            <a:pPr marL="305030" lvl="1" indent="-152515" algn="l">
              <a:lnSpc>
                <a:spcPts val="1977"/>
              </a:lnSpc>
              <a:buFont typeface="Arial"/>
              <a:buChar char="•"/>
            </a:pPr>
            <a:r>
              <a:rPr lang="en-US" sz="141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No missing values and correct data types.</a:t>
            </a:r>
          </a:p>
        </p:txBody>
      </p:sp>
      <p:sp>
        <p:nvSpPr>
          <p:cNvPr id="84" name="TextBox 84"/>
          <p:cNvSpPr txBox="1"/>
          <p:nvPr/>
        </p:nvSpPr>
        <p:spPr>
          <a:xfrm>
            <a:off x="5083302" y="4353586"/>
            <a:ext cx="2399165" cy="8046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81"/>
              </a:lnSpc>
            </a:pPr>
            <a:r>
              <a:rPr lang="en-US" sz="2344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Encoding &amp;</a:t>
            </a:r>
          </a:p>
          <a:p>
            <a:pPr algn="ctr">
              <a:lnSpc>
                <a:spcPts val="3281"/>
              </a:lnSpc>
            </a:pPr>
            <a:r>
              <a:rPr lang="en-US" sz="2344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Transformation</a:t>
            </a:r>
          </a:p>
        </p:txBody>
      </p:sp>
      <p:sp>
        <p:nvSpPr>
          <p:cNvPr id="85" name="TextBox 85"/>
          <p:cNvSpPr txBox="1"/>
          <p:nvPr/>
        </p:nvSpPr>
        <p:spPr>
          <a:xfrm>
            <a:off x="7721239" y="5276408"/>
            <a:ext cx="2347169" cy="16051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81465" lvl="1" indent="-140732" algn="l">
              <a:lnSpc>
                <a:spcPts val="1825"/>
              </a:lnSpc>
              <a:buFont typeface="Arial"/>
              <a:buChar char="•"/>
            </a:pPr>
            <a:r>
              <a:rPr lang="en-US" sz="1303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Revenue grouped into value ranges</a:t>
            </a:r>
          </a:p>
          <a:p>
            <a:pPr marL="281465" lvl="1" indent="-140732" algn="l">
              <a:lnSpc>
                <a:spcPts val="1825"/>
              </a:lnSpc>
              <a:buFont typeface="Arial"/>
              <a:buChar char="•"/>
            </a:pPr>
            <a:r>
              <a:rPr lang="en-US" sz="1303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Usage grouped into usage bands</a:t>
            </a:r>
          </a:p>
          <a:p>
            <a:pPr marL="281465" lvl="1" indent="-140732" algn="l">
              <a:lnSpc>
                <a:spcPts val="1825"/>
              </a:lnSpc>
              <a:buFont typeface="Arial"/>
              <a:buChar char="•"/>
            </a:pPr>
            <a:r>
              <a:rPr lang="en-US" sz="1303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Device age grouped into age ranges</a:t>
            </a:r>
          </a:p>
          <a:p>
            <a:pPr algn="l">
              <a:lnSpc>
                <a:spcPts val="1825"/>
              </a:lnSpc>
            </a:pPr>
            <a:endParaRPr lang="en-US" sz="1303">
              <a:solidFill>
                <a:srgbClr val="FFFFF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86" name="TextBox 86"/>
          <p:cNvSpPr txBox="1"/>
          <p:nvPr/>
        </p:nvSpPr>
        <p:spPr>
          <a:xfrm>
            <a:off x="7721239" y="4353586"/>
            <a:ext cx="2399165" cy="8046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81"/>
              </a:lnSpc>
            </a:pPr>
            <a:r>
              <a:rPr lang="en-US" sz="2344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Customer</a:t>
            </a:r>
          </a:p>
          <a:p>
            <a:pPr algn="ctr">
              <a:lnSpc>
                <a:spcPts val="3281"/>
              </a:lnSpc>
            </a:pPr>
            <a:r>
              <a:rPr lang="en-US" sz="2344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Grouping</a:t>
            </a:r>
          </a:p>
        </p:txBody>
      </p:sp>
      <p:sp>
        <p:nvSpPr>
          <p:cNvPr id="87" name="TextBox 87"/>
          <p:cNvSpPr txBox="1"/>
          <p:nvPr/>
        </p:nvSpPr>
        <p:spPr>
          <a:xfrm>
            <a:off x="10317086" y="4353586"/>
            <a:ext cx="2399165" cy="8046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81"/>
              </a:lnSpc>
            </a:pPr>
            <a:r>
              <a:rPr lang="en-US" sz="2344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Feature selection</a:t>
            </a:r>
          </a:p>
        </p:txBody>
      </p:sp>
      <p:sp>
        <p:nvSpPr>
          <p:cNvPr id="88" name="TextBox 88"/>
          <p:cNvSpPr txBox="1"/>
          <p:nvPr/>
        </p:nvSpPr>
        <p:spPr>
          <a:xfrm>
            <a:off x="2816899" y="602200"/>
            <a:ext cx="505746" cy="4088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 dirty="0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01</a:t>
            </a:r>
          </a:p>
        </p:txBody>
      </p:sp>
      <p:sp>
        <p:nvSpPr>
          <p:cNvPr id="89" name="TextBox 89"/>
          <p:cNvSpPr txBox="1"/>
          <p:nvPr/>
        </p:nvSpPr>
        <p:spPr>
          <a:xfrm>
            <a:off x="14359798" y="573411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10</a:t>
            </a:r>
          </a:p>
        </p:txBody>
      </p:sp>
      <p:sp>
        <p:nvSpPr>
          <p:cNvPr id="90" name="TextBox 90"/>
          <p:cNvSpPr txBox="1"/>
          <p:nvPr/>
        </p:nvSpPr>
        <p:spPr>
          <a:xfrm>
            <a:off x="7222211" y="1168448"/>
            <a:ext cx="2732530" cy="467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Data 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Preparation</a:t>
            </a:r>
          </a:p>
        </p:txBody>
      </p:sp>
      <p:sp>
        <p:nvSpPr>
          <p:cNvPr id="91" name="TextBox 91"/>
          <p:cNvSpPr txBox="1"/>
          <p:nvPr/>
        </p:nvSpPr>
        <p:spPr>
          <a:xfrm>
            <a:off x="-381000" y="3253409"/>
            <a:ext cx="10393778" cy="43179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500"/>
              </a:lnSpc>
            </a:pPr>
            <a:r>
              <a:rPr lang="en-US" sz="2500" dirty="0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Preparing the dataset for accurate and reliable analysis</a:t>
            </a:r>
          </a:p>
        </p:txBody>
      </p:sp>
      <p:sp>
        <p:nvSpPr>
          <p:cNvPr id="92" name="TextBox 92"/>
          <p:cNvSpPr txBox="1"/>
          <p:nvPr/>
        </p:nvSpPr>
        <p:spPr>
          <a:xfrm>
            <a:off x="6109985" y="8412847"/>
            <a:ext cx="5209580" cy="3923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08"/>
              </a:lnSpc>
            </a:pPr>
            <a:r>
              <a:rPr lang="en-US" sz="2291">
                <a:solidFill>
                  <a:srgbClr val="77B254"/>
                </a:solidFill>
                <a:latin typeface="Canva Sans"/>
                <a:ea typeface="Canva Sans"/>
                <a:cs typeface="Canva Sans"/>
                <a:sym typeface="Canva Sans"/>
              </a:rPr>
              <a:t>Preview of Final Dataset( Top 3 Rows)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0000">
                <a:alpha val="100000"/>
              </a:srgbClr>
            </a:gs>
            <a:gs pos="100000">
              <a:srgbClr val="043915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643715" y="2999588"/>
            <a:ext cx="10220919" cy="63893"/>
          </a:xfrm>
          <a:prstGeom prst="line">
            <a:avLst/>
          </a:prstGeom>
          <a:ln w="190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2790888" y="412163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9821282" y="384563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1697434" y="1019817"/>
            <a:ext cx="2732530" cy="231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Introduction</a:t>
            </a:r>
          </a:p>
        </p:txBody>
      </p:sp>
      <p:sp>
        <p:nvSpPr>
          <p:cNvPr id="6" name="Freeform 6"/>
          <p:cNvSpPr/>
          <p:nvPr/>
        </p:nvSpPr>
        <p:spPr>
          <a:xfrm>
            <a:off x="4101613" y="412163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4173485" y="454501"/>
            <a:ext cx="446860" cy="4088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 dirty="0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005662" y="1019817"/>
            <a:ext cx="2732530" cy="467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Business 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Understanding</a:t>
            </a:r>
          </a:p>
        </p:txBody>
      </p:sp>
      <p:sp>
        <p:nvSpPr>
          <p:cNvPr id="9" name="Freeform 9"/>
          <p:cNvSpPr/>
          <p:nvPr/>
        </p:nvSpPr>
        <p:spPr>
          <a:xfrm>
            <a:off x="5525915" y="406219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7" y="0"/>
                </a:lnTo>
                <a:lnTo>
                  <a:pt x="531667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4429964" y="1013873"/>
            <a:ext cx="2732530" cy="467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Dataset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Overview</a:t>
            </a:r>
          </a:p>
        </p:txBody>
      </p:sp>
      <p:sp>
        <p:nvSpPr>
          <p:cNvPr id="11" name="Freeform 11"/>
          <p:cNvSpPr/>
          <p:nvPr/>
        </p:nvSpPr>
        <p:spPr>
          <a:xfrm>
            <a:off x="6950218" y="400275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5854267" y="1007929"/>
            <a:ext cx="2732530" cy="467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Data Quality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Assessment</a:t>
            </a:r>
          </a:p>
        </p:txBody>
      </p:sp>
      <p:sp>
        <p:nvSpPr>
          <p:cNvPr id="13" name="Freeform 13"/>
          <p:cNvSpPr/>
          <p:nvPr/>
        </p:nvSpPr>
        <p:spPr>
          <a:xfrm>
            <a:off x="8374521" y="394331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TextBox 14"/>
          <p:cNvSpPr txBox="1"/>
          <p:nvPr/>
        </p:nvSpPr>
        <p:spPr>
          <a:xfrm>
            <a:off x="8668929" y="990097"/>
            <a:ext cx="2732530" cy="467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EDA Univariate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 Analysis</a:t>
            </a:r>
          </a:p>
        </p:txBody>
      </p:sp>
      <p:sp>
        <p:nvSpPr>
          <p:cNvPr id="15" name="Freeform 15"/>
          <p:cNvSpPr/>
          <p:nvPr/>
        </p:nvSpPr>
        <p:spPr>
          <a:xfrm>
            <a:off x="9811757" y="388387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10131049" y="996041"/>
            <a:ext cx="2732530" cy="703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EDA Multivariate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 Analysis</a:t>
            </a:r>
          </a:p>
          <a:p>
            <a:pPr algn="ctr">
              <a:lnSpc>
                <a:spcPts val="1865"/>
              </a:lnSpc>
            </a:pPr>
            <a:endParaRPr lang="en-US" sz="1332">
              <a:solidFill>
                <a:srgbClr val="C1E59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17" name="Freeform 17"/>
          <p:cNvSpPr/>
          <p:nvPr/>
        </p:nvSpPr>
        <p:spPr>
          <a:xfrm>
            <a:off x="11223126" y="382443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TextBox 18"/>
          <p:cNvSpPr txBox="1"/>
          <p:nvPr/>
        </p:nvSpPr>
        <p:spPr>
          <a:xfrm>
            <a:off x="11537471" y="990097"/>
            <a:ext cx="2732530" cy="703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 EDA: Feature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 Relationships</a:t>
            </a:r>
          </a:p>
          <a:p>
            <a:pPr algn="ctr">
              <a:lnSpc>
                <a:spcPts val="1865"/>
              </a:lnSpc>
            </a:pPr>
            <a:endParaRPr lang="en-US" sz="1332">
              <a:solidFill>
                <a:srgbClr val="C1E59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19" name="Freeform 19"/>
          <p:cNvSpPr/>
          <p:nvPr/>
        </p:nvSpPr>
        <p:spPr>
          <a:xfrm>
            <a:off x="12647428" y="376499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Freeform 20"/>
          <p:cNvSpPr/>
          <p:nvPr/>
        </p:nvSpPr>
        <p:spPr>
          <a:xfrm>
            <a:off x="14071731" y="370555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Freeform 21"/>
          <p:cNvSpPr/>
          <p:nvPr/>
        </p:nvSpPr>
        <p:spPr>
          <a:xfrm rot="3654875">
            <a:off x="3500628" y="384133"/>
            <a:ext cx="412697" cy="651199"/>
          </a:xfrm>
          <a:custGeom>
            <a:avLst/>
            <a:gdLst/>
            <a:ahLst/>
            <a:cxnLst/>
            <a:rect l="l" t="t" r="r" b="b"/>
            <a:pathLst>
              <a:path w="412697" h="651199">
                <a:moveTo>
                  <a:pt x="0" y="0"/>
                </a:moveTo>
                <a:lnTo>
                  <a:pt x="412697" y="0"/>
                </a:lnTo>
                <a:lnTo>
                  <a:pt x="412697" y="651199"/>
                </a:lnTo>
                <a:lnTo>
                  <a:pt x="0" y="65119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2" name="TextBox 22"/>
          <p:cNvSpPr txBox="1"/>
          <p:nvPr/>
        </p:nvSpPr>
        <p:spPr>
          <a:xfrm>
            <a:off x="13040679" y="984153"/>
            <a:ext cx="2732530" cy="9402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Recommendations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for Customer 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Retention</a:t>
            </a:r>
          </a:p>
          <a:p>
            <a:pPr algn="ctr">
              <a:lnSpc>
                <a:spcPts val="1865"/>
              </a:lnSpc>
            </a:pPr>
            <a:endParaRPr lang="en-US" sz="1332">
              <a:solidFill>
                <a:srgbClr val="C1E59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14459300" y="978209"/>
            <a:ext cx="2732530" cy="703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Executive 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Summary</a:t>
            </a:r>
          </a:p>
          <a:p>
            <a:pPr algn="ctr">
              <a:lnSpc>
                <a:spcPts val="1865"/>
              </a:lnSpc>
            </a:pPr>
            <a:endParaRPr lang="en-US" sz="1332">
              <a:solidFill>
                <a:srgbClr val="C1E59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429164" y="441681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5836679" y="426901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7274089" y="436668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679209" y="412892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06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102868" y="436668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07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551477" y="426901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08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2975779" y="418836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09</a:t>
            </a:r>
          </a:p>
        </p:txBody>
      </p:sp>
      <p:sp>
        <p:nvSpPr>
          <p:cNvPr id="31" name="Freeform 31"/>
          <p:cNvSpPr/>
          <p:nvPr/>
        </p:nvSpPr>
        <p:spPr>
          <a:xfrm rot="3623165">
            <a:off x="4824103" y="328694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9"/>
                </a:lnTo>
                <a:lnTo>
                  <a:pt x="0" y="7679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2" name="Freeform 32"/>
          <p:cNvSpPr/>
          <p:nvPr/>
        </p:nvSpPr>
        <p:spPr>
          <a:xfrm rot="3571410">
            <a:off x="6283415" y="334402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8"/>
                </a:lnTo>
                <a:lnTo>
                  <a:pt x="0" y="7679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3" name="Freeform 33"/>
          <p:cNvSpPr/>
          <p:nvPr/>
        </p:nvSpPr>
        <p:spPr>
          <a:xfrm rot="3571410">
            <a:off x="7692889" y="294012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8"/>
                </a:lnTo>
                <a:lnTo>
                  <a:pt x="0" y="7679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4" name="Freeform 34"/>
          <p:cNvSpPr/>
          <p:nvPr/>
        </p:nvSpPr>
        <p:spPr>
          <a:xfrm rot="3571410">
            <a:off x="9114051" y="319580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9"/>
                </a:lnTo>
                <a:lnTo>
                  <a:pt x="0" y="7679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5" name="Freeform 35"/>
          <p:cNvSpPr/>
          <p:nvPr/>
        </p:nvSpPr>
        <p:spPr>
          <a:xfrm rot="3571410">
            <a:off x="10538354" y="319580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9"/>
                </a:lnTo>
                <a:lnTo>
                  <a:pt x="0" y="7679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6" name="Freeform 36"/>
          <p:cNvSpPr/>
          <p:nvPr/>
        </p:nvSpPr>
        <p:spPr>
          <a:xfrm rot="3571410">
            <a:off x="13383819" y="319580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9"/>
                </a:lnTo>
                <a:lnTo>
                  <a:pt x="0" y="7679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7" name="Freeform 37"/>
          <p:cNvSpPr/>
          <p:nvPr/>
        </p:nvSpPr>
        <p:spPr>
          <a:xfrm rot="3571410">
            <a:off x="11962656" y="319580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9"/>
                </a:lnTo>
                <a:lnTo>
                  <a:pt x="0" y="7679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8" name="Freeform 38"/>
          <p:cNvSpPr/>
          <p:nvPr/>
        </p:nvSpPr>
        <p:spPr>
          <a:xfrm>
            <a:off x="15512107" y="382443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9" name="Freeform 39"/>
          <p:cNvSpPr/>
          <p:nvPr/>
        </p:nvSpPr>
        <p:spPr>
          <a:xfrm rot="3571410">
            <a:off x="14814402" y="319580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9"/>
                </a:lnTo>
                <a:lnTo>
                  <a:pt x="0" y="7679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1" name="Freeform 51"/>
          <p:cNvSpPr/>
          <p:nvPr/>
        </p:nvSpPr>
        <p:spPr>
          <a:xfrm>
            <a:off x="6477000" y="5067242"/>
            <a:ext cx="5587108" cy="3315097"/>
          </a:xfrm>
          <a:custGeom>
            <a:avLst/>
            <a:gdLst/>
            <a:ahLst/>
            <a:cxnLst/>
            <a:rect l="l" t="t" r="r" b="b"/>
            <a:pathLst>
              <a:path w="4180098" h="2580571">
                <a:moveTo>
                  <a:pt x="0" y="0"/>
                </a:moveTo>
                <a:lnTo>
                  <a:pt x="4180098" y="0"/>
                </a:lnTo>
                <a:lnTo>
                  <a:pt x="4180098" y="2580571"/>
                </a:lnTo>
                <a:lnTo>
                  <a:pt x="0" y="258057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2" name="Freeform 52"/>
          <p:cNvSpPr/>
          <p:nvPr/>
        </p:nvSpPr>
        <p:spPr>
          <a:xfrm>
            <a:off x="12620657" y="5089684"/>
            <a:ext cx="5057743" cy="3315097"/>
          </a:xfrm>
          <a:custGeom>
            <a:avLst/>
            <a:gdLst/>
            <a:ahLst/>
            <a:cxnLst/>
            <a:rect l="l" t="t" r="r" b="b"/>
            <a:pathLst>
              <a:path w="3948068" h="2580571">
                <a:moveTo>
                  <a:pt x="0" y="0"/>
                </a:moveTo>
                <a:lnTo>
                  <a:pt x="3948068" y="0"/>
                </a:lnTo>
                <a:lnTo>
                  <a:pt x="3948068" y="2580571"/>
                </a:lnTo>
                <a:lnTo>
                  <a:pt x="0" y="2580571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r="-587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3" name="Freeform 53"/>
          <p:cNvSpPr/>
          <p:nvPr/>
        </p:nvSpPr>
        <p:spPr>
          <a:xfrm>
            <a:off x="609600" y="5089684"/>
            <a:ext cx="5363808" cy="3315097"/>
          </a:xfrm>
          <a:custGeom>
            <a:avLst/>
            <a:gdLst/>
            <a:ahLst/>
            <a:cxnLst/>
            <a:rect l="l" t="t" r="r" b="b"/>
            <a:pathLst>
              <a:path w="4180098" h="2580571">
                <a:moveTo>
                  <a:pt x="0" y="0"/>
                </a:moveTo>
                <a:lnTo>
                  <a:pt x="4180098" y="0"/>
                </a:lnTo>
                <a:lnTo>
                  <a:pt x="4180098" y="2580571"/>
                </a:lnTo>
                <a:lnTo>
                  <a:pt x="0" y="2580571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4" name="TextBox 54"/>
          <p:cNvSpPr txBox="1"/>
          <p:nvPr/>
        </p:nvSpPr>
        <p:spPr>
          <a:xfrm>
            <a:off x="2819000" y="426901"/>
            <a:ext cx="505746" cy="4088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 dirty="0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01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14411675" y="412892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10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7274089" y="1007929"/>
            <a:ext cx="2732530" cy="467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Data 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Preparation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643715" y="2046453"/>
            <a:ext cx="10304262" cy="9531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840"/>
              </a:lnSpc>
            </a:pPr>
            <a:r>
              <a:rPr lang="en-US" sz="5600">
                <a:solidFill>
                  <a:srgbClr val="C1E59F"/>
                </a:solidFill>
                <a:latin typeface="Anton"/>
                <a:ea typeface="Anton"/>
                <a:cs typeface="Anton"/>
                <a:sym typeface="Anton"/>
              </a:rPr>
              <a:t>06  EDA UNIVARIATE ANALYSIS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643715" y="3187306"/>
            <a:ext cx="14868393" cy="3752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0"/>
              </a:lnSpc>
            </a:pPr>
            <a:r>
              <a:rPr lang="en-US" sz="2100">
                <a:solidFill>
                  <a:srgbClr val="C1E59F"/>
                </a:solidFill>
                <a:latin typeface="Poppins"/>
                <a:ea typeface="Poppins"/>
                <a:cs typeface="Poppins"/>
                <a:sym typeface="Poppins"/>
              </a:rPr>
              <a:t>Business Question:</a:t>
            </a:r>
            <a:r>
              <a:rPr lang="en-US" sz="210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 What are the distributions of the key customer variables?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1348202" y="8541242"/>
            <a:ext cx="3520395" cy="102303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652"/>
              </a:lnSpc>
            </a:pPr>
            <a:r>
              <a:rPr lang="en-GB" sz="2000" dirty="0">
                <a:solidFill>
                  <a:srgbClr val="92D050"/>
                </a:solidFill>
              </a:rPr>
              <a:t>Most customers are concentrated in the lower monthly charge ranges</a:t>
            </a:r>
            <a:endParaRPr lang="en-US" sz="1894" dirty="0">
              <a:solidFill>
                <a:srgbClr val="92D05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61" name="TextBox 61"/>
          <p:cNvSpPr txBox="1"/>
          <p:nvPr/>
        </p:nvSpPr>
        <p:spPr>
          <a:xfrm>
            <a:off x="7436398" y="8541242"/>
            <a:ext cx="3520395" cy="67678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652"/>
              </a:lnSpc>
            </a:pPr>
            <a:r>
              <a:rPr lang="en-GB" sz="2000" dirty="0">
                <a:solidFill>
                  <a:srgbClr val="92D050"/>
                </a:solidFill>
              </a:rPr>
              <a:t>Most customers use fewer than 400 minutes per month.</a:t>
            </a:r>
            <a:endParaRPr lang="en-US" sz="1894" dirty="0">
              <a:solidFill>
                <a:srgbClr val="92D05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62" name="TextBox 62"/>
          <p:cNvSpPr txBox="1"/>
          <p:nvPr/>
        </p:nvSpPr>
        <p:spPr>
          <a:xfrm>
            <a:off x="13724395" y="8429298"/>
            <a:ext cx="3520395" cy="67678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652"/>
              </a:lnSpc>
            </a:pPr>
            <a:r>
              <a:rPr lang="en-GB" sz="2000" dirty="0">
                <a:solidFill>
                  <a:srgbClr val="92D050"/>
                </a:solidFill>
              </a:rPr>
              <a:t>Most customers have devices that are less than 600 days old.</a:t>
            </a:r>
            <a:endParaRPr lang="en-US" sz="1894" dirty="0">
              <a:solidFill>
                <a:srgbClr val="92D05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63" name="Freeform 63"/>
          <p:cNvSpPr/>
          <p:nvPr/>
        </p:nvSpPr>
        <p:spPr>
          <a:xfrm>
            <a:off x="2223916" y="7577381"/>
            <a:ext cx="815348" cy="818321"/>
          </a:xfrm>
          <a:custGeom>
            <a:avLst/>
            <a:gdLst/>
            <a:ahLst/>
            <a:cxnLst/>
            <a:rect l="l" t="t" r="r" b="b"/>
            <a:pathLst>
              <a:path w="635413" h="637006">
                <a:moveTo>
                  <a:pt x="0" y="0"/>
                </a:moveTo>
                <a:lnTo>
                  <a:pt x="635414" y="0"/>
                </a:lnTo>
                <a:lnTo>
                  <a:pt x="635414" y="637006"/>
                </a:lnTo>
                <a:lnTo>
                  <a:pt x="0" y="63700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4" name="Freeform 64"/>
          <p:cNvSpPr/>
          <p:nvPr/>
        </p:nvSpPr>
        <p:spPr>
          <a:xfrm>
            <a:off x="2700726" y="7586461"/>
            <a:ext cx="815348" cy="818321"/>
          </a:xfrm>
          <a:custGeom>
            <a:avLst/>
            <a:gdLst/>
            <a:ahLst/>
            <a:cxnLst/>
            <a:rect l="l" t="t" r="r" b="b"/>
            <a:pathLst>
              <a:path w="635413" h="637006">
                <a:moveTo>
                  <a:pt x="0" y="0"/>
                </a:moveTo>
                <a:lnTo>
                  <a:pt x="635413" y="0"/>
                </a:lnTo>
                <a:lnTo>
                  <a:pt x="635413" y="637005"/>
                </a:lnTo>
                <a:lnTo>
                  <a:pt x="0" y="63700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5" name="Freeform 65"/>
          <p:cNvSpPr/>
          <p:nvPr/>
        </p:nvSpPr>
        <p:spPr>
          <a:xfrm>
            <a:off x="3199457" y="7577381"/>
            <a:ext cx="815348" cy="818321"/>
          </a:xfrm>
          <a:custGeom>
            <a:avLst/>
            <a:gdLst/>
            <a:ahLst/>
            <a:cxnLst/>
            <a:rect l="l" t="t" r="r" b="b"/>
            <a:pathLst>
              <a:path w="635413" h="637006">
                <a:moveTo>
                  <a:pt x="0" y="0"/>
                </a:moveTo>
                <a:lnTo>
                  <a:pt x="635413" y="0"/>
                </a:lnTo>
                <a:lnTo>
                  <a:pt x="635413" y="637006"/>
                </a:lnTo>
                <a:lnTo>
                  <a:pt x="0" y="63700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6" name="Freeform 66"/>
          <p:cNvSpPr/>
          <p:nvPr/>
        </p:nvSpPr>
        <p:spPr>
          <a:xfrm>
            <a:off x="3698188" y="7577381"/>
            <a:ext cx="815348" cy="818321"/>
          </a:xfrm>
          <a:custGeom>
            <a:avLst/>
            <a:gdLst/>
            <a:ahLst/>
            <a:cxnLst/>
            <a:rect l="l" t="t" r="r" b="b"/>
            <a:pathLst>
              <a:path w="635413" h="637006">
                <a:moveTo>
                  <a:pt x="0" y="0"/>
                </a:moveTo>
                <a:lnTo>
                  <a:pt x="635413" y="0"/>
                </a:lnTo>
                <a:lnTo>
                  <a:pt x="635413" y="637006"/>
                </a:lnTo>
                <a:lnTo>
                  <a:pt x="0" y="63700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7" name="Freeform 67"/>
          <p:cNvSpPr/>
          <p:nvPr/>
        </p:nvSpPr>
        <p:spPr>
          <a:xfrm>
            <a:off x="4196919" y="7568301"/>
            <a:ext cx="815348" cy="818321"/>
          </a:xfrm>
          <a:custGeom>
            <a:avLst/>
            <a:gdLst/>
            <a:ahLst/>
            <a:cxnLst/>
            <a:rect l="l" t="t" r="r" b="b"/>
            <a:pathLst>
              <a:path w="635413" h="637006">
                <a:moveTo>
                  <a:pt x="0" y="0"/>
                </a:moveTo>
                <a:lnTo>
                  <a:pt x="635413" y="0"/>
                </a:lnTo>
                <a:lnTo>
                  <a:pt x="635413" y="637006"/>
                </a:lnTo>
                <a:lnTo>
                  <a:pt x="0" y="63700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8" name="Freeform 68"/>
          <p:cNvSpPr/>
          <p:nvPr/>
        </p:nvSpPr>
        <p:spPr>
          <a:xfrm>
            <a:off x="4678109" y="7577381"/>
            <a:ext cx="815348" cy="818321"/>
          </a:xfrm>
          <a:custGeom>
            <a:avLst/>
            <a:gdLst/>
            <a:ahLst/>
            <a:cxnLst/>
            <a:rect l="l" t="t" r="r" b="b"/>
            <a:pathLst>
              <a:path w="635413" h="637006">
                <a:moveTo>
                  <a:pt x="0" y="0"/>
                </a:moveTo>
                <a:lnTo>
                  <a:pt x="635413" y="0"/>
                </a:lnTo>
                <a:lnTo>
                  <a:pt x="635413" y="637006"/>
                </a:lnTo>
                <a:lnTo>
                  <a:pt x="0" y="63700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9" name="Freeform 69"/>
          <p:cNvSpPr/>
          <p:nvPr/>
        </p:nvSpPr>
        <p:spPr>
          <a:xfrm>
            <a:off x="5185300" y="7577381"/>
            <a:ext cx="815348" cy="818321"/>
          </a:xfrm>
          <a:custGeom>
            <a:avLst/>
            <a:gdLst/>
            <a:ahLst/>
            <a:cxnLst/>
            <a:rect l="l" t="t" r="r" b="b"/>
            <a:pathLst>
              <a:path w="635413" h="637006">
                <a:moveTo>
                  <a:pt x="0" y="0"/>
                </a:moveTo>
                <a:lnTo>
                  <a:pt x="635414" y="0"/>
                </a:lnTo>
                <a:lnTo>
                  <a:pt x="635414" y="637006"/>
                </a:lnTo>
                <a:lnTo>
                  <a:pt x="0" y="63700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0" name="Freeform 70"/>
          <p:cNvSpPr/>
          <p:nvPr/>
        </p:nvSpPr>
        <p:spPr>
          <a:xfrm>
            <a:off x="7069923" y="7547753"/>
            <a:ext cx="939124" cy="840672"/>
          </a:xfrm>
          <a:custGeom>
            <a:avLst/>
            <a:gdLst/>
            <a:ahLst/>
            <a:cxnLst/>
            <a:rect l="l" t="t" r="r" b="b"/>
            <a:pathLst>
              <a:path w="635413" h="637006">
                <a:moveTo>
                  <a:pt x="0" y="0"/>
                </a:moveTo>
                <a:lnTo>
                  <a:pt x="635413" y="0"/>
                </a:lnTo>
                <a:lnTo>
                  <a:pt x="635413" y="637006"/>
                </a:lnTo>
                <a:lnTo>
                  <a:pt x="0" y="63700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1" name="Freeform 71"/>
          <p:cNvSpPr/>
          <p:nvPr/>
        </p:nvSpPr>
        <p:spPr>
          <a:xfrm>
            <a:off x="8468953" y="7556833"/>
            <a:ext cx="939124" cy="840672"/>
          </a:xfrm>
          <a:custGeom>
            <a:avLst/>
            <a:gdLst/>
            <a:ahLst/>
            <a:cxnLst/>
            <a:rect l="l" t="t" r="r" b="b"/>
            <a:pathLst>
              <a:path w="635413" h="637006">
                <a:moveTo>
                  <a:pt x="0" y="0"/>
                </a:moveTo>
                <a:lnTo>
                  <a:pt x="635413" y="0"/>
                </a:lnTo>
                <a:lnTo>
                  <a:pt x="635413" y="637006"/>
                </a:lnTo>
                <a:lnTo>
                  <a:pt x="0" y="63700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2" name="Freeform 72"/>
          <p:cNvSpPr/>
          <p:nvPr/>
        </p:nvSpPr>
        <p:spPr>
          <a:xfrm>
            <a:off x="9867983" y="7547753"/>
            <a:ext cx="939124" cy="840672"/>
          </a:xfrm>
          <a:custGeom>
            <a:avLst/>
            <a:gdLst/>
            <a:ahLst/>
            <a:cxnLst/>
            <a:rect l="l" t="t" r="r" b="b"/>
            <a:pathLst>
              <a:path w="635413" h="637006">
                <a:moveTo>
                  <a:pt x="0" y="0"/>
                </a:moveTo>
                <a:lnTo>
                  <a:pt x="635413" y="0"/>
                </a:lnTo>
                <a:lnTo>
                  <a:pt x="635413" y="637006"/>
                </a:lnTo>
                <a:lnTo>
                  <a:pt x="0" y="63700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3" name="Freeform 73"/>
          <p:cNvSpPr/>
          <p:nvPr/>
        </p:nvSpPr>
        <p:spPr>
          <a:xfrm>
            <a:off x="13171156" y="7568301"/>
            <a:ext cx="814007" cy="818321"/>
          </a:xfrm>
          <a:custGeom>
            <a:avLst/>
            <a:gdLst/>
            <a:ahLst/>
            <a:cxnLst/>
            <a:rect l="l" t="t" r="r" b="b"/>
            <a:pathLst>
              <a:path w="635413" h="637006">
                <a:moveTo>
                  <a:pt x="0" y="0"/>
                </a:moveTo>
                <a:lnTo>
                  <a:pt x="635413" y="0"/>
                </a:lnTo>
                <a:lnTo>
                  <a:pt x="635413" y="637006"/>
                </a:lnTo>
                <a:lnTo>
                  <a:pt x="0" y="63700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4" name="Freeform 74"/>
          <p:cNvSpPr/>
          <p:nvPr/>
        </p:nvSpPr>
        <p:spPr>
          <a:xfrm>
            <a:off x="14594692" y="7552761"/>
            <a:ext cx="814007" cy="818321"/>
          </a:xfrm>
          <a:custGeom>
            <a:avLst/>
            <a:gdLst/>
            <a:ahLst/>
            <a:cxnLst/>
            <a:rect l="l" t="t" r="r" b="b"/>
            <a:pathLst>
              <a:path w="635413" h="637006">
                <a:moveTo>
                  <a:pt x="0" y="0"/>
                </a:moveTo>
                <a:lnTo>
                  <a:pt x="635413" y="0"/>
                </a:lnTo>
                <a:lnTo>
                  <a:pt x="635413" y="637006"/>
                </a:lnTo>
                <a:lnTo>
                  <a:pt x="0" y="63700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5" name="Freeform 75"/>
          <p:cNvSpPr/>
          <p:nvPr/>
        </p:nvSpPr>
        <p:spPr>
          <a:xfrm>
            <a:off x="15977211" y="7568301"/>
            <a:ext cx="814007" cy="818321"/>
          </a:xfrm>
          <a:custGeom>
            <a:avLst/>
            <a:gdLst/>
            <a:ahLst/>
            <a:cxnLst/>
            <a:rect l="l" t="t" r="r" b="b"/>
            <a:pathLst>
              <a:path w="635413" h="637006">
                <a:moveTo>
                  <a:pt x="0" y="0"/>
                </a:moveTo>
                <a:lnTo>
                  <a:pt x="635413" y="0"/>
                </a:lnTo>
                <a:lnTo>
                  <a:pt x="635413" y="637006"/>
                </a:lnTo>
                <a:lnTo>
                  <a:pt x="0" y="63700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6" name="Freeform 76"/>
          <p:cNvSpPr/>
          <p:nvPr/>
        </p:nvSpPr>
        <p:spPr>
          <a:xfrm>
            <a:off x="7741129" y="7538673"/>
            <a:ext cx="939124" cy="840672"/>
          </a:xfrm>
          <a:custGeom>
            <a:avLst/>
            <a:gdLst/>
            <a:ahLst/>
            <a:cxnLst/>
            <a:rect l="l" t="t" r="r" b="b"/>
            <a:pathLst>
              <a:path w="635413" h="637006">
                <a:moveTo>
                  <a:pt x="0" y="0"/>
                </a:moveTo>
                <a:lnTo>
                  <a:pt x="635414" y="0"/>
                </a:lnTo>
                <a:lnTo>
                  <a:pt x="635414" y="637006"/>
                </a:lnTo>
                <a:lnTo>
                  <a:pt x="0" y="63700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7" name="Freeform 77"/>
          <p:cNvSpPr/>
          <p:nvPr/>
        </p:nvSpPr>
        <p:spPr>
          <a:xfrm>
            <a:off x="9128573" y="7547753"/>
            <a:ext cx="939124" cy="840672"/>
          </a:xfrm>
          <a:custGeom>
            <a:avLst/>
            <a:gdLst/>
            <a:ahLst/>
            <a:cxnLst/>
            <a:rect l="l" t="t" r="r" b="b"/>
            <a:pathLst>
              <a:path w="635413" h="637006">
                <a:moveTo>
                  <a:pt x="0" y="0"/>
                </a:moveTo>
                <a:lnTo>
                  <a:pt x="635413" y="0"/>
                </a:lnTo>
                <a:lnTo>
                  <a:pt x="635413" y="637006"/>
                </a:lnTo>
                <a:lnTo>
                  <a:pt x="0" y="63700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8" name="Freeform 78"/>
          <p:cNvSpPr/>
          <p:nvPr/>
        </p:nvSpPr>
        <p:spPr>
          <a:xfrm>
            <a:off x="13897368" y="7559221"/>
            <a:ext cx="814007" cy="818321"/>
          </a:xfrm>
          <a:custGeom>
            <a:avLst/>
            <a:gdLst/>
            <a:ahLst/>
            <a:cxnLst/>
            <a:rect l="l" t="t" r="r" b="b"/>
            <a:pathLst>
              <a:path w="635413" h="637006">
                <a:moveTo>
                  <a:pt x="0" y="0"/>
                </a:moveTo>
                <a:lnTo>
                  <a:pt x="635413" y="0"/>
                </a:lnTo>
                <a:lnTo>
                  <a:pt x="635413" y="637006"/>
                </a:lnTo>
                <a:lnTo>
                  <a:pt x="0" y="63700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9" name="Freeform 79"/>
          <p:cNvSpPr/>
          <p:nvPr/>
        </p:nvSpPr>
        <p:spPr>
          <a:xfrm>
            <a:off x="15305478" y="7559221"/>
            <a:ext cx="814007" cy="818321"/>
          </a:xfrm>
          <a:custGeom>
            <a:avLst/>
            <a:gdLst/>
            <a:ahLst/>
            <a:cxnLst/>
            <a:rect l="l" t="t" r="r" b="b"/>
            <a:pathLst>
              <a:path w="635413" h="637006">
                <a:moveTo>
                  <a:pt x="0" y="0"/>
                </a:moveTo>
                <a:lnTo>
                  <a:pt x="635413" y="0"/>
                </a:lnTo>
                <a:lnTo>
                  <a:pt x="635413" y="637006"/>
                </a:lnTo>
                <a:lnTo>
                  <a:pt x="0" y="63700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0" name="TextBox 80"/>
          <p:cNvSpPr txBox="1"/>
          <p:nvPr/>
        </p:nvSpPr>
        <p:spPr>
          <a:xfrm>
            <a:off x="644239" y="3772141"/>
            <a:ext cx="17104715" cy="7467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0"/>
              </a:lnSpc>
            </a:pPr>
            <a:r>
              <a:rPr lang="en-US" sz="21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Customers were grouped into revenue, usage and device age ranges to explore</a:t>
            </a:r>
            <a:r>
              <a:rPr lang="en-US" sz="2100" dirty="0">
                <a:solidFill>
                  <a:srgbClr val="C1E59F"/>
                </a:solidFill>
                <a:latin typeface="Poppins"/>
                <a:ea typeface="Poppins"/>
                <a:cs typeface="Poppins"/>
                <a:sym typeface="Poppins"/>
              </a:rPr>
              <a:t> </a:t>
            </a:r>
            <a:r>
              <a:rPr lang="en-US" sz="2100" dirty="0">
                <a:solidFill>
                  <a:srgbClr val="FFDE59"/>
                </a:solidFill>
                <a:latin typeface="Poppins"/>
                <a:ea typeface="Poppins"/>
                <a:cs typeface="Poppins"/>
                <a:sym typeface="Poppins"/>
              </a:rPr>
              <a:t>natural patterns</a:t>
            </a:r>
            <a:r>
              <a:rPr lang="en-US" sz="2100" dirty="0">
                <a:solidFill>
                  <a:srgbClr val="C1E59F"/>
                </a:solidFill>
                <a:latin typeface="Poppins"/>
                <a:ea typeface="Poppins"/>
                <a:cs typeface="Poppins"/>
                <a:sym typeface="Poppins"/>
              </a:rPr>
              <a:t> </a:t>
            </a:r>
            <a:r>
              <a:rPr lang="en-US" sz="21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in the data before comparing customer churn.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0000">
                <a:alpha val="100000"/>
              </a:srgbClr>
            </a:gs>
            <a:gs pos="100000">
              <a:srgbClr val="043915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548013" y="407991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2625900" y="437509"/>
            <a:ext cx="463566" cy="4088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 dirty="0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454558" y="1015645"/>
            <a:ext cx="2732530" cy="231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Introduction</a:t>
            </a:r>
          </a:p>
        </p:txBody>
      </p:sp>
      <p:sp>
        <p:nvSpPr>
          <p:cNvPr id="5" name="Freeform 5"/>
          <p:cNvSpPr/>
          <p:nvPr/>
        </p:nvSpPr>
        <p:spPr>
          <a:xfrm>
            <a:off x="3858737" y="407991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3930609" y="450328"/>
            <a:ext cx="469217" cy="4088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 dirty="0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762786" y="1015645"/>
            <a:ext cx="2732530" cy="467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Business 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Understanding</a:t>
            </a:r>
          </a:p>
        </p:txBody>
      </p:sp>
      <p:sp>
        <p:nvSpPr>
          <p:cNvPr id="8" name="Freeform 8"/>
          <p:cNvSpPr/>
          <p:nvPr/>
        </p:nvSpPr>
        <p:spPr>
          <a:xfrm>
            <a:off x="5283040" y="402047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4187088" y="1009701"/>
            <a:ext cx="2732530" cy="467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Dataset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Overview</a:t>
            </a:r>
          </a:p>
        </p:txBody>
      </p:sp>
      <p:sp>
        <p:nvSpPr>
          <p:cNvPr id="10" name="Freeform 10"/>
          <p:cNvSpPr/>
          <p:nvPr/>
        </p:nvSpPr>
        <p:spPr>
          <a:xfrm>
            <a:off x="6707342" y="396103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5611391" y="1003757"/>
            <a:ext cx="2732530" cy="467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Data Quality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Assessment</a:t>
            </a:r>
          </a:p>
        </p:txBody>
      </p:sp>
      <p:sp>
        <p:nvSpPr>
          <p:cNvPr id="12" name="Freeform 12"/>
          <p:cNvSpPr/>
          <p:nvPr/>
        </p:nvSpPr>
        <p:spPr>
          <a:xfrm>
            <a:off x="8131645" y="390158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8426053" y="985925"/>
            <a:ext cx="2732530" cy="703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EDA Univariate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 Analysis</a:t>
            </a:r>
          </a:p>
          <a:p>
            <a:pPr algn="ctr">
              <a:lnSpc>
                <a:spcPts val="1865"/>
              </a:lnSpc>
            </a:pPr>
            <a:endParaRPr lang="en-US" sz="1332">
              <a:solidFill>
                <a:srgbClr val="C1E59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14" name="Freeform 14"/>
          <p:cNvSpPr/>
          <p:nvPr/>
        </p:nvSpPr>
        <p:spPr>
          <a:xfrm>
            <a:off x="9555947" y="384214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TextBox 15"/>
          <p:cNvSpPr txBox="1"/>
          <p:nvPr/>
        </p:nvSpPr>
        <p:spPr>
          <a:xfrm>
            <a:off x="9888173" y="991869"/>
            <a:ext cx="2732530" cy="467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EDA Multivariate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 Analysis</a:t>
            </a:r>
          </a:p>
        </p:txBody>
      </p:sp>
      <p:sp>
        <p:nvSpPr>
          <p:cNvPr id="16" name="Freeform 16"/>
          <p:cNvSpPr/>
          <p:nvPr/>
        </p:nvSpPr>
        <p:spPr>
          <a:xfrm>
            <a:off x="10980250" y="378270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TextBox 17"/>
          <p:cNvSpPr txBox="1"/>
          <p:nvPr/>
        </p:nvSpPr>
        <p:spPr>
          <a:xfrm>
            <a:off x="11294595" y="985925"/>
            <a:ext cx="2732530" cy="703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 EDA: Feature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 Relationships</a:t>
            </a:r>
          </a:p>
          <a:p>
            <a:pPr algn="ctr">
              <a:lnSpc>
                <a:spcPts val="1865"/>
              </a:lnSpc>
            </a:pPr>
            <a:endParaRPr lang="en-US" sz="1332">
              <a:solidFill>
                <a:srgbClr val="C1E59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18" name="Freeform 18"/>
          <p:cNvSpPr/>
          <p:nvPr/>
        </p:nvSpPr>
        <p:spPr>
          <a:xfrm>
            <a:off x="12404552" y="372326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Freeform 19"/>
          <p:cNvSpPr/>
          <p:nvPr/>
        </p:nvSpPr>
        <p:spPr>
          <a:xfrm>
            <a:off x="13828855" y="366382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Freeform 20"/>
          <p:cNvSpPr/>
          <p:nvPr/>
        </p:nvSpPr>
        <p:spPr>
          <a:xfrm rot="3654875">
            <a:off x="3257752" y="379961"/>
            <a:ext cx="412697" cy="651199"/>
          </a:xfrm>
          <a:custGeom>
            <a:avLst/>
            <a:gdLst/>
            <a:ahLst/>
            <a:cxnLst/>
            <a:rect l="l" t="t" r="r" b="b"/>
            <a:pathLst>
              <a:path w="412697" h="651199">
                <a:moveTo>
                  <a:pt x="0" y="0"/>
                </a:moveTo>
                <a:lnTo>
                  <a:pt x="412697" y="0"/>
                </a:lnTo>
                <a:lnTo>
                  <a:pt x="412697" y="651199"/>
                </a:lnTo>
                <a:lnTo>
                  <a:pt x="0" y="65119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TextBox 21"/>
          <p:cNvSpPr txBox="1"/>
          <p:nvPr/>
        </p:nvSpPr>
        <p:spPr>
          <a:xfrm>
            <a:off x="12797803" y="979980"/>
            <a:ext cx="2732530" cy="9402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Recommendations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for Customer 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Retention</a:t>
            </a:r>
          </a:p>
          <a:p>
            <a:pPr algn="ctr">
              <a:lnSpc>
                <a:spcPts val="1865"/>
              </a:lnSpc>
            </a:pPr>
            <a:endParaRPr lang="en-US" sz="1332">
              <a:solidFill>
                <a:srgbClr val="C1E59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14216425" y="974036"/>
            <a:ext cx="2732530" cy="703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Executive 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Summary</a:t>
            </a:r>
          </a:p>
          <a:p>
            <a:pPr algn="ctr">
              <a:lnSpc>
                <a:spcPts val="1865"/>
              </a:lnSpc>
            </a:pPr>
            <a:endParaRPr lang="en-US" sz="1332">
              <a:solidFill>
                <a:srgbClr val="C1E59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4186289" y="437509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5593803" y="422728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04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31213" y="432496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05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436333" y="408719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06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1308601" y="422728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08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2732903" y="414664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09</a:t>
            </a:r>
          </a:p>
        </p:txBody>
      </p:sp>
      <p:sp>
        <p:nvSpPr>
          <p:cNvPr id="29" name="Freeform 29"/>
          <p:cNvSpPr/>
          <p:nvPr/>
        </p:nvSpPr>
        <p:spPr>
          <a:xfrm rot="3623165">
            <a:off x="4581228" y="324522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8"/>
                </a:lnTo>
                <a:lnTo>
                  <a:pt x="0" y="7679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0" name="Freeform 30"/>
          <p:cNvSpPr/>
          <p:nvPr/>
        </p:nvSpPr>
        <p:spPr>
          <a:xfrm rot="3571410">
            <a:off x="6040539" y="330229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9"/>
                </a:lnTo>
                <a:lnTo>
                  <a:pt x="0" y="7679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1" name="Freeform 31"/>
          <p:cNvSpPr/>
          <p:nvPr/>
        </p:nvSpPr>
        <p:spPr>
          <a:xfrm rot="3571410">
            <a:off x="7450014" y="289840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8"/>
                </a:lnTo>
                <a:lnTo>
                  <a:pt x="0" y="7679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2" name="Freeform 32"/>
          <p:cNvSpPr/>
          <p:nvPr/>
        </p:nvSpPr>
        <p:spPr>
          <a:xfrm rot="3571410">
            <a:off x="8871176" y="315408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8"/>
                </a:lnTo>
                <a:lnTo>
                  <a:pt x="0" y="7679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3" name="Freeform 33"/>
          <p:cNvSpPr/>
          <p:nvPr/>
        </p:nvSpPr>
        <p:spPr>
          <a:xfrm rot="3571410">
            <a:off x="10295478" y="315408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8"/>
                </a:lnTo>
                <a:lnTo>
                  <a:pt x="0" y="7679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4" name="Freeform 34"/>
          <p:cNvSpPr/>
          <p:nvPr/>
        </p:nvSpPr>
        <p:spPr>
          <a:xfrm rot="3571410">
            <a:off x="13140943" y="315408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8"/>
                </a:lnTo>
                <a:lnTo>
                  <a:pt x="0" y="7679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5" name="Freeform 35"/>
          <p:cNvSpPr/>
          <p:nvPr/>
        </p:nvSpPr>
        <p:spPr>
          <a:xfrm rot="3571410">
            <a:off x="11719781" y="315408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8"/>
                </a:lnTo>
                <a:lnTo>
                  <a:pt x="0" y="7679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6" name="Freeform 36"/>
          <p:cNvSpPr/>
          <p:nvPr/>
        </p:nvSpPr>
        <p:spPr>
          <a:xfrm>
            <a:off x="15269232" y="378270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7" name="Freeform 37"/>
          <p:cNvSpPr/>
          <p:nvPr/>
        </p:nvSpPr>
        <p:spPr>
          <a:xfrm rot="3571410">
            <a:off x="14571526" y="315408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8"/>
                </a:lnTo>
                <a:lnTo>
                  <a:pt x="0" y="7679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8" name="TextBox 38"/>
          <p:cNvSpPr txBox="1"/>
          <p:nvPr/>
        </p:nvSpPr>
        <p:spPr>
          <a:xfrm>
            <a:off x="14168800" y="408719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10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31213" y="1003757"/>
            <a:ext cx="2732530" cy="467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Data 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Preparation</a:t>
            </a:r>
          </a:p>
        </p:txBody>
      </p:sp>
      <p:sp>
        <p:nvSpPr>
          <p:cNvPr id="40" name="Freeform 40"/>
          <p:cNvSpPr/>
          <p:nvPr/>
        </p:nvSpPr>
        <p:spPr>
          <a:xfrm>
            <a:off x="10995577" y="382661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1" name="TextBox 41"/>
          <p:cNvSpPr txBox="1"/>
          <p:nvPr/>
        </p:nvSpPr>
        <p:spPr>
          <a:xfrm>
            <a:off x="9859993" y="432496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07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336058" y="1697646"/>
            <a:ext cx="19527553" cy="999697"/>
            <a:chOff x="0" y="-155303"/>
            <a:chExt cx="26036738" cy="1332930"/>
          </a:xfrm>
        </p:grpSpPr>
        <p:sp>
          <p:nvSpPr>
            <p:cNvPr id="43" name="AutoShape 43"/>
            <p:cNvSpPr/>
            <p:nvPr/>
          </p:nvSpPr>
          <p:spPr>
            <a:xfrm flipV="1">
              <a:off x="0" y="1135006"/>
              <a:ext cx="11439123" cy="42621"/>
            </a:xfrm>
            <a:prstGeom prst="line">
              <a:avLst/>
            </a:prstGeom>
            <a:ln w="25400" cap="flat">
              <a:solidFill>
                <a:srgbClr val="FFFFF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0" y="-155303"/>
              <a:ext cx="26036738" cy="123592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7840"/>
                </a:lnSpc>
              </a:pPr>
              <a:r>
                <a:rPr lang="en-US" sz="5600" dirty="0">
                  <a:solidFill>
                    <a:srgbClr val="C1E59F"/>
                  </a:solidFill>
                  <a:latin typeface="Anton"/>
                  <a:ea typeface="Anton"/>
                  <a:cs typeface="Anton"/>
                  <a:sym typeface="Anton"/>
                </a:rPr>
                <a:t>07 EDA MULTIVARIATE ANALYSIS</a:t>
              </a:r>
            </a:p>
          </p:txBody>
        </p:sp>
      </p:grpSp>
      <p:sp>
        <p:nvSpPr>
          <p:cNvPr id="45" name="Freeform 45"/>
          <p:cNvSpPr/>
          <p:nvPr/>
        </p:nvSpPr>
        <p:spPr>
          <a:xfrm>
            <a:off x="812995" y="3945026"/>
            <a:ext cx="4842686" cy="3003691"/>
          </a:xfrm>
          <a:custGeom>
            <a:avLst/>
            <a:gdLst/>
            <a:ahLst/>
            <a:cxnLst/>
            <a:rect l="l" t="t" r="r" b="b"/>
            <a:pathLst>
              <a:path w="4842686" h="3003691">
                <a:moveTo>
                  <a:pt x="0" y="0"/>
                </a:moveTo>
                <a:lnTo>
                  <a:pt x="4842686" y="0"/>
                </a:lnTo>
                <a:lnTo>
                  <a:pt x="4842686" y="3003691"/>
                </a:lnTo>
                <a:lnTo>
                  <a:pt x="0" y="300369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6" name="Freeform 46"/>
          <p:cNvSpPr/>
          <p:nvPr/>
        </p:nvSpPr>
        <p:spPr>
          <a:xfrm>
            <a:off x="6722657" y="3952816"/>
            <a:ext cx="4842686" cy="3003691"/>
          </a:xfrm>
          <a:custGeom>
            <a:avLst/>
            <a:gdLst/>
            <a:ahLst/>
            <a:cxnLst/>
            <a:rect l="l" t="t" r="r" b="b"/>
            <a:pathLst>
              <a:path w="4842686" h="3003691">
                <a:moveTo>
                  <a:pt x="0" y="0"/>
                </a:moveTo>
                <a:lnTo>
                  <a:pt x="4842686" y="0"/>
                </a:lnTo>
                <a:lnTo>
                  <a:pt x="4842686" y="3003692"/>
                </a:lnTo>
                <a:lnTo>
                  <a:pt x="0" y="300369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7" name="Freeform 47"/>
          <p:cNvSpPr/>
          <p:nvPr/>
        </p:nvSpPr>
        <p:spPr>
          <a:xfrm>
            <a:off x="12499304" y="3945026"/>
            <a:ext cx="4855246" cy="3011482"/>
          </a:xfrm>
          <a:custGeom>
            <a:avLst/>
            <a:gdLst/>
            <a:ahLst/>
            <a:cxnLst/>
            <a:rect l="l" t="t" r="r" b="b"/>
            <a:pathLst>
              <a:path w="4855246" h="3011482">
                <a:moveTo>
                  <a:pt x="0" y="0"/>
                </a:moveTo>
                <a:lnTo>
                  <a:pt x="4855246" y="0"/>
                </a:lnTo>
                <a:lnTo>
                  <a:pt x="4855246" y="3011482"/>
                </a:lnTo>
                <a:lnTo>
                  <a:pt x="0" y="3011482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8" name="TextBox 48"/>
          <p:cNvSpPr txBox="1"/>
          <p:nvPr/>
        </p:nvSpPr>
        <p:spPr>
          <a:xfrm>
            <a:off x="336058" y="2911221"/>
            <a:ext cx="15592107" cy="3752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0"/>
              </a:lnSpc>
            </a:pPr>
            <a:r>
              <a:rPr lang="en-US" sz="2100" dirty="0">
                <a:solidFill>
                  <a:srgbClr val="C1E59F"/>
                </a:solidFill>
                <a:latin typeface="Poppins"/>
                <a:ea typeface="Poppins"/>
                <a:cs typeface="Poppins"/>
                <a:sym typeface="Poppins"/>
              </a:rPr>
              <a:t>Business Question: </a:t>
            </a:r>
            <a:r>
              <a:rPr lang="en-US" sz="21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How do customer characteristics differ between customers who stayed and those who churned?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946345" y="7348767"/>
            <a:ext cx="4842686" cy="1107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940"/>
              </a:lnSpc>
            </a:pPr>
            <a:r>
              <a:rPr lang="en-GB" sz="2400" dirty="0">
                <a:solidFill>
                  <a:srgbClr val="92D050"/>
                </a:solidFill>
              </a:rPr>
              <a:t>Monthly charge is similar for both customer groups, suggesting it is not a strong indicator of churn.</a:t>
            </a:r>
            <a:endParaRPr lang="en-US" sz="2100" dirty="0">
              <a:solidFill>
                <a:srgbClr val="92D05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50" name="TextBox 50"/>
          <p:cNvSpPr txBox="1"/>
          <p:nvPr/>
        </p:nvSpPr>
        <p:spPr>
          <a:xfrm>
            <a:off x="6780413" y="7299408"/>
            <a:ext cx="4842686" cy="14796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940"/>
              </a:lnSpc>
            </a:pPr>
            <a:r>
              <a:rPr lang="en-GB" sz="2400" dirty="0">
                <a:solidFill>
                  <a:srgbClr val="92D050"/>
                </a:solidFill>
              </a:rPr>
              <a:t>Customer usage shows only small visual differences between the two groups. However, it remains an important predictor of churn.</a:t>
            </a:r>
            <a:endParaRPr lang="en-US" sz="2100" dirty="0">
              <a:solidFill>
                <a:srgbClr val="92D05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51" name="TextBox 51"/>
          <p:cNvSpPr txBox="1"/>
          <p:nvPr/>
        </p:nvSpPr>
        <p:spPr>
          <a:xfrm>
            <a:off x="12794674" y="7348767"/>
            <a:ext cx="4842686" cy="10938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0"/>
              </a:lnSpc>
            </a:pPr>
            <a:r>
              <a:rPr lang="en-US" sz="2100" dirty="0">
                <a:solidFill>
                  <a:srgbClr val="92D050"/>
                </a:solidFill>
                <a:ea typeface="Poppins"/>
                <a:cs typeface="Poppins"/>
                <a:sym typeface="Poppins"/>
              </a:rPr>
              <a:t>The graph shows that customers who churned tend to have older devices than customers who stayed.</a:t>
            </a:r>
          </a:p>
        </p:txBody>
      </p:sp>
      <p:sp>
        <p:nvSpPr>
          <p:cNvPr id="54" name="Oval 53">
            <a:extLst>
              <a:ext uri="{FF2B5EF4-FFF2-40B4-BE49-F238E27FC236}">
                <a16:creationId xmlns:a16="http://schemas.microsoft.com/office/drawing/2014/main" id="{85E16AAA-F365-3211-9667-48A0D495A3AB}"/>
              </a:ext>
            </a:extLst>
          </p:cNvPr>
          <p:cNvSpPr/>
          <p:nvPr/>
        </p:nvSpPr>
        <p:spPr>
          <a:xfrm>
            <a:off x="933450" y="4003268"/>
            <a:ext cx="309890" cy="24772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55" name="Oval 54">
            <a:extLst>
              <a:ext uri="{FF2B5EF4-FFF2-40B4-BE49-F238E27FC236}">
                <a16:creationId xmlns:a16="http://schemas.microsoft.com/office/drawing/2014/main" id="{360E6C3B-CEFD-6A8F-3B8E-8089E3AFB849}"/>
              </a:ext>
            </a:extLst>
          </p:cNvPr>
          <p:cNvSpPr/>
          <p:nvPr/>
        </p:nvSpPr>
        <p:spPr>
          <a:xfrm>
            <a:off x="6732575" y="4038879"/>
            <a:ext cx="298638" cy="21211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Oval 55">
            <a:extLst>
              <a:ext uri="{FF2B5EF4-FFF2-40B4-BE49-F238E27FC236}">
                <a16:creationId xmlns:a16="http://schemas.microsoft.com/office/drawing/2014/main" id="{268C5928-311C-ABB7-B55D-9BA897E8A34F}"/>
              </a:ext>
            </a:extLst>
          </p:cNvPr>
          <p:cNvSpPr/>
          <p:nvPr/>
        </p:nvSpPr>
        <p:spPr>
          <a:xfrm>
            <a:off x="12610268" y="4004834"/>
            <a:ext cx="319669" cy="246155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45A82244-03AC-AE05-C7B4-6E736F48671B}"/>
              </a:ext>
            </a:extLst>
          </p:cNvPr>
          <p:cNvSpPr txBox="1"/>
          <p:nvPr/>
        </p:nvSpPr>
        <p:spPr>
          <a:xfrm>
            <a:off x="3464100" y="3326646"/>
            <a:ext cx="1291925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>
              <a:buNone/>
            </a:pPr>
            <a:r>
              <a:rPr lang="en-GB" sz="1800" b="0" i="0" dirty="0">
                <a:solidFill>
                  <a:srgbClr val="C1E59F"/>
                </a:solidFill>
                <a:effectLst/>
              </a:rPr>
              <a:t>Violin plots with boxplots were used to compare the distributions of key customer characteristics across the two churn groups.</a:t>
            </a:r>
            <a:endParaRPr lang="en-GB" sz="1800" dirty="0">
              <a:effectLst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0000">
                <a:alpha val="100000"/>
              </a:srgbClr>
            </a:gs>
            <a:gs pos="100000">
              <a:srgbClr val="043915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914213" y="2853837"/>
            <a:ext cx="8945512" cy="0"/>
          </a:xfrm>
          <a:prstGeom prst="line">
            <a:avLst/>
          </a:prstGeom>
          <a:ln w="190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2458716" y="399953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7" y="0"/>
                </a:lnTo>
                <a:lnTo>
                  <a:pt x="531667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2305731" y="372353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1365262" y="1007607"/>
            <a:ext cx="2732530" cy="231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Introduction</a:t>
            </a:r>
          </a:p>
        </p:txBody>
      </p:sp>
      <p:sp>
        <p:nvSpPr>
          <p:cNvPr id="6" name="Freeform 6"/>
          <p:cNvSpPr/>
          <p:nvPr/>
        </p:nvSpPr>
        <p:spPr>
          <a:xfrm>
            <a:off x="3769441" y="399953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3841313" y="442290"/>
            <a:ext cx="430103" cy="4088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 dirty="0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673490" y="1007607"/>
            <a:ext cx="2732530" cy="467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Business 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Understanding</a:t>
            </a:r>
          </a:p>
        </p:txBody>
      </p:sp>
      <p:sp>
        <p:nvSpPr>
          <p:cNvPr id="9" name="Freeform 9"/>
          <p:cNvSpPr/>
          <p:nvPr/>
        </p:nvSpPr>
        <p:spPr>
          <a:xfrm>
            <a:off x="5193744" y="394009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4097792" y="1001663"/>
            <a:ext cx="2732530" cy="467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Dataset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Overview</a:t>
            </a:r>
          </a:p>
        </p:txBody>
      </p:sp>
      <p:sp>
        <p:nvSpPr>
          <p:cNvPr id="11" name="Freeform 11"/>
          <p:cNvSpPr/>
          <p:nvPr/>
        </p:nvSpPr>
        <p:spPr>
          <a:xfrm>
            <a:off x="6618046" y="388065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5522095" y="995719"/>
            <a:ext cx="2732530" cy="467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Data Quality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Assessment</a:t>
            </a:r>
          </a:p>
        </p:txBody>
      </p:sp>
      <p:sp>
        <p:nvSpPr>
          <p:cNvPr id="13" name="Freeform 13"/>
          <p:cNvSpPr/>
          <p:nvPr/>
        </p:nvSpPr>
        <p:spPr>
          <a:xfrm>
            <a:off x="8042349" y="382121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TextBox 14"/>
          <p:cNvSpPr txBox="1"/>
          <p:nvPr/>
        </p:nvSpPr>
        <p:spPr>
          <a:xfrm>
            <a:off x="8336757" y="977887"/>
            <a:ext cx="2732530" cy="703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EDA Univariate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 Analysis</a:t>
            </a:r>
          </a:p>
          <a:p>
            <a:pPr algn="ctr">
              <a:lnSpc>
                <a:spcPts val="1865"/>
              </a:lnSpc>
            </a:pPr>
            <a:endParaRPr lang="en-US" sz="1332">
              <a:solidFill>
                <a:srgbClr val="C1E59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15" name="Freeform 15"/>
          <p:cNvSpPr/>
          <p:nvPr/>
        </p:nvSpPr>
        <p:spPr>
          <a:xfrm>
            <a:off x="9466651" y="399953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9798877" y="983831"/>
            <a:ext cx="2732530" cy="703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EDA Multivariate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 Analysis</a:t>
            </a:r>
          </a:p>
          <a:p>
            <a:pPr algn="ctr">
              <a:lnSpc>
                <a:spcPts val="1865"/>
              </a:lnSpc>
            </a:pPr>
            <a:endParaRPr lang="en-US" sz="1332">
              <a:solidFill>
                <a:srgbClr val="C1E59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17" name="Freeform 17"/>
          <p:cNvSpPr/>
          <p:nvPr/>
        </p:nvSpPr>
        <p:spPr>
          <a:xfrm>
            <a:off x="10890954" y="370233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TextBox 18"/>
          <p:cNvSpPr txBox="1"/>
          <p:nvPr/>
        </p:nvSpPr>
        <p:spPr>
          <a:xfrm>
            <a:off x="11205299" y="977887"/>
            <a:ext cx="2732530" cy="467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 EDA: Feature 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Relationships</a:t>
            </a:r>
          </a:p>
        </p:txBody>
      </p:sp>
      <p:sp>
        <p:nvSpPr>
          <p:cNvPr id="19" name="Freeform 19"/>
          <p:cNvSpPr/>
          <p:nvPr/>
        </p:nvSpPr>
        <p:spPr>
          <a:xfrm>
            <a:off x="12315256" y="364288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7"/>
                </a:lnTo>
                <a:lnTo>
                  <a:pt x="0" y="53166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Freeform 20"/>
          <p:cNvSpPr/>
          <p:nvPr/>
        </p:nvSpPr>
        <p:spPr>
          <a:xfrm>
            <a:off x="13739559" y="358344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Freeform 21"/>
          <p:cNvSpPr/>
          <p:nvPr/>
        </p:nvSpPr>
        <p:spPr>
          <a:xfrm rot="3654875">
            <a:off x="3168456" y="371923"/>
            <a:ext cx="412697" cy="651199"/>
          </a:xfrm>
          <a:custGeom>
            <a:avLst/>
            <a:gdLst/>
            <a:ahLst/>
            <a:cxnLst/>
            <a:rect l="l" t="t" r="r" b="b"/>
            <a:pathLst>
              <a:path w="412697" h="651199">
                <a:moveTo>
                  <a:pt x="0" y="0"/>
                </a:moveTo>
                <a:lnTo>
                  <a:pt x="412697" y="0"/>
                </a:lnTo>
                <a:lnTo>
                  <a:pt x="412697" y="651199"/>
                </a:lnTo>
                <a:lnTo>
                  <a:pt x="0" y="65119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2" name="TextBox 22"/>
          <p:cNvSpPr txBox="1"/>
          <p:nvPr/>
        </p:nvSpPr>
        <p:spPr>
          <a:xfrm>
            <a:off x="12708507" y="971943"/>
            <a:ext cx="2732530" cy="9402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Recommendations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for Customer 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Retention</a:t>
            </a:r>
          </a:p>
          <a:p>
            <a:pPr algn="ctr">
              <a:lnSpc>
                <a:spcPts val="1865"/>
              </a:lnSpc>
            </a:pPr>
            <a:endParaRPr lang="en-US" sz="1332">
              <a:solidFill>
                <a:srgbClr val="C1E59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14127129" y="965999"/>
            <a:ext cx="2732530" cy="703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Executive 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Summary</a:t>
            </a:r>
          </a:p>
          <a:p>
            <a:pPr algn="ctr">
              <a:lnSpc>
                <a:spcPts val="1865"/>
              </a:lnSpc>
            </a:pPr>
            <a:endParaRPr lang="en-US" sz="1332">
              <a:solidFill>
                <a:srgbClr val="C1E59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096993" y="429471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5504507" y="414691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941917" y="424458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347037" y="400682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06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770696" y="424458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07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19305" y="414691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08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2643607" y="406626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09</a:t>
            </a:r>
          </a:p>
        </p:txBody>
      </p:sp>
      <p:sp>
        <p:nvSpPr>
          <p:cNvPr id="31" name="Freeform 31"/>
          <p:cNvSpPr/>
          <p:nvPr/>
        </p:nvSpPr>
        <p:spPr>
          <a:xfrm rot="3623165">
            <a:off x="4491932" y="316484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8"/>
                </a:lnTo>
                <a:lnTo>
                  <a:pt x="0" y="7679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2" name="Freeform 32"/>
          <p:cNvSpPr/>
          <p:nvPr/>
        </p:nvSpPr>
        <p:spPr>
          <a:xfrm rot="3571410">
            <a:off x="5951243" y="322191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9"/>
                </a:lnTo>
                <a:lnTo>
                  <a:pt x="0" y="7679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3" name="Freeform 33"/>
          <p:cNvSpPr/>
          <p:nvPr/>
        </p:nvSpPr>
        <p:spPr>
          <a:xfrm rot="3571410">
            <a:off x="7360718" y="281802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8"/>
                </a:lnTo>
                <a:lnTo>
                  <a:pt x="0" y="7679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4" name="Freeform 34"/>
          <p:cNvSpPr/>
          <p:nvPr/>
        </p:nvSpPr>
        <p:spPr>
          <a:xfrm rot="3571410">
            <a:off x="8781880" y="307370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9"/>
                </a:lnTo>
                <a:lnTo>
                  <a:pt x="0" y="7679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5" name="Freeform 35"/>
          <p:cNvSpPr/>
          <p:nvPr/>
        </p:nvSpPr>
        <p:spPr>
          <a:xfrm rot="3571410">
            <a:off x="10206182" y="307370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9"/>
                </a:lnTo>
                <a:lnTo>
                  <a:pt x="0" y="7679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6" name="Freeform 36"/>
          <p:cNvSpPr/>
          <p:nvPr/>
        </p:nvSpPr>
        <p:spPr>
          <a:xfrm rot="3571410">
            <a:off x="13051647" y="307370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9"/>
                </a:lnTo>
                <a:lnTo>
                  <a:pt x="0" y="7679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7" name="Freeform 37"/>
          <p:cNvSpPr/>
          <p:nvPr/>
        </p:nvSpPr>
        <p:spPr>
          <a:xfrm rot="3571410">
            <a:off x="11630485" y="307370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9"/>
                </a:lnTo>
                <a:lnTo>
                  <a:pt x="0" y="7679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8" name="Freeform 38"/>
          <p:cNvSpPr/>
          <p:nvPr/>
        </p:nvSpPr>
        <p:spPr>
          <a:xfrm>
            <a:off x="15179935" y="370233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7" y="0"/>
                </a:lnTo>
                <a:lnTo>
                  <a:pt x="531667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9" name="Freeform 39"/>
          <p:cNvSpPr/>
          <p:nvPr/>
        </p:nvSpPr>
        <p:spPr>
          <a:xfrm rot="3571410">
            <a:off x="14482230" y="307370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9"/>
                </a:lnTo>
                <a:lnTo>
                  <a:pt x="0" y="7679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0" name="Freeform 40"/>
          <p:cNvSpPr/>
          <p:nvPr/>
        </p:nvSpPr>
        <p:spPr>
          <a:xfrm>
            <a:off x="9998317" y="3608640"/>
            <a:ext cx="7583652" cy="6519867"/>
          </a:xfrm>
          <a:custGeom>
            <a:avLst/>
            <a:gdLst/>
            <a:ahLst/>
            <a:cxnLst/>
            <a:rect l="l" t="t" r="r" b="b"/>
            <a:pathLst>
              <a:path w="7583652" h="6519867">
                <a:moveTo>
                  <a:pt x="0" y="0"/>
                </a:moveTo>
                <a:lnTo>
                  <a:pt x="7583652" y="0"/>
                </a:lnTo>
                <a:lnTo>
                  <a:pt x="7583652" y="6519867"/>
                </a:lnTo>
                <a:lnTo>
                  <a:pt x="0" y="651986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420" b="-42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1" name="TextBox 41"/>
          <p:cNvSpPr txBox="1"/>
          <p:nvPr/>
        </p:nvSpPr>
        <p:spPr>
          <a:xfrm>
            <a:off x="977524" y="1856038"/>
            <a:ext cx="10289157" cy="19437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840"/>
              </a:lnSpc>
            </a:pPr>
            <a:r>
              <a:rPr lang="en-US" sz="5600" dirty="0">
                <a:solidFill>
                  <a:srgbClr val="C1E59F"/>
                </a:solidFill>
                <a:latin typeface="Anton"/>
                <a:ea typeface="Anton"/>
                <a:cs typeface="Anton"/>
                <a:sym typeface="Anton"/>
              </a:rPr>
              <a:t>08 EDA: FEATURE RELATIONSHIPS</a:t>
            </a:r>
          </a:p>
          <a:p>
            <a:pPr algn="l">
              <a:lnSpc>
                <a:spcPts val="7840"/>
              </a:lnSpc>
            </a:pPr>
            <a:endParaRPr lang="en-US" sz="5600" dirty="0">
              <a:solidFill>
                <a:srgbClr val="C1E59F"/>
              </a:solidFill>
              <a:latin typeface="Anton"/>
              <a:ea typeface="Anton"/>
              <a:cs typeface="Anton"/>
              <a:sym typeface="Anton"/>
            </a:endParaRPr>
          </a:p>
        </p:txBody>
      </p:sp>
      <p:sp>
        <p:nvSpPr>
          <p:cNvPr id="42" name="TextBox 42"/>
          <p:cNvSpPr txBox="1"/>
          <p:nvPr/>
        </p:nvSpPr>
        <p:spPr>
          <a:xfrm>
            <a:off x="2536604" y="429471"/>
            <a:ext cx="457022" cy="4088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 dirty="0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01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4079504" y="400682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10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941917" y="995719"/>
            <a:ext cx="2732530" cy="467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Data 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Preparation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992764" y="3112330"/>
            <a:ext cx="14868393" cy="3752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0"/>
              </a:lnSpc>
            </a:pPr>
            <a:r>
              <a:rPr lang="en-US" sz="2100" dirty="0">
                <a:solidFill>
                  <a:srgbClr val="C1E59F"/>
                </a:solidFill>
                <a:latin typeface="Poppins"/>
                <a:ea typeface="Poppins"/>
                <a:cs typeface="Poppins"/>
                <a:sym typeface="Poppins"/>
              </a:rPr>
              <a:t>Business Question:</a:t>
            </a:r>
            <a:r>
              <a:rPr lang="en-US" sz="21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 Which customer features are most strongly related to each other?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2659959" y="5202067"/>
            <a:ext cx="6130902" cy="22326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0"/>
              </a:lnSpc>
            </a:pPr>
            <a:r>
              <a:rPr lang="en-US" sz="2100" dirty="0">
                <a:solidFill>
                  <a:srgbClr val="C1E59F"/>
                </a:solidFill>
                <a:latin typeface="Poppins"/>
                <a:ea typeface="Poppins"/>
                <a:cs typeface="Poppins"/>
                <a:sym typeface="Poppins"/>
              </a:rPr>
              <a:t>Usage-related features are strongly related to each other, while churn has only weak linear relationships with individual features. This indicates that customer churn is a complex problem influenced by multiple variables rather than a single factor.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0000">
                <a:alpha val="100000"/>
              </a:srgbClr>
            </a:gs>
            <a:gs pos="100000">
              <a:srgbClr val="043915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71088" y="1620879"/>
            <a:ext cx="12486242" cy="1042222"/>
            <a:chOff x="0" y="-212003"/>
            <a:chExt cx="16648323" cy="1389630"/>
          </a:xfrm>
        </p:grpSpPr>
        <p:sp>
          <p:nvSpPr>
            <p:cNvPr id="3" name="AutoShape 3"/>
            <p:cNvSpPr/>
            <p:nvPr/>
          </p:nvSpPr>
          <p:spPr>
            <a:xfrm flipV="1">
              <a:off x="0" y="1149786"/>
              <a:ext cx="9372066" cy="27841"/>
            </a:xfrm>
            <a:prstGeom prst="line">
              <a:avLst/>
            </a:prstGeom>
            <a:ln w="25400" cap="flat">
              <a:solidFill>
                <a:srgbClr val="FFFFF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212003"/>
              <a:ext cx="16648323" cy="123592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7840"/>
                </a:lnSpc>
              </a:pPr>
              <a:r>
                <a:rPr lang="en-US" sz="5600" dirty="0">
                  <a:solidFill>
                    <a:srgbClr val="C1E59F"/>
                  </a:solidFill>
                  <a:latin typeface="Anton"/>
                  <a:ea typeface="Anton"/>
                  <a:cs typeface="Anton"/>
                  <a:sym typeface="Anton"/>
                </a:rPr>
                <a:t>08 KEY BUSINESS INSIGHTS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023051" y="297476"/>
            <a:ext cx="15494396" cy="1553804"/>
            <a:chOff x="0" y="129383"/>
            <a:chExt cx="20659195" cy="2071739"/>
          </a:xfrm>
        </p:grpSpPr>
        <p:sp>
          <p:nvSpPr>
            <p:cNvPr id="6" name="Freeform 6"/>
            <p:cNvSpPr/>
            <p:nvPr/>
          </p:nvSpPr>
          <p:spPr>
            <a:xfrm>
              <a:off x="1457939" y="184861"/>
              <a:ext cx="708888" cy="708888"/>
            </a:xfrm>
            <a:custGeom>
              <a:avLst/>
              <a:gdLst/>
              <a:ahLst/>
              <a:cxnLst/>
              <a:rect l="l" t="t" r="r" b="b"/>
              <a:pathLst>
                <a:path w="708888" h="708888">
                  <a:moveTo>
                    <a:pt x="0" y="0"/>
                  </a:moveTo>
                  <a:lnTo>
                    <a:pt x="708888" y="0"/>
                  </a:lnTo>
                  <a:lnTo>
                    <a:pt x="708888" y="708888"/>
                  </a:lnTo>
                  <a:lnTo>
                    <a:pt x="0" y="70888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561788" y="236919"/>
              <a:ext cx="610881" cy="544337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3435"/>
                </a:lnSpc>
              </a:pPr>
              <a:r>
                <a:rPr lang="en-US" sz="2454" b="1" dirty="0">
                  <a:solidFill>
                    <a:srgbClr val="C1E59F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01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1004592"/>
              <a:ext cx="3643373" cy="29860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65"/>
                </a:lnSpc>
              </a:pPr>
              <a:r>
                <a:rPr lang="en-US" sz="1332">
                  <a:solidFill>
                    <a:srgbClr val="C1E59F"/>
                  </a:solidFill>
                  <a:latin typeface="Canva Sans"/>
                  <a:ea typeface="Canva Sans"/>
                  <a:cs typeface="Canva Sans"/>
                  <a:sym typeface="Canva Sans"/>
                </a:rPr>
                <a:t>Introduction</a:t>
              </a:r>
            </a:p>
          </p:txBody>
        </p:sp>
        <p:sp>
          <p:nvSpPr>
            <p:cNvPr id="9" name="Freeform 9"/>
            <p:cNvSpPr/>
            <p:nvPr/>
          </p:nvSpPr>
          <p:spPr>
            <a:xfrm>
              <a:off x="3205572" y="184861"/>
              <a:ext cx="708888" cy="708888"/>
            </a:xfrm>
            <a:custGeom>
              <a:avLst/>
              <a:gdLst/>
              <a:ahLst/>
              <a:cxnLst/>
              <a:rect l="l" t="t" r="r" b="b"/>
              <a:pathLst>
                <a:path w="708888" h="708888">
                  <a:moveTo>
                    <a:pt x="0" y="0"/>
                  </a:moveTo>
                  <a:lnTo>
                    <a:pt x="708888" y="0"/>
                  </a:lnTo>
                  <a:lnTo>
                    <a:pt x="708888" y="708888"/>
                  </a:lnTo>
                  <a:lnTo>
                    <a:pt x="0" y="70888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3301400" y="254010"/>
              <a:ext cx="591625" cy="561876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3435"/>
                </a:lnSpc>
              </a:pPr>
              <a:r>
                <a:rPr lang="en-US" sz="2454" b="1" dirty="0">
                  <a:solidFill>
                    <a:srgbClr val="C1E59F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02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1744303" y="1004592"/>
              <a:ext cx="3643373" cy="61376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65"/>
                </a:lnSpc>
              </a:pPr>
              <a:r>
                <a:rPr lang="en-US" sz="1332">
                  <a:solidFill>
                    <a:srgbClr val="C1E59F"/>
                  </a:solidFill>
                  <a:latin typeface="Canva Sans"/>
                  <a:ea typeface="Canva Sans"/>
                  <a:cs typeface="Canva Sans"/>
                  <a:sym typeface="Canva Sans"/>
                </a:rPr>
                <a:t>Business </a:t>
              </a:r>
            </a:p>
            <a:p>
              <a:pPr algn="ctr">
                <a:lnSpc>
                  <a:spcPts val="1865"/>
                </a:lnSpc>
              </a:pPr>
              <a:r>
                <a:rPr lang="en-US" sz="1332">
                  <a:solidFill>
                    <a:srgbClr val="C1E59F"/>
                  </a:solidFill>
                  <a:latin typeface="Canva Sans"/>
                  <a:ea typeface="Canva Sans"/>
                  <a:cs typeface="Canva Sans"/>
                  <a:sym typeface="Canva Sans"/>
                </a:rPr>
                <a:t>Understanding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5104642" y="176936"/>
              <a:ext cx="708888" cy="708888"/>
            </a:xfrm>
            <a:custGeom>
              <a:avLst/>
              <a:gdLst/>
              <a:ahLst/>
              <a:cxnLst/>
              <a:rect l="l" t="t" r="r" b="b"/>
              <a:pathLst>
                <a:path w="708888" h="708888">
                  <a:moveTo>
                    <a:pt x="0" y="0"/>
                  </a:moveTo>
                  <a:lnTo>
                    <a:pt x="708888" y="0"/>
                  </a:lnTo>
                  <a:lnTo>
                    <a:pt x="708888" y="708888"/>
                  </a:lnTo>
                  <a:lnTo>
                    <a:pt x="0" y="70888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3643373" y="996667"/>
              <a:ext cx="3643373" cy="61376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65"/>
                </a:lnSpc>
              </a:pPr>
              <a:r>
                <a:rPr lang="en-US" sz="1332">
                  <a:solidFill>
                    <a:srgbClr val="C1E59F"/>
                  </a:solidFill>
                  <a:latin typeface="Canva Sans"/>
                  <a:ea typeface="Canva Sans"/>
                  <a:cs typeface="Canva Sans"/>
                  <a:sym typeface="Canva Sans"/>
                </a:rPr>
                <a:t>Dataset</a:t>
              </a:r>
            </a:p>
            <a:p>
              <a:pPr algn="ctr">
                <a:lnSpc>
                  <a:spcPts val="1865"/>
                </a:lnSpc>
              </a:pPr>
              <a:r>
                <a:rPr lang="en-US" sz="1332">
                  <a:solidFill>
                    <a:srgbClr val="C1E59F"/>
                  </a:solidFill>
                  <a:latin typeface="Canva Sans"/>
                  <a:ea typeface="Canva Sans"/>
                  <a:cs typeface="Canva Sans"/>
                  <a:sym typeface="Canva Sans"/>
                </a:rPr>
                <a:t>Overview</a:t>
              </a:r>
            </a:p>
          </p:txBody>
        </p:sp>
        <p:sp>
          <p:nvSpPr>
            <p:cNvPr id="14" name="Freeform 14"/>
            <p:cNvSpPr/>
            <p:nvPr/>
          </p:nvSpPr>
          <p:spPr>
            <a:xfrm>
              <a:off x="7003712" y="169010"/>
              <a:ext cx="708888" cy="708888"/>
            </a:xfrm>
            <a:custGeom>
              <a:avLst/>
              <a:gdLst/>
              <a:ahLst/>
              <a:cxnLst/>
              <a:rect l="l" t="t" r="r" b="b"/>
              <a:pathLst>
                <a:path w="708888" h="708888">
                  <a:moveTo>
                    <a:pt x="0" y="0"/>
                  </a:moveTo>
                  <a:lnTo>
                    <a:pt x="708888" y="0"/>
                  </a:lnTo>
                  <a:lnTo>
                    <a:pt x="708888" y="708889"/>
                  </a:lnTo>
                  <a:lnTo>
                    <a:pt x="0" y="70888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542443" y="988741"/>
              <a:ext cx="3643373" cy="61376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65"/>
                </a:lnSpc>
              </a:pPr>
              <a:r>
                <a:rPr lang="en-US" sz="1332">
                  <a:solidFill>
                    <a:srgbClr val="C1E59F"/>
                  </a:solidFill>
                  <a:latin typeface="Canva Sans"/>
                  <a:ea typeface="Canva Sans"/>
                  <a:cs typeface="Canva Sans"/>
                  <a:sym typeface="Canva Sans"/>
                </a:rPr>
                <a:t>Data Quality</a:t>
              </a:r>
            </a:p>
            <a:p>
              <a:pPr algn="ctr">
                <a:lnSpc>
                  <a:spcPts val="1865"/>
                </a:lnSpc>
              </a:pPr>
              <a:r>
                <a:rPr lang="en-US" sz="1332">
                  <a:solidFill>
                    <a:srgbClr val="C1E59F"/>
                  </a:solidFill>
                  <a:latin typeface="Canva Sans"/>
                  <a:ea typeface="Canva Sans"/>
                  <a:cs typeface="Canva Sans"/>
                  <a:sym typeface="Canva Sans"/>
                </a:rPr>
                <a:t>Assessment</a:t>
              </a:r>
            </a:p>
          </p:txBody>
        </p:sp>
        <p:sp>
          <p:nvSpPr>
            <p:cNvPr id="16" name="Freeform 16"/>
            <p:cNvSpPr/>
            <p:nvPr/>
          </p:nvSpPr>
          <p:spPr>
            <a:xfrm>
              <a:off x="8902782" y="161085"/>
              <a:ext cx="708888" cy="708888"/>
            </a:xfrm>
            <a:custGeom>
              <a:avLst/>
              <a:gdLst/>
              <a:ahLst/>
              <a:cxnLst/>
              <a:rect l="l" t="t" r="r" b="b"/>
              <a:pathLst>
                <a:path w="708888" h="708888">
                  <a:moveTo>
                    <a:pt x="0" y="0"/>
                  </a:moveTo>
                  <a:lnTo>
                    <a:pt x="708888" y="0"/>
                  </a:lnTo>
                  <a:lnTo>
                    <a:pt x="708888" y="708888"/>
                  </a:lnTo>
                  <a:lnTo>
                    <a:pt x="0" y="70888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9295326" y="964965"/>
              <a:ext cx="3643373" cy="92892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65"/>
                </a:lnSpc>
              </a:pPr>
              <a:r>
                <a:rPr lang="en-US" sz="1332">
                  <a:solidFill>
                    <a:srgbClr val="C1E59F"/>
                  </a:solidFill>
                  <a:latin typeface="Canva Sans"/>
                  <a:ea typeface="Canva Sans"/>
                  <a:cs typeface="Canva Sans"/>
                  <a:sym typeface="Canva Sans"/>
                </a:rPr>
                <a:t>EDA Univariate</a:t>
              </a:r>
            </a:p>
            <a:p>
              <a:pPr algn="ctr">
                <a:lnSpc>
                  <a:spcPts val="1865"/>
                </a:lnSpc>
              </a:pPr>
              <a:r>
                <a:rPr lang="en-US" sz="1332">
                  <a:solidFill>
                    <a:srgbClr val="C1E59F"/>
                  </a:solidFill>
                  <a:latin typeface="Canva Sans"/>
                  <a:ea typeface="Canva Sans"/>
                  <a:cs typeface="Canva Sans"/>
                  <a:sym typeface="Canva Sans"/>
                </a:rPr>
                <a:t> Analysis</a:t>
              </a:r>
            </a:p>
            <a:p>
              <a:pPr algn="ctr">
                <a:lnSpc>
                  <a:spcPts val="1865"/>
                </a:lnSpc>
              </a:pPr>
              <a:endPara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endParaRPr>
            </a:p>
          </p:txBody>
        </p:sp>
        <p:sp>
          <p:nvSpPr>
            <p:cNvPr id="18" name="Freeform 18"/>
            <p:cNvSpPr/>
            <p:nvPr/>
          </p:nvSpPr>
          <p:spPr>
            <a:xfrm>
              <a:off x="10801852" y="153160"/>
              <a:ext cx="708888" cy="708888"/>
            </a:xfrm>
            <a:custGeom>
              <a:avLst/>
              <a:gdLst/>
              <a:ahLst/>
              <a:cxnLst/>
              <a:rect l="l" t="t" r="r" b="b"/>
              <a:pathLst>
                <a:path w="708888" h="708888">
                  <a:moveTo>
                    <a:pt x="0" y="0"/>
                  </a:moveTo>
                  <a:lnTo>
                    <a:pt x="708888" y="0"/>
                  </a:lnTo>
                  <a:lnTo>
                    <a:pt x="708888" y="708888"/>
                  </a:lnTo>
                  <a:lnTo>
                    <a:pt x="0" y="70888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11244820" y="972890"/>
              <a:ext cx="3643373" cy="92892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65"/>
                </a:lnSpc>
              </a:pPr>
              <a:r>
                <a:rPr lang="en-US" sz="1332">
                  <a:solidFill>
                    <a:srgbClr val="C1E59F"/>
                  </a:solidFill>
                  <a:latin typeface="Canva Sans"/>
                  <a:ea typeface="Canva Sans"/>
                  <a:cs typeface="Canva Sans"/>
                  <a:sym typeface="Canva Sans"/>
                </a:rPr>
                <a:t>EDA Multivariate</a:t>
              </a:r>
            </a:p>
            <a:p>
              <a:pPr algn="ctr">
                <a:lnSpc>
                  <a:spcPts val="1865"/>
                </a:lnSpc>
              </a:pPr>
              <a:r>
                <a:rPr lang="en-US" sz="1332">
                  <a:solidFill>
                    <a:srgbClr val="C1E59F"/>
                  </a:solidFill>
                  <a:latin typeface="Canva Sans"/>
                  <a:ea typeface="Canva Sans"/>
                  <a:cs typeface="Canva Sans"/>
                  <a:sym typeface="Canva Sans"/>
                </a:rPr>
                <a:t> Analysis</a:t>
              </a:r>
            </a:p>
            <a:p>
              <a:pPr algn="ctr">
                <a:lnSpc>
                  <a:spcPts val="1865"/>
                </a:lnSpc>
              </a:pPr>
              <a:endPara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endParaRPr>
            </a:p>
          </p:txBody>
        </p:sp>
        <p:sp>
          <p:nvSpPr>
            <p:cNvPr id="20" name="Freeform 20"/>
            <p:cNvSpPr/>
            <p:nvPr/>
          </p:nvSpPr>
          <p:spPr>
            <a:xfrm>
              <a:off x="12700922" y="145234"/>
              <a:ext cx="708888" cy="708888"/>
            </a:xfrm>
            <a:custGeom>
              <a:avLst/>
              <a:gdLst/>
              <a:ahLst/>
              <a:cxnLst/>
              <a:rect l="l" t="t" r="r" b="b"/>
              <a:pathLst>
                <a:path w="708888" h="708888">
                  <a:moveTo>
                    <a:pt x="0" y="0"/>
                  </a:moveTo>
                  <a:lnTo>
                    <a:pt x="708888" y="0"/>
                  </a:lnTo>
                  <a:lnTo>
                    <a:pt x="708888" y="708888"/>
                  </a:lnTo>
                  <a:lnTo>
                    <a:pt x="0" y="70888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13120049" y="964965"/>
              <a:ext cx="3643373" cy="92892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65"/>
                </a:lnSpc>
              </a:pPr>
              <a:r>
                <a:rPr lang="en-US" sz="1332">
                  <a:solidFill>
                    <a:srgbClr val="C1E59F"/>
                  </a:solidFill>
                  <a:latin typeface="Canva Sans"/>
                  <a:ea typeface="Canva Sans"/>
                  <a:cs typeface="Canva Sans"/>
                  <a:sym typeface="Canva Sans"/>
                </a:rPr>
                <a:t> EDA: Feature</a:t>
              </a:r>
            </a:p>
            <a:p>
              <a:pPr algn="ctr">
                <a:lnSpc>
                  <a:spcPts val="1865"/>
                </a:lnSpc>
              </a:pPr>
              <a:r>
                <a:rPr lang="en-US" sz="1332">
                  <a:solidFill>
                    <a:srgbClr val="C1E59F"/>
                  </a:solidFill>
                  <a:latin typeface="Canva Sans"/>
                  <a:ea typeface="Canva Sans"/>
                  <a:cs typeface="Canva Sans"/>
                  <a:sym typeface="Canva Sans"/>
                </a:rPr>
                <a:t> Relationships</a:t>
              </a:r>
            </a:p>
            <a:p>
              <a:pPr algn="ctr">
                <a:lnSpc>
                  <a:spcPts val="1865"/>
                </a:lnSpc>
              </a:pPr>
              <a:endPara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endParaRPr>
            </a:p>
          </p:txBody>
        </p:sp>
        <p:sp>
          <p:nvSpPr>
            <p:cNvPr id="22" name="Freeform 22"/>
            <p:cNvSpPr/>
            <p:nvPr/>
          </p:nvSpPr>
          <p:spPr>
            <a:xfrm>
              <a:off x="14599992" y="137309"/>
              <a:ext cx="708888" cy="708888"/>
            </a:xfrm>
            <a:custGeom>
              <a:avLst/>
              <a:gdLst/>
              <a:ahLst/>
              <a:cxnLst/>
              <a:rect l="l" t="t" r="r" b="b"/>
              <a:pathLst>
                <a:path w="708888" h="708888">
                  <a:moveTo>
                    <a:pt x="0" y="0"/>
                  </a:moveTo>
                  <a:lnTo>
                    <a:pt x="708888" y="0"/>
                  </a:lnTo>
                  <a:lnTo>
                    <a:pt x="708888" y="708888"/>
                  </a:lnTo>
                  <a:lnTo>
                    <a:pt x="0" y="70888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23"/>
            <p:cNvSpPr/>
            <p:nvPr/>
          </p:nvSpPr>
          <p:spPr>
            <a:xfrm>
              <a:off x="16499062" y="129383"/>
              <a:ext cx="708888" cy="708888"/>
            </a:xfrm>
            <a:custGeom>
              <a:avLst/>
              <a:gdLst/>
              <a:ahLst/>
              <a:cxnLst/>
              <a:rect l="l" t="t" r="r" b="b"/>
              <a:pathLst>
                <a:path w="708888" h="708888">
                  <a:moveTo>
                    <a:pt x="0" y="0"/>
                  </a:moveTo>
                  <a:lnTo>
                    <a:pt x="708888" y="0"/>
                  </a:lnTo>
                  <a:lnTo>
                    <a:pt x="708888" y="708888"/>
                  </a:lnTo>
                  <a:lnTo>
                    <a:pt x="0" y="70888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24"/>
            <p:cNvSpPr/>
            <p:nvPr/>
          </p:nvSpPr>
          <p:spPr>
            <a:xfrm rot="3654875">
              <a:off x="2404258" y="147488"/>
              <a:ext cx="550263" cy="868265"/>
            </a:xfrm>
            <a:custGeom>
              <a:avLst/>
              <a:gdLst/>
              <a:ahLst/>
              <a:cxnLst/>
              <a:rect l="l" t="t" r="r" b="b"/>
              <a:pathLst>
                <a:path w="550263" h="868265">
                  <a:moveTo>
                    <a:pt x="0" y="0"/>
                  </a:moveTo>
                  <a:lnTo>
                    <a:pt x="550263" y="0"/>
                  </a:lnTo>
                  <a:lnTo>
                    <a:pt x="550263" y="868265"/>
                  </a:lnTo>
                  <a:lnTo>
                    <a:pt x="0" y="86826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15124326" y="957039"/>
              <a:ext cx="3643373" cy="12440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65"/>
                </a:lnSpc>
              </a:pPr>
              <a:r>
                <a:rPr lang="en-US" sz="1332">
                  <a:solidFill>
                    <a:srgbClr val="C1E59F"/>
                  </a:solidFill>
                  <a:latin typeface="Canva Sans"/>
                  <a:ea typeface="Canva Sans"/>
                  <a:cs typeface="Canva Sans"/>
                  <a:sym typeface="Canva Sans"/>
                </a:rPr>
                <a:t>Recommendations</a:t>
              </a:r>
            </a:p>
            <a:p>
              <a:pPr algn="ctr">
                <a:lnSpc>
                  <a:spcPts val="1865"/>
                </a:lnSpc>
              </a:pPr>
              <a:r>
                <a:rPr lang="en-US" sz="1332">
                  <a:solidFill>
                    <a:srgbClr val="C1E59F"/>
                  </a:solidFill>
                  <a:latin typeface="Canva Sans"/>
                  <a:ea typeface="Canva Sans"/>
                  <a:cs typeface="Canva Sans"/>
                  <a:sym typeface="Canva Sans"/>
                </a:rPr>
                <a:t>for Customer </a:t>
              </a:r>
            </a:p>
            <a:p>
              <a:pPr algn="ctr">
                <a:lnSpc>
                  <a:spcPts val="1865"/>
                </a:lnSpc>
              </a:pPr>
              <a:r>
                <a:rPr lang="en-US" sz="1332">
                  <a:solidFill>
                    <a:srgbClr val="C1E59F"/>
                  </a:solidFill>
                  <a:latin typeface="Canva Sans"/>
                  <a:ea typeface="Canva Sans"/>
                  <a:cs typeface="Canva Sans"/>
                  <a:sym typeface="Canva Sans"/>
                </a:rPr>
                <a:t>Retention</a:t>
              </a:r>
            </a:p>
            <a:p>
              <a:pPr algn="ctr">
                <a:lnSpc>
                  <a:spcPts val="1865"/>
                </a:lnSpc>
              </a:pPr>
              <a:endPara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endParaRP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17015822" y="949114"/>
              <a:ext cx="3643373" cy="92892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65"/>
                </a:lnSpc>
              </a:pPr>
              <a:r>
                <a:rPr lang="en-US" sz="1332">
                  <a:solidFill>
                    <a:srgbClr val="C1E59F"/>
                  </a:solidFill>
                  <a:latin typeface="Canva Sans"/>
                  <a:ea typeface="Canva Sans"/>
                  <a:cs typeface="Canva Sans"/>
                  <a:sym typeface="Canva Sans"/>
                </a:rPr>
                <a:t>Executive </a:t>
              </a:r>
            </a:p>
            <a:p>
              <a:pPr algn="ctr">
                <a:lnSpc>
                  <a:spcPts val="1865"/>
                </a:lnSpc>
              </a:pPr>
              <a:r>
                <a:rPr lang="en-US" sz="1332">
                  <a:solidFill>
                    <a:srgbClr val="C1E59F"/>
                  </a:solidFill>
                  <a:latin typeface="Canva Sans"/>
                  <a:ea typeface="Canva Sans"/>
                  <a:cs typeface="Canva Sans"/>
                  <a:sym typeface="Canva Sans"/>
                </a:rPr>
                <a:t>Summary</a:t>
              </a:r>
            </a:p>
            <a:p>
              <a:pPr algn="ctr">
                <a:lnSpc>
                  <a:spcPts val="1865"/>
                </a:lnSpc>
              </a:pPr>
              <a:endPara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endParaRPr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3642307" y="236919"/>
              <a:ext cx="3643373" cy="53248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435"/>
                </a:lnSpc>
              </a:pPr>
              <a:r>
                <a:rPr lang="en-US" sz="2454" b="1">
                  <a:solidFill>
                    <a:srgbClr val="C1E59F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03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5518993" y="217211"/>
              <a:ext cx="3643373" cy="53248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435"/>
                </a:lnSpc>
              </a:pPr>
              <a:r>
                <a:rPr lang="en-US" sz="2454" b="1">
                  <a:solidFill>
                    <a:srgbClr val="C1E59F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04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35539" y="230235"/>
              <a:ext cx="3643373" cy="53248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435"/>
                </a:lnSpc>
              </a:pPr>
              <a:r>
                <a:rPr lang="en-US" sz="2454" b="1">
                  <a:solidFill>
                    <a:srgbClr val="C1E59F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05</a:t>
              </a:r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9309033" y="198533"/>
              <a:ext cx="3643373" cy="53248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435"/>
                </a:lnSpc>
              </a:pPr>
              <a:r>
                <a:rPr lang="en-US" sz="2454" b="1">
                  <a:solidFill>
                    <a:srgbClr val="C1E59F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06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1207245" y="230235"/>
              <a:ext cx="3643373" cy="53248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435"/>
                </a:lnSpc>
              </a:pPr>
              <a:r>
                <a:rPr lang="en-US" sz="2454" b="1">
                  <a:solidFill>
                    <a:srgbClr val="C1E59F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07</a:t>
              </a:r>
            </a:p>
          </p:txBody>
        </p:sp>
        <p:sp>
          <p:nvSpPr>
            <p:cNvPr id="32" name="Freeform 32"/>
            <p:cNvSpPr/>
            <p:nvPr/>
          </p:nvSpPr>
          <p:spPr>
            <a:xfrm>
              <a:off x="14618553" y="139735"/>
              <a:ext cx="708888" cy="708888"/>
            </a:xfrm>
            <a:custGeom>
              <a:avLst/>
              <a:gdLst/>
              <a:ahLst/>
              <a:cxnLst/>
              <a:rect l="l" t="t" r="r" b="b"/>
              <a:pathLst>
                <a:path w="708888" h="708888">
                  <a:moveTo>
                    <a:pt x="0" y="0"/>
                  </a:moveTo>
                  <a:lnTo>
                    <a:pt x="708888" y="0"/>
                  </a:lnTo>
                  <a:lnTo>
                    <a:pt x="708888" y="708888"/>
                  </a:lnTo>
                  <a:lnTo>
                    <a:pt x="0" y="70888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3138723" y="217211"/>
              <a:ext cx="3643373" cy="53248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435"/>
                </a:lnSpc>
              </a:pPr>
              <a:r>
                <a:rPr lang="en-US" sz="2454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08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5037793" y="206458"/>
              <a:ext cx="3643373" cy="53248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435"/>
                </a:lnSpc>
              </a:pPr>
              <a:r>
                <a:rPr lang="en-US" sz="2454" b="1">
                  <a:solidFill>
                    <a:srgbClr val="C1E59F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09</a:t>
              </a:r>
            </a:p>
          </p:txBody>
        </p:sp>
        <p:sp>
          <p:nvSpPr>
            <p:cNvPr id="35" name="Freeform 35"/>
            <p:cNvSpPr/>
            <p:nvPr/>
          </p:nvSpPr>
          <p:spPr>
            <a:xfrm rot="3623165">
              <a:off x="4168892" y="73569"/>
              <a:ext cx="648933" cy="1023958"/>
            </a:xfrm>
            <a:custGeom>
              <a:avLst/>
              <a:gdLst/>
              <a:ahLst/>
              <a:cxnLst/>
              <a:rect l="l" t="t" r="r" b="b"/>
              <a:pathLst>
                <a:path w="648933" h="1023958">
                  <a:moveTo>
                    <a:pt x="0" y="0"/>
                  </a:moveTo>
                  <a:lnTo>
                    <a:pt x="648934" y="0"/>
                  </a:lnTo>
                  <a:lnTo>
                    <a:pt x="648934" y="1023958"/>
                  </a:lnTo>
                  <a:lnTo>
                    <a:pt x="0" y="102395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36"/>
            <p:cNvSpPr/>
            <p:nvPr/>
          </p:nvSpPr>
          <p:spPr>
            <a:xfrm rot="3571410">
              <a:off x="6114641" y="81179"/>
              <a:ext cx="648933" cy="1023958"/>
            </a:xfrm>
            <a:custGeom>
              <a:avLst/>
              <a:gdLst/>
              <a:ahLst/>
              <a:cxnLst/>
              <a:rect l="l" t="t" r="r" b="b"/>
              <a:pathLst>
                <a:path w="648933" h="1023958">
                  <a:moveTo>
                    <a:pt x="0" y="0"/>
                  </a:moveTo>
                  <a:lnTo>
                    <a:pt x="648933" y="0"/>
                  </a:lnTo>
                  <a:lnTo>
                    <a:pt x="648933" y="1023958"/>
                  </a:lnTo>
                  <a:lnTo>
                    <a:pt x="0" y="102395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37"/>
            <p:cNvSpPr/>
            <p:nvPr/>
          </p:nvSpPr>
          <p:spPr>
            <a:xfrm rot="3571410">
              <a:off x="7993940" y="27326"/>
              <a:ext cx="648933" cy="1023958"/>
            </a:xfrm>
            <a:custGeom>
              <a:avLst/>
              <a:gdLst/>
              <a:ahLst/>
              <a:cxnLst/>
              <a:rect l="l" t="t" r="r" b="b"/>
              <a:pathLst>
                <a:path w="648933" h="1023958">
                  <a:moveTo>
                    <a:pt x="0" y="0"/>
                  </a:moveTo>
                  <a:lnTo>
                    <a:pt x="648934" y="0"/>
                  </a:lnTo>
                  <a:lnTo>
                    <a:pt x="648934" y="1023958"/>
                  </a:lnTo>
                  <a:lnTo>
                    <a:pt x="0" y="102395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38"/>
            <p:cNvSpPr/>
            <p:nvPr/>
          </p:nvSpPr>
          <p:spPr>
            <a:xfrm rot="3571410">
              <a:off x="9888823" y="61418"/>
              <a:ext cx="648933" cy="1023958"/>
            </a:xfrm>
            <a:custGeom>
              <a:avLst/>
              <a:gdLst/>
              <a:ahLst/>
              <a:cxnLst/>
              <a:rect l="l" t="t" r="r" b="b"/>
              <a:pathLst>
                <a:path w="648933" h="1023958">
                  <a:moveTo>
                    <a:pt x="0" y="0"/>
                  </a:moveTo>
                  <a:lnTo>
                    <a:pt x="648933" y="0"/>
                  </a:lnTo>
                  <a:lnTo>
                    <a:pt x="648933" y="1023958"/>
                  </a:lnTo>
                  <a:lnTo>
                    <a:pt x="0" y="102395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39"/>
            <p:cNvSpPr/>
            <p:nvPr/>
          </p:nvSpPr>
          <p:spPr>
            <a:xfrm rot="3571410">
              <a:off x="11787893" y="61418"/>
              <a:ext cx="648933" cy="1023958"/>
            </a:xfrm>
            <a:custGeom>
              <a:avLst/>
              <a:gdLst/>
              <a:ahLst/>
              <a:cxnLst/>
              <a:rect l="l" t="t" r="r" b="b"/>
              <a:pathLst>
                <a:path w="648933" h="1023958">
                  <a:moveTo>
                    <a:pt x="0" y="0"/>
                  </a:moveTo>
                  <a:lnTo>
                    <a:pt x="648933" y="0"/>
                  </a:lnTo>
                  <a:lnTo>
                    <a:pt x="648933" y="1023958"/>
                  </a:lnTo>
                  <a:lnTo>
                    <a:pt x="0" y="102395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Freeform 40"/>
            <p:cNvSpPr/>
            <p:nvPr/>
          </p:nvSpPr>
          <p:spPr>
            <a:xfrm rot="3571410">
              <a:off x="15581846" y="61418"/>
              <a:ext cx="648933" cy="1023958"/>
            </a:xfrm>
            <a:custGeom>
              <a:avLst/>
              <a:gdLst/>
              <a:ahLst/>
              <a:cxnLst/>
              <a:rect l="l" t="t" r="r" b="b"/>
              <a:pathLst>
                <a:path w="648933" h="1023958">
                  <a:moveTo>
                    <a:pt x="0" y="0"/>
                  </a:moveTo>
                  <a:lnTo>
                    <a:pt x="648933" y="0"/>
                  </a:lnTo>
                  <a:lnTo>
                    <a:pt x="648933" y="1023958"/>
                  </a:lnTo>
                  <a:lnTo>
                    <a:pt x="0" y="102395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41"/>
            <p:cNvSpPr/>
            <p:nvPr/>
          </p:nvSpPr>
          <p:spPr>
            <a:xfrm rot="3571410">
              <a:off x="13686963" y="61418"/>
              <a:ext cx="648933" cy="1023958"/>
            </a:xfrm>
            <a:custGeom>
              <a:avLst/>
              <a:gdLst/>
              <a:ahLst/>
              <a:cxnLst/>
              <a:rect l="l" t="t" r="r" b="b"/>
              <a:pathLst>
                <a:path w="648933" h="1023958">
                  <a:moveTo>
                    <a:pt x="0" y="0"/>
                  </a:moveTo>
                  <a:lnTo>
                    <a:pt x="648933" y="0"/>
                  </a:lnTo>
                  <a:lnTo>
                    <a:pt x="648933" y="1023958"/>
                  </a:lnTo>
                  <a:lnTo>
                    <a:pt x="0" y="102395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42"/>
            <p:cNvSpPr/>
            <p:nvPr/>
          </p:nvSpPr>
          <p:spPr>
            <a:xfrm>
              <a:off x="18419564" y="145234"/>
              <a:ext cx="708888" cy="708888"/>
            </a:xfrm>
            <a:custGeom>
              <a:avLst/>
              <a:gdLst/>
              <a:ahLst/>
              <a:cxnLst/>
              <a:rect l="l" t="t" r="r" b="b"/>
              <a:pathLst>
                <a:path w="708888" h="708888">
                  <a:moveTo>
                    <a:pt x="0" y="0"/>
                  </a:moveTo>
                  <a:lnTo>
                    <a:pt x="708888" y="0"/>
                  </a:lnTo>
                  <a:lnTo>
                    <a:pt x="708888" y="708888"/>
                  </a:lnTo>
                  <a:lnTo>
                    <a:pt x="0" y="70888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Freeform 43"/>
            <p:cNvSpPr/>
            <p:nvPr/>
          </p:nvSpPr>
          <p:spPr>
            <a:xfrm rot="3571410">
              <a:off x="17489290" y="61418"/>
              <a:ext cx="648933" cy="1023958"/>
            </a:xfrm>
            <a:custGeom>
              <a:avLst/>
              <a:gdLst/>
              <a:ahLst/>
              <a:cxnLst/>
              <a:rect l="l" t="t" r="r" b="b"/>
              <a:pathLst>
                <a:path w="648933" h="1023958">
                  <a:moveTo>
                    <a:pt x="0" y="0"/>
                  </a:moveTo>
                  <a:lnTo>
                    <a:pt x="648934" y="0"/>
                  </a:lnTo>
                  <a:lnTo>
                    <a:pt x="648934" y="1023958"/>
                  </a:lnTo>
                  <a:lnTo>
                    <a:pt x="0" y="102395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6952322" y="198533"/>
              <a:ext cx="3643373" cy="53248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435"/>
                </a:lnSpc>
              </a:pPr>
              <a:r>
                <a:rPr lang="en-US" sz="2454" b="1">
                  <a:solidFill>
                    <a:srgbClr val="C1E59F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10</a:t>
              </a:r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7435539" y="988741"/>
              <a:ext cx="3643373" cy="61376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65"/>
                </a:lnSpc>
              </a:pPr>
              <a:r>
                <a:rPr lang="en-US" sz="1332">
                  <a:solidFill>
                    <a:srgbClr val="C1E59F"/>
                  </a:solidFill>
                  <a:latin typeface="Canva Sans"/>
                  <a:ea typeface="Canva Sans"/>
                  <a:cs typeface="Canva Sans"/>
                  <a:sym typeface="Canva Sans"/>
                </a:rPr>
                <a:t>Data </a:t>
              </a:r>
            </a:p>
            <a:p>
              <a:pPr algn="ctr">
                <a:lnSpc>
                  <a:spcPts val="1865"/>
                </a:lnSpc>
              </a:pPr>
              <a:r>
                <a:rPr lang="en-US" sz="1332">
                  <a:solidFill>
                    <a:srgbClr val="C1E59F"/>
                  </a:solidFill>
                  <a:latin typeface="Canva Sans"/>
                  <a:ea typeface="Canva Sans"/>
                  <a:cs typeface="Canva Sans"/>
                  <a:sym typeface="Canva Sans"/>
                </a:rPr>
                <a:t>Preparation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1911644" y="4076700"/>
            <a:ext cx="6469751" cy="2433288"/>
            <a:chOff x="0" y="0"/>
            <a:chExt cx="1652420" cy="693745"/>
          </a:xfrm>
        </p:grpSpPr>
        <p:sp>
          <p:nvSpPr>
            <p:cNvPr id="47" name="Freeform 47"/>
            <p:cNvSpPr/>
            <p:nvPr/>
          </p:nvSpPr>
          <p:spPr>
            <a:xfrm>
              <a:off x="0" y="0"/>
              <a:ext cx="1652420" cy="693745"/>
            </a:xfrm>
            <a:custGeom>
              <a:avLst/>
              <a:gdLst/>
              <a:ahLst/>
              <a:cxnLst/>
              <a:rect l="l" t="t" r="r" b="b"/>
              <a:pathLst>
                <a:path w="1652420" h="693745">
                  <a:moveTo>
                    <a:pt x="35679" y="0"/>
                  </a:moveTo>
                  <a:lnTo>
                    <a:pt x="1616741" y="0"/>
                  </a:lnTo>
                  <a:cubicBezTo>
                    <a:pt x="1626204" y="0"/>
                    <a:pt x="1635279" y="3759"/>
                    <a:pt x="1641970" y="10450"/>
                  </a:cubicBezTo>
                  <a:cubicBezTo>
                    <a:pt x="1648661" y="17141"/>
                    <a:pt x="1652420" y="26216"/>
                    <a:pt x="1652420" y="35679"/>
                  </a:cubicBezTo>
                  <a:lnTo>
                    <a:pt x="1652420" y="658066"/>
                  </a:lnTo>
                  <a:cubicBezTo>
                    <a:pt x="1652420" y="677771"/>
                    <a:pt x="1636446" y="693745"/>
                    <a:pt x="1616741" y="693745"/>
                  </a:cubicBezTo>
                  <a:lnTo>
                    <a:pt x="35679" y="693745"/>
                  </a:lnTo>
                  <a:cubicBezTo>
                    <a:pt x="26216" y="693745"/>
                    <a:pt x="17141" y="689986"/>
                    <a:pt x="10450" y="683295"/>
                  </a:cubicBezTo>
                  <a:cubicBezTo>
                    <a:pt x="3759" y="676604"/>
                    <a:pt x="0" y="667529"/>
                    <a:pt x="0" y="658066"/>
                  </a:cubicBezTo>
                  <a:lnTo>
                    <a:pt x="0" y="35679"/>
                  </a:lnTo>
                  <a:cubicBezTo>
                    <a:pt x="0" y="15974"/>
                    <a:pt x="15974" y="0"/>
                    <a:pt x="35679" y="0"/>
                  </a:cubicBezTo>
                  <a:close/>
                </a:path>
              </a:pathLst>
            </a:custGeom>
            <a:ln w="19050" cap="rnd">
              <a:solidFill>
                <a:srgbClr val="77B254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0" y="-38100"/>
              <a:ext cx="1652420" cy="731845"/>
            </a:xfrm>
            <a:prstGeom prst="rect">
              <a:avLst/>
            </a:prstGeom>
          </p:spPr>
          <p:txBody>
            <a:bodyPr lIns="67557" tIns="67557" rIns="67557" bIns="67557" rtlCol="0" anchor="ctr"/>
            <a:lstStyle/>
            <a:p>
              <a:pPr algn="ctr">
                <a:lnSpc>
                  <a:spcPts val="266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2154440" y="4228869"/>
            <a:ext cx="1147654" cy="1331249"/>
            <a:chOff x="0" y="0"/>
            <a:chExt cx="1539639" cy="1993611"/>
          </a:xfrm>
        </p:grpSpPr>
        <p:sp>
          <p:nvSpPr>
            <p:cNvPr id="50" name="Freeform 50"/>
            <p:cNvSpPr/>
            <p:nvPr/>
          </p:nvSpPr>
          <p:spPr>
            <a:xfrm>
              <a:off x="0" y="0"/>
              <a:ext cx="1236039" cy="1993611"/>
            </a:xfrm>
            <a:custGeom>
              <a:avLst/>
              <a:gdLst/>
              <a:ahLst/>
              <a:cxnLst/>
              <a:rect l="l" t="t" r="r" b="b"/>
              <a:pathLst>
                <a:path w="1236039" h="1993611">
                  <a:moveTo>
                    <a:pt x="0" y="0"/>
                  </a:moveTo>
                  <a:lnTo>
                    <a:pt x="1236039" y="0"/>
                  </a:lnTo>
                  <a:lnTo>
                    <a:pt x="1236039" y="1993611"/>
                  </a:lnTo>
                  <a:lnTo>
                    <a:pt x="0" y="199361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51"/>
            <p:cNvSpPr/>
            <p:nvPr/>
          </p:nvSpPr>
          <p:spPr>
            <a:xfrm>
              <a:off x="618019" y="1071991"/>
              <a:ext cx="921620" cy="921620"/>
            </a:xfrm>
            <a:custGeom>
              <a:avLst/>
              <a:gdLst/>
              <a:ahLst/>
              <a:cxnLst/>
              <a:rect l="l" t="t" r="r" b="b"/>
              <a:pathLst>
                <a:path w="921620" h="921620">
                  <a:moveTo>
                    <a:pt x="0" y="0"/>
                  </a:moveTo>
                  <a:lnTo>
                    <a:pt x="921620" y="0"/>
                  </a:lnTo>
                  <a:lnTo>
                    <a:pt x="921620" y="921620"/>
                  </a:lnTo>
                  <a:lnTo>
                    <a:pt x="0" y="92162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3656957" y="5751122"/>
            <a:ext cx="4211403" cy="568960"/>
            <a:chOff x="0" y="0"/>
            <a:chExt cx="5649819" cy="852045"/>
          </a:xfrm>
        </p:grpSpPr>
        <p:sp>
          <p:nvSpPr>
            <p:cNvPr id="53" name="Freeform 53"/>
            <p:cNvSpPr/>
            <p:nvPr/>
          </p:nvSpPr>
          <p:spPr>
            <a:xfrm>
              <a:off x="0" y="0"/>
              <a:ext cx="5649819" cy="852045"/>
            </a:xfrm>
            <a:custGeom>
              <a:avLst/>
              <a:gdLst/>
              <a:ahLst/>
              <a:cxnLst/>
              <a:rect l="l" t="t" r="r" b="b"/>
              <a:pathLst>
                <a:path w="5649819" h="852045">
                  <a:moveTo>
                    <a:pt x="0" y="0"/>
                  </a:moveTo>
                  <a:lnTo>
                    <a:pt x="5649819" y="0"/>
                  </a:lnTo>
                  <a:lnTo>
                    <a:pt x="5649819" y="852045"/>
                  </a:lnTo>
                  <a:lnTo>
                    <a:pt x="0" y="85204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t="-98057" b="-3769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TextBox 54"/>
            <p:cNvSpPr txBox="1"/>
            <p:nvPr/>
          </p:nvSpPr>
          <p:spPr>
            <a:xfrm>
              <a:off x="216765" y="125867"/>
              <a:ext cx="5216289" cy="48123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949"/>
                </a:lnSpc>
              </a:pPr>
              <a:r>
                <a:rPr lang="en-US" sz="2106">
                  <a:solidFill>
                    <a:srgbClr val="000000"/>
                  </a:solidFill>
                  <a:latin typeface="Poppins"/>
                  <a:ea typeface="Poppins"/>
                  <a:cs typeface="Poppins"/>
                  <a:sym typeface="Poppins"/>
                </a:rPr>
                <a:t>Source: Multivariate Analysis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911644" y="7171628"/>
            <a:ext cx="6469751" cy="2433288"/>
            <a:chOff x="0" y="0"/>
            <a:chExt cx="1652420" cy="693745"/>
          </a:xfrm>
        </p:grpSpPr>
        <p:sp>
          <p:nvSpPr>
            <p:cNvPr id="56" name="Freeform 56"/>
            <p:cNvSpPr/>
            <p:nvPr/>
          </p:nvSpPr>
          <p:spPr>
            <a:xfrm>
              <a:off x="0" y="0"/>
              <a:ext cx="1652420" cy="693745"/>
            </a:xfrm>
            <a:custGeom>
              <a:avLst/>
              <a:gdLst/>
              <a:ahLst/>
              <a:cxnLst/>
              <a:rect l="l" t="t" r="r" b="b"/>
              <a:pathLst>
                <a:path w="1652420" h="693745">
                  <a:moveTo>
                    <a:pt x="35679" y="0"/>
                  </a:moveTo>
                  <a:lnTo>
                    <a:pt x="1616741" y="0"/>
                  </a:lnTo>
                  <a:cubicBezTo>
                    <a:pt x="1626204" y="0"/>
                    <a:pt x="1635279" y="3759"/>
                    <a:pt x="1641970" y="10450"/>
                  </a:cubicBezTo>
                  <a:cubicBezTo>
                    <a:pt x="1648661" y="17141"/>
                    <a:pt x="1652420" y="26216"/>
                    <a:pt x="1652420" y="35679"/>
                  </a:cubicBezTo>
                  <a:lnTo>
                    <a:pt x="1652420" y="658066"/>
                  </a:lnTo>
                  <a:cubicBezTo>
                    <a:pt x="1652420" y="677771"/>
                    <a:pt x="1636446" y="693745"/>
                    <a:pt x="1616741" y="693745"/>
                  </a:cubicBezTo>
                  <a:lnTo>
                    <a:pt x="35679" y="693745"/>
                  </a:lnTo>
                  <a:cubicBezTo>
                    <a:pt x="26216" y="693745"/>
                    <a:pt x="17141" y="689986"/>
                    <a:pt x="10450" y="683295"/>
                  </a:cubicBezTo>
                  <a:cubicBezTo>
                    <a:pt x="3759" y="676604"/>
                    <a:pt x="0" y="667529"/>
                    <a:pt x="0" y="658066"/>
                  </a:cubicBezTo>
                  <a:lnTo>
                    <a:pt x="0" y="35679"/>
                  </a:lnTo>
                  <a:cubicBezTo>
                    <a:pt x="0" y="15974"/>
                    <a:pt x="15974" y="0"/>
                    <a:pt x="35679" y="0"/>
                  </a:cubicBezTo>
                  <a:close/>
                </a:path>
              </a:pathLst>
            </a:custGeom>
            <a:ln w="19050" cap="rnd">
              <a:solidFill>
                <a:srgbClr val="77B254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TextBox 57"/>
            <p:cNvSpPr txBox="1"/>
            <p:nvPr/>
          </p:nvSpPr>
          <p:spPr>
            <a:xfrm>
              <a:off x="0" y="-38100"/>
              <a:ext cx="1652420" cy="731845"/>
            </a:xfrm>
            <a:prstGeom prst="rect">
              <a:avLst/>
            </a:prstGeom>
          </p:spPr>
          <p:txBody>
            <a:bodyPr lIns="67557" tIns="67557" rIns="67557" bIns="67557" rtlCol="0" anchor="ctr"/>
            <a:lstStyle/>
            <a:p>
              <a:pPr algn="ctr">
                <a:lnSpc>
                  <a:spcPts val="266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8" name="Freeform 58"/>
          <p:cNvSpPr/>
          <p:nvPr/>
        </p:nvSpPr>
        <p:spPr>
          <a:xfrm>
            <a:off x="3656957" y="8846049"/>
            <a:ext cx="4211403" cy="568960"/>
          </a:xfrm>
          <a:custGeom>
            <a:avLst/>
            <a:gdLst/>
            <a:ahLst/>
            <a:cxnLst/>
            <a:rect l="l" t="t" r="r" b="b"/>
            <a:pathLst>
              <a:path w="4237364" h="639034">
                <a:moveTo>
                  <a:pt x="0" y="0"/>
                </a:moveTo>
                <a:lnTo>
                  <a:pt x="4237364" y="0"/>
                </a:lnTo>
                <a:lnTo>
                  <a:pt x="4237364" y="639034"/>
                </a:lnTo>
                <a:lnTo>
                  <a:pt x="0" y="639034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t="-98057" b="-3769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59" name="Group 59"/>
          <p:cNvGrpSpPr/>
          <p:nvPr/>
        </p:nvGrpSpPr>
        <p:grpSpPr>
          <a:xfrm>
            <a:off x="8770249" y="4076700"/>
            <a:ext cx="6469751" cy="2433288"/>
            <a:chOff x="0" y="0"/>
            <a:chExt cx="1652420" cy="693745"/>
          </a:xfrm>
        </p:grpSpPr>
        <p:sp>
          <p:nvSpPr>
            <p:cNvPr id="60" name="Freeform 60"/>
            <p:cNvSpPr/>
            <p:nvPr/>
          </p:nvSpPr>
          <p:spPr>
            <a:xfrm>
              <a:off x="0" y="0"/>
              <a:ext cx="1652420" cy="693745"/>
            </a:xfrm>
            <a:custGeom>
              <a:avLst/>
              <a:gdLst/>
              <a:ahLst/>
              <a:cxnLst/>
              <a:rect l="l" t="t" r="r" b="b"/>
              <a:pathLst>
                <a:path w="1652420" h="693745">
                  <a:moveTo>
                    <a:pt x="35679" y="0"/>
                  </a:moveTo>
                  <a:lnTo>
                    <a:pt x="1616741" y="0"/>
                  </a:lnTo>
                  <a:cubicBezTo>
                    <a:pt x="1626204" y="0"/>
                    <a:pt x="1635279" y="3759"/>
                    <a:pt x="1641970" y="10450"/>
                  </a:cubicBezTo>
                  <a:cubicBezTo>
                    <a:pt x="1648661" y="17141"/>
                    <a:pt x="1652420" y="26216"/>
                    <a:pt x="1652420" y="35679"/>
                  </a:cubicBezTo>
                  <a:lnTo>
                    <a:pt x="1652420" y="658066"/>
                  </a:lnTo>
                  <a:cubicBezTo>
                    <a:pt x="1652420" y="677771"/>
                    <a:pt x="1636446" y="693745"/>
                    <a:pt x="1616741" y="693745"/>
                  </a:cubicBezTo>
                  <a:lnTo>
                    <a:pt x="35679" y="693745"/>
                  </a:lnTo>
                  <a:cubicBezTo>
                    <a:pt x="26216" y="693745"/>
                    <a:pt x="17141" y="689986"/>
                    <a:pt x="10450" y="683295"/>
                  </a:cubicBezTo>
                  <a:cubicBezTo>
                    <a:pt x="3759" y="676604"/>
                    <a:pt x="0" y="667529"/>
                    <a:pt x="0" y="658066"/>
                  </a:cubicBezTo>
                  <a:lnTo>
                    <a:pt x="0" y="35679"/>
                  </a:lnTo>
                  <a:cubicBezTo>
                    <a:pt x="0" y="15974"/>
                    <a:pt x="15974" y="0"/>
                    <a:pt x="35679" y="0"/>
                  </a:cubicBezTo>
                  <a:close/>
                </a:path>
              </a:pathLst>
            </a:custGeom>
            <a:ln w="19050" cap="rnd">
              <a:solidFill>
                <a:srgbClr val="77B254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TextBox 61"/>
            <p:cNvSpPr txBox="1"/>
            <p:nvPr/>
          </p:nvSpPr>
          <p:spPr>
            <a:xfrm>
              <a:off x="0" y="-38100"/>
              <a:ext cx="1652420" cy="731845"/>
            </a:xfrm>
            <a:prstGeom prst="rect">
              <a:avLst/>
            </a:prstGeom>
          </p:spPr>
          <p:txBody>
            <a:bodyPr lIns="67557" tIns="67557" rIns="67557" bIns="67557" rtlCol="0" anchor="ctr"/>
            <a:lstStyle/>
            <a:p>
              <a:pPr algn="ctr">
                <a:lnSpc>
                  <a:spcPts val="266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2" name="Freeform 62"/>
          <p:cNvSpPr/>
          <p:nvPr/>
        </p:nvSpPr>
        <p:spPr>
          <a:xfrm>
            <a:off x="9013044" y="5755235"/>
            <a:ext cx="6110106" cy="602354"/>
          </a:xfrm>
          <a:custGeom>
            <a:avLst/>
            <a:gdLst/>
            <a:ahLst/>
            <a:cxnLst/>
            <a:rect l="l" t="t" r="r" b="b"/>
            <a:pathLst>
              <a:path w="6147772" h="676541">
                <a:moveTo>
                  <a:pt x="0" y="0"/>
                </a:moveTo>
                <a:lnTo>
                  <a:pt x="6147772" y="0"/>
                </a:lnTo>
                <a:lnTo>
                  <a:pt x="6147772" y="676541"/>
                </a:lnTo>
                <a:lnTo>
                  <a:pt x="0" y="676541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t="-148670" b="-27917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3" name="Group 63"/>
          <p:cNvGrpSpPr/>
          <p:nvPr/>
        </p:nvGrpSpPr>
        <p:grpSpPr>
          <a:xfrm>
            <a:off x="8849903" y="7171628"/>
            <a:ext cx="6469751" cy="2433288"/>
            <a:chOff x="0" y="0"/>
            <a:chExt cx="1652420" cy="693745"/>
          </a:xfrm>
        </p:grpSpPr>
        <p:sp>
          <p:nvSpPr>
            <p:cNvPr id="64" name="Freeform 64"/>
            <p:cNvSpPr/>
            <p:nvPr/>
          </p:nvSpPr>
          <p:spPr>
            <a:xfrm>
              <a:off x="0" y="0"/>
              <a:ext cx="1652420" cy="693745"/>
            </a:xfrm>
            <a:custGeom>
              <a:avLst/>
              <a:gdLst/>
              <a:ahLst/>
              <a:cxnLst/>
              <a:rect l="l" t="t" r="r" b="b"/>
              <a:pathLst>
                <a:path w="1652420" h="693745">
                  <a:moveTo>
                    <a:pt x="35679" y="0"/>
                  </a:moveTo>
                  <a:lnTo>
                    <a:pt x="1616741" y="0"/>
                  </a:lnTo>
                  <a:cubicBezTo>
                    <a:pt x="1626204" y="0"/>
                    <a:pt x="1635279" y="3759"/>
                    <a:pt x="1641970" y="10450"/>
                  </a:cubicBezTo>
                  <a:cubicBezTo>
                    <a:pt x="1648661" y="17141"/>
                    <a:pt x="1652420" y="26216"/>
                    <a:pt x="1652420" y="35679"/>
                  </a:cubicBezTo>
                  <a:lnTo>
                    <a:pt x="1652420" y="658066"/>
                  </a:lnTo>
                  <a:cubicBezTo>
                    <a:pt x="1652420" y="677771"/>
                    <a:pt x="1636446" y="693745"/>
                    <a:pt x="1616741" y="693745"/>
                  </a:cubicBezTo>
                  <a:lnTo>
                    <a:pt x="35679" y="693745"/>
                  </a:lnTo>
                  <a:cubicBezTo>
                    <a:pt x="26216" y="693745"/>
                    <a:pt x="17141" y="689986"/>
                    <a:pt x="10450" y="683295"/>
                  </a:cubicBezTo>
                  <a:cubicBezTo>
                    <a:pt x="3759" y="676604"/>
                    <a:pt x="0" y="667529"/>
                    <a:pt x="0" y="658066"/>
                  </a:cubicBezTo>
                  <a:lnTo>
                    <a:pt x="0" y="35679"/>
                  </a:lnTo>
                  <a:cubicBezTo>
                    <a:pt x="0" y="15974"/>
                    <a:pt x="15974" y="0"/>
                    <a:pt x="35679" y="0"/>
                  </a:cubicBezTo>
                  <a:close/>
                </a:path>
              </a:pathLst>
            </a:custGeom>
            <a:ln w="19050" cap="rnd">
              <a:solidFill>
                <a:srgbClr val="77B254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TextBox 65"/>
            <p:cNvSpPr txBox="1"/>
            <p:nvPr/>
          </p:nvSpPr>
          <p:spPr>
            <a:xfrm>
              <a:off x="0" y="-38100"/>
              <a:ext cx="1652420" cy="731845"/>
            </a:xfrm>
            <a:prstGeom prst="rect">
              <a:avLst/>
            </a:prstGeom>
          </p:spPr>
          <p:txBody>
            <a:bodyPr lIns="67557" tIns="67557" rIns="67557" bIns="67557" rtlCol="0" anchor="ctr"/>
            <a:lstStyle/>
            <a:p>
              <a:pPr algn="ctr">
                <a:lnSpc>
                  <a:spcPts val="266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6" name="Freeform 66"/>
          <p:cNvSpPr/>
          <p:nvPr/>
        </p:nvSpPr>
        <p:spPr>
          <a:xfrm>
            <a:off x="10595216" y="8846049"/>
            <a:ext cx="4211403" cy="568960"/>
          </a:xfrm>
          <a:custGeom>
            <a:avLst/>
            <a:gdLst/>
            <a:ahLst/>
            <a:cxnLst/>
            <a:rect l="l" t="t" r="r" b="b"/>
            <a:pathLst>
              <a:path w="4237364" h="639034">
                <a:moveTo>
                  <a:pt x="0" y="0"/>
                </a:moveTo>
                <a:lnTo>
                  <a:pt x="4237364" y="0"/>
                </a:lnTo>
                <a:lnTo>
                  <a:pt x="4237364" y="639034"/>
                </a:lnTo>
                <a:lnTo>
                  <a:pt x="0" y="639034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t="-98057" b="-376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7" name="Freeform 67"/>
          <p:cNvSpPr/>
          <p:nvPr/>
        </p:nvSpPr>
        <p:spPr>
          <a:xfrm>
            <a:off x="9013044" y="7197195"/>
            <a:ext cx="1161665" cy="1068710"/>
          </a:xfrm>
          <a:custGeom>
            <a:avLst/>
            <a:gdLst/>
            <a:ahLst/>
            <a:cxnLst/>
            <a:rect l="l" t="t" r="r" b="b"/>
            <a:pathLst>
              <a:path w="1168826" h="1200335">
                <a:moveTo>
                  <a:pt x="0" y="0"/>
                </a:moveTo>
                <a:lnTo>
                  <a:pt x="1168826" y="0"/>
                </a:lnTo>
                <a:lnTo>
                  <a:pt x="1168826" y="1200335"/>
                </a:lnTo>
                <a:lnTo>
                  <a:pt x="0" y="120033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8" name="Freeform 68"/>
          <p:cNvSpPr/>
          <p:nvPr/>
        </p:nvSpPr>
        <p:spPr>
          <a:xfrm>
            <a:off x="9013044" y="4195153"/>
            <a:ext cx="1180451" cy="1057486"/>
          </a:xfrm>
          <a:custGeom>
            <a:avLst/>
            <a:gdLst/>
            <a:ahLst/>
            <a:cxnLst/>
            <a:rect l="l" t="t" r="r" b="b"/>
            <a:pathLst>
              <a:path w="1187728" h="1187728">
                <a:moveTo>
                  <a:pt x="0" y="0"/>
                </a:moveTo>
                <a:lnTo>
                  <a:pt x="1187727" y="0"/>
                </a:lnTo>
                <a:lnTo>
                  <a:pt x="1187727" y="1187728"/>
                </a:lnTo>
                <a:lnTo>
                  <a:pt x="0" y="118772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9" name="Freeform 69"/>
          <p:cNvSpPr/>
          <p:nvPr/>
        </p:nvSpPr>
        <p:spPr>
          <a:xfrm>
            <a:off x="2154440" y="7208183"/>
            <a:ext cx="972814" cy="871478"/>
          </a:xfrm>
          <a:custGeom>
            <a:avLst/>
            <a:gdLst/>
            <a:ahLst/>
            <a:cxnLst/>
            <a:rect l="l" t="t" r="r" b="b"/>
            <a:pathLst>
              <a:path w="978811" h="978811">
                <a:moveTo>
                  <a:pt x="0" y="0"/>
                </a:moveTo>
                <a:lnTo>
                  <a:pt x="978811" y="0"/>
                </a:lnTo>
                <a:lnTo>
                  <a:pt x="978811" y="978811"/>
                </a:lnTo>
                <a:lnTo>
                  <a:pt x="0" y="97881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0" name="TextBox 70"/>
          <p:cNvSpPr txBox="1"/>
          <p:nvPr/>
        </p:nvSpPr>
        <p:spPr>
          <a:xfrm>
            <a:off x="3819532" y="8897232"/>
            <a:ext cx="3888248" cy="3545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949"/>
              </a:lnSpc>
            </a:pPr>
            <a:r>
              <a:rPr lang="en-US" sz="2106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Source: Multivariate Analysis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9248914" y="5701868"/>
            <a:ext cx="5641256" cy="7003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809"/>
              </a:lnSpc>
            </a:pPr>
            <a:r>
              <a:rPr lang="en-US" sz="2006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Source: Feature Selection &amp; Correlation Analysis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10757791" y="8897232"/>
            <a:ext cx="3888248" cy="3545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949"/>
              </a:lnSpc>
            </a:pPr>
            <a:r>
              <a:rPr lang="en-US" sz="2106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Source: Overall EDA Findings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671088" y="2868339"/>
            <a:ext cx="14868393" cy="7467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0"/>
              </a:lnSpc>
            </a:pPr>
            <a:r>
              <a:rPr lang="en-US" sz="2100">
                <a:solidFill>
                  <a:srgbClr val="C1E59F"/>
                </a:solidFill>
                <a:latin typeface="Poppins"/>
                <a:ea typeface="Poppins"/>
                <a:cs typeface="Poppins"/>
                <a:sym typeface="Poppins"/>
              </a:rPr>
              <a:t>Answer to the Business Question: </a:t>
            </a:r>
            <a:r>
              <a:rPr lang="en-US" sz="210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The analysis shows that customer churn is influenced by a combination of customer behaviour and device characteristics rather than a single factor.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3656957" y="4627666"/>
            <a:ext cx="4066427" cy="8699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293"/>
              </a:lnSpc>
            </a:pPr>
            <a:r>
              <a:rPr lang="en-US" sz="1638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Customers who churned generally used older devices than customers who stayed.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4427765" y="4065139"/>
            <a:ext cx="2110805" cy="3475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48022" lvl="1" indent="-224011" algn="l">
              <a:lnSpc>
                <a:spcPts val="2905"/>
              </a:lnSpc>
              <a:buAutoNum type="arabicPeriod"/>
            </a:pPr>
            <a:r>
              <a:rPr lang="en-US" sz="2075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Device Age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3656957" y="7722593"/>
            <a:ext cx="4066427" cy="8699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293"/>
              </a:lnSpc>
            </a:pPr>
            <a:r>
              <a:rPr lang="en-US" sz="1638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Monthly charge alone did not clearly distinguish between customers who churned and those who stayed.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4427765" y="7160066"/>
            <a:ext cx="2603879" cy="3475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48022" lvl="1" indent="-224011" algn="l">
              <a:lnSpc>
                <a:spcPts val="2905"/>
              </a:lnSpc>
              <a:buAutoNum type="arabicPeriod"/>
            </a:pPr>
            <a:r>
              <a:rPr lang="en-US" sz="2075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Monthly Charge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10515562" y="4627666"/>
            <a:ext cx="4066427" cy="8699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293"/>
              </a:lnSpc>
            </a:pPr>
            <a:r>
              <a:rPr lang="en-US" sz="1638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Usage-related variables were identified as the strongest predictors during feature selection.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11286371" y="4065139"/>
            <a:ext cx="3057508" cy="3475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48022" lvl="1" indent="-224011" algn="l">
              <a:lnSpc>
                <a:spcPts val="2905"/>
              </a:lnSpc>
              <a:buAutoNum type="arabicPeriod"/>
            </a:pPr>
            <a:r>
              <a:rPr lang="en-US" sz="2075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Customer Usage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10595216" y="7722593"/>
            <a:ext cx="4066427" cy="8699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293"/>
              </a:lnSpc>
            </a:pPr>
            <a:r>
              <a:rPr lang="en-US" sz="1638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Customer churn appears to be influenced by multiple factors rather than a single variable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11366025" y="7160066"/>
            <a:ext cx="2741940" cy="3475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48022" lvl="1" indent="-224011" algn="l">
              <a:lnSpc>
                <a:spcPts val="2905"/>
              </a:lnSpc>
              <a:buAutoNum type="arabicPeriod"/>
            </a:pPr>
            <a:r>
              <a:rPr lang="en-US" sz="2075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Overall Finding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0000">
                <a:alpha val="100000"/>
              </a:srgbClr>
            </a:gs>
            <a:gs pos="100000">
              <a:srgbClr val="043915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505234" y="2966733"/>
            <a:ext cx="13240278" cy="0"/>
          </a:xfrm>
          <a:prstGeom prst="line">
            <a:avLst/>
          </a:prstGeom>
          <a:ln w="190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2454877" y="617868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1361423" y="1225522"/>
            <a:ext cx="2732530" cy="231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Introduction</a:t>
            </a:r>
          </a:p>
        </p:txBody>
      </p:sp>
      <p:sp>
        <p:nvSpPr>
          <p:cNvPr id="5" name="Freeform 5"/>
          <p:cNvSpPr/>
          <p:nvPr/>
        </p:nvSpPr>
        <p:spPr>
          <a:xfrm>
            <a:off x="3765602" y="617868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3837474" y="660206"/>
            <a:ext cx="401923" cy="4088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 dirty="0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669650" y="1225522"/>
            <a:ext cx="2732530" cy="467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Business 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Understanding</a:t>
            </a:r>
          </a:p>
        </p:txBody>
      </p:sp>
      <p:sp>
        <p:nvSpPr>
          <p:cNvPr id="8" name="Freeform 8"/>
          <p:cNvSpPr/>
          <p:nvPr/>
        </p:nvSpPr>
        <p:spPr>
          <a:xfrm>
            <a:off x="5189904" y="611924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4093953" y="1219578"/>
            <a:ext cx="2732530" cy="467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Dataset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Overview</a:t>
            </a:r>
          </a:p>
        </p:txBody>
      </p:sp>
      <p:sp>
        <p:nvSpPr>
          <p:cNvPr id="10" name="Freeform 10"/>
          <p:cNvSpPr/>
          <p:nvPr/>
        </p:nvSpPr>
        <p:spPr>
          <a:xfrm>
            <a:off x="6614207" y="605980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5518255" y="1213634"/>
            <a:ext cx="2732530" cy="467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Data Quality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Assessment</a:t>
            </a:r>
          </a:p>
        </p:txBody>
      </p:sp>
      <p:sp>
        <p:nvSpPr>
          <p:cNvPr id="12" name="Freeform 12"/>
          <p:cNvSpPr/>
          <p:nvPr/>
        </p:nvSpPr>
        <p:spPr>
          <a:xfrm>
            <a:off x="8038509" y="600036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8332917" y="1195802"/>
            <a:ext cx="2732530" cy="703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EDA Univariate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 Analysis</a:t>
            </a:r>
          </a:p>
          <a:p>
            <a:pPr algn="ctr">
              <a:lnSpc>
                <a:spcPts val="1865"/>
              </a:lnSpc>
            </a:pPr>
            <a:endParaRPr lang="en-US" sz="1332">
              <a:solidFill>
                <a:srgbClr val="C1E59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14" name="Freeform 14"/>
          <p:cNvSpPr/>
          <p:nvPr/>
        </p:nvSpPr>
        <p:spPr>
          <a:xfrm>
            <a:off x="9462812" y="594092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TextBox 15"/>
          <p:cNvSpPr txBox="1"/>
          <p:nvPr/>
        </p:nvSpPr>
        <p:spPr>
          <a:xfrm>
            <a:off x="9795038" y="1201746"/>
            <a:ext cx="2732530" cy="703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EDA Multivariate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 Analysis</a:t>
            </a:r>
          </a:p>
          <a:p>
            <a:pPr algn="ctr">
              <a:lnSpc>
                <a:spcPts val="1865"/>
              </a:lnSpc>
            </a:pPr>
            <a:endParaRPr lang="en-US" sz="1332">
              <a:solidFill>
                <a:srgbClr val="C1E59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16" name="Freeform 16"/>
          <p:cNvSpPr/>
          <p:nvPr/>
        </p:nvSpPr>
        <p:spPr>
          <a:xfrm>
            <a:off x="10887114" y="588148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TextBox 17"/>
          <p:cNvSpPr txBox="1"/>
          <p:nvPr/>
        </p:nvSpPr>
        <p:spPr>
          <a:xfrm>
            <a:off x="11201460" y="1195802"/>
            <a:ext cx="2732530" cy="703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 EDA: Feature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 Relationships</a:t>
            </a:r>
          </a:p>
          <a:p>
            <a:pPr algn="ctr">
              <a:lnSpc>
                <a:spcPts val="1865"/>
              </a:lnSpc>
            </a:pPr>
            <a:endParaRPr lang="en-US" sz="1332">
              <a:solidFill>
                <a:srgbClr val="C1E59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18" name="Freeform 18"/>
          <p:cNvSpPr/>
          <p:nvPr/>
        </p:nvSpPr>
        <p:spPr>
          <a:xfrm>
            <a:off x="12311417" y="582204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Freeform 19"/>
          <p:cNvSpPr/>
          <p:nvPr/>
        </p:nvSpPr>
        <p:spPr>
          <a:xfrm>
            <a:off x="13783479" y="576259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7"/>
                </a:lnTo>
                <a:lnTo>
                  <a:pt x="0" y="53166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Freeform 20"/>
          <p:cNvSpPr/>
          <p:nvPr/>
        </p:nvSpPr>
        <p:spPr>
          <a:xfrm rot="3654875">
            <a:off x="3164617" y="589838"/>
            <a:ext cx="412697" cy="651199"/>
          </a:xfrm>
          <a:custGeom>
            <a:avLst/>
            <a:gdLst/>
            <a:ahLst/>
            <a:cxnLst/>
            <a:rect l="l" t="t" r="r" b="b"/>
            <a:pathLst>
              <a:path w="412697" h="651199">
                <a:moveTo>
                  <a:pt x="0" y="0"/>
                </a:moveTo>
                <a:lnTo>
                  <a:pt x="412697" y="0"/>
                </a:lnTo>
                <a:lnTo>
                  <a:pt x="412697" y="651199"/>
                </a:lnTo>
                <a:lnTo>
                  <a:pt x="0" y="65119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TextBox 21"/>
          <p:cNvSpPr txBox="1"/>
          <p:nvPr/>
        </p:nvSpPr>
        <p:spPr>
          <a:xfrm>
            <a:off x="12704668" y="1189858"/>
            <a:ext cx="2732530" cy="703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Recommendations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for Customer 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Retention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4438815" y="1183914"/>
            <a:ext cx="2732530" cy="703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Executive 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Summary</a:t>
            </a:r>
          </a:p>
          <a:p>
            <a:pPr algn="ctr">
              <a:lnSpc>
                <a:spcPts val="1865"/>
              </a:lnSpc>
            </a:pPr>
            <a:endParaRPr lang="en-US" sz="1332">
              <a:solidFill>
                <a:srgbClr val="C1E59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4093153" y="647386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5500668" y="632606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04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938077" y="642373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05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343198" y="618597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06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766857" y="642373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07</a:t>
            </a:r>
          </a:p>
        </p:txBody>
      </p:sp>
      <p:sp>
        <p:nvSpPr>
          <p:cNvPr id="28" name="Freeform 28"/>
          <p:cNvSpPr/>
          <p:nvPr/>
        </p:nvSpPr>
        <p:spPr>
          <a:xfrm>
            <a:off x="13783479" y="584023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9" name="TextBox 29"/>
          <p:cNvSpPr txBox="1"/>
          <p:nvPr/>
        </p:nvSpPr>
        <p:spPr>
          <a:xfrm>
            <a:off x="11215465" y="632606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08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2704668" y="624541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09</a:t>
            </a:r>
          </a:p>
        </p:txBody>
      </p:sp>
      <p:sp>
        <p:nvSpPr>
          <p:cNvPr id="31" name="Freeform 31"/>
          <p:cNvSpPr/>
          <p:nvPr/>
        </p:nvSpPr>
        <p:spPr>
          <a:xfrm rot="3623165">
            <a:off x="4488092" y="534399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9"/>
                </a:lnTo>
                <a:lnTo>
                  <a:pt x="0" y="7679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2" name="Freeform 32"/>
          <p:cNvSpPr/>
          <p:nvPr/>
        </p:nvSpPr>
        <p:spPr>
          <a:xfrm rot="3571410">
            <a:off x="5947404" y="540107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8"/>
                </a:lnTo>
                <a:lnTo>
                  <a:pt x="0" y="7679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3" name="Freeform 33"/>
          <p:cNvSpPr/>
          <p:nvPr/>
        </p:nvSpPr>
        <p:spPr>
          <a:xfrm rot="3571410">
            <a:off x="7356878" y="499717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8"/>
                </a:lnTo>
                <a:lnTo>
                  <a:pt x="0" y="7679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4" name="Freeform 34"/>
          <p:cNvSpPr/>
          <p:nvPr/>
        </p:nvSpPr>
        <p:spPr>
          <a:xfrm rot="3571410">
            <a:off x="8778040" y="525285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9"/>
                </a:lnTo>
                <a:lnTo>
                  <a:pt x="0" y="7679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5" name="Freeform 35"/>
          <p:cNvSpPr/>
          <p:nvPr/>
        </p:nvSpPr>
        <p:spPr>
          <a:xfrm rot="3571410">
            <a:off x="10202343" y="525285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9"/>
                </a:lnTo>
                <a:lnTo>
                  <a:pt x="0" y="7679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6" name="Freeform 36"/>
          <p:cNvSpPr/>
          <p:nvPr/>
        </p:nvSpPr>
        <p:spPr>
          <a:xfrm rot="3571410">
            <a:off x="13047807" y="525285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9"/>
                </a:lnTo>
                <a:lnTo>
                  <a:pt x="0" y="7679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7" name="Freeform 37"/>
          <p:cNvSpPr/>
          <p:nvPr/>
        </p:nvSpPr>
        <p:spPr>
          <a:xfrm rot="3571410">
            <a:off x="11626645" y="525285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9"/>
                </a:lnTo>
                <a:lnTo>
                  <a:pt x="0" y="7679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8" name="Freeform 38"/>
          <p:cNvSpPr/>
          <p:nvPr/>
        </p:nvSpPr>
        <p:spPr>
          <a:xfrm>
            <a:off x="15558297" y="588148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9" name="Freeform 39"/>
          <p:cNvSpPr/>
          <p:nvPr/>
        </p:nvSpPr>
        <p:spPr>
          <a:xfrm rot="3571410">
            <a:off x="14628715" y="403143"/>
            <a:ext cx="635703" cy="1003082"/>
          </a:xfrm>
          <a:custGeom>
            <a:avLst/>
            <a:gdLst/>
            <a:ahLst/>
            <a:cxnLst/>
            <a:rect l="l" t="t" r="r" b="b"/>
            <a:pathLst>
              <a:path w="635703" h="1003082">
                <a:moveTo>
                  <a:pt x="0" y="0"/>
                </a:moveTo>
                <a:lnTo>
                  <a:pt x="635703" y="0"/>
                </a:lnTo>
                <a:lnTo>
                  <a:pt x="635703" y="1003082"/>
                </a:lnTo>
                <a:lnTo>
                  <a:pt x="0" y="10030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0" name="Group 40"/>
          <p:cNvGrpSpPr/>
          <p:nvPr/>
        </p:nvGrpSpPr>
        <p:grpSpPr>
          <a:xfrm>
            <a:off x="2532765" y="3893334"/>
            <a:ext cx="5554515" cy="2617734"/>
            <a:chOff x="0" y="0"/>
            <a:chExt cx="1652420" cy="778753"/>
          </a:xfrm>
        </p:grpSpPr>
        <p:sp>
          <p:nvSpPr>
            <p:cNvPr id="41" name="Freeform 41"/>
            <p:cNvSpPr/>
            <p:nvPr/>
          </p:nvSpPr>
          <p:spPr>
            <a:xfrm>
              <a:off x="0" y="0"/>
              <a:ext cx="1652420" cy="778753"/>
            </a:xfrm>
            <a:custGeom>
              <a:avLst/>
              <a:gdLst/>
              <a:ahLst/>
              <a:cxnLst/>
              <a:rect l="l" t="t" r="r" b="b"/>
              <a:pathLst>
                <a:path w="1652420" h="778753">
                  <a:moveTo>
                    <a:pt x="41814" y="0"/>
                  </a:moveTo>
                  <a:lnTo>
                    <a:pt x="1610606" y="0"/>
                  </a:lnTo>
                  <a:cubicBezTo>
                    <a:pt x="1621696" y="0"/>
                    <a:pt x="1632331" y="4405"/>
                    <a:pt x="1640173" y="12247"/>
                  </a:cubicBezTo>
                  <a:cubicBezTo>
                    <a:pt x="1648015" y="20089"/>
                    <a:pt x="1652420" y="30724"/>
                    <a:pt x="1652420" y="41814"/>
                  </a:cubicBezTo>
                  <a:lnTo>
                    <a:pt x="1652420" y="736939"/>
                  </a:lnTo>
                  <a:cubicBezTo>
                    <a:pt x="1652420" y="748029"/>
                    <a:pt x="1648015" y="758664"/>
                    <a:pt x="1640173" y="766506"/>
                  </a:cubicBezTo>
                  <a:cubicBezTo>
                    <a:pt x="1632331" y="774348"/>
                    <a:pt x="1621696" y="778753"/>
                    <a:pt x="1610606" y="778753"/>
                  </a:cubicBezTo>
                  <a:lnTo>
                    <a:pt x="41814" y="778753"/>
                  </a:lnTo>
                  <a:cubicBezTo>
                    <a:pt x="30724" y="778753"/>
                    <a:pt x="20089" y="774348"/>
                    <a:pt x="12247" y="766506"/>
                  </a:cubicBezTo>
                  <a:cubicBezTo>
                    <a:pt x="4405" y="758664"/>
                    <a:pt x="0" y="748029"/>
                    <a:pt x="0" y="736939"/>
                  </a:cubicBezTo>
                  <a:lnTo>
                    <a:pt x="0" y="41814"/>
                  </a:lnTo>
                  <a:cubicBezTo>
                    <a:pt x="0" y="30724"/>
                    <a:pt x="4405" y="20089"/>
                    <a:pt x="12247" y="12247"/>
                  </a:cubicBezTo>
                  <a:cubicBezTo>
                    <a:pt x="20089" y="4405"/>
                    <a:pt x="30724" y="0"/>
                    <a:pt x="41814" y="0"/>
                  </a:cubicBezTo>
                  <a:close/>
                </a:path>
              </a:pathLst>
            </a:custGeom>
            <a:ln w="19050" cap="rnd">
              <a:solidFill>
                <a:srgbClr val="77B254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0" y="-38100"/>
              <a:ext cx="1652420" cy="816853"/>
            </a:xfrm>
            <a:prstGeom prst="rect">
              <a:avLst/>
            </a:prstGeom>
          </p:spPr>
          <p:txBody>
            <a:bodyPr lIns="67557" tIns="67557" rIns="67557" bIns="67557" rtlCol="0" anchor="ctr"/>
            <a:lstStyle/>
            <a:p>
              <a:pPr algn="ctr">
                <a:lnSpc>
                  <a:spcPts val="266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986117" y="4125285"/>
            <a:ext cx="687920" cy="890757"/>
            <a:chOff x="0" y="0"/>
            <a:chExt cx="917226" cy="1187676"/>
          </a:xfrm>
        </p:grpSpPr>
        <p:sp>
          <p:nvSpPr>
            <p:cNvPr id="44" name="Freeform 44"/>
            <p:cNvSpPr/>
            <p:nvPr/>
          </p:nvSpPr>
          <p:spPr>
            <a:xfrm>
              <a:off x="0" y="0"/>
              <a:ext cx="736359" cy="1187676"/>
            </a:xfrm>
            <a:custGeom>
              <a:avLst/>
              <a:gdLst/>
              <a:ahLst/>
              <a:cxnLst/>
              <a:rect l="l" t="t" r="r" b="b"/>
              <a:pathLst>
                <a:path w="736359" h="1187676">
                  <a:moveTo>
                    <a:pt x="0" y="0"/>
                  </a:moveTo>
                  <a:lnTo>
                    <a:pt x="736359" y="0"/>
                  </a:lnTo>
                  <a:lnTo>
                    <a:pt x="736359" y="1187676"/>
                  </a:lnTo>
                  <a:lnTo>
                    <a:pt x="0" y="118767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45"/>
            <p:cNvSpPr/>
            <p:nvPr/>
          </p:nvSpPr>
          <p:spPr>
            <a:xfrm>
              <a:off x="368179" y="638629"/>
              <a:ext cx="549047" cy="549047"/>
            </a:xfrm>
            <a:custGeom>
              <a:avLst/>
              <a:gdLst/>
              <a:ahLst/>
              <a:cxnLst/>
              <a:rect l="l" t="t" r="r" b="b"/>
              <a:pathLst>
                <a:path w="549047" h="549047">
                  <a:moveTo>
                    <a:pt x="0" y="0"/>
                  </a:moveTo>
                  <a:lnTo>
                    <a:pt x="549047" y="0"/>
                  </a:lnTo>
                  <a:lnTo>
                    <a:pt x="549047" y="549047"/>
                  </a:lnTo>
                  <a:lnTo>
                    <a:pt x="0" y="54904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2929196" y="5239299"/>
            <a:ext cx="4841872" cy="862320"/>
            <a:chOff x="0" y="0"/>
            <a:chExt cx="6455830" cy="1149760"/>
          </a:xfrm>
        </p:grpSpPr>
        <p:sp>
          <p:nvSpPr>
            <p:cNvPr id="47" name="Freeform 47"/>
            <p:cNvSpPr/>
            <p:nvPr/>
          </p:nvSpPr>
          <p:spPr>
            <a:xfrm>
              <a:off x="0" y="0"/>
              <a:ext cx="6455830" cy="1149760"/>
            </a:xfrm>
            <a:custGeom>
              <a:avLst/>
              <a:gdLst/>
              <a:ahLst/>
              <a:cxnLst/>
              <a:rect l="l" t="t" r="r" b="b"/>
              <a:pathLst>
                <a:path w="6455830" h="1149760">
                  <a:moveTo>
                    <a:pt x="0" y="0"/>
                  </a:moveTo>
                  <a:lnTo>
                    <a:pt x="6455830" y="0"/>
                  </a:lnTo>
                  <a:lnTo>
                    <a:pt x="6455830" y="1149760"/>
                  </a:lnTo>
                  <a:lnTo>
                    <a:pt x="0" y="114976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l="-4907" t="-87677" r="-4907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247689" y="99014"/>
              <a:ext cx="5960452" cy="84173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516"/>
                </a:lnSpc>
              </a:pPr>
              <a:r>
                <a:rPr lang="en-US" sz="1797">
                  <a:solidFill>
                    <a:srgbClr val="000000"/>
                  </a:solidFill>
                  <a:latin typeface="Poppins"/>
                  <a:ea typeface="Poppins"/>
                  <a:cs typeface="Poppins"/>
                  <a:sym typeface="Poppins"/>
                </a:rPr>
                <a:t>Benefit: Reduce the likelihood of churn among customers with ageing devices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653428" y="3893334"/>
            <a:ext cx="5554515" cy="2617734"/>
            <a:chOff x="0" y="0"/>
            <a:chExt cx="1652420" cy="778753"/>
          </a:xfrm>
        </p:grpSpPr>
        <p:sp>
          <p:nvSpPr>
            <p:cNvPr id="50" name="Freeform 50"/>
            <p:cNvSpPr/>
            <p:nvPr/>
          </p:nvSpPr>
          <p:spPr>
            <a:xfrm>
              <a:off x="0" y="0"/>
              <a:ext cx="1652420" cy="778753"/>
            </a:xfrm>
            <a:custGeom>
              <a:avLst/>
              <a:gdLst/>
              <a:ahLst/>
              <a:cxnLst/>
              <a:rect l="l" t="t" r="r" b="b"/>
              <a:pathLst>
                <a:path w="1652420" h="778753">
                  <a:moveTo>
                    <a:pt x="41814" y="0"/>
                  </a:moveTo>
                  <a:lnTo>
                    <a:pt x="1610606" y="0"/>
                  </a:lnTo>
                  <a:cubicBezTo>
                    <a:pt x="1621696" y="0"/>
                    <a:pt x="1632331" y="4405"/>
                    <a:pt x="1640173" y="12247"/>
                  </a:cubicBezTo>
                  <a:cubicBezTo>
                    <a:pt x="1648015" y="20089"/>
                    <a:pt x="1652420" y="30724"/>
                    <a:pt x="1652420" y="41814"/>
                  </a:cubicBezTo>
                  <a:lnTo>
                    <a:pt x="1652420" y="736939"/>
                  </a:lnTo>
                  <a:cubicBezTo>
                    <a:pt x="1652420" y="748029"/>
                    <a:pt x="1648015" y="758664"/>
                    <a:pt x="1640173" y="766506"/>
                  </a:cubicBezTo>
                  <a:cubicBezTo>
                    <a:pt x="1632331" y="774348"/>
                    <a:pt x="1621696" y="778753"/>
                    <a:pt x="1610606" y="778753"/>
                  </a:cubicBezTo>
                  <a:lnTo>
                    <a:pt x="41814" y="778753"/>
                  </a:lnTo>
                  <a:cubicBezTo>
                    <a:pt x="30724" y="778753"/>
                    <a:pt x="20089" y="774348"/>
                    <a:pt x="12247" y="766506"/>
                  </a:cubicBezTo>
                  <a:cubicBezTo>
                    <a:pt x="4405" y="758664"/>
                    <a:pt x="0" y="748029"/>
                    <a:pt x="0" y="736939"/>
                  </a:cubicBezTo>
                  <a:lnTo>
                    <a:pt x="0" y="41814"/>
                  </a:lnTo>
                  <a:cubicBezTo>
                    <a:pt x="0" y="30724"/>
                    <a:pt x="4405" y="20089"/>
                    <a:pt x="12247" y="12247"/>
                  </a:cubicBezTo>
                  <a:cubicBezTo>
                    <a:pt x="20089" y="4405"/>
                    <a:pt x="30724" y="0"/>
                    <a:pt x="41814" y="0"/>
                  </a:cubicBezTo>
                  <a:close/>
                </a:path>
              </a:pathLst>
            </a:custGeom>
            <a:ln w="19050" cap="rnd">
              <a:solidFill>
                <a:srgbClr val="77B254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TextBox 51"/>
            <p:cNvSpPr txBox="1"/>
            <p:nvPr/>
          </p:nvSpPr>
          <p:spPr>
            <a:xfrm>
              <a:off x="0" y="-38100"/>
              <a:ext cx="1652420" cy="816853"/>
            </a:xfrm>
            <a:prstGeom prst="rect">
              <a:avLst/>
            </a:prstGeom>
          </p:spPr>
          <p:txBody>
            <a:bodyPr lIns="67557" tIns="67557" rIns="67557" bIns="67557" rtlCol="0" anchor="ctr"/>
            <a:lstStyle/>
            <a:p>
              <a:pPr algn="ctr">
                <a:lnSpc>
                  <a:spcPts val="266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781047" y="5139974"/>
            <a:ext cx="5347344" cy="1179368"/>
            <a:chOff x="0" y="0"/>
            <a:chExt cx="7129792" cy="1572491"/>
          </a:xfrm>
        </p:grpSpPr>
        <p:sp>
          <p:nvSpPr>
            <p:cNvPr id="53" name="Freeform 53"/>
            <p:cNvSpPr/>
            <p:nvPr/>
          </p:nvSpPr>
          <p:spPr>
            <a:xfrm>
              <a:off x="0" y="0"/>
              <a:ext cx="7129792" cy="1572491"/>
            </a:xfrm>
            <a:custGeom>
              <a:avLst/>
              <a:gdLst/>
              <a:ahLst/>
              <a:cxnLst/>
              <a:rect l="l" t="t" r="r" b="b"/>
              <a:pathLst>
                <a:path w="7129792" h="1572491">
                  <a:moveTo>
                    <a:pt x="0" y="0"/>
                  </a:moveTo>
                  <a:lnTo>
                    <a:pt x="7129792" y="0"/>
                  </a:lnTo>
                  <a:lnTo>
                    <a:pt x="7129792" y="1572491"/>
                  </a:lnTo>
                  <a:lnTo>
                    <a:pt x="0" y="157249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l="-17996" t="-87677" r="-17996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TextBox 54"/>
            <p:cNvSpPr txBox="1"/>
            <p:nvPr/>
          </p:nvSpPr>
          <p:spPr>
            <a:xfrm>
              <a:off x="273547" y="99014"/>
              <a:ext cx="6582698" cy="126446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516"/>
                </a:lnSpc>
              </a:pPr>
              <a:r>
                <a:rPr lang="en-US" sz="1797">
                  <a:solidFill>
                    <a:srgbClr val="000000"/>
                  </a:solidFill>
                  <a:latin typeface="Poppins"/>
                  <a:ea typeface="Poppins"/>
                  <a:cs typeface="Poppins"/>
                  <a:sym typeface="Poppins"/>
                </a:rPr>
                <a:t>Benefit Increase customer retention before cancellation occurs and strengthen loyality.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2532765" y="6987318"/>
            <a:ext cx="5554515" cy="2331984"/>
            <a:chOff x="0" y="0"/>
            <a:chExt cx="1652420" cy="693745"/>
          </a:xfrm>
        </p:grpSpPr>
        <p:sp>
          <p:nvSpPr>
            <p:cNvPr id="56" name="Freeform 56"/>
            <p:cNvSpPr/>
            <p:nvPr/>
          </p:nvSpPr>
          <p:spPr>
            <a:xfrm>
              <a:off x="0" y="0"/>
              <a:ext cx="1652420" cy="693745"/>
            </a:xfrm>
            <a:custGeom>
              <a:avLst/>
              <a:gdLst/>
              <a:ahLst/>
              <a:cxnLst/>
              <a:rect l="l" t="t" r="r" b="b"/>
              <a:pathLst>
                <a:path w="1652420" h="693745">
                  <a:moveTo>
                    <a:pt x="41814" y="0"/>
                  </a:moveTo>
                  <a:lnTo>
                    <a:pt x="1610606" y="0"/>
                  </a:lnTo>
                  <a:cubicBezTo>
                    <a:pt x="1621696" y="0"/>
                    <a:pt x="1632331" y="4405"/>
                    <a:pt x="1640173" y="12247"/>
                  </a:cubicBezTo>
                  <a:cubicBezTo>
                    <a:pt x="1648015" y="20089"/>
                    <a:pt x="1652420" y="30724"/>
                    <a:pt x="1652420" y="41814"/>
                  </a:cubicBezTo>
                  <a:lnTo>
                    <a:pt x="1652420" y="651931"/>
                  </a:lnTo>
                  <a:cubicBezTo>
                    <a:pt x="1652420" y="663021"/>
                    <a:pt x="1648015" y="673656"/>
                    <a:pt x="1640173" y="681498"/>
                  </a:cubicBezTo>
                  <a:cubicBezTo>
                    <a:pt x="1632331" y="689340"/>
                    <a:pt x="1621696" y="693745"/>
                    <a:pt x="1610606" y="693745"/>
                  </a:cubicBezTo>
                  <a:lnTo>
                    <a:pt x="41814" y="693745"/>
                  </a:lnTo>
                  <a:cubicBezTo>
                    <a:pt x="30724" y="693745"/>
                    <a:pt x="20089" y="689340"/>
                    <a:pt x="12247" y="681498"/>
                  </a:cubicBezTo>
                  <a:cubicBezTo>
                    <a:pt x="4405" y="673656"/>
                    <a:pt x="0" y="663021"/>
                    <a:pt x="0" y="651931"/>
                  </a:cubicBezTo>
                  <a:lnTo>
                    <a:pt x="0" y="41814"/>
                  </a:lnTo>
                  <a:cubicBezTo>
                    <a:pt x="0" y="30724"/>
                    <a:pt x="4405" y="20089"/>
                    <a:pt x="12247" y="12247"/>
                  </a:cubicBezTo>
                  <a:cubicBezTo>
                    <a:pt x="20089" y="4405"/>
                    <a:pt x="30724" y="0"/>
                    <a:pt x="41814" y="0"/>
                  </a:cubicBezTo>
                  <a:close/>
                </a:path>
              </a:pathLst>
            </a:custGeom>
            <a:ln w="19050" cap="rnd">
              <a:solidFill>
                <a:srgbClr val="77B254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TextBox 57"/>
            <p:cNvSpPr txBox="1"/>
            <p:nvPr/>
          </p:nvSpPr>
          <p:spPr>
            <a:xfrm>
              <a:off x="0" y="-38100"/>
              <a:ext cx="1652420" cy="731845"/>
            </a:xfrm>
            <a:prstGeom prst="rect">
              <a:avLst/>
            </a:prstGeom>
          </p:spPr>
          <p:txBody>
            <a:bodyPr lIns="67557" tIns="67557" rIns="67557" bIns="67557" rtlCol="0" anchor="ctr"/>
            <a:lstStyle/>
            <a:p>
              <a:pPr algn="ctr">
                <a:lnSpc>
                  <a:spcPts val="266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2758356" y="8388058"/>
            <a:ext cx="5183553" cy="705564"/>
            <a:chOff x="0" y="0"/>
            <a:chExt cx="6911404" cy="940753"/>
          </a:xfrm>
        </p:grpSpPr>
        <p:sp>
          <p:nvSpPr>
            <p:cNvPr id="59" name="Freeform 59"/>
            <p:cNvSpPr/>
            <p:nvPr/>
          </p:nvSpPr>
          <p:spPr>
            <a:xfrm>
              <a:off x="0" y="0"/>
              <a:ext cx="6911404" cy="940753"/>
            </a:xfrm>
            <a:custGeom>
              <a:avLst/>
              <a:gdLst/>
              <a:ahLst/>
              <a:cxnLst/>
              <a:rect l="l" t="t" r="r" b="b"/>
              <a:pathLst>
                <a:path w="6911404" h="940753">
                  <a:moveTo>
                    <a:pt x="0" y="0"/>
                  </a:moveTo>
                  <a:lnTo>
                    <a:pt x="6911404" y="0"/>
                  </a:lnTo>
                  <a:lnTo>
                    <a:pt x="6911404" y="940753"/>
                  </a:lnTo>
                  <a:lnTo>
                    <a:pt x="0" y="94075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l="-54125" t="-185952" r="-23877" b="-112087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TextBox 60"/>
            <p:cNvSpPr txBox="1"/>
            <p:nvPr/>
          </p:nvSpPr>
          <p:spPr>
            <a:xfrm>
              <a:off x="184960" y="99014"/>
              <a:ext cx="6726444" cy="84173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516"/>
                </a:lnSpc>
              </a:pPr>
              <a:r>
                <a:rPr lang="en-US" sz="1797">
                  <a:solidFill>
                    <a:srgbClr val="000000"/>
                  </a:solidFill>
                  <a:latin typeface="Poppins"/>
                  <a:ea typeface="Poppins"/>
                  <a:cs typeface="Poppins"/>
                  <a:sym typeface="Poppins"/>
                </a:rPr>
                <a:t>Benefit: Improve customer satisfaction and prevent churn through timely engagement.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8754938" y="6957283"/>
            <a:ext cx="5554515" cy="2392054"/>
            <a:chOff x="0" y="0"/>
            <a:chExt cx="1652420" cy="711616"/>
          </a:xfrm>
        </p:grpSpPr>
        <p:sp>
          <p:nvSpPr>
            <p:cNvPr id="62" name="Freeform 62"/>
            <p:cNvSpPr/>
            <p:nvPr/>
          </p:nvSpPr>
          <p:spPr>
            <a:xfrm>
              <a:off x="0" y="0"/>
              <a:ext cx="1652420" cy="711616"/>
            </a:xfrm>
            <a:custGeom>
              <a:avLst/>
              <a:gdLst/>
              <a:ahLst/>
              <a:cxnLst/>
              <a:rect l="l" t="t" r="r" b="b"/>
              <a:pathLst>
                <a:path w="1652420" h="711616">
                  <a:moveTo>
                    <a:pt x="41814" y="0"/>
                  </a:moveTo>
                  <a:lnTo>
                    <a:pt x="1610606" y="0"/>
                  </a:lnTo>
                  <a:cubicBezTo>
                    <a:pt x="1621696" y="0"/>
                    <a:pt x="1632331" y="4405"/>
                    <a:pt x="1640173" y="12247"/>
                  </a:cubicBezTo>
                  <a:cubicBezTo>
                    <a:pt x="1648015" y="20089"/>
                    <a:pt x="1652420" y="30724"/>
                    <a:pt x="1652420" y="41814"/>
                  </a:cubicBezTo>
                  <a:lnTo>
                    <a:pt x="1652420" y="669801"/>
                  </a:lnTo>
                  <a:cubicBezTo>
                    <a:pt x="1652420" y="680891"/>
                    <a:pt x="1648015" y="691527"/>
                    <a:pt x="1640173" y="699368"/>
                  </a:cubicBezTo>
                  <a:cubicBezTo>
                    <a:pt x="1632331" y="707210"/>
                    <a:pt x="1621696" y="711616"/>
                    <a:pt x="1610606" y="711616"/>
                  </a:cubicBezTo>
                  <a:lnTo>
                    <a:pt x="41814" y="711616"/>
                  </a:lnTo>
                  <a:cubicBezTo>
                    <a:pt x="30724" y="711616"/>
                    <a:pt x="20089" y="707210"/>
                    <a:pt x="12247" y="699368"/>
                  </a:cubicBezTo>
                  <a:cubicBezTo>
                    <a:pt x="4405" y="691527"/>
                    <a:pt x="0" y="680891"/>
                    <a:pt x="0" y="669801"/>
                  </a:cubicBezTo>
                  <a:lnTo>
                    <a:pt x="0" y="41814"/>
                  </a:lnTo>
                  <a:cubicBezTo>
                    <a:pt x="0" y="30724"/>
                    <a:pt x="4405" y="20089"/>
                    <a:pt x="12247" y="12247"/>
                  </a:cubicBezTo>
                  <a:cubicBezTo>
                    <a:pt x="20089" y="4405"/>
                    <a:pt x="30724" y="0"/>
                    <a:pt x="41814" y="0"/>
                  </a:cubicBezTo>
                  <a:close/>
                </a:path>
              </a:pathLst>
            </a:custGeom>
            <a:ln w="19050" cap="rnd">
              <a:solidFill>
                <a:srgbClr val="77B254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TextBox 63"/>
            <p:cNvSpPr txBox="1"/>
            <p:nvPr/>
          </p:nvSpPr>
          <p:spPr>
            <a:xfrm>
              <a:off x="0" y="-38100"/>
              <a:ext cx="1652420" cy="749716"/>
            </a:xfrm>
            <a:prstGeom prst="rect">
              <a:avLst/>
            </a:prstGeom>
          </p:spPr>
          <p:txBody>
            <a:bodyPr lIns="67557" tIns="67557" rIns="67557" bIns="67557" rtlCol="0" anchor="ctr"/>
            <a:lstStyle/>
            <a:p>
              <a:pPr algn="ctr">
                <a:lnSpc>
                  <a:spcPts val="266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64" name="Group 64"/>
          <p:cNvGrpSpPr/>
          <p:nvPr/>
        </p:nvGrpSpPr>
        <p:grpSpPr>
          <a:xfrm>
            <a:off x="8898107" y="8308835"/>
            <a:ext cx="5481221" cy="904010"/>
            <a:chOff x="0" y="0"/>
            <a:chExt cx="7308295" cy="1205347"/>
          </a:xfrm>
        </p:grpSpPr>
        <p:sp>
          <p:nvSpPr>
            <p:cNvPr id="65" name="Freeform 65"/>
            <p:cNvSpPr/>
            <p:nvPr/>
          </p:nvSpPr>
          <p:spPr>
            <a:xfrm>
              <a:off x="0" y="0"/>
              <a:ext cx="7069905" cy="1205347"/>
            </a:xfrm>
            <a:custGeom>
              <a:avLst/>
              <a:gdLst/>
              <a:ahLst/>
              <a:cxnLst/>
              <a:rect l="l" t="t" r="r" b="b"/>
              <a:pathLst>
                <a:path w="7069905" h="1205347">
                  <a:moveTo>
                    <a:pt x="0" y="0"/>
                  </a:moveTo>
                  <a:lnTo>
                    <a:pt x="7069905" y="0"/>
                  </a:lnTo>
                  <a:lnTo>
                    <a:pt x="7069905" y="1205347"/>
                  </a:lnTo>
                  <a:lnTo>
                    <a:pt x="0" y="120534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l="-30082" t="-145132" r="-43929" b="-6553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6" name="TextBox 66"/>
            <p:cNvSpPr txBox="1"/>
            <p:nvPr/>
          </p:nvSpPr>
          <p:spPr>
            <a:xfrm>
              <a:off x="290798" y="153229"/>
              <a:ext cx="7017497" cy="84173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516"/>
                </a:lnSpc>
              </a:pPr>
              <a:r>
                <a:rPr lang="en-US" sz="1797">
                  <a:solidFill>
                    <a:srgbClr val="000000"/>
                  </a:solidFill>
                  <a:latin typeface="Poppins"/>
                  <a:ea typeface="Poppins"/>
                  <a:cs typeface="Poppins"/>
                  <a:sym typeface="Poppins"/>
                </a:rPr>
                <a:t>Benefit: Enable proactive intervention and optimise retention strategies efficiently.</a:t>
              </a:r>
            </a:p>
          </p:txBody>
        </p:sp>
      </p:grpSp>
      <p:sp>
        <p:nvSpPr>
          <p:cNvPr id="67" name="Freeform 67"/>
          <p:cNvSpPr/>
          <p:nvPr/>
        </p:nvSpPr>
        <p:spPr>
          <a:xfrm>
            <a:off x="8834604" y="4091796"/>
            <a:ext cx="610906" cy="635533"/>
          </a:xfrm>
          <a:custGeom>
            <a:avLst/>
            <a:gdLst/>
            <a:ahLst/>
            <a:cxnLst/>
            <a:rect l="l" t="t" r="r" b="b"/>
            <a:pathLst>
              <a:path w="610906" h="635533">
                <a:moveTo>
                  <a:pt x="0" y="0"/>
                </a:moveTo>
                <a:lnTo>
                  <a:pt x="610906" y="0"/>
                </a:lnTo>
                <a:lnTo>
                  <a:pt x="610906" y="635533"/>
                </a:lnTo>
                <a:lnTo>
                  <a:pt x="0" y="63553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8" name="Freeform 68"/>
          <p:cNvSpPr/>
          <p:nvPr/>
        </p:nvSpPr>
        <p:spPr>
          <a:xfrm>
            <a:off x="2739936" y="7405450"/>
            <a:ext cx="802511" cy="524641"/>
          </a:xfrm>
          <a:custGeom>
            <a:avLst/>
            <a:gdLst/>
            <a:ahLst/>
            <a:cxnLst/>
            <a:rect l="l" t="t" r="r" b="b"/>
            <a:pathLst>
              <a:path w="802511" h="524641">
                <a:moveTo>
                  <a:pt x="0" y="0"/>
                </a:moveTo>
                <a:lnTo>
                  <a:pt x="802511" y="0"/>
                </a:lnTo>
                <a:lnTo>
                  <a:pt x="802511" y="524642"/>
                </a:lnTo>
                <a:lnTo>
                  <a:pt x="0" y="52464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9" name="Freeform 69"/>
          <p:cNvSpPr/>
          <p:nvPr/>
        </p:nvSpPr>
        <p:spPr>
          <a:xfrm>
            <a:off x="9042399" y="7173823"/>
            <a:ext cx="798093" cy="806155"/>
          </a:xfrm>
          <a:custGeom>
            <a:avLst/>
            <a:gdLst/>
            <a:ahLst/>
            <a:cxnLst/>
            <a:rect l="l" t="t" r="r" b="b"/>
            <a:pathLst>
              <a:path w="798093" h="806155">
                <a:moveTo>
                  <a:pt x="0" y="0"/>
                </a:moveTo>
                <a:lnTo>
                  <a:pt x="798093" y="0"/>
                </a:lnTo>
                <a:lnTo>
                  <a:pt x="798093" y="806155"/>
                </a:lnTo>
                <a:lnTo>
                  <a:pt x="0" y="80615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0" name="TextBox 70"/>
          <p:cNvSpPr txBox="1"/>
          <p:nvPr/>
        </p:nvSpPr>
        <p:spPr>
          <a:xfrm>
            <a:off x="505234" y="1978738"/>
            <a:ext cx="14580434" cy="9531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840"/>
              </a:lnSpc>
            </a:pPr>
            <a:r>
              <a:rPr lang="en-US" sz="5600">
                <a:solidFill>
                  <a:srgbClr val="C1E59F"/>
                </a:solidFill>
                <a:latin typeface="Anton"/>
                <a:ea typeface="Anton"/>
                <a:cs typeface="Anton"/>
                <a:sym typeface="Anton"/>
              </a:rPr>
              <a:t>09.RECOMMENDATIONS FOR CUSTOMER RETENTION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550118" y="3127524"/>
            <a:ext cx="9936276" cy="3752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0"/>
              </a:lnSpc>
            </a:pPr>
            <a:r>
              <a:rPr lang="en-US" sz="2100">
                <a:solidFill>
                  <a:srgbClr val="C1E59F"/>
                </a:solidFill>
                <a:latin typeface="Poppins"/>
                <a:ea typeface="Poppins"/>
                <a:cs typeface="Poppins"/>
                <a:sym typeface="Poppins"/>
              </a:rPr>
              <a:t>What actions can the company take to reduce customer churn?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2532764" y="647386"/>
            <a:ext cx="453351" cy="4043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 dirty="0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01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6938077" y="1213634"/>
            <a:ext cx="2732530" cy="467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Data 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Preparation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14476915" y="618597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10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4021999" y="4523039"/>
            <a:ext cx="3491175" cy="5067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lang="en-US" sz="1398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Offer device upgrade programmes for customers using older devices.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4045991" y="4063221"/>
            <a:ext cx="2997504" cy="2943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478"/>
              </a:lnSpc>
            </a:pPr>
            <a:r>
              <a:rPr lang="en-US" sz="1770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Upgrade Older Devices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9685098" y="4376089"/>
            <a:ext cx="4522845" cy="5067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lang="en-US" sz="1398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Provide targeted discounts, loyalty rewards or special offers to customers identified as high risk.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691977" y="4063221"/>
            <a:ext cx="4307245" cy="2943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478"/>
              </a:lnSpc>
            </a:pPr>
            <a:r>
              <a:rPr lang="en-US" sz="1770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Provide Personalised Retention offers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639974" y="7529275"/>
            <a:ext cx="4255225" cy="7540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lang="en-US" sz="1398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Proactively contact customers showing early signs of disengagement with personalised communication and support.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3766619" y="7111143"/>
            <a:ext cx="3771442" cy="2943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478"/>
              </a:lnSpc>
            </a:pPr>
            <a:r>
              <a:rPr lang="en-US" sz="1770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Engage High-Risk Customer Early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10244173" y="7469102"/>
            <a:ext cx="3787779" cy="7540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lang="en-US" sz="1398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Integrate a machine learning churn prediction model into the CRM system to identify at- risk customers automatically.</a:t>
            </a:r>
          </a:p>
        </p:txBody>
      </p:sp>
      <p:sp>
        <p:nvSpPr>
          <p:cNvPr id="82" name="TextBox 82"/>
          <p:cNvSpPr txBox="1"/>
          <p:nvPr/>
        </p:nvSpPr>
        <p:spPr>
          <a:xfrm>
            <a:off x="10268164" y="7127170"/>
            <a:ext cx="3875368" cy="2943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478"/>
              </a:lnSpc>
            </a:pPr>
            <a:r>
              <a:rPr lang="en-US" sz="1770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Deploy a Predictive Churn Model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0000">
                <a:alpha val="100000"/>
              </a:srgbClr>
            </a:gs>
            <a:gs pos="100000">
              <a:srgbClr val="043915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462092" y="2561778"/>
            <a:ext cx="6770897" cy="0"/>
          </a:xfrm>
          <a:prstGeom prst="line">
            <a:avLst/>
          </a:prstGeom>
          <a:ln w="190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343024" y="1589593"/>
            <a:ext cx="8238599" cy="9531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840"/>
              </a:lnSpc>
            </a:pPr>
            <a:r>
              <a:rPr lang="en-US" sz="5600">
                <a:solidFill>
                  <a:srgbClr val="C1E59F"/>
                </a:solidFill>
                <a:latin typeface="Anton"/>
                <a:ea typeface="Anton"/>
                <a:cs typeface="Anton"/>
                <a:sym typeface="Anton"/>
              </a:rPr>
              <a:t>10.EXECUTIVE SUMMARY 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59871" y="8679362"/>
            <a:ext cx="17641455" cy="14897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0"/>
              </a:lnSpc>
            </a:pPr>
            <a:r>
              <a:rPr lang="en-US" sz="2100">
                <a:solidFill>
                  <a:srgbClr val="C1E59F"/>
                </a:solidFill>
                <a:latin typeface="Poppins"/>
                <a:ea typeface="Poppins"/>
                <a:cs typeface="Poppins"/>
                <a:sym typeface="Poppins"/>
              </a:rPr>
              <a:t>Final Takeaway</a:t>
            </a:r>
          </a:p>
          <a:p>
            <a:pPr algn="l">
              <a:lnSpc>
                <a:spcPts val="2940"/>
              </a:lnSpc>
            </a:pPr>
            <a:r>
              <a:rPr lang="en-US" sz="210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Using data-driven insights enables telecom companies to identify at-risk customers early and make better decisions to improve customer retention.</a:t>
            </a:r>
          </a:p>
          <a:p>
            <a:pPr algn="l">
              <a:lnSpc>
                <a:spcPts val="2940"/>
              </a:lnSpc>
            </a:pPr>
            <a:endParaRPr lang="en-US" sz="210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1" y="3533233"/>
            <a:ext cx="10058400" cy="959631"/>
            <a:chOff x="0" y="0"/>
            <a:chExt cx="3601270" cy="252742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3601270" cy="252742"/>
            </a:xfrm>
            <a:custGeom>
              <a:avLst/>
              <a:gdLst/>
              <a:ahLst/>
              <a:cxnLst/>
              <a:rect l="l" t="t" r="r" b="b"/>
              <a:pathLst>
                <a:path w="3601270" h="252742">
                  <a:moveTo>
                    <a:pt x="3398070" y="0"/>
                  </a:moveTo>
                  <a:cubicBezTo>
                    <a:pt x="3510294" y="0"/>
                    <a:pt x="3601270" y="56578"/>
                    <a:pt x="3601270" y="126371"/>
                  </a:cubicBezTo>
                  <a:cubicBezTo>
                    <a:pt x="3601270" y="196164"/>
                    <a:pt x="3510294" y="252742"/>
                    <a:pt x="3398070" y="252742"/>
                  </a:cubicBezTo>
                  <a:lnTo>
                    <a:pt x="203200" y="252742"/>
                  </a:lnTo>
                  <a:cubicBezTo>
                    <a:pt x="90976" y="252742"/>
                    <a:pt x="0" y="196164"/>
                    <a:pt x="0" y="126371"/>
                  </a:cubicBezTo>
                  <a:cubicBezTo>
                    <a:pt x="0" y="56578"/>
                    <a:pt x="90976" y="0"/>
                    <a:pt x="2032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254F22">
                    <a:alpha val="100000"/>
                  </a:srgbClr>
                </a:gs>
                <a:gs pos="100000">
                  <a:srgbClr val="00BA3D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57150"/>
              <a:ext cx="3601270" cy="30989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7796104" y="4748012"/>
            <a:ext cx="10404379" cy="928145"/>
            <a:chOff x="0" y="0"/>
            <a:chExt cx="3601270" cy="24445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3601270" cy="244450"/>
            </a:xfrm>
            <a:custGeom>
              <a:avLst/>
              <a:gdLst/>
              <a:ahLst/>
              <a:cxnLst/>
              <a:rect l="l" t="t" r="r" b="b"/>
              <a:pathLst>
                <a:path w="3601270" h="244450">
                  <a:moveTo>
                    <a:pt x="3398070" y="0"/>
                  </a:moveTo>
                  <a:cubicBezTo>
                    <a:pt x="3510294" y="0"/>
                    <a:pt x="3601270" y="54722"/>
                    <a:pt x="3601270" y="122225"/>
                  </a:cubicBezTo>
                  <a:cubicBezTo>
                    <a:pt x="3601270" y="189728"/>
                    <a:pt x="3510294" y="244450"/>
                    <a:pt x="3398070" y="244450"/>
                  </a:cubicBezTo>
                  <a:lnTo>
                    <a:pt x="203200" y="244450"/>
                  </a:lnTo>
                  <a:cubicBezTo>
                    <a:pt x="90976" y="244450"/>
                    <a:pt x="0" y="189728"/>
                    <a:pt x="0" y="122225"/>
                  </a:cubicBezTo>
                  <a:cubicBezTo>
                    <a:pt x="0" y="54722"/>
                    <a:pt x="90976" y="0"/>
                    <a:pt x="2032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254F22">
                    <a:alpha val="100000"/>
                  </a:srgbClr>
                </a:gs>
                <a:gs pos="100000">
                  <a:srgbClr val="00BA3D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57150"/>
              <a:ext cx="3601270" cy="301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299394" y="3649288"/>
            <a:ext cx="11812880" cy="7467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0"/>
              </a:lnSpc>
            </a:pPr>
            <a:r>
              <a:rPr lang="en-US" sz="210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The dataset was successfully prepared and </a:t>
            </a:r>
          </a:p>
          <a:p>
            <a:pPr algn="l">
              <a:lnSpc>
                <a:spcPts val="2940"/>
              </a:lnSpc>
            </a:pPr>
            <a:r>
              <a:rPr lang="en-US" sz="210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analysed using Exploratory Data Analysis.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180598" y="4838281"/>
            <a:ext cx="7635392" cy="7467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0"/>
              </a:lnSpc>
            </a:pPr>
            <a:r>
              <a:rPr lang="en-US" sz="210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Device age and customer usage were identified as the most informative characteristics.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34701" y="3781904"/>
            <a:ext cx="530613" cy="5238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</a:pPr>
            <a:r>
              <a:rPr lang="en-US" sz="2999" b="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01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70078" y="4940198"/>
            <a:ext cx="530613" cy="5238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</a:pPr>
            <a:r>
              <a:rPr lang="en-US" sz="2999" b="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02</a:t>
            </a:r>
          </a:p>
        </p:txBody>
      </p:sp>
      <p:sp>
        <p:nvSpPr>
          <p:cNvPr id="15" name="Freeform 15"/>
          <p:cNvSpPr/>
          <p:nvPr/>
        </p:nvSpPr>
        <p:spPr>
          <a:xfrm>
            <a:off x="2313443" y="339979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1219989" y="947634"/>
            <a:ext cx="2732530" cy="231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Introduction</a:t>
            </a:r>
          </a:p>
        </p:txBody>
      </p:sp>
      <p:sp>
        <p:nvSpPr>
          <p:cNvPr id="17" name="Freeform 17"/>
          <p:cNvSpPr/>
          <p:nvPr/>
        </p:nvSpPr>
        <p:spPr>
          <a:xfrm>
            <a:off x="3624168" y="339979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TextBox 18"/>
          <p:cNvSpPr txBox="1"/>
          <p:nvPr/>
        </p:nvSpPr>
        <p:spPr>
          <a:xfrm>
            <a:off x="3696040" y="382317"/>
            <a:ext cx="418249" cy="4082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 dirty="0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528217" y="947634"/>
            <a:ext cx="2732530" cy="467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Business 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Understanding</a:t>
            </a:r>
          </a:p>
        </p:txBody>
      </p:sp>
      <p:sp>
        <p:nvSpPr>
          <p:cNvPr id="20" name="Freeform 20"/>
          <p:cNvSpPr/>
          <p:nvPr/>
        </p:nvSpPr>
        <p:spPr>
          <a:xfrm>
            <a:off x="5048470" y="334035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TextBox 21"/>
          <p:cNvSpPr txBox="1"/>
          <p:nvPr/>
        </p:nvSpPr>
        <p:spPr>
          <a:xfrm>
            <a:off x="3952519" y="941689"/>
            <a:ext cx="2732530" cy="467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Dataset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Overview</a:t>
            </a:r>
          </a:p>
        </p:txBody>
      </p:sp>
      <p:sp>
        <p:nvSpPr>
          <p:cNvPr id="22" name="Freeform 22"/>
          <p:cNvSpPr/>
          <p:nvPr/>
        </p:nvSpPr>
        <p:spPr>
          <a:xfrm>
            <a:off x="6472773" y="328091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TextBox 23"/>
          <p:cNvSpPr txBox="1"/>
          <p:nvPr/>
        </p:nvSpPr>
        <p:spPr>
          <a:xfrm>
            <a:off x="5376822" y="935745"/>
            <a:ext cx="2732530" cy="467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Data Quality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Assessment</a:t>
            </a:r>
          </a:p>
        </p:txBody>
      </p:sp>
      <p:sp>
        <p:nvSpPr>
          <p:cNvPr id="24" name="Freeform 24"/>
          <p:cNvSpPr/>
          <p:nvPr/>
        </p:nvSpPr>
        <p:spPr>
          <a:xfrm>
            <a:off x="7897075" y="322147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7" y="0"/>
                </a:lnTo>
                <a:lnTo>
                  <a:pt x="531667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5" name="TextBox 25"/>
          <p:cNvSpPr txBox="1"/>
          <p:nvPr/>
        </p:nvSpPr>
        <p:spPr>
          <a:xfrm>
            <a:off x="8191483" y="917913"/>
            <a:ext cx="2732530" cy="703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EDA Univariate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 Analysis</a:t>
            </a:r>
          </a:p>
          <a:p>
            <a:pPr algn="ctr">
              <a:lnSpc>
                <a:spcPts val="1865"/>
              </a:lnSpc>
            </a:pPr>
            <a:endParaRPr lang="en-US" sz="1332">
              <a:solidFill>
                <a:srgbClr val="C1E59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26" name="Freeform 26"/>
          <p:cNvSpPr/>
          <p:nvPr/>
        </p:nvSpPr>
        <p:spPr>
          <a:xfrm>
            <a:off x="9321378" y="316203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7" name="TextBox 27"/>
          <p:cNvSpPr txBox="1"/>
          <p:nvPr/>
        </p:nvSpPr>
        <p:spPr>
          <a:xfrm>
            <a:off x="9653604" y="923857"/>
            <a:ext cx="2732530" cy="703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EDA Multivariate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 Analysis</a:t>
            </a:r>
          </a:p>
          <a:p>
            <a:pPr algn="ctr">
              <a:lnSpc>
                <a:spcPts val="1865"/>
              </a:lnSpc>
            </a:pPr>
            <a:endParaRPr lang="en-US" sz="1332">
              <a:solidFill>
                <a:srgbClr val="C1E59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28" name="Freeform 28"/>
          <p:cNvSpPr/>
          <p:nvPr/>
        </p:nvSpPr>
        <p:spPr>
          <a:xfrm>
            <a:off x="10745680" y="310259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7" y="0"/>
                </a:lnTo>
                <a:lnTo>
                  <a:pt x="531667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9" name="TextBox 29"/>
          <p:cNvSpPr txBox="1"/>
          <p:nvPr/>
        </p:nvSpPr>
        <p:spPr>
          <a:xfrm>
            <a:off x="11060026" y="917913"/>
            <a:ext cx="2732530" cy="703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 EDA: Feature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 Relationships</a:t>
            </a:r>
          </a:p>
          <a:p>
            <a:pPr algn="ctr">
              <a:lnSpc>
                <a:spcPts val="1865"/>
              </a:lnSpc>
            </a:pPr>
            <a:endParaRPr lang="en-US" sz="1332">
              <a:solidFill>
                <a:srgbClr val="C1E59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30" name="Freeform 30"/>
          <p:cNvSpPr/>
          <p:nvPr/>
        </p:nvSpPr>
        <p:spPr>
          <a:xfrm>
            <a:off x="12169983" y="304315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1" name="Freeform 31"/>
          <p:cNvSpPr/>
          <p:nvPr/>
        </p:nvSpPr>
        <p:spPr>
          <a:xfrm>
            <a:off x="13642045" y="298371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2" name="Freeform 32"/>
          <p:cNvSpPr/>
          <p:nvPr/>
        </p:nvSpPr>
        <p:spPr>
          <a:xfrm rot="3654875">
            <a:off x="3023183" y="311949"/>
            <a:ext cx="412697" cy="651199"/>
          </a:xfrm>
          <a:custGeom>
            <a:avLst/>
            <a:gdLst/>
            <a:ahLst/>
            <a:cxnLst/>
            <a:rect l="l" t="t" r="r" b="b"/>
            <a:pathLst>
              <a:path w="412697" h="651199">
                <a:moveTo>
                  <a:pt x="0" y="0"/>
                </a:moveTo>
                <a:lnTo>
                  <a:pt x="412697" y="0"/>
                </a:lnTo>
                <a:lnTo>
                  <a:pt x="412697" y="651199"/>
                </a:lnTo>
                <a:lnTo>
                  <a:pt x="0" y="65119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3" name="TextBox 33"/>
          <p:cNvSpPr txBox="1"/>
          <p:nvPr/>
        </p:nvSpPr>
        <p:spPr>
          <a:xfrm>
            <a:off x="12563234" y="911969"/>
            <a:ext cx="2732530" cy="703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Recommendations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for Customer 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Retention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4297381" y="906025"/>
            <a:ext cx="2732530" cy="467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Executive 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Summary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3951719" y="369498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03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359234" y="354717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04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6644" y="364484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05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201764" y="340708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06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625423" y="364484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07</a:t>
            </a:r>
          </a:p>
        </p:txBody>
      </p:sp>
      <p:sp>
        <p:nvSpPr>
          <p:cNvPr id="40" name="Freeform 40"/>
          <p:cNvSpPr/>
          <p:nvPr/>
        </p:nvSpPr>
        <p:spPr>
          <a:xfrm>
            <a:off x="15446214" y="306134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1" name="TextBox 41"/>
          <p:cNvSpPr txBox="1"/>
          <p:nvPr/>
        </p:nvSpPr>
        <p:spPr>
          <a:xfrm>
            <a:off x="11074032" y="354717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08</a:t>
            </a:r>
          </a:p>
        </p:txBody>
      </p:sp>
      <p:sp>
        <p:nvSpPr>
          <p:cNvPr id="42" name="Freeform 42"/>
          <p:cNvSpPr/>
          <p:nvPr/>
        </p:nvSpPr>
        <p:spPr>
          <a:xfrm rot="3623165">
            <a:off x="4346658" y="256510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9"/>
                </a:lnTo>
                <a:lnTo>
                  <a:pt x="0" y="7679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3" name="Freeform 43"/>
          <p:cNvSpPr/>
          <p:nvPr/>
        </p:nvSpPr>
        <p:spPr>
          <a:xfrm rot="3571410">
            <a:off x="5805970" y="262218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8"/>
                </a:lnTo>
                <a:lnTo>
                  <a:pt x="0" y="7679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4" name="Freeform 44"/>
          <p:cNvSpPr/>
          <p:nvPr/>
        </p:nvSpPr>
        <p:spPr>
          <a:xfrm rot="3571410">
            <a:off x="7215444" y="221828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9"/>
                </a:lnTo>
                <a:lnTo>
                  <a:pt x="0" y="7679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5" name="Freeform 45"/>
          <p:cNvSpPr/>
          <p:nvPr/>
        </p:nvSpPr>
        <p:spPr>
          <a:xfrm rot="3571410">
            <a:off x="8636606" y="247397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8"/>
                </a:lnTo>
                <a:lnTo>
                  <a:pt x="0" y="7679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6" name="Freeform 46"/>
          <p:cNvSpPr/>
          <p:nvPr/>
        </p:nvSpPr>
        <p:spPr>
          <a:xfrm rot="3571410">
            <a:off x="10060909" y="247397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8"/>
                </a:lnTo>
                <a:lnTo>
                  <a:pt x="0" y="7679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7" name="Freeform 47"/>
          <p:cNvSpPr/>
          <p:nvPr/>
        </p:nvSpPr>
        <p:spPr>
          <a:xfrm rot="3571410">
            <a:off x="12906373" y="247397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8"/>
                </a:lnTo>
                <a:lnTo>
                  <a:pt x="0" y="7679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8" name="Freeform 48"/>
          <p:cNvSpPr/>
          <p:nvPr/>
        </p:nvSpPr>
        <p:spPr>
          <a:xfrm rot="3571410">
            <a:off x="11485211" y="247397"/>
            <a:ext cx="486700" cy="767968"/>
          </a:xfrm>
          <a:custGeom>
            <a:avLst/>
            <a:gdLst/>
            <a:ahLst/>
            <a:cxnLst/>
            <a:rect l="l" t="t" r="r" b="b"/>
            <a:pathLst>
              <a:path w="486700" h="767968">
                <a:moveTo>
                  <a:pt x="0" y="0"/>
                </a:moveTo>
                <a:lnTo>
                  <a:pt x="486700" y="0"/>
                </a:lnTo>
                <a:lnTo>
                  <a:pt x="486700" y="767968"/>
                </a:lnTo>
                <a:lnTo>
                  <a:pt x="0" y="7679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9" name="Freeform 49"/>
          <p:cNvSpPr/>
          <p:nvPr/>
        </p:nvSpPr>
        <p:spPr>
          <a:xfrm>
            <a:off x="15416863" y="310259"/>
            <a:ext cx="531666" cy="531666"/>
          </a:xfrm>
          <a:custGeom>
            <a:avLst/>
            <a:gdLst/>
            <a:ahLst/>
            <a:cxnLst/>
            <a:rect l="l" t="t" r="r" b="b"/>
            <a:pathLst>
              <a:path w="531666" h="531666">
                <a:moveTo>
                  <a:pt x="0" y="0"/>
                </a:moveTo>
                <a:lnTo>
                  <a:pt x="531666" y="0"/>
                </a:lnTo>
                <a:lnTo>
                  <a:pt x="531666" y="531666"/>
                </a:lnTo>
                <a:lnTo>
                  <a:pt x="0" y="531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0" name="Freeform 50"/>
          <p:cNvSpPr/>
          <p:nvPr/>
        </p:nvSpPr>
        <p:spPr>
          <a:xfrm rot="3571410">
            <a:off x="14487281" y="125254"/>
            <a:ext cx="635703" cy="1003082"/>
          </a:xfrm>
          <a:custGeom>
            <a:avLst/>
            <a:gdLst/>
            <a:ahLst/>
            <a:cxnLst/>
            <a:rect l="l" t="t" r="r" b="b"/>
            <a:pathLst>
              <a:path w="635703" h="1003082">
                <a:moveTo>
                  <a:pt x="0" y="0"/>
                </a:moveTo>
                <a:lnTo>
                  <a:pt x="635704" y="0"/>
                </a:lnTo>
                <a:lnTo>
                  <a:pt x="635704" y="1003083"/>
                </a:lnTo>
                <a:lnTo>
                  <a:pt x="0" y="100308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1" name="TextBox 51"/>
          <p:cNvSpPr txBox="1"/>
          <p:nvPr/>
        </p:nvSpPr>
        <p:spPr>
          <a:xfrm>
            <a:off x="2391330" y="369498"/>
            <a:ext cx="470257" cy="4082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 dirty="0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01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6796644" y="935745"/>
            <a:ext cx="2732530" cy="467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Data </a:t>
            </a:r>
          </a:p>
          <a:p>
            <a:pPr algn="ctr">
              <a:lnSpc>
                <a:spcPts val="1865"/>
              </a:lnSpc>
            </a:pPr>
            <a:r>
              <a:rPr lang="en-US" sz="1332">
                <a:solidFill>
                  <a:srgbClr val="C1E59F"/>
                </a:solidFill>
                <a:latin typeface="Canva Sans"/>
                <a:ea typeface="Canva Sans"/>
                <a:cs typeface="Canva Sans"/>
                <a:sym typeface="Canva Sans"/>
              </a:rPr>
              <a:t>Preparation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4335481" y="340708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10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2563234" y="346652"/>
            <a:ext cx="2732530" cy="408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5"/>
              </a:lnSpc>
            </a:pPr>
            <a:r>
              <a:rPr lang="en-US" sz="2454" b="1">
                <a:solidFill>
                  <a:srgbClr val="C1E59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09</a:t>
            </a:r>
          </a:p>
        </p:txBody>
      </p:sp>
      <p:grpSp>
        <p:nvGrpSpPr>
          <p:cNvPr id="55" name="Group 55"/>
          <p:cNvGrpSpPr/>
          <p:nvPr/>
        </p:nvGrpSpPr>
        <p:grpSpPr>
          <a:xfrm>
            <a:off x="-40142" y="5937005"/>
            <a:ext cx="10250942" cy="959631"/>
            <a:chOff x="0" y="0"/>
            <a:chExt cx="3601270" cy="252742"/>
          </a:xfrm>
        </p:grpSpPr>
        <p:sp>
          <p:nvSpPr>
            <p:cNvPr id="56" name="Freeform 56"/>
            <p:cNvSpPr/>
            <p:nvPr/>
          </p:nvSpPr>
          <p:spPr>
            <a:xfrm>
              <a:off x="0" y="0"/>
              <a:ext cx="3601270" cy="252742"/>
            </a:xfrm>
            <a:custGeom>
              <a:avLst/>
              <a:gdLst/>
              <a:ahLst/>
              <a:cxnLst/>
              <a:rect l="l" t="t" r="r" b="b"/>
              <a:pathLst>
                <a:path w="3601270" h="252742">
                  <a:moveTo>
                    <a:pt x="3398070" y="0"/>
                  </a:moveTo>
                  <a:cubicBezTo>
                    <a:pt x="3510294" y="0"/>
                    <a:pt x="3601270" y="56578"/>
                    <a:pt x="3601270" y="126371"/>
                  </a:cubicBezTo>
                  <a:cubicBezTo>
                    <a:pt x="3601270" y="196164"/>
                    <a:pt x="3510294" y="252742"/>
                    <a:pt x="3398070" y="252742"/>
                  </a:cubicBezTo>
                  <a:lnTo>
                    <a:pt x="203200" y="252742"/>
                  </a:lnTo>
                  <a:cubicBezTo>
                    <a:pt x="90976" y="252742"/>
                    <a:pt x="0" y="196164"/>
                    <a:pt x="0" y="126371"/>
                  </a:cubicBezTo>
                  <a:cubicBezTo>
                    <a:pt x="0" y="56578"/>
                    <a:pt x="90976" y="0"/>
                    <a:pt x="2032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254F22">
                    <a:alpha val="100000"/>
                  </a:srgbClr>
                </a:gs>
                <a:gs pos="100000">
                  <a:srgbClr val="00BA3D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TextBox 57"/>
            <p:cNvSpPr txBox="1"/>
            <p:nvPr/>
          </p:nvSpPr>
          <p:spPr>
            <a:xfrm>
              <a:off x="0" y="-57150"/>
              <a:ext cx="3601270" cy="30989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sp>
        <p:nvSpPr>
          <p:cNvPr id="58" name="TextBox 58"/>
          <p:cNvSpPr txBox="1"/>
          <p:nvPr/>
        </p:nvSpPr>
        <p:spPr>
          <a:xfrm>
            <a:off x="299394" y="6027273"/>
            <a:ext cx="11812880" cy="7467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0"/>
              </a:lnSpc>
            </a:pPr>
            <a:r>
              <a:rPr lang="en-US" sz="210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 The analysis showed that customer churn depends</a:t>
            </a:r>
          </a:p>
          <a:p>
            <a:pPr algn="l">
              <a:lnSpc>
                <a:spcPts val="2940"/>
              </a:lnSpc>
            </a:pPr>
            <a:r>
              <a:rPr lang="en-US" sz="210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on multiple factors rather than a single variable.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9366479" y="6159889"/>
            <a:ext cx="530613" cy="5238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</a:pPr>
            <a:r>
              <a:rPr lang="en-US" sz="2999" b="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03</a:t>
            </a:r>
          </a:p>
        </p:txBody>
      </p:sp>
      <p:grpSp>
        <p:nvGrpSpPr>
          <p:cNvPr id="60" name="Group 60"/>
          <p:cNvGrpSpPr/>
          <p:nvPr/>
        </p:nvGrpSpPr>
        <p:grpSpPr>
          <a:xfrm>
            <a:off x="7796104" y="7246800"/>
            <a:ext cx="10467476" cy="928145"/>
            <a:chOff x="0" y="0"/>
            <a:chExt cx="3601270" cy="244450"/>
          </a:xfrm>
        </p:grpSpPr>
        <p:sp>
          <p:nvSpPr>
            <p:cNvPr id="61" name="Freeform 61"/>
            <p:cNvSpPr/>
            <p:nvPr/>
          </p:nvSpPr>
          <p:spPr>
            <a:xfrm>
              <a:off x="0" y="0"/>
              <a:ext cx="3601270" cy="244450"/>
            </a:xfrm>
            <a:custGeom>
              <a:avLst/>
              <a:gdLst/>
              <a:ahLst/>
              <a:cxnLst/>
              <a:rect l="l" t="t" r="r" b="b"/>
              <a:pathLst>
                <a:path w="3601270" h="244450">
                  <a:moveTo>
                    <a:pt x="3398070" y="0"/>
                  </a:moveTo>
                  <a:cubicBezTo>
                    <a:pt x="3510294" y="0"/>
                    <a:pt x="3601270" y="54722"/>
                    <a:pt x="3601270" y="122225"/>
                  </a:cubicBezTo>
                  <a:cubicBezTo>
                    <a:pt x="3601270" y="189728"/>
                    <a:pt x="3510294" y="244450"/>
                    <a:pt x="3398070" y="244450"/>
                  </a:cubicBezTo>
                  <a:lnTo>
                    <a:pt x="203200" y="244450"/>
                  </a:lnTo>
                  <a:cubicBezTo>
                    <a:pt x="90976" y="244450"/>
                    <a:pt x="0" y="189728"/>
                    <a:pt x="0" y="122225"/>
                  </a:cubicBezTo>
                  <a:cubicBezTo>
                    <a:pt x="0" y="54722"/>
                    <a:pt x="90976" y="0"/>
                    <a:pt x="2032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254F22">
                    <a:alpha val="100000"/>
                  </a:srgbClr>
                </a:gs>
                <a:gs pos="100000">
                  <a:srgbClr val="00BA3D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TextBox 62"/>
            <p:cNvSpPr txBox="1"/>
            <p:nvPr/>
          </p:nvSpPr>
          <p:spPr>
            <a:xfrm>
              <a:off x="0" y="-57150"/>
              <a:ext cx="3601270" cy="301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sp>
        <p:nvSpPr>
          <p:cNvPr id="63" name="TextBox 63"/>
          <p:cNvSpPr txBox="1"/>
          <p:nvPr/>
        </p:nvSpPr>
        <p:spPr>
          <a:xfrm>
            <a:off x="9355895" y="7295012"/>
            <a:ext cx="8922580" cy="7467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0"/>
              </a:lnSpc>
            </a:pPr>
            <a:r>
              <a:rPr lang="en-US" sz="210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Business recommendations focused on proactive retention strategies, personalised offers and device upgrade programmes.</a:t>
            </a:r>
          </a:p>
        </p:txBody>
      </p:sp>
      <p:sp>
        <p:nvSpPr>
          <p:cNvPr id="64" name="TextBox 64"/>
          <p:cNvSpPr txBox="1"/>
          <p:nvPr/>
        </p:nvSpPr>
        <p:spPr>
          <a:xfrm>
            <a:off x="8380422" y="7396929"/>
            <a:ext cx="530613" cy="5238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</a:pPr>
            <a:r>
              <a:rPr lang="en-US" sz="2999" b="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04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0000">
                <a:alpha val="100000"/>
              </a:srgbClr>
            </a:gs>
            <a:gs pos="100000">
              <a:srgbClr val="043915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7975444" y="3675698"/>
            <a:ext cx="7099805" cy="17741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560"/>
              </a:lnSpc>
            </a:pPr>
            <a:r>
              <a:rPr lang="en-US" sz="10400">
                <a:solidFill>
                  <a:srgbClr val="C1E59F"/>
                </a:solidFill>
                <a:latin typeface="Anton"/>
                <a:ea typeface="Anton"/>
                <a:cs typeface="Anton"/>
                <a:sym typeface="Anton"/>
              </a:rPr>
              <a:t>THANK YOU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343746" y="5268912"/>
            <a:ext cx="8363202" cy="11518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59"/>
              </a:lnSpc>
            </a:pPr>
            <a:r>
              <a:rPr lang="en-US" sz="6399">
                <a:solidFill>
                  <a:srgbClr val="C1E59F"/>
                </a:solidFill>
                <a:latin typeface="Poppins"/>
                <a:ea typeface="Poppins"/>
                <a:cs typeface="Poppins"/>
                <a:sym typeface="Poppins"/>
              </a:rPr>
              <a:t>ANY QUESTION?</a:t>
            </a:r>
          </a:p>
        </p:txBody>
      </p:sp>
      <p:sp>
        <p:nvSpPr>
          <p:cNvPr id="4" name="AutoShape 4"/>
          <p:cNvSpPr/>
          <p:nvPr/>
        </p:nvSpPr>
        <p:spPr>
          <a:xfrm>
            <a:off x="3727534" y="9089707"/>
            <a:ext cx="9899317" cy="0"/>
          </a:xfrm>
          <a:prstGeom prst="line">
            <a:avLst/>
          </a:prstGeom>
          <a:ln w="19050" cap="flat">
            <a:solidFill>
              <a:srgbClr val="77B254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867868" y="1346213"/>
            <a:ext cx="5327024" cy="7171801"/>
          </a:xfrm>
          <a:custGeom>
            <a:avLst/>
            <a:gdLst/>
            <a:ahLst/>
            <a:cxnLst/>
            <a:rect l="l" t="t" r="r" b="b"/>
            <a:pathLst>
              <a:path w="5327024" h="7171801">
                <a:moveTo>
                  <a:pt x="0" y="0"/>
                </a:moveTo>
                <a:lnTo>
                  <a:pt x="5327024" y="0"/>
                </a:lnTo>
                <a:lnTo>
                  <a:pt x="5327024" y="7171801"/>
                </a:lnTo>
                <a:lnTo>
                  <a:pt x="0" y="717180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894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1028700" y="8873490"/>
            <a:ext cx="2698834" cy="3752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0"/>
              </a:lnSpc>
            </a:pPr>
            <a:r>
              <a:rPr lang="en-US" sz="2100">
                <a:solidFill>
                  <a:srgbClr val="C1E59F"/>
                </a:solidFill>
                <a:latin typeface="Poppins"/>
                <a:ea typeface="Poppins"/>
                <a:cs typeface="Poppins"/>
                <a:sym typeface="Poppins"/>
              </a:rPr>
              <a:t>by Vera Karakoleva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3802239" y="8873490"/>
            <a:ext cx="2698834" cy="3752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0"/>
              </a:lnSpc>
            </a:pPr>
            <a:r>
              <a:rPr lang="en-US" sz="2100">
                <a:solidFill>
                  <a:srgbClr val="C1E59F"/>
                </a:solidFill>
                <a:latin typeface="Poppins"/>
                <a:ea typeface="Poppins"/>
                <a:cs typeface="Poppins"/>
                <a:sym typeface="Poppins"/>
              </a:rPr>
              <a:t>ID 2232348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AE56376-A538-91F1-4AFB-ADAAEF32A06F}"/>
              </a:ext>
            </a:extLst>
          </p:cNvPr>
          <p:cNvSpPr txBox="1"/>
          <p:nvPr/>
        </p:nvSpPr>
        <p:spPr>
          <a:xfrm>
            <a:off x="4191000" y="9476735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rtl="0">
              <a:buNone/>
            </a:pPr>
            <a:r>
              <a:rPr lang="en-GB" sz="1800" b="0" i="0" dirty="0">
                <a:solidFill>
                  <a:srgbClr val="1F8219"/>
                </a:solidFill>
                <a:effectLst/>
              </a:rPr>
              <a:t>Tools Used in the presentation: VS Code, Jupyter Notebook, Pandas, Matplotlib, Seaborn</a:t>
            </a:r>
            <a:endParaRPr lang="en-GB" sz="1800" dirty="0">
              <a:effectLst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1491</Words>
  <Application>Microsoft Office PowerPoint</Application>
  <PresentationFormat>Custom</PresentationFormat>
  <Paragraphs>506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Anton</vt:lpstr>
      <vt:lpstr>Poppins</vt:lpstr>
      <vt:lpstr>Arial</vt:lpstr>
      <vt:lpstr>Poppins Bold</vt:lpstr>
      <vt:lpstr>Canva Sans</vt:lpstr>
      <vt:lpstr>Calibri</vt:lpstr>
      <vt:lpstr>Canva Sans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03/07/2026</dc:title>
  <cp:lastModifiedBy>Vera Karakoleva</cp:lastModifiedBy>
  <cp:revision>1</cp:revision>
  <dcterms:created xsi:type="dcterms:W3CDTF">2006-08-16T00:00:00Z</dcterms:created>
  <dcterms:modified xsi:type="dcterms:W3CDTF">2026-07-03T08:03:45Z</dcterms:modified>
  <dc:identifier>DAHMKUpsWYM</dc:identifier>
</cp:coreProperties>
</file>