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2">
  <p:sldMasterIdLst>
    <p:sldMasterId id="2147483742" r:id="rId1"/>
  </p:sldMasterIdLst>
  <p:sldIdLst>
    <p:sldId id="256" r:id="rId2"/>
    <p:sldId id="258" r:id="rId3"/>
    <p:sldId id="259" r:id="rId4"/>
    <p:sldId id="257" r:id="rId5"/>
    <p:sldId id="273" r:id="rId6"/>
    <p:sldId id="272" r:id="rId7"/>
    <p:sldId id="274" r:id="rId8"/>
    <p:sldId id="275" r:id="rId9"/>
    <p:sldId id="276" r:id="rId10"/>
    <p:sldId id="277" r:id="rId11"/>
    <p:sldId id="278" r:id="rId12"/>
    <p:sldId id="279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FBB275CC-7D56-0043-BBBF-BE77C1444281}">
          <p14:sldIdLst>
            <p14:sldId id="256"/>
            <p14:sldId id="258"/>
            <p14:sldId id="259"/>
            <p14:sldId id="257"/>
            <p14:sldId id="273"/>
            <p14:sldId id="272"/>
          </p14:sldIdLst>
        </p14:section>
        <p14:section name="Enghreifftiau" id="{46E39C4B-BAE9-1B49-B313-151A699CE309}">
          <p14:sldIdLst>
            <p14:sldId id="274"/>
            <p14:sldId id="275"/>
            <p14:sldId id="276"/>
          </p14:sldIdLst>
        </p14:section>
        <p14:section name="Atebion taflen waith" id="{E180716C-56B8-C445-AB78-75D558A7E93E}">
          <p14:sldIdLst>
            <p14:sldId id="277"/>
            <p14:sldId id="278"/>
            <p14:sldId id="279"/>
          </p14:sldIdLst>
        </p14:section>
        <p14:section name="Tasg gloi" id="{417CB651-E3B3-B040-85E7-CA85C2698BD9}">
          <p14:sldIdLst>
            <p14:sldId id="268"/>
            <p14:sldId id="269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BB67E20-91C9-CB44-86BD-5D5B863CC087}" v="8" dt="2020-05-12T13:32:52.58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4704" autoAdjust="0"/>
    <p:restoredTop sz="94660"/>
  </p:normalViewPr>
  <p:slideViewPr>
    <p:cSldViewPr snapToGrid="0">
      <p:cViewPr varScale="1">
        <p:scale>
          <a:sx n="108" d="100"/>
          <a:sy n="108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8D9CF-CCD8-4E8E-AA50-F60375CD5470}" type="datetimeFigureOut">
              <a:rPr lang="en-GB" smtClean="0"/>
              <a:t>12/05/2020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71A356-2F11-46F6-BB57-9A6657333114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549054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8D9CF-CCD8-4E8E-AA50-F60375CD5470}" type="datetimeFigureOut">
              <a:rPr lang="en-GB" smtClean="0"/>
              <a:t>12/05/2020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71A356-2F11-46F6-BB57-9A66573331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94951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8D9CF-CCD8-4E8E-AA50-F60375CD5470}" type="datetimeFigureOut">
              <a:rPr lang="en-GB" smtClean="0"/>
              <a:t>12/05/2020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71A356-2F11-46F6-BB57-9A6657333114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126646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8D9CF-CCD8-4E8E-AA50-F60375CD5470}" type="datetimeFigureOut">
              <a:rPr lang="en-GB" smtClean="0"/>
              <a:t>12/05/2020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71A356-2F11-46F6-BB57-9A66573331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9178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8D9CF-CCD8-4E8E-AA50-F60375CD5470}" type="datetimeFigureOut">
              <a:rPr lang="en-GB" smtClean="0"/>
              <a:t>12/05/2020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71A356-2F11-46F6-BB57-9A66573331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25573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8D9CF-CCD8-4E8E-AA50-F60375CD5470}" type="datetimeFigureOut">
              <a:rPr lang="en-GB" smtClean="0"/>
              <a:t>12/05/2020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71A356-2F11-46F6-BB57-9A66573331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14732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8D9CF-CCD8-4E8E-AA50-F60375CD5470}" type="datetimeFigureOut">
              <a:rPr lang="en-GB" smtClean="0"/>
              <a:t>12/05/2020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71A356-2F11-46F6-BB57-9A66573331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43521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C6C8D9CF-CCD8-4E8E-AA50-F60375CD5470}" type="datetimeFigureOut">
              <a:rPr lang="en-GB" smtClean="0"/>
              <a:t>12/05/2020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B71A356-2F11-46F6-BB57-9A66573331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20461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8D9CF-CCD8-4E8E-AA50-F60375CD5470}" type="datetimeFigureOut">
              <a:rPr lang="en-GB" smtClean="0"/>
              <a:t>12/05/2020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71A356-2F11-46F6-BB57-9A66573331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89713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8D9CF-CCD8-4E8E-AA50-F60375CD5470}" type="datetimeFigureOut">
              <a:rPr lang="en-GB" smtClean="0"/>
              <a:t>12/05/2020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71A356-2F11-46F6-BB57-9A66573331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56054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8D9CF-CCD8-4E8E-AA50-F60375CD5470}" type="datetimeFigureOut">
              <a:rPr lang="en-GB" smtClean="0"/>
              <a:t>12/05/2020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71A356-2F11-46F6-BB57-9A66573331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5622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C6C8D9CF-CCD8-4E8E-AA50-F60375CD5470}" type="datetimeFigureOut">
              <a:rPr lang="en-GB" smtClean="0"/>
              <a:t>12/05/2020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BB71A356-2F11-46F6-BB57-9A6657333114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275712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3" r:id="rId1"/>
    <p:sldLayoutId id="2147483744" r:id="rId2"/>
    <p:sldLayoutId id="2147483745" r:id="rId3"/>
    <p:sldLayoutId id="2147483746" r:id="rId4"/>
    <p:sldLayoutId id="2147483747" r:id="rId5"/>
    <p:sldLayoutId id="2147483748" r:id="rId6"/>
    <p:sldLayoutId id="2147483749" r:id="rId7"/>
    <p:sldLayoutId id="2147483750" r:id="rId8"/>
    <p:sldLayoutId id="2147483751" r:id="rId9"/>
    <p:sldLayoutId id="2147483752" r:id="rId10"/>
    <p:sldLayoutId id="2147483753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48342" y="1655805"/>
            <a:ext cx="8695038" cy="1335174"/>
          </a:xfrm>
        </p:spPr>
        <p:txBody>
          <a:bodyPr>
            <a:normAutofit/>
          </a:bodyPr>
          <a:lstStyle/>
          <a:p>
            <a:r>
              <a:rPr lang="cy-GB" sz="6600"/>
              <a:t>Cyfartaleddau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10730" y="2990979"/>
            <a:ext cx="9144000" cy="1655762"/>
          </a:xfrm>
        </p:spPr>
        <p:txBody>
          <a:bodyPr>
            <a:normAutofit/>
          </a:bodyPr>
          <a:lstStyle/>
          <a:p>
            <a:r>
              <a:rPr lang="cy-GB" sz="3600"/>
              <a:t>Cymedr, Canolrif a Modd</a:t>
            </a:r>
          </a:p>
        </p:txBody>
      </p:sp>
    </p:spTree>
    <p:extLst>
      <p:ext uri="{BB962C8B-B14F-4D97-AF65-F5344CB8AC3E}">
        <p14:creationId xmlns:p14="http://schemas.microsoft.com/office/powerpoint/2010/main" val="16353478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Cymedr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86925" y="1897343"/>
            <a:ext cx="10515600" cy="2066753"/>
          </a:xfrm>
        </p:spPr>
        <p:txBody>
          <a:bodyPr vert="horz" lIns="0" tIns="45720" rIns="0" bIns="45720" rtlCol="0" anchor="t">
            <a:normAutofit/>
          </a:bodyPr>
          <a:lstStyle/>
          <a:p>
            <a:pPr marL="0" indent="0">
              <a:buNone/>
            </a:pPr>
            <a:r>
              <a:rPr lang="cy-GB" sz="3200"/>
              <a:t>Er mwyn darganfod cymedr set o ddata: </a:t>
            </a:r>
          </a:p>
          <a:p>
            <a:pPr marL="971550" lvl="1" indent="-514350">
              <a:buAutoNum type="arabicParenBoth"/>
            </a:pPr>
            <a:r>
              <a:rPr lang="cy-GB" sz="3200"/>
              <a:t>Darganfyddwch gyfanswm yr holl werthoedd data. </a:t>
            </a:r>
          </a:p>
          <a:p>
            <a:pPr marL="971550" lvl="1" indent="-514350">
              <a:buAutoNum type="arabicParenBoth"/>
            </a:pPr>
            <a:r>
              <a:rPr lang="cy-GB" sz="3200"/>
              <a:t>Rhannwch gyda’r nifer o werthoedd data. </a:t>
            </a:r>
          </a:p>
        </p:txBody>
      </p:sp>
    </p:spTree>
    <p:extLst>
      <p:ext uri="{BB962C8B-B14F-4D97-AF65-F5344CB8AC3E}">
        <p14:creationId xmlns:p14="http://schemas.microsoft.com/office/powerpoint/2010/main" val="21215535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Canolrif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86925" y="1296397"/>
            <a:ext cx="10058400" cy="2953072"/>
          </a:xfrm>
        </p:spPr>
        <p:txBody>
          <a:bodyPr vert="horz" lIns="0" tIns="45720" rIns="0" bIns="45720" rtlCol="0" anchor="t">
            <a:normAutofit/>
          </a:bodyPr>
          <a:lstStyle/>
          <a:p>
            <a:endParaRPr lang="cy-GB" sz="3200"/>
          </a:p>
          <a:p>
            <a:pPr marL="0" indent="0">
              <a:buNone/>
            </a:pPr>
            <a:r>
              <a:rPr lang="cy-GB" sz="3200"/>
              <a:t>Er mwyn darganfod canolrif set o ddata: </a:t>
            </a:r>
          </a:p>
          <a:p>
            <a:pPr marL="971550" lvl="1" indent="-514350">
              <a:buAutoNum type="arabicParenR"/>
            </a:pPr>
            <a:r>
              <a:rPr lang="cy-GB" sz="3200"/>
              <a:t>Trefnwch y data yn esgynnol. </a:t>
            </a:r>
            <a:endParaRPr lang="cy-GB" sz="3200">
              <a:cs typeface="Calibri"/>
            </a:endParaRPr>
          </a:p>
          <a:p>
            <a:pPr marL="971550" lvl="1" indent="-514350">
              <a:buAutoNum type="arabicParenR"/>
            </a:pPr>
            <a:r>
              <a:rPr lang="cy-GB" sz="3200"/>
              <a:t>Darganfyddwch y rhif sydd yn y canol. (Os oes dau rif yn y canol, darganfyddwch gymedr y ddau rif yma.)</a:t>
            </a:r>
          </a:p>
        </p:txBody>
      </p:sp>
    </p:spTree>
    <p:extLst>
      <p:ext uri="{BB962C8B-B14F-4D97-AF65-F5344CB8AC3E}">
        <p14:creationId xmlns:p14="http://schemas.microsoft.com/office/powerpoint/2010/main" val="21676164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5564" y="788894"/>
            <a:ext cx="2398955" cy="948466"/>
          </a:xfrm>
        </p:spPr>
        <p:txBody>
          <a:bodyPr/>
          <a:lstStyle/>
          <a:p>
            <a:r>
              <a:rPr lang="cy-GB"/>
              <a:t>Modd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y-GB" sz="3200"/>
              <a:t>Er mwyn cyfrifo’r modd, rhaid edrych am y gwerth data sy’n ymddangos mwyaf aml.</a:t>
            </a:r>
          </a:p>
          <a:p>
            <a:pPr marL="0" indent="0">
              <a:buNone/>
            </a:pPr>
            <a:r>
              <a:rPr lang="cy-GB" sz="3200"/>
              <a:t>(Mae’n bosib bydd gan set o ddata mwy nag un modd, neu dim modd o gwbl os yw’r gwerthoedd data i gyd yn wahanol)</a:t>
            </a:r>
          </a:p>
        </p:txBody>
      </p:sp>
    </p:spTree>
    <p:extLst>
      <p:ext uri="{BB962C8B-B14F-4D97-AF65-F5344CB8AC3E}">
        <p14:creationId xmlns:p14="http://schemas.microsoft.com/office/powerpoint/2010/main" val="5067865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B8FF6AF-DA1F-1E4F-8644-E79ACAEEAFC4}"/>
              </a:ext>
            </a:extLst>
          </p:cNvPr>
          <p:cNvSpPr/>
          <p:nvPr/>
        </p:nvSpPr>
        <p:spPr>
          <a:xfrm>
            <a:off x="6603999" y="3723115"/>
            <a:ext cx="2607733" cy="423334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E526F3B-8991-B549-930D-3162E1DD93D3}"/>
              </a:ext>
            </a:extLst>
          </p:cNvPr>
          <p:cNvSpPr/>
          <p:nvPr/>
        </p:nvSpPr>
        <p:spPr>
          <a:xfrm>
            <a:off x="3251200" y="2404533"/>
            <a:ext cx="2540000" cy="423334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219D96E-5E55-6042-AC13-42679EBEADF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16388" y="209997"/>
            <a:ext cx="8004114" cy="39703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cy-GB" altLang="en-US" sz="2800" dirty="0">
                <a:ea typeface="Times New Roman" panose="02020603050405020304" pitchFamily="18" charset="0"/>
                <a:cs typeface="Calibri" panose="020F0502020204030204" pitchFamily="34" charset="0"/>
              </a:rPr>
              <a:t>Dyma daldra pum plentyn: </a:t>
            </a:r>
          </a:p>
          <a:p>
            <a:endParaRPr lang="cy-GB" altLang="en-US" sz="2800" dirty="0">
              <a:ea typeface="Times New Roman" panose="02020603050405020304" pitchFamily="18" charset="0"/>
            </a:endParaRPr>
          </a:p>
          <a:p>
            <a:r>
              <a:rPr lang="cy-GB" sz="2800" dirty="0"/>
              <a:t>132cm, 148cm, 136cm, 150cm, 150cm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y-GB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y-GB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y-GB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a) Beth yw taldra cymedrig y pum plentyn yma?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y-GB" altLang="en-US" sz="2800" dirty="0">
              <a:cs typeface="Calibri" panose="020F050202020403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y-GB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y-GB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b) Sawl plentyn sy’n dalach na’r taldra cymedrig?</a:t>
            </a:r>
            <a:endParaRPr kumimoji="0" lang="cy-GB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293043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D9E1DB46-7E80-3244-9797-847D22E195D3}"/>
              </a:ext>
            </a:extLst>
          </p:cNvPr>
          <p:cNvSpPr/>
          <p:nvPr/>
        </p:nvSpPr>
        <p:spPr>
          <a:xfrm>
            <a:off x="3657601" y="3810858"/>
            <a:ext cx="2353734" cy="423334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C49DF69-9707-3545-BDC0-8F71F941D2AF}"/>
              </a:ext>
            </a:extLst>
          </p:cNvPr>
          <p:cNvSpPr/>
          <p:nvPr/>
        </p:nvSpPr>
        <p:spPr>
          <a:xfrm>
            <a:off x="7433733" y="2937934"/>
            <a:ext cx="2556933" cy="457200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37B78EF-3A49-4445-A5B9-8ED07D814D52}"/>
              </a:ext>
            </a:extLst>
          </p:cNvPr>
          <p:cNvSpPr/>
          <p:nvPr/>
        </p:nvSpPr>
        <p:spPr>
          <a:xfrm>
            <a:off x="4453467" y="2060083"/>
            <a:ext cx="2353734" cy="423334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081CA531-B84A-1346-AEE6-9BCF218A57BC}"/>
              </a:ext>
            </a:extLst>
          </p:cNvPr>
          <p:cNvSpPr/>
          <p:nvPr/>
        </p:nvSpPr>
        <p:spPr>
          <a:xfrm>
            <a:off x="1219200" y="320457"/>
            <a:ext cx="9753600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spcAft>
                <a:spcPts val="0"/>
              </a:spcAft>
            </a:pPr>
            <a:r>
              <a:rPr lang="cy-GB" sz="280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Dyma’r amseroedd, mewn eiliadau, a gymerodd 7 merch i redeg ras 100m. </a:t>
            </a:r>
            <a:endParaRPr lang="cy-GB" sz="280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indent="228600">
              <a:spcAft>
                <a:spcPts val="0"/>
              </a:spcAft>
            </a:pPr>
            <a:r>
              <a:rPr lang="cy-GB" sz="280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		14,  14,  14.5,  16,  14, 13.5, 15</a:t>
            </a:r>
          </a:p>
          <a:p>
            <a:pPr indent="228600">
              <a:spcAft>
                <a:spcPts val="0"/>
              </a:spcAft>
            </a:pPr>
            <a:endParaRPr lang="cy-GB" sz="2800"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indent="-342900">
              <a:buAutoNum type="alphaLcParenBoth"/>
            </a:pPr>
            <a:r>
              <a:rPr lang="cy-GB" sz="280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Darganfyddwch yr amser canolrifol a gymerwyd i redeg y ras. </a:t>
            </a:r>
          </a:p>
          <a:p>
            <a:r>
              <a:rPr lang="cy-GB" sz="280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   </a:t>
            </a:r>
          </a:p>
          <a:p>
            <a:r>
              <a:rPr lang="cy-GB" sz="280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(b) Faint o ferched oedd yn gyflymach na’r amser canolrifol?</a:t>
            </a:r>
          </a:p>
          <a:p>
            <a:endParaRPr lang="cy-GB" sz="2800"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r>
              <a:rPr lang="cy-GB" sz="280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(c) Beth oedd yr amser moddol?</a:t>
            </a:r>
            <a:endParaRPr lang="cy-GB" sz="280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590721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4" grpId="0" animBg="1"/>
      <p:bldP spid="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F7E75C-6831-E94A-8A3F-7DE4D9C4C9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5840" y="0"/>
            <a:ext cx="10241280" cy="1710267"/>
          </a:xfrm>
        </p:spPr>
        <p:txBody>
          <a:bodyPr>
            <a:normAutofit/>
          </a:bodyPr>
          <a:lstStyle/>
          <a:p>
            <a:r>
              <a:rPr lang="cy-GB" sz="4400" dirty="0"/>
              <a:t>Darganfyddwch gymedr, canolrif a modd y data canlynol: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649D54-39A6-5244-94FD-D2EF38E69B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5720" y="1815868"/>
            <a:ext cx="7081520" cy="1134533"/>
          </a:xfrm>
        </p:spPr>
        <p:txBody>
          <a:bodyPr/>
          <a:lstStyle/>
          <a:p>
            <a:r>
              <a:rPr lang="en-GB" sz="4800" dirty="0"/>
              <a:t> 10, 8, 11, 15, 25, 10, 5</a:t>
            </a:r>
          </a:p>
          <a:p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DC0B51ED-4DED-444A-BD95-93114FF05915}"/>
                  </a:ext>
                </a:extLst>
              </p:cNvPr>
              <p:cNvSpPr txBox="1"/>
              <p:nvPr/>
            </p:nvSpPr>
            <p:spPr>
              <a:xfrm>
                <a:off x="640080" y="3429000"/>
                <a:ext cx="12192000" cy="224676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y-GB" sz="2800" dirty="0"/>
                  <a:t>Cyfanswm yr holl werthoedd = </a:t>
                </a:r>
                <a14:m>
                  <m:oMath xmlns:m="http://schemas.openxmlformats.org/officeDocument/2006/math">
                    <m:r>
                      <a:rPr lang="cy-GB" sz="2800" i="1">
                        <a:latin typeface="Cambria Math" panose="02040503050406030204" pitchFamily="18" charset="0"/>
                      </a:rPr>
                      <m:t>10 + 8 + 11 + 15 + 25 + 10 + 5</m:t>
                    </m:r>
                  </m:oMath>
                </a14:m>
                <a:endParaRPr lang="cy-GB" sz="2800" dirty="0"/>
              </a:p>
              <a:p>
                <a:r>
                  <a:rPr lang="cy-GB" sz="2800" dirty="0"/>
                  <a:t>			                   = 84 </a:t>
                </a:r>
              </a:p>
              <a:p>
                <a:endParaRPr lang="cy-GB" sz="2800" dirty="0"/>
              </a:p>
              <a:p>
                <a:r>
                  <a:rPr lang="cy-GB" sz="2800" dirty="0"/>
                  <a:t>Cymedr = 84 </a:t>
                </a:r>
                <a14:m>
                  <m:oMath xmlns:m="http://schemas.openxmlformats.org/officeDocument/2006/math">
                    <m:r>
                      <a:rPr lang="cy-GB" sz="280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÷</m:t>
                    </m:r>
                  </m:oMath>
                </a14:m>
                <a:r>
                  <a:rPr lang="cy-GB" sz="2800" dirty="0"/>
                  <a:t> 7</a:t>
                </a:r>
              </a:p>
              <a:p>
                <a:r>
                  <a:rPr lang="cy-GB" sz="2800" dirty="0"/>
                  <a:t>	    = 12</a:t>
                </a:r>
              </a:p>
            </p:txBody>
          </p:sp>
        </mc:Choice>
        <mc:Fallback xmlns="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DC0B51ED-4DED-444A-BD95-93114FF0591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0080" y="3429000"/>
                <a:ext cx="12192000" cy="2246769"/>
              </a:xfrm>
              <a:prstGeom prst="rect">
                <a:avLst/>
              </a:prstGeom>
              <a:blipFill>
                <a:blip r:embed="rId2"/>
                <a:stretch>
                  <a:fillRect l="-937" t="-2809" b="-6180"/>
                </a:stretch>
              </a:blipFill>
            </p:spPr>
            <p:txBody>
              <a:bodyPr/>
              <a:lstStyle/>
              <a:p>
                <a:r>
                  <a:rPr lang="cy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TextBox 6">
            <a:extLst>
              <a:ext uri="{FF2B5EF4-FFF2-40B4-BE49-F238E27FC236}">
                <a16:creationId xmlns:a16="http://schemas.microsoft.com/office/drawing/2014/main" id="{AD7F74B5-71DD-8A44-A1A8-B29CEC7BFED6}"/>
              </a:ext>
            </a:extLst>
          </p:cNvPr>
          <p:cNvSpPr txBox="1"/>
          <p:nvPr/>
        </p:nvSpPr>
        <p:spPr>
          <a:xfrm>
            <a:off x="457200" y="2601183"/>
            <a:ext cx="26754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3200" dirty="0"/>
              <a:t>Cymedr</a:t>
            </a:r>
            <a:r>
              <a:rPr lang="cy-GB" sz="2400" dirty="0"/>
              <a:t>:</a:t>
            </a:r>
          </a:p>
        </p:txBody>
      </p:sp>
    </p:spTree>
    <p:extLst>
      <p:ext uri="{BB962C8B-B14F-4D97-AF65-F5344CB8AC3E}">
        <p14:creationId xmlns:p14="http://schemas.microsoft.com/office/powerpoint/2010/main" val="12311572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F7E75C-6831-E94A-8A3F-7DE4D9C4C9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5840" y="0"/>
            <a:ext cx="10241280" cy="1710267"/>
          </a:xfrm>
        </p:spPr>
        <p:txBody>
          <a:bodyPr>
            <a:normAutofit/>
          </a:bodyPr>
          <a:lstStyle/>
          <a:p>
            <a:r>
              <a:rPr lang="cy-GB" sz="4400" dirty="0"/>
              <a:t>Darganfyddwch gymedr, canolrif a modd y data canlynol: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649D54-39A6-5244-94FD-D2EF38E69B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5720" y="1815868"/>
            <a:ext cx="7081520" cy="1134533"/>
          </a:xfrm>
        </p:spPr>
        <p:txBody>
          <a:bodyPr/>
          <a:lstStyle/>
          <a:p>
            <a:r>
              <a:rPr lang="en-GB" sz="4800" dirty="0"/>
              <a:t> 10, 8, 11, 15, 25, 10, 5</a:t>
            </a:r>
          </a:p>
          <a:p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E7E8D03-4E09-664D-B4AC-52D327A1F10F}"/>
              </a:ext>
            </a:extLst>
          </p:cNvPr>
          <p:cNvSpPr txBox="1"/>
          <p:nvPr/>
        </p:nvSpPr>
        <p:spPr>
          <a:xfrm>
            <a:off x="1270000" y="4020492"/>
            <a:ext cx="96520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3200" dirty="0"/>
              <a:t>		5, 8, 10, 10, 11, 15, 25</a:t>
            </a:r>
          </a:p>
          <a:p>
            <a:endParaRPr lang="cy-GB" sz="3200" dirty="0"/>
          </a:p>
          <a:p>
            <a:r>
              <a:rPr lang="cy-GB" sz="3200" dirty="0"/>
              <a:t>Canolrif = 10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47B9AB1-2C62-E54E-A6C4-98E3D80CD5E5}"/>
              </a:ext>
            </a:extLst>
          </p:cNvPr>
          <p:cNvSpPr txBox="1"/>
          <p:nvPr/>
        </p:nvSpPr>
        <p:spPr>
          <a:xfrm>
            <a:off x="457200" y="3238544"/>
            <a:ext cx="26754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3200" dirty="0"/>
              <a:t>Canolrif:</a:t>
            </a:r>
          </a:p>
        </p:txBody>
      </p:sp>
    </p:spTree>
    <p:extLst>
      <p:ext uri="{BB962C8B-B14F-4D97-AF65-F5344CB8AC3E}">
        <p14:creationId xmlns:p14="http://schemas.microsoft.com/office/powerpoint/2010/main" val="15384332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F7E75C-6831-E94A-8A3F-7DE4D9C4C9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5840" y="0"/>
            <a:ext cx="10241280" cy="1710267"/>
          </a:xfrm>
        </p:spPr>
        <p:txBody>
          <a:bodyPr>
            <a:normAutofit/>
          </a:bodyPr>
          <a:lstStyle/>
          <a:p>
            <a:r>
              <a:rPr lang="cy-GB" sz="4400" dirty="0"/>
              <a:t>Darganfyddwch gymedr, canolrif a modd y data canlynol: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649D54-39A6-5244-94FD-D2EF38E69B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5720" y="1815868"/>
            <a:ext cx="7081520" cy="1134533"/>
          </a:xfrm>
        </p:spPr>
        <p:txBody>
          <a:bodyPr/>
          <a:lstStyle/>
          <a:p>
            <a:r>
              <a:rPr lang="en-GB" sz="4800" dirty="0"/>
              <a:t> 10, 8, 11, 15, 25, 10, 5</a:t>
            </a:r>
          </a:p>
          <a:p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540E0C9-3FE0-2540-B45E-9367D0A3157C}"/>
              </a:ext>
            </a:extLst>
          </p:cNvPr>
          <p:cNvSpPr txBox="1"/>
          <p:nvPr/>
        </p:nvSpPr>
        <p:spPr>
          <a:xfrm>
            <a:off x="1104053" y="3584434"/>
            <a:ext cx="296333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3600" dirty="0"/>
              <a:t>Modd = 10</a:t>
            </a:r>
          </a:p>
        </p:txBody>
      </p:sp>
    </p:spTree>
    <p:extLst>
      <p:ext uri="{BB962C8B-B14F-4D97-AF65-F5344CB8AC3E}">
        <p14:creationId xmlns:p14="http://schemas.microsoft.com/office/powerpoint/2010/main" val="8619639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2CE36FE3-8B4D-194C-A24C-1ADAC09A0000}"/>
              </a:ext>
            </a:extLst>
          </p:cNvPr>
          <p:cNvSpPr/>
          <p:nvPr/>
        </p:nvSpPr>
        <p:spPr>
          <a:xfrm>
            <a:off x="1100667" y="624746"/>
            <a:ext cx="7484533" cy="101463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y-GB" sz="2400" dirty="0">
                <a:latin typeface="Arial" panose="020B0604020202020204" pitchFamily="34" charset="0"/>
                <a:ea typeface="Calibri" panose="020F0502020204030204" pitchFamily="34" charset="0"/>
              </a:rPr>
              <a:t>1. Darganfyddwch ganolrif a modd y data canlynol</a:t>
            </a:r>
            <a:r>
              <a:rPr lang="cy-GB" sz="2400" dirty="0">
                <a:latin typeface="Arial" panose="020B0604020202020204" pitchFamily="34" charset="0"/>
              </a:rPr>
              <a:t>:</a:t>
            </a:r>
            <a:endParaRPr lang="en-GB" sz="2400" dirty="0"/>
          </a:p>
          <a:p>
            <a:pPr indent="457200">
              <a:spcAft>
                <a:spcPts val="0"/>
              </a:spcAft>
            </a:pPr>
            <a:r>
              <a:rPr lang="cy-GB" sz="2400" dirty="0">
                <a:latin typeface="Arial" panose="020B0604020202020204" pitchFamily="34" charset="0"/>
                <a:ea typeface="Times New Roman" panose="02020603050405020304" pitchFamily="18" charset="0"/>
              </a:rPr>
              <a:t>      2, 3, 5, 9, 14, 9, 6</a:t>
            </a:r>
            <a:endParaRPr lang="en-GB" sz="2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57B024A-F499-FC43-8E60-4D29D7C99AAA}"/>
              </a:ext>
            </a:extLst>
          </p:cNvPr>
          <p:cNvSpPr txBox="1"/>
          <p:nvPr/>
        </p:nvSpPr>
        <p:spPr>
          <a:xfrm>
            <a:off x="1236133" y="2489200"/>
            <a:ext cx="5554134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b="1" dirty="0">
                <a:latin typeface="Arial" panose="020B0604020202020204" pitchFamily="34" charset="0"/>
                <a:cs typeface="Arial" panose="020B0604020202020204" pitchFamily="34" charset="0"/>
              </a:rPr>
              <a:t>Canolrif:</a:t>
            </a:r>
          </a:p>
          <a:p>
            <a:r>
              <a:rPr lang="cy-GB" sz="2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		2, 3, 5, 6, 9, 9, 14</a:t>
            </a:r>
          </a:p>
          <a:p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Canolrif = 6</a:t>
            </a:r>
          </a:p>
          <a:p>
            <a:endParaRPr lang="cy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y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sz="2400" b="1" dirty="0">
                <a:latin typeface="Arial" panose="020B0604020202020204" pitchFamily="34" charset="0"/>
                <a:cs typeface="Arial" panose="020B0604020202020204" pitchFamily="34" charset="0"/>
              </a:rPr>
              <a:t>Modd:</a:t>
            </a:r>
          </a:p>
          <a:p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		 9 </a:t>
            </a: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6508345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2CE36FE3-8B4D-194C-A24C-1ADAC09A0000}"/>
              </a:ext>
            </a:extLst>
          </p:cNvPr>
          <p:cNvSpPr/>
          <p:nvPr/>
        </p:nvSpPr>
        <p:spPr>
          <a:xfrm>
            <a:off x="1253067" y="167546"/>
            <a:ext cx="10244666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cy-GB" sz="2400" dirty="0">
                <a:latin typeface="Arial" panose="020B0604020202020204" pitchFamily="34" charset="0"/>
                <a:ea typeface="Times New Roman" panose="02020603050405020304" pitchFamily="18" charset="0"/>
              </a:rPr>
              <a:t>2. Mae’r 7 gweithiwr mewn cwmni yn ennill y cyflogau canlynol pob mis:</a:t>
            </a:r>
            <a:endParaRPr lang="en-GB" sz="2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28600" indent="-457200">
              <a:spcAft>
                <a:spcPts val="0"/>
              </a:spcAft>
            </a:pPr>
            <a:r>
              <a:rPr lang="cy-GB" sz="2400" dirty="0">
                <a:latin typeface="Arial" panose="020B0604020202020204" pitchFamily="34" charset="0"/>
                <a:ea typeface="Times New Roman" panose="02020603050405020304" pitchFamily="18" charset="0"/>
              </a:rPr>
              <a:t>			£100, £130, £100, £90, £480, £120, £100</a:t>
            </a:r>
            <a:endParaRPr lang="en-GB" sz="2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28600" indent="-457200">
              <a:spcAft>
                <a:spcPts val="0"/>
              </a:spcAft>
            </a:pPr>
            <a:r>
              <a:rPr lang="cy-GB" sz="2400" dirty="0"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2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cy-GB" sz="2400" dirty="0">
                <a:latin typeface="Arial" panose="020B0604020202020204" pitchFamily="34" charset="0"/>
                <a:ea typeface="Times New Roman" panose="02020603050405020304" pitchFamily="18" charset="0"/>
              </a:rPr>
              <a:t>Cyfrifwch y modd, y canolrif a'r cyflog cymedrig.</a:t>
            </a:r>
            <a:endParaRPr lang="en-GB" sz="2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EE7C5A2E-47DF-DF43-A1BB-2D0DC10C6C1E}"/>
                  </a:ext>
                </a:extLst>
              </p:cNvPr>
              <p:cNvSpPr txBox="1"/>
              <p:nvPr/>
            </p:nvSpPr>
            <p:spPr>
              <a:xfrm>
                <a:off x="1981200" y="2302933"/>
                <a:ext cx="8229600" cy="378565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y-GB" sz="2400" b="1" dirty="0">
                    <a:latin typeface="Arial" panose="020B0604020202020204" pitchFamily="34" charset="0"/>
                    <a:cs typeface="Arial" panose="020B0604020202020204" pitchFamily="34" charset="0"/>
                  </a:rPr>
                  <a:t>Modd: </a:t>
                </a:r>
              </a:p>
              <a:p>
                <a:r>
                  <a:rPr lang="cy-GB" sz="2400" dirty="0">
                    <a:latin typeface="Arial" panose="020B0604020202020204" pitchFamily="34" charset="0"/>
                    <a:cs typeface="Arial" panose="020B0604020202020204" pitchFamily="34" charset="0"/>
                  </a:rPr>
                  <a:t>	£100</a:t>
                </a:r>
              </a:p>
              <a:p>
                <a:endParaRPr lang="cy-GB" sz="2400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r>
                  <a:rPr lang="cy-GB" sz="2400" b="1" dirty="0">
                    <a:latin typeface="Arial" panose="020B0604020202020204" pitchFamily="34" charset="0"/>
                    <a:cs typeface="Arial" panose="020B0604020202020204" pitchFamily="34" charset="0"/>
                  </a:rPr>
                  <a:t>Canolrif: </a:t>
                </a:r>
              </a:p>
              <a:p>
                <a:r>
                  <a:rPr lang="cy-GB" sz="2400" dirty="0">
                    <a:latin typeface="Arial" panose="020B0604020202020204" pitchFamily="34" charset="0"/>
                    <a:ea typeface="Times New Roman" panose="02020603050405020304" pitchFamily="18" charset="0"/>
                    <a:cs typeface="Arial" panose="020B0604020202020204" pitchFamily="34" charset="0"/>
                  </a:rPr>
                  <a:t>	£90, £100, £100, £100, £120, £130, £480</a:t>
                </a:r>
              </a:p>
              <a:p>
                <a:r>
                  <a:rPr lang="cy-GB" sz="2400" dirty="0">
                    <a:latin typeface="Arial" panose="020B0604020202020204" pitchFamily="34" charset="0"/>
                    <a:cs typeface="Arial" panose="020B0604020202020204" pitchFamily="34" charset="0"/>
                  </a:rPr>
                  <a:t>Canolrif = £100</a:t>
                </a:r>
              </a:p>
              <a:p>
                <a:endParaRPr lang="cy-GB" sz="2400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r>
                  <a:rPr lang="cy-GB" sz="2400" b="1" dirty="0">
                    <a:latin typeface="Arial" panose="020B0604020202020204" pitchFamily="34" charset="0"/>
                    <a:cs typeface="Arial" panose="020B0604020202020204" pitchFamily="34" charset="0"/>
                  </a:rPr>
                  <a:t>Cymedr: </a:t>
                </a:r>
              </a:p>
              <a:p>
                <a:r>
                  <a:rPr lang="cy-GB" sz="2400" dirty="0">
                    <a:latin typeface="Arial" panose="020B0604020202020204" pitchFamily="34" charset="0"/>
                    <a:cs typeface="Arial" panose="020B0604020202020204" pitchFamily="34" charset="0"/>
                  </a:rPr>
                  <a:t>100 + 130 + 100 + 90 + 480 + 120 + 100 = 1120</a:t>
                </a:r>
              </a:p>
              <a:p>
                <a:r>
                  <a:rPr lang="cy-GB" sz="2400" dirty="0">
                    <a:latin typeface="Arial" panose="020B0604020202020204" pitchFamily="34" charset="0"/>
                    <a:cs typeface="Arial" panose="020B0604020202020204" pitchFamily="34" charset="0"/>
                  </a:rPr>
                  <a:t>1120 </a:t>
                </a:r>
                <a14:m>
                  <m:oMath xmlns:m="http://schemas.openxmlformats.org/officeDocument/2006/math">
                    <m:r>
                      <a:rPr lang="cy-GB" sz="240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÷</m:t>
                    </m:r>
                    <m:r>
                      <a:rPr lang="cy-GB" sz="24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cy-GB" sz="2400" dirty="0">
                    <a:latin typeface="Arial" panose="020B0604020202020204" pitchFamily="34" charset="0"/>
                    <a:cs typeface="Arial" panose="020B0604020202020204" pitchFamily="34" charset="0"/>
                  </a:rPr>
                  <a:t>7 = 160</a:t>
                </a:r>
              </a:p>
            </p:txBody>
          </p:sp>
        </mc:Choice>
        <mc:Fallback xmlns="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EE7C5A2E-47DF-DF43-A1BB-2D0DC10C6C1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81200" y="2302933"/>
                <a:ext cx="8229600" cy="3785652"/>
              </a:xfrm>
              <a:prstGeom prst="rect">
                <a:avLst/>
              </a:prstGeom>
              <a:blipFill>
                <a:blip r:embed="rId2"/>
                <a:stretch>
                  <a:fillRect l="-1235" t="-1003" b="-2676"/>
                </a:stretch>
              </a:blipFill>
            </p:spPr>
            <p:txBody>
              <a:bodyPr/>
              <a:lstStyle/>
              <a:p>
                <a:r>
                  <a:rPr lang="cy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3738152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2CE36FE3-8B4D-194C-A24C-1ADAC09A0000}"/>
              </a:ext>
            </a:extLst>
          </p:cNvPr>
          <p:cNvSpPr/>
          <p:nvPr/>
        </p:nvSpPr>
        <p:spPr>
          <a:xfrm>
            <a:off x="1134534" y="387679"/>
            <a:ext cx="10430933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cy-GB" sz="2400" dirty="0">
                <a:latin typeface="Arial" panose="020B0604020202020204" pitchFamily="34" charset="0"/>
                <a:ea typeface="Times New Roman" panose="02020603050405020304" pitchFamily="18" charset="0"/>
              </a:rPr>
              <a:t>3. Mae disgybl yn cymryd 5 prawf a'i sgôr gymedrig yw 8. Yn ei chweched prawf, sgoriodd y disgybl 2. I beth mae ei sgôr gymedrig yn disgyn?</a:t>
            </a:r>
            <a:r>
              <a:rPr lang="cy-GB" sz="24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cy-GB" sz="2400" dirty="0">
                <a:latin typeface="Arial" panose="020B0604020202020204" pitchFamily="34" charset="0"/>
                <a:ea typeface="Times New Roman" panose="02020603050405020304" pitchFamily="18" charset="0"/>
              </a:rPr>
              <a:t>Pa sgôr fydd angen arno yn ei seithfed prawf i gael ei sgôr gymedrig nôl i 8?</a:t>
            </a:r>
            <a:endParaRPr lang="en-GB" sz="2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12122C1E-BD4F-6141-BE60-C43CBA450F8A}"/>
                  </a:ext>
                </a:extLst>
              </p:cNvPr>
              <p:cNvSpPr txBox="1"/>
              <p:nvPr/>
            </p:nvSpPr>
            <p:spPr>
              <a:xfrm>
                <a:off x="2116666" y="2286000"/>
                <a:ext cx="7433733" cy="36009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y-GB" sz="2400" b="1" dirty="0"/>
                  <a:t>Sgôr cymedrig ar ôl 6 prawf:</a:t>
                </a:r>
              </a:p>
              <a:p>
                <a:r>
                  <a:rPr lang="cy-GB" sz="2400" dirty="0"/>
                  <a:t>	</a:t>
                </a:r>
                <a:r>
                  <a:rPr lang="cy-GB" sz="2400" dirty="0">
                    <a:solidFill>
                      <a:schemeClr val="tx1">
                        <a:lumMod val="50000"/>
                        <a:lumOff val="50000"/>
                      </a:schemeClr>
                    </a:solidFill>
                  </a:rPr>
                  <a:t>Cyfanswm ar ôl 5: </a:t>
                </a:r>
                <a:r>
                  <a:rPr lang="cy-GB" sz="2400" dirty="0"/>
                  <a:t>5 x 8 = 40 </a:t>
                </a:r>
              </a:p>
              <a:p>
                <a:r>
                  <a:rPr lang="cy-GB" sz="2400" dirty="0"/>
                  <a:t>	</a:t>
                </a:r>
                <a:r>
                  <a:rPr lang="cy-GB" sz="2400" dirty="0">
                    <a:solidFill>
                      <a:schemeClr val="tx1">
                        <a:lumMod val="50000"/>
                        <a:lumOff val="50000"/>
                      </a:schemeClr>
                    </a:solidFill>
                  </a:rPr>
                  <a:t>Cyfanswm ar ôl 6: </a:t>
                </a:r>
                <a:r>
                  <a:rPr lang="cy-GB" sz="2400" dirty="0"/>
                  <a:t>40 + 2 = 42</a:t>
                </a:r>
              </a:p>
              <a:p>
                <a:r>
                  <a:rPr lang="cy-GB" sz="2400" dirty="0"/>
                  <a:t>	</a:t>
                </a:r>
                <a:r>
                  <a:rPr lang="cy-GB" sz="2400" dirty="0">
                    <a:solidFill>
                      <a:schemeClr val="tx1">
                        <a:lumMod val="50000"/>
                        <a:lumOff val="50000"/>
                      </a:schemeClr>
                    </a:solidFill>
                  </a:rPr>
                  <a:t>Cymedr: </a:t>
                </a:r>
                <a:r>
                  <a:rPr lang="cy-GB" sz="2400" dirty="0"/>
                  <a:t>42 </a:t>
                </a:r>
                <a14:m>
                  <m:oMath xmlns:m="http://schemas.openxmlformats.org/officeDocument/2006/math">
                    <m:r>
                      <a:rPr lang="cy-GB" sz="240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÷</m:t>
                    </m:r>
                    <m:r>
                      <a:rPr lang="cy-GB" sz="2400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6</m:t>
                    </m:r>
                  </m:oMath>
                </a14:m>
                <a:r>
                  <a:rPr lang="cy-GB" sz="2400" dirty="0"/>
                  <a:t> = 7</a:t>
                </a:r>
              </a:p>
              <a:p>
                <a:endParaRPr lang="cy-GB" sz="2400" dirty="0"/>
              </a:p>
              <a:p>
                <a:r>
                  <a:rPr lang="cy-GB" sz="2400" b="1" dirty="0"/>
                  <a:t>Y sgôr fydd angen yn y seithfed prawf:</a:t>
                </a:r>
              </a:p>
              <a:p>
                <a:r>
                  <a:rPr lang="cy-GB" sz="2400" dirty="0"/>
                  <a:t>	</a:t>
                </a:r>
                <a:r>
                  <a:rPr lang="cy-GB" sz="2400" dirty="0">
                    <a:solidFill>
                      <a:schemeClr val="tx1">
                        <a:lumMod val="50000"/>
                        <a:lumOff val="50000"/>
                      </a:schemeClr>
                    </a:solidFill>
                  </a:rPr>
                  <a:t>Cyfanswm er mwyn gael cymedr o 8: </a:t>
                </a:r>
                <a:r>
                  <a:rPr lang="cy-GB" sz="2400" dirty="0"/>
                  <a:t>8 x 7 = 56</a:t>
                </a:r>
              </a:p>
              <a:p>
                <a:r>
                  <a:rPr lang="cy-GB" sz="2400" dirty="0"/>
                  <a:t>	</a:t>
                </a:r>
                <a:r>
                  <a:rPr lang="cy-GB" sz="2400" dirty="0">
                    <a:solidFill>
                      <a:schemeClr val="tx1">
                        <a:lumMod val="50000"/>
                        <a:lumOff val="50000"/>
                      </a:schemeClr>
                    </a:solidFill>
                  </a:rPr>
                  <a:t>Gwahaniaeth rhwng y 7fed a 8fed: </a:t>
                </a:r>
                <a:r>
                  <a:rPr lang="cy-GB" sz="2400" dirty="0"/>
                  <a:t>56 – 42 = 14</a:t>
                </a:r>
              </a:p>
              <a:p>
                <a:endParaRPr lang="cy-GB" dirty="0"/>
              </a:p>
              <a:p>
                <a:endParaRPr lang="cy-GB" dirty="0"/>
              </a:p>
            </p:txBody>
          </p:sp>
        </mc:Choice>
        <mc:Fallback xmlns="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12122C1E-BD4F-6141-BE60-C43CBA450F8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16666" y="2286000"/>
                <a:ext cx="7433733" cy="3600986"/>
              </a:xfrm>
              <a:prstGeom prst="rect">
                <a:avLst/>
              </a:prstGeom>
              <a:blipFill>
                <a:blip r:embed="rId2"/>
                <a:stretch>
                  <a:fillRect l="-1195" t="-1408"/>
                </a:stretch>
              </a:blipFill>
            </p:spPr>
            <p:txBody>
              <a:bodyPr/>
              <a:lstStyle/>
              <a:p>
                <a:r>
                  <a:rPr lang="cy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0469569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B9B8E2-6313-F646-B097-2922B7564A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602" y="504973"/>
            <a:ext cx="10090796" cy="1630913"/>
          </a:xfrm>
        </p:spPr>
        <p:txBody>
          <a:bodyPr>
            <a:noAutofit/>
          </a:bodyPr>
          <a:lstStyle/>
          <a:p>
            <a:r>
              <a:rPr lang="cy-GB" sz="2400"/>
              <a:t>Gwnaeth 7 person cyfraniad er mwyn codi arian ar gyfer yr ysgol. Mrs </a:t>
            </a:r>
            <a:r>
              <a:rPr lang="cy-GB" altLang="en-US" sz="2400"/>
              <a:t>Adams, Mr Bowen, Mr Charles, Miss Davies, Ms Evans, Mr Flowers a Mrs Griffiths. </a:t>
            </a:r>
            <a:r>
              <a:rPr lang="cy-GB" altLang="en-US" sz="2400" b="1"/>
              <a:t>Cyfrifwch faint o arian cyfrannodd pawb.</a:t>
            </a:r>
            <a:br>
              <a:rPr lang="cy-GB" altLang="en-US" sz="3200"/>
            </a:br>
            <a:endParaRPr lang="cy-GB" sz="32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D72ADF-FEF4-334E-AA85-281F7B0E1B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0602" y="2054383"/>
            <a:ext cx="10598728" cy="3778379"/>
          </a:xfrm>
        </p:spPr>
        <p:txBody>
          <a:bodyPr>
            <a:normAutofit/>
          </a:bodyPr>
          <a:lstStyle/>
          <a:p>
            <a:r>
              <a:rPr lang="cy-GB" altLang="en-US" sz="2400"/>
              <a:t>Cafodd yr arian ei roi mewn lluosrifau o £5. </a:t>
            </a:r>
          </a:p>
          <a:p>
            <a:r>
              <a:rPr lang="cy-GB" altLang="en-US" sz="2400"/>
              <a:t>Mae yna amrediad o £100 yn werth y cyfraniadau, yn dechrau gyda £25. </a:t>
            </a:r>
          </a:p>
          <a:p>
            <a:r>
              <a:rPr lang="cy-GB" altLang="en-US" sz="2400"/>
              <a:t>Cymedr y 7 cyfraniad yw £80, ac mae’r canolrif a’r modd yn £70. </a:t>
            </a:r>
          </a:p>
          <a:p>
            <a:r>
              <a:rPr lang="cy-GB" altLang="en-US" sz="2400"/>
              <a:t>Cyfraniad Mrs Adams yw’r mwyaf a chyfraniad Mrs Griffiths yw’r lleiaf. Swm cyfraniad Mr Charles, Miss Davies a Mr Flowers yw £270, ond mae cyfraniad Mr Flowers £50 yn fwy na chyfraniad Miss Davies.</a:t>
            </a:r>
          </a:p>
          <a:p>
            <a:r>
              <a:rPr lang="cy-GB" altLang="en-US" sz="2400"/>
              <a:t>Mae cyfraniad Mr Charles yn hafal i gymedr cyfraniadau Mr Charles, Miss Davies a Mr Flowers.</a:t>
            </a:r>
          </a:p>
        </p:txBody>
      </p:sp>
    </p:spTree>
    <p:extLst>
      <p:ext uri="{BB962C8B-B14F-4D97-AF65-F5344CB8AC3E}">
        <p14:creationId xmlns:p14="http://schemas.microsoft.com/office/powerpoint/2010/main" val="271766275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4B5359-4550-8247-9E0A-A60AE53AE2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645459"/>
            <a:ext cx="2936838" cy="806823"/>
          </a:xfrm>
        </p:spPr>
        <p:txBody>
          <a:bodyPr>
            <a:normAutofit/>
          </a:bodyPr>
          <a:lstStyle/>
          <a:p>
            <a:r>
              <a:rPr lang="cy-GB" sz="5400"/>
              <a:t>Atebion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B7A68E-D280-2844-91D6-0DCE1EF0D7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845734"/>
            <a:ext cx="4729779" cy="4023360"/>
          </a:xfrm>
        </p:spPr>
        <p:txBody>
          <a:bodyPr>
            <a:normAutofit lnSpcReduction="10000"/>
          </a:bodyPr>
          <a:lstStyle/>
          <a:p>
            <a:r>
              <a:rPr lang="en-GB" altLang="en-US" sz="3200" dirty="0">
                <a:latin typeface="Calibri" panose="020F0502020204030204" pitchFamily="34" charset="0"/>
                <a:cs typeface="Calibri" panose="020F0502020204030204" pitchFamily="34" charset="0"/>
              </a:rPr>
              <a:t>Mrs Adams	£125</a:t>
            </a:r>
          </a:p>
          <a:p>
            <a:r>
              <a:rPr lang="en-GB" altLang="en-US" sz="3200" dirty="0">
                <a:latin typeface="Calibri" panose="020F0502020204030204" pitchFamily="34" charset="0"/>
                <a:cs typeface="Calibri" panose="020F0502020204030204" pitchFamily="34" charset="0"/>
              </a:rPr>
              <a:t>Mr Bowen	          £70</a:t>
            </a:r>
          </a:p>
          <a:p>
            <a:r>
              <a:rPr lang="en-GB" altLang="en-US" sz="3200" dirty="0">
                <a:latin typeface="Calibri" panose="020F0502020204030204" pitchFamily="34" charset="0"/>
                <a:cs typeface="Calibri" panose="020F0502020204030204" pitchFamily="34" charset="0"/>
              </a:rPr>
              <a:t>Mr Charles	£90</a:t>
            </a:r>
          </a:p>
          <a:p>
            <a:r>
              <a:rPr lang="en-GB" altLang="en-US" sz="3200" dirty="0">
                <a:latin typeface="Calibri" panose="020F0502020204030204" pitchFamily="34" charset="0"/>
                <a:cs typeface="Calibri" panose="020F0502020204030204" pitchFamily="34" charset="0"/>
              </a:rPr>
              <a:t>Miss Davies	£65</a:t>
            </a:r>
          </a:p>
          <a:p>
            <a:r>
              <a:rPr lang="en-GB" altLang="en-US" sz="3200" dirty="0">
                <a:latin typeface="Calibri" panose="020F0502020204030204" pitchFamily="34" charset="0"/>
                <a:cs typeface="Calibri" panose="020F0502020204030204" pitchFamily="34" charset="0"/>
              </a:rPr>
              <a:t>Ms Evans	          £70</a:t>
            </a:r>
          </a:p>
          <a:p>
            <a:r>
              <a:rPr lang="en-GB" altLang="en-US" sz="3200" dirty="0">
                <a:latin typeface="Calibri" panose="020F0502020204030204" pitchFamily="34" charset="0"/>
                <a:cs typeface="Calibri" panose="020F0502020204030204" pitchFamily="34" charset="0"/>
              </a:rPr>
              <a:t>Mr Flowers	£115</a:t>
            </a:r>
          </a:p>
          <a:p>
            <a:r>
              <a:rPr lang="en-GB" altLang="en-US" sz="3200" dirty="0">
                <a:latin typeface="Calibri" panose="020F0502020204030204" pitchFamily="34" charset="0"/>
                <a:cs typeface="Calibri" panose="020F0502020204030204" pitchFamily="34" charset="0"/>
              </a:rPr>
              <a:t>Mrs Griffiths	£25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25775560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806</TotalTime>
  <Words>804</Words>
  <Application>Microsoft Macintosh PowerPoint</Application>
  <PresentationFormat>Widescreen</PresentationFormat>
  <Paragraphs>94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Arial</vt:lpstr>
      <vt:lpstr>Calibri</vt:lpstr>
      <vt:lpstr>Calibri Light</vt:lpstr>
      <vt:lpstr>Cambria Math</vt:lpstr>
      <vt:lpstr>Times New Roman</vt:lpstr>
      <vt:lpstr>Retrospect</vt:lpstr>
      <vt:lpstr>Cyfartaleddau</vt:lpstr>
      <vt:lpstr>Cymedr </vt:lpstr>
      <vt:lpstr>Canolrif</vt:lpstr>
      <vt:lpstr>Modd</vt:lpstr>
      <vt:lpstr>PowerPoint Presentation</vt:lpstr>
      <vt:lpstr>PowerPoint Presentation</vt:lpstr>
      <vt:lpstr>Darganfyddwch gymedr, canolrif a modd y data canlynol:</vt:lpstr>
      <vt:lpstr>Darganfyddwch gymedr, canolrif a modd y data canlynol:</vt:lpstr>
      <vt:lpstr>Darganfyddwch gymedr, canolrif a modd y data canlynol:</vt:lpstr>
      <vt:lpstr>PowerPoint Presentation</vt:lpstr>
      <vt:lpstr>PowerPoint Presentation</vt:lpstr>
      <vt:lpstr>PowerPoint Presentation</vt:lpstr>
      <vt:lpstr>Gwnaeth 7 person cyfraniad er mwyn codi arian ar gyfer yr ysgol. Mrs Adams, Mr Bowen, Mr Charles, Miss Davies, Ms Evans, Mr Flowers a Mrs Griffiths. Cyfrifwch faint o arian cyfrannodd pawb. </vt:lpstr>
      <vt:lpstr>Atebion</vt:lpstr>
    </vt:vector>
  </TitlesOfParts>
  <Company>RM Education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Cyfartaleddau</dc:title>
  <dc:creator>JSeward</dc:creator>
  <cp:lastModifiedBy>Jessica Seward (1304484)</cp:lastModifiedBy>
  <cp:revision>45</cp:revision>
  <dcterms:created xsi:type="dcterms:W3CDTF">2019-11-04T12:23:08Z</dcterms:created>
  <dcterms:modified xsi:type="dcterms:W3CDTF">2020-05-12T17:04:47Z</dcterms:modified>
</cp:coreProperties>
</file>