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8"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139" y="-1392"/>
      </p:cViewPr>
      <p:guideLst>
        <p:guide orient="horz" pos="3024"/>
        <p:guide pos="403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56031" y="256031"/>
            <a:ext cx="12289536" cy="9089136"/>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65479" y="1235326"/>
            <a:ext cx="10465308" cy="4096512"/>
          </a:xfrm>
        </p:spPr>
        <p:txBody>
          <a:bodyPr anchor="b">
            <a:normAutofit/>
          </a:bodyPr>
          <a:lstStyle>
            <a:lvl1pPr algn="ctr">
              <a:lnSpc>
                <a:spcPct val="85000"/>
              </a:lnSpc>
              <a:defRPr sz="84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95008" y="5417490"/>
            <a:ext cx="9206253" cy="1943431"/>
          </a:xfrm>
        </p:spPr>
        <p:txBody>
          <a:bodyPr>
            <a:normAutofit/>
          </a:bodyPr>
          <a:lstStyle>
            <a:lvl1pPr marL="0" indent="0" algn="ctr">
              <a:spcBef>
                <a:spcPts val="1400"/>
              </a:spcBef>
              <a:buNone/>
              <a:defRPr sz="2520">
                <a:solidFill>
                  <a:srgbClr val="FFFFFF"/>
                </a:solidFill>
              </a:defRPr>
            </a:lvl1pPr>
            <a:lvl2pPr marL="480060" indent="0" algn="ctr">
              <a:buNone/>
              <a:defRPr sz="2520"/>
            </a:lvl2pPr>
            <a:lvl3pPr marL="960120" indent="0" algn="ctr">
              <a:buNone/>
              <a:defRPr sz="2520"/>
            </a:lvl3pPr>
            <a:lvl4pPr marL="1440180" indent="0" algn="ctr">
              <a:buNone/>
              <a:defRPr sz="2100"/>
            </a:lvl4pPr>
            <a:lvl5pPr marL="1920240" indent="0" algn="ctr">
              <a:buNone/>
              <a:defRPr sz="2100"/>
            </a:lvl5pPr>
            <a:lvl6pPr marL="2400300" indent="0" algn="ctr">
              <a:buNone/>
              <a:defRPr sz="2100"/>
            </a:lvl6pPr>
            <a:lvl7pPr marL="2880360" indent="0" algn="ctr">
              <a:buNone/>
              <a:defRPr sz="2100"/>
            </a:lvl7pPr>
            <a:lvl8pPr marL="3360420" indent="0" algn="ctr">
              <a:buNone/>
              <a:defRPr sz="2100"/>
            </a:lvl8pPr>
            <a:lvl9pPr marL="3840480" indent="0" algn="ctr">
              <a:buNone/>
              <a:defRPr sz="21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7ACA3F2-97C8-45E1-9E01-5B712EB6D070}" type="datetimeFigureOut">
              <a:rPr lang="en-IN" smtClean="0"/>
              <a:pPr/>
              <a:t>03-07-2026</a:t>
            </a:fld>
            <a:endParaRPr lang="en-IN"/>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B04AD8C-D2B7-47CE-8176-A408DA024271}" type="slidenum">
              <a:rPr lang="en-IN" smtClean="0"/>
              <a:pPr/>
              <a:t>‹#›</a:t>
            </a:fld>
            <a:endParaRPr lang="en-IN"/>
          </a:p>
        </p:txBody>
      </p:sp>
      <p:cxnSp>
        <p:nvCxnSpPr>
          <p:cNvPr id="8" name="Straight Connector 7"/>
          <p:cNvCxnSpPr/>
          <p:nvPr/>
        </p:nvCxnSpPr>
        <p:spPr>
          <a:xfrm>
            <a:off x="2077594" y="5227320"/>
            <a:ext cx="864108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8408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14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018750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61745" y="1643005"/>
            <a:ext cx="10465308" cy="4096512"/>
          </a:xfrm>
        </p:spPr>
        <p:txBody>
          <a:bodyPr anchor="b">
            <a:noAutofit/>
          </a:bodyPr>
          <a:lstStyle>
            <a:lvl1pPr algn="ctr">
              <a:lnSpc>
                <a:spcPct val="85000"/>
              </a:lnSpc>
              <a:defRPr sz="84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95424" y="5816328"/>
            <a:ext cx="9207551" cy="1909328"/>
          </a:xfrm>
        </p:spPr>
        <p:txBody>
          <a:bodyPr anchor="t">
            <a:normAutofit/>
          </a:bodyPr>
          <a:lstStyle>
            <a:lvl1pPr marL="0" indent="0" algn="ctr">
              <a:buNone/>
              <a:defRPr sz="2520">
                <a:solidFill>
                  <a:schemeClr val="accent1"/>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cxnSp>
        <p:nvCxnSpPr>
          <p:cNvPr id="7" name="Straight Connector 6"/>
          <p:cNvCxnSpPr/>
          <p:nvPr/>
        </p:nvCxnSpPr>
        <p:spPr>
          <a:xfrm>
            <a:off x="2080261" y="5628571"/>
            <a:ext cx="864108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69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0150" y="2880359"/>
            <a:ext cx="4992624" cy="5632704"/>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80993" y="2880360"/>
            <a:ext cx="4992624" cy="5632704"/>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023419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0150" y="2802115"/>
            <a:ext cx="4992624" cy="1088136"/>
          </a:xfrm>
        </p:spPr>
        <p:txBody>
          <a:bodyPr anchor="ctr"/>
          <a:lstStyle>
            <a:lvl1pPr marL="0" indent="0">
              <a:spcBef>
                <a:spcPts val="0"/>
              </a:spcBef>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1200150" y="3810076"/>
            <a:ext cx="4992624" cy="4736592"/>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82632" y="2798645"/>
            <a:ext cx="4992624" cy="1088136"/>
          </a:xfrm>
        </p:spPr>
        <p:txBody>
          <a:bodyPr anchor="ctr"/>
          <a:lstStyle>
            <a:lvl1pPr marL="0" indent="0">
              <a:spcBef>
                <a:spcPts val="0"/>
              </a:spcBef>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6582632" y="3807051"/>
            <a:ext cx="4992624" cy="4736592"/>
          </a:xfrm>
        </p:spPr>
        <p:txBody>
          <a:bodyPr/>
          <a:lstStyle>
            <a:lvl1pPr>
              <a:defRPr sz="2310"/>
            </a:lvl1pPr>
            <a:lvl2pPr>
              <a:defRPr sz="2100"/>
            </a:lvl2pPr>
            <a:lvl3pPr>
              <a:defRPr sz="189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3277752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69675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438567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00150" y="1536192"/>
            <a:ext cx="3968496" cy="2432304"/>
          </a:xfrm>
        </p:spPr>
        <p:txBody>
          <a:bodyPr anchor="b">
            <a:noAutofit/>
          </a:bodyPr>
          <a:lstStyle>
            <a:lvl1pPr>
              <a:lnSpc>
                <a:spcPct val="90000"/>
              </a:lnSpc>
              <a:defRPr sz="4200" b="0"/>
            </a:lvl1pPr>
          </a:lstStyle>
          <a:p>
            <a:r>
              <a:rPr lang="en-US"/>
              <a:t>Click to edit Master title style</a:t>
            </a:r>
            <a:endParaRPr lang="en-US" dirty="0"/>
          </a:p>
        </p:txBody>
      </p:sp>
      <p:sp>
        <p:nvSpPr>
          <p:cNvPr id="3" name="Content Placeholder 2"/>
          <p:cNvSpPr>
            <a:spLocks noGrp="1"/>
          </p:cNvSpPr>
          <p:nvPr>
            <p:ph idx="1"/>
          </p:nvPr>
        </p:nvSpPr>
        <p:spPr>
          <a:xfrm>
            <a:off x="5781040" y="1536192"/>
            <a:ext cx="5809493" cy="6528816"/>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00150" y="3968496"/>
            <a:ext cx="3968496" cy="4096512"/>
          </a:xfrm>
        </p:spPr>
        <p:txBody>
          <a:bodyPr>
            <a:normAutofit/>
          </a:bodyPr>
          <a:lstStyle>
            <a:lvl1pPr marL="0" indent="0">
              <a:lnSpc>
                <a:spcPct val="100000"/>
              </a:lnSpc>
              <a:spcBef>
                <a:spcPts val="1120"/>
              </a:spcBef>
              <a:buNone/>
              <a:defRPr sz="1785"/>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229267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00150" y="1536192"/>
            <a:ext cx="3968496" cy="2432304"/>
          </a:xfrm>
        </p:spPr>
        <p:txBody>
          <a:bodyPr anchor="b">
            <a:noAutofit/>
          </a:bodyPr>
          <a:lstStyle>
            <a:lvl1pPr>
              <a:lnSpc>
                <a:spcPct val="90000"/>
              </a:lnSpc>
              <a:defRPr sz="4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26751" y="1497787"/>
            <a:ext cx="5960784" cy="6503214"/>
          </a:xfrm>
        </p:spPr>
        <p:txBody>
          <a:bodyPr lIns="274320" tIns="182880" anchor="t">
            <a:normAutofit/>
          </a:bodyPr>
          <a:lstStyle>
            <a:lvl1pPr marL="0" indent="0">
              <a:buNone/>
              <a:defRPr sz="294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1200150" y="3968496"/>
            <a:ext cx="3968496" cy="4032504"/>
          </a:xfrm>
        </p:spPr>
        <p:txBody>
          <a:bodyPr>
            <a:normAutofit/>
          </a:bodyPr>
          <a:lstStyle>
            <a:lvl1pPr marL="0" indent="0">
              <a:lnSpc>
                <a:spcPct val="100000"/>
              </a:lnSpc>
              <a:spcBef>
                <a:spcPts val="1120"/>
              </a:spcBef>
              <a:buNone/>
              <a:defRPr sz="1785"/>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1795592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4064450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1066800"/>
            <a:ext cx="2440305" cy="75742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00151" y="1066800"/>
            <a:ext cx="7800975" cy="75742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ACA3F2-97C8-45E1-9E01-5B712EB6D070}" type="datetimeFigureOut">
              <a:rPr lang="en-IN" smtClean="0"/>
              <a:pPr/>
              <a:t>03-07-2026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B04AD8C-D2B7-47CE-8176-A408DA024271}" type="slidenum">
              <a:rPr lang="en-IN" smtClean="0"/>
              <a:pPr/>
              <a:t>‹#›</a:t>
            </a:fld>
            <a:endParaRPr lang="en-IN"/>
          </a:p>
        </p:txBody>
      </p:sp>
    </p:spTree>
    <p:extLst>
      <p:ext uri="{BB962C8B-B14F-4D97-AF65-F5344CB8AC3E}">
        <p14:creationId xmlns:p14="http://schemas.microsoft.com/office/powerpoint/2010/main" val="1967955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256032" y="256032"/>
            <a:ext cx="12289536" cy="9089136"/>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0150" y="853440"/>
            <a:ext cx="10369296" cy="189890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0152" y="2880360"/>
            <a:ext cx="10366514" cy="565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0146" y="8713361"/>
            <a:ext cx="2445528" cy="511175"/>
          </a:xfrm>
          <a:prstGeom prst="rect">
            <a:avLst/>
          </a:prstGeom>
        </p:spPr>
        <p:txBody>
          <a:bodyPr vert="horz" lIns="91440" tIns="45720" rIns="91440" bIns="45720" rtlCol="0" anchor="ctr"/>
          <a:lstStyle>
            <a:lvl1pPr algn="l">
              <a:defRPr sz="1400">
                <a:solidFill>
                  <a:schemeClr val="accent1"/>
                </a:solidFill>
              </a:defRPr>
            </a:lvl1pPr>
          </a:lstStyle>
          <a:p>
            <a:fld id="{B7ACA3F2-97C8-45E1-9E01-5B712EB6D070}" type="datetimeFigureOut">
              <a:rPr lang="en-IN" smtClean="0"/>
              <a:pPr/>
              <a:t>03-07-2026</a:t>
            </a:fld>
            <a:endParaRPr lang="en-IN"/>
          </a:p>
        </p:txBody>
      </p:sp>
      <p:sp>
        <p:nvSpPr>
          <p:cNvPr id="5" name="Footer Placeholder 4"/>
          <p:cNvSpPr>
            <a:spLocks noGrp="1"/>
          </p:cNvSpPr>
          <p:nvPr>
            <p:ph type="ftr" sz="quarter" idx="3"/>
          </p:nvPr>
        </p:nvSpPr>
        <p:spPr>
          <a:xfrm>
            <a:off x="4146606" y="8713361"/>
            <a:ext cx="4953663" cy="511175"/>
          </a:xfrm>
          <a:prstGeom prst="rect">
            <a:avLst/>
          </a:prstGeom>
        </p:spPr>
        <p:txBody>
          <a:bodyPr vert="horz" lIns="91440" tIns="45720" rIns="91440" bIns="45720" rtlCol="0" anchor="ctr"/>
          <a:lstStyle>
            <a:lvl1pPr algn="ctr">
              <a:defRPr sz="1400">
                <a:solidFill>
                  <a:schemeClr val="accent1"/>
                </a:solidFill>
              </a:defRPr>
            </a:lvl1pPr>
          </a:lstStyle>
          <a:p>
            <a:endParaRPr lang="en-IN"/>
          </a:p>
        </p:txBody>
      </p:sp>
      <p:sp>
        <p:nvSpPr>
          <p:cNvPr id="6" name="Slide Number Placeholder 5"/>
          <p:cNvSpPr>
            <a:spLocks noGrp="1"/>
          </p:cNvSpPr>
          <p:nvPr>
            <p:ph type="sldNum" sz="quarter" idx="4"/>
          </p:nvPr>
        </p:nvSpPr>
        <p:spPr>
          <a:xfrm>
            <a:off x="9796008" y="8713361"/>
            <a:ext cx="1791528" cy="511175"/>
          </a:xfrm>
          <a:prstGeom prst="rect">
            <a:avLst/>
          </a:prstGeom>
        </p:spPr>
        <p:txBody>
          <a:bodyPr vert="horz" lIns="91440" tIns="45720" rIns="91440" bIns="45720" rtlCol="0" anchor="ctr"/>
          <a:lstStyle>
            <a:lvl1pPr algn="r">
              <a:defRPr sz="1400">
                <a:solidFill>
                  <a:schemeClr val="accent1"/>
                </a:solidFill>
              </a:defRPr>
            </a:lvl1pPr>
          </a:lstStyle>
          <a:p>
            <a:fld id="{9B04AD8C-D2B7-47CE-8176-A408DA024271}" type="slidenum">
              <a:rPr lang="en-IN" smtClean="0"/>
              <a:pPr/>
              <a:t>‹#›</a:t>
            </a:fld>
            <a:endParaRPr lang="en-IN"/>
          </a:p>
        </p:txBody>
      </p:sp>
    </p:spTree>
    <p:extLst>
      <p:ext uri="{BB962C8B-B14F-4D97-AF65-F5344CB8AC3E}">
        <p14:creationId xmlns:p14="http://schemas.microsoft.com/office/powerpoint/2010/main" val="124904566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60120" rtl="0" eaLnBrk="1" latinLnBrk="0" hangingPunct="1">
        <a:lnSpc>
          <a:spcPct val="90000"/>
        </a:lnSpc>
        <a:spcBef>
          <a:spcPct val="0"/>
        </a:spcBef>
        <a:buNone/>
        <a:defRPr sz="5600" kern="1200">
          <a:solidFill>
            <a:schemeClr val="accent1"/>
          </a:solidFill>
          <a:latin typeface="+mj-lt"/>
          <a:ea typeface="+mj-ea"/>
          <a:cs typeface="+mj-cs"/>
        </a:defRPr>
      </a:lvl1pPr>
    </p:titleStyle>
    <p:bodyStyle>
      <a:lvl1pPr marL="240030" indent="-192024" algn="l" defTabSz="960120" rtl="0" eaLnBrk="1" latinLnBrk="0" hangingPunct="1">
        <a:lnSpc>
          <a:spcPct val="90000"/>
        </a:lnSpc>
        <a:spcBef>
          <a:spcPts val="1400"/>
        </a:spcBef>
        <a:buClr>
          <a:schemeClr val="accent1"/>
        </a:buClr>
        <a:buSzPct val="80000"/>
        <a:buFont typeface="Corbel" pitchFamily="34" charset="0"/>
        <a:buChar char="•"/>
        <a:defRPr sz="2800" kern="1200">
          <a:solidFill>
            <a:schemeClr val="accent1"/>
          </a:solidFill>
          <a:latin typeface="+mn-lt"/>
          <a:ea typeface="+mn-ea"/>
          <a:cs typeface="+mn-cs"/>
        </a:defRPr>
      </a:lvl1pPr>
      <a:lvl2pPr marL="480060"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2520" kern="1200">
          <a:solidFill>
            <a:schemeClr val="accent1"/>
          </a:solidFill>
          <a:latin typeface="+mn-lt"/>
          <a:ea typeface="+mn-ea"/>
          <a:cs typeface="+mn-cs"/>
        </a:defRPr>
      </a:lvl2pPr>
      <a:lvl3pPr marL="768096"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2240" kern="1200">
          <a:solidFill>
            <a:schemeClr val="accent1"/>
          </a:solidFill>
          <a:latin typeface="+mn-lt"/>
          <a:ea typeface="+mn-ea"/>
          <a:cs typeface="+mn-cs"/>
        </a:defRPr>
      </a:lvl3pPr>
      <a:lvl4pPr marL="1056132"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4pPr>
      <a:lvl5pPr marL="1288168" indent="-192024"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5pPr>
      <a:lvl6pPr marL="154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6pPr>
      <a:lvl7pPr marL="182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7pPr>
      <a:lvl8pPr marL="210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8pPr>
      <a:lvl9pPr marL="2380000" indent="-240030" algn="l" defTabSz="960120" rtl="0" eaLnBrk="1" latinLnBrk="0" hangingPunct="1">
        <a:lnSpc>
          <a:spcPct val="90000"/>
        </a:lnSpc>
        <a:spcBef>
          <a:spcPts val="210"/>
        </a:spcBef>
        <a:spcAft>
          <a:spcPts val="420"/>
        </a:spcAft>
        <a:buClr>
          <a:schemeClr val="accent1"/>
        </a:buClr>
        <a:buSzPct val="80000"/>
        <a:buFont typeface="Corbel" pitchFamily="34" charset="0"/>
        <a:buChar char="•"/>
        <a:defRPr sz="1960" kern="1200">
          <a:solidFill>
            <a:schemeClr val="accent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07/s40520-025-03021-8" TargetMode="External"/><Relationship Id="rId13" Type="http://schemas.openxmlformats.org/officeDocument/2006/relationships/hyperlink" Target="https://www.oecd.org/en/publications/the-economic-benefit-of-promoting-healthy-ageing-and-community-care_0f7bc62b-en/full-report/adapting-health-systems-to-an-ageing-population_674c5da7.html" TargetMode="External"/><Relationship Id="rId18" Type="http://schemas.openxmlformats.org/officeDocument/2006/relationships/hyperlink" Target="https://commonslibrary.parliament.uk/research-briefings/cbp-10338/" TargetMode="External"/><Relationship Id="rId3" Type="http://schemas.openxmlformats.org/officeDocument/2006/relationships/image" Target="../media/image2.png"/><Relationship Id="rId7" Type="http://schemas.openxmlformats.org/officeDocument/2006/relationships/hyperlink" Target="https://doi.org/10.1093/ageing/afae010" TargetMode="External"/><Relationship Id="rId12" Type="http://schemas.openxmlformats.org/officeDocument/2006/relationships/hyperlink" Target="https://doi.org/10.7861/clinmedicine.17-4-291" TargetMode="External"/><Relationship Id="rId17" Type="http://schemas.openxmlformats.org/officeDocument/2006/relationships/hyperlink" Target="https://www.health.org.uk/reports-and-analysis/reports/our-ageing-population" TargetMode="External"/><Relationship Id="rId2" Type="http://schemas.openxmlformats.org/officeDocument/2006/relationships/image" Target="../media/image1.png"/><Relationship Id="rId16" Type="http://schemas.openxmlformats.org/officeDocument/2006/relationships/hyperlink" Target="https://doi.org/10.3390/healthcare13202573" TargetMode="External"/><Relationship Id="rId1" Type="http://schemas.openxmlformats.org/officeDocument/2006/relationships/slideLayout" Target="../slideLayouts/slideLayout7.xml"/><Relationship Id="rId6" Type="http://schemas.openxmlformats.org/officeDocument/2006/relationships/hyperlink" Target="https://ageing-better.org.uk/our-ageing-population-state-ageing-2025" TargetMode="External"/><Relationship Id="rId11" Type="http://schemas.openxmlformats.org/officeDocument/2006/relationships/hyperlink" Target="https://doi.org/10.1016/j.socscimed.2025.117913" TargetMode="External"/><Relationship Id="rId5" Type="http://schemas.openxmlformats.org/officeDocument/2006/relationships/hyperlink" Target="https://commonslibrary.parliament.uk/the-uks-changing-population/" TargetMode="External"/><Relationship Id="rId15" Type="http://schemas.openxmlformats.org/officeDocument/2006/relationships/hyperlink" Target="https://doi.org/10.30574/ijsra.2024.11.1.0067" TargetMode="External"/><Relationship Id="rId10" Type="http://schemas.openxmlformats.org/officeDocument/2006/relationships/hyperlink" Target="https://books.google.com/books?hl=en&amp;lr=&amp;id=ok6dEQAAQBAJ&amp;oi=fnd&amp;pg=PT9&amp;dq=policy+and+decision-making+of+NHS+managers+and+policymakers+when+meeting+this+increasing+challenge+of+an+aging+population&amp;ots=i1nIRU_Cvn&amp;sig=nue8aoiX1_d3Ln4FE8eJdHz3JzA" TargetMode="External"/><Relationship Id="rId19" Type="http://schemas.openxmlformats.org/officeDocument/2006/relationships/image" Target="../media/image3.png"/><Relationship Id="rId4" Type="http://schemas.openxmlformats.org/officeDocument/2006/relationships/hyperlink" Target="https://doi.org/10.1136/emermed-2024-214412" TargetMode="External"/><Relationship Id="rId9" Type="http://schemas.openxmlformats.org/officeDocument/2006/relationships/hyperlink" Target="https://doi.org/10.1002/puh2.213" TargetMode="External"/><Relationship Id="rId14" Type="http://schemas.openxmlformats.org/officeDocument/2006/relationships/hyperlink" Target="https://www.ons.gov.uk/peoplepopulationandcommunity/populationandmigration/populationprojections/bulletins/nationalpopulationprojections/2024ba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CE7BE0-3823-F013-EEE8-8654B03FEEF1}"/>
              </a:ext>
            </a:extLst>
          </p:cNvPr>
          <p:cNvSpPr/>
          <p:nvPr/>
        </p:nvSpPr>
        <p:spPr>
          <a:xfrm>
            <a:off x="3364706" y="465303"/>
            <a:ext cx="8997606" cy="100993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Times New Roman" panose="02020603050405020304" pitchFamily="18" charset="0"/>
                <a:cs typeface="Times New Roman" panose="02020603050405020304" pitchFamily="18" charset="0"/>
              </a:rPr>
              <a:t>The Impact of an Ageing Population on Healthcare Service Delivery and Resource Demand in the UK: Challenges, Opportunities, and Sustainable Strategies</a:t>
            </a:r>
          </a:p>
          <a:p>
            <a:pPr algn="ctr"/>
            <a:r>
              <a:rPr lang="en-IN" b="1" dirty="0">
                <a:solidFill>
                  <a:schemeClr val="tx1"/>
                </a:solidFill>
                <a:latin typeface="Times New Roman" panose="02020603050405020304" pitchFamily="18" charset="0"/>
                <a:cs typeface="Times New Roman" panose="02020603050405020304" pitchFamily="18" charset="0"/>
              </a:rPr>
              <a:t>Name: Sonali Solanki</a:t>
            </a:r>
          </a:p>
          <a:p>
            <a:pPr algn="ctr"/>
            <a:r>
              <a:rPr lang="en-IN" b="1" dirty="0">
                <a:solidFill>
                  <a:schemeClr val="tx1"/>
                </a:solidFill>
                <a:latin typeface="Times New Roman" panose="02020603050405020304" pitchFamily="18" charset="0"/>
                <a:cs typeface="Times New Roman" panose="02020603050405020304" pitchFamily="18" charset="0"/>
              </a:rPr>
              <a:t>Student ID: 2523936</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0605097-FC5D-C504-0217-D512D6BF2365}"/>
              </a:ext>
            </a:extLst>
          </p:cNvPr>
          <p:cNvSpPr txBox="1"/>
          <p:nvPr/>
        </p:nvSpPr>
        <p:spPr>
          <a:xfrm>
            <a:off x="337780" y="1618356"/>
            <a:ext cx="2927446" cy="364715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rtl="0">
              <a:buNone/>
            </a:pPr>
            <a:r>
              <a:rPr lang="en-IN" sz="1100" b="1" i="0" u="none" strike="noStrike" dirty="0">
                <a:solidFill>
                  <a:srgbClr val="000000"/>
                </a:solidFill>
                <a:effectLst/>
                <a:latin typeface="Times New Roman" panose="02020603050405020304" pitchFamily="18" charset="0"/>
                <a:cs typeface="Times New Roman" panose="02020603050405020304" pitchFamily="18" charset="0"/>
              </a:rPr>
              <a:t>1. Prevalence </a:t>
            </a:r>
            <a:endParaRPr lang="en-IN" sz="1100" b="0" dirty="0">
              <a:effectLst/>
              <a:latin typeface="Times New Roman" panose="02020603050405020304" pitchFamily="18" charset="0"/>
              <a:cs typeface="Times New Roman" panose="02020603050405020304" pitchFamily="18" charset="0"/>
            </a:endParaRPr>
          </a:p>
          <a:p>
            <a:pPr algn="just" rtl="0">
              <a:buNone/>
            </a:pPr>
            <a:r>
              <a:rPr lang="en-US" sz="1100" b="0" i="0" u="none" strike="noStrike" dirty="0">
                <a:solidFill>
                  <a:srgbClr val="000000"/>
                </a:solidFill>
                <a:effectLst/>
                <a:latin typeface="Times New Roman" panose="02020603050405020304" pitchFamily="18" charset="0"/>
                <a:cs typeface="Times New Roman" panose="02020603050405020304" pitchFamily="18" charset="0"/>
              </a:rPr>
              <a:t>There is considerable population aging happening in the UK (Khan, Addo and Findlay, 2024); (The Health Foundation, 2023). By recent estimates, nearly 19% (about 12.7 million) of the population of the United Kingdom is 65 years old and older (Barton, Sturge and Harker, 2024). </a:t>
            </a:r>
            <a:r>
              <a:rPr lang="en-IN" sz="1100" dirty="0">
                <a:latin typeface="Times New Roman" panose="02020603050405020304" pitchFamily="18" charset="0"/>
                <a:cs typeface="Times New Roman" panose="02020603050405020304" pitchFamily="18" charset="0"/>
              </a:rPr>
              <a:t>Nearly one in six (19%) of these are 65+ years of age, and the number is expected to increase by 3.3 million in the next 20 years, reaching 26% of the population by 2065 in England (Centre for Ageing Better, 2025).</a:t>
            </a:r>
          </a:p>
          <a:p>
            <a:pPr algn="just">
              <a:buNone/>
            </a:pPr>
            <a:r>
              <a:rPr lang="en-US" sz="1100" dirty="0">
                <a:latin typeface="Times New Roman" panose="02020603050405020304" pitchFamily="18" charset="0"/>
                <a:cs typeface="Times New Roman" panose="02020603050405020304" pitchFamily="18" charset="0"/>
              </a:rPr>
              <a:t>By 2049, the proportion of residents aged 85 years and over is likely to double to approximately 3.6 million (Ons.gov.uk, 2026). </a:t>
            </a:r>
            <a:r>
              <a:rPr lang="en-US" sz="1100" dirty="0" err="1">
                <a:latin typeface="Times New Roman" panose="02020603050405020304" pitchFamily="18" charset="0"/>
                <a:cs typeface="Times New Roman" panose="02020603050405020304" pitchFamily="18" charset="0"/>
              </a:rPr>
              <a:t>Osareme</a:t>
            </a:r>
            <a:r>
              <a:rPr lang="en-US" sz="1100" dirty="0">
                <a:latin typeface="Times New Roman" panose="02020603050405020304" pitchFamily="18" charset="0"/>
                <a:cs typeface="Times New Roman" panose="02020603050405020304" pitchFamily="18" charset="0"/>
              </a:rPr>
              <a:t> et al. (2024); Gianfredi et al. (2025) argue that this surge in this demographic has been associated with high rates of multimorbidity and frailty, which is putting pressure on the demand for healthcare in a sustained manner.</a:t>
            </a:r>
            <a:endParaRPr lang="en-IN" sz="11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440EF885-2B96-330B-6059-1A7B6770BBF6}"/>
              </a:ext>
            </a:extLst>
          </p:cNvPr>
          <p:cNvPicPr>
            <a:picLocks noChangeAspect="1"/>
          </p:cNvPicPr>
          <p:nvPr/>
        </p:nvPicPr>
        <p:blipFill>
          <a:blip r:embed="rId2" cstate="print"/>
          <a:stretch>
            <a:fillRect/>
          </a:stretch>
        </p:blipFill>
        <p:spPr>
          <a:xfrm>
            <a:off x="3469943" y="1618356"/>
            <a:ext cx="4473054" cy="20909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61CC2AA-F250-9AC4-204D-1CF9A5010C7B}"/>
              </a:ext>
            </a:extLst>
          </p:cNvPr>
          <p:cNvSpPr txBox="1"/>
          <p:nvPr/>
        </p:nvSpPr>
        <p:spPr>
          <a:xfrm>
            <a:off x="3719013" y="3880969"/>
            <a:ext cx="3800901" cy="646331"/>
          </a:xfrm>
          <a:prstGeom prst="rect">
            <a:avLst/>
          </a:prstGeom>
          <a:solidFill>
            <a:schemeClr val="accent4">
              <a:lumMod val="40000"/>
              <a:lumOff val="60000"/>
            </a:schemeClr>
          </a:solidFill>
        </p:spPr>
        <p:txBody>
          <a:bodyPr wrap="square">
            <a:spAutoFit/>
          </a:bodyPr>
          <a:lstStyle/>
          <a:p>
            <a:pPr algn="ctr" rtl="0">
              <a:buNone/>
            </a:pPr>
            <a:r>
              <a:rPr lang="en-IN" sz="1200" b="1" i="0" u="none" strike="noStrike" dirty="0">
                <a:solidFill>
                  <a:srgbClr val="000000"/>
                </a:solidFill>
                <a:effectLst/>
                <a:latin typeface="Times New Roman" panose="02020603050405020304" pitchFamily="18" charset="0"/>
                <a:cs typeface="Times New Roman" panose="02020603050405020304" pitchFamily="18" charset="0"/>
              </a:rPr>
              <a:t>Figure 1: Changing age distribution of the UK’s population</a:t>
            </a:r>
            <a:endParaRPr lang="en-IN" sz="1200" b="0" dirty="0">
              <a:effectLst/>
              <a:latin typeface="Times New Roman" panose="02020603050405020304" pitchFamily="18" charset="0"/>
              <a:cs typeface="Times New Roman" panose="02020603050405020304" pitchFamily="18" charset="0"/>
            </a:endParaRPr>
          </a:p>
          <a:p>
            <a:pPr algn="ctr" rtl="0">
              <a:buNone/>
            </a:pPr>
            <a:r>
              <a:rPr lang="en-IN" sz="1200" b="0" i="0" u="none" strike="noStrike" dirty="0">
                <a:solidFill>
                  <a:srgbClr val="000000"/>
                </a:solidFill>
                <a:effectLst/>
                <a:latin typeface="Times New Roman" panose="02020603050405020304" pitchFamily="18" charset="0"/>
                <a:cs typeface="Times New Roman" panose="02020603050405020304" pitchFamily="18" charset="0"/>
              </a:rPr>
              <a:t>Source: (Barton, Sturge and Harker, 2024</a:t>
            </a:r>
            <a:r>
              <a:rPr lang="en-IN" sz="1200" dirty="0">
                <a:solidFill>
                  <a:srgbClr val="000000"/>
                </a:solidFill>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7D24C792-4843-6E34-39F7-B90873F1B8BA}"/>
              </a:ext>
            </a:extLst>
          </p:cNvPr>
          <p:cNvPicPr>
            <a:picLocks noChangeAspect="1"/>
          </p:cNvPicPr>
          <p:nvPr/>
        </p:nvPicPr>
        <p:blipFill>
          <a:blip r:embed="rId3"/>
          <a:stretch>
            <a:fillRect/>
          </a:stretch>
        </p:blipFill>
        <p:spPr>
          <a:xfrm>
            <a:off x="8147714" y="1659053"/>
            <a:ext cx="4104564" cy="20095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2D9955E8-C82D-A0F4-3282-18FB30522B41}"/>
              </a:ext>
            </a:extLst>
          </p:cNvPr>
          <p:cNvSpPr txBox="1"/>
          <p:nvPr/>
        </p:nvSpPr>
        <p:spPr>
          <a:xfrm>
            <a:off x="8299545" y="3788636"/>
            <a:ext cx="3800901" cy="646331"/>
          </a:xfrm>
          <a:prstGeom prst="rect">
            <a:avLst/>
          </a:prstGeom>
          <a:solidFill>
            <a:schemeClr val="accent4">
              <a:lumMod val="40000"/>
              <a:lumOff val="60000"/>
            </a:schemeClr>
          </a:solidFill>
        </p:spPr>
        <p:txBody>
          <a:bodyPr wrap="square">
            <a:spAutoFit/>
          </a:bodyPr>
          <a:lstStyle/>
          <a:p>
            <a:pPr algn="ctr" rtl="0">
              <a:buNone/>
            </a:pPr>
            <a:r>
              <a:rPr lang="en-IN" sz="1200" b="1" i="0" u="none" strike="noStrike" dirty="0">
                <a:solidFill>
                  <a:srgbClr val="000000"/>
                </a:solidFill>
                <a:effectLst/>
                <a:latin typeface="Times New Roman" panose="02020603050405020304" pitchFamily="18" charset="0"/>
                <a:cs typeface="Times New Roman" panose="02020603050405020304" pitchFamily="18" charset="0"/>
              </a:rPr>
              <a:t>Figure 2: Projected population (thousands), by age, England, 2025 to 2045 and 2065</a:t>
            </a:r>
            <a:endParaRPr lang="en-IN" sz="1200" b="0" dirty="0">
              <a:effectLst/>
              <a:latin typeface="Times New Roman" panose="02020603050405020304" pitchFamily="18" charset="0"/>
              <a:cs typeface="Times New Roman" panose="02020603050405020304" pitchFamily="18" charset="0"/>
            </a:endParaRPr>
          </a:p>
          <a:p>
            <a:pPr algn="ctr" rtl="0">
              <a:buNone/>
            </a:pPr>
            <a:r>
              <a:rPr lang="en-IN" sz="1200" b="0" i="0" u="none" strike="noStrike" dirty="0">
                <a:solidFill>
                  <a:srgbClr val="000000"/>
                </a:solidFill>
                <a:effectLst/>
                <a:latin typeface="Times New Roman" panose="02020603050405020304" pitchFamily="18" charset="0"/>
                <a:cs typeface="Times New Roman" panose="02020603050405020304" pitchFamily="18" charset="0"/>
              </a:rPr>
              <a:t>Source: (Centre for Ageing Better, 2025)</a:t>
            </a:r>
            <a:endParaRPr lang="en-IN" sz="1200" b="0" dirty="0">
              <a:effectLst/>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BF096DB6-F6DA-1DF1-1DBA-90A501F346C1}"/>
              </a:ext>
            </a:extLst>
          </p:cNvPr>
          <p:cNvSpPr txBox="1"/>
          <p:nvPr/>
        </p:nvSpPr>
        <p:spPr>
          <a:xfrm>
            <a:off x="337780" y="5378820"/>
            <a:ext cx="3463120" cy="393954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just" rtl="0">
              <a:buNone/>
            </a:pPr>
            <a:r>
              <a:rPr lang="en-IN" sz="1000" b="1" i="0" u="none" strike="noStrike" dirty="0">
                <a:solidFill>
                  <a:srgbClr val="000000"/>
                </a:solidFill>
                <a:effectLst/>
                <a:latin typeface="Times New Roman" panose="02020603050405020304" pitchFamily="18" charset="0"/>
                <a:cs typeface="Times New Roman" panose="02020603050405020304" pitchFamily="18" charset="0"/>
              </a:rPr>
              <a:t>2. Rationale of research</a:t>
            </a:r>
            <a:endParaRPr lang="en-IN" sz="1000" b="0" dirty="0">
              <a:effectLst/>
              <a:latin typeface="Times New Roman" panose="02020603050405020304" pitchFamily="18" charset="0"/>
              <a:cs typeface="Times New Roman" panose="02020603050405020304" pitchFamily="18" charset="0"/>
            </a:endParaRPr>
          </a:p>
          <a:p>
            <a:pPr algn="just" rtl="0">
              <a:buNone/>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The United Kingdom is undergoing rapid population aging, making this research highly timely and policy-relevant (Uberoi, 2025). Currently, around 19% of the UK population (approximately 12.7 million people) is aged 65 and over, and this proportion is projected to rise to 27% by 2072. The number of people aged 85+ is expected to double to 3.6 million by 2049. This demographic shift is driving increased demand for healthcare services, with older adults accounting for a disproportionate share of NHS resources due to higher rates of multimorbidity, frailty, and long-term conditions (Fogg et al., 2024).</a:t>
            </a:r>
          </a:p>
          <a:p>
            <a:pPr algn="just" rtl="0">
              <a:buNone/>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Recent data show the waiting list for consultant-led treatment among those aged 65+ reached 2.4 million in mid-2025, while A&amp;E attendances by older people continue to rise (Alkhatib et al., 2025). These pressures exacerbate existing challenges in service delivery, workforce shortages, and costs, threatening the sustainability of the NHS and social care system (Nguyen et al., 2025); (Remnant et al., 2025).</a:t>
            </a:r>
          </a:p>
          <a:p>
            <a:pPr algn="just" rtl="0">
              <a:buNone/>
            </a:pPr>
            <a:r>
              <a:rPr lang="en-US" sz="1000" b="0" i="0" u="none" strike="noStrike" dirty="0">
                <a:solidFill>
                  <a:srgbClr val="000000"/>
                </a:solidFill>
                <a:effectLst/>
                <a:latin typeface="Times New Roman" panose="02020603050405020304" pitchFamily="18" charset="0"/>
                <a:cs typeface="Times New Roman" panose="02020603050405020304" pitchFamily="18" charset="0"/>
              </a:rPr>
              <a:t>This study is essential to evaluate these challenges, identify opportunities (such as integrated care and technology), and propose sustainable strategies. By addressing this critical issue, the research will contribute evidence-based insights to support policymakers, healthcare providers, and stakeholders in ensuring equitable and resilient healthcare for an aging society.</a:t>
            </a:r>
          </a:p>
        </p:txBody>
      </p:sp>
      <p:sp>
        <p:nvSpPr>
          <p:cNvPr id="16" name="TextBox 15">
            <a:extLst>
              <a:ext uri="{FF2B5EF4-FFF2-40B4-BE49-F238E27FC236}">
                <a16:creationId xmlns:a16="http://schemas.microsoft.com/office/drawing/2014/main" id="{1C38B9B2-71DD-4969-6D13-32ACB76DA1DA}"/>
              </a:ext>
            </a:extLst>
          </p:cNvPr>
          <p:cNvSpPr txBox="1"/>
          <p:nvPr/>
        </p:nvSpPr>
        <p:spPr>
          <a:xfrm>
            <a:off x="3887903" y="4698993"/>
            <a:ext cx="2764890" cy="1169551"/>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rtl="0">
              <a:buNone/>
            </a:pPr>
            <a:r>
              <a:rPr lang="en-IN" sz="1400" b="1" i="0" u="sng" dirty="0">
                <a:solidFill>
                  <a:srgbClr val="000000"/>
                </a:solidFill>
                <a:effectLst/>
                <a:latin typeface="Times New Roman" panose="02020603050405020304" pitchFamily="18" charset="0"/>
                <a:cs typeface="Times New Roman" panose="02020603050405020304" pitchFamily="18" charset="0"/>
              </a:rPr>
              <a:t>Questions </a:t>
            </a:r>
            <a:endParaRPr lang="en-IN" sz="1400" b="0" dirty="0">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IN" sz="1400" b="0" i="0" u="none" strike="noStrike" dirty="0">
                <a:solidFill>
                  <a:srgbClr val="000000"/>
                </a:solidFill>
                <a:effectLst/>
                <a:latin typeface="Times New Roman" panose="02020603050405020304" pitchFamily="18" charset="0"/>
                <a:cs typeface="Times New Roman" panose="02020603050405020304" pitchFamily="18" charset="0"/>
              </a:rPr>
              <a:t>How does the aging population impact healthcare service delivery and resource demand in the UK healthcare system?</a:t>
            </a:r>
          </a:p>
        </p:txBody>
      </p:sp>
      <p:sp>
        <p:nvSpPr>
          <p:cNvPr id="18" name="TextBox 17">
            <a:extLst>
              <a:ext uri="{FF2B5EF4-FFF2-40B4-BE49-F238E27FC236}">
                <a16:creationId xmlns:a16="http://schemas.microsoft.com/office/drawing/2014/main" id="{6A4599F9-3C71-EA0A-9184-D3B621E9F9D5}"/>
              </a:ext>
            </a:extLst>
          </p:cNvPr>
          <p:cNvSpPr txBox="1"/>
          <p:nvPr/>
        </p:nvSpPr>
        <p:spPr>
          <a:xfrm>
            <a:off x="3887902" y="5939153"/>
            <a:ext cx="2764891"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rtl="0">
              <a:buNone/>
            </a:pPr>
            <a:r>
              <a:rPr lang="en-IN" sz="1200" b="1" i="0" u="sng" dirty="0">
                <a:solidFill>
                  <a:srgbClr val="000000"/>
                </a:solidFill>
                <a:effectLst/>
                <a:latin typeface="Times New Roman" panose="02020603050405020304" pitchFamily="18" charset="0"/>
                <a:cs typeface="Times New Roman" panose="02020603050405020304" pitchFamily="18" charset="0"/>
              </a:rPr>
              <a:t>Aim </a:t>
            </a:r>
            <a:endParaRPr lang="en-IN" sz="1200" b="0" dirty="0">
              <a:effectLst/>
              <a:latin typeface="Times New Roman" panose="02020603050405020304" pitchFamily="18" charset="0"/>
              <a:cs typeface="Times New Roman" panose="02020603050405020304" pitchFamily="18" charset="0"/>
            </a:endParaRPr>
          </a:p>
          <a:p>
            <a:pPr algn="just" rtl="0">
              <a:buNone/>
            </a:pPr>
            <a:r>
              <a:rPr lang="en-IN" sz="1200" b="0" i="0" u="none" strike="noStrike" dirty="0">
                <a:solidFill>
                  <a:srgbClr val="000000"/>
                </a:solidFill>
                <a:effectLst/>
                <a:latin typeface="Times New Roman" panose="02020603050405020304" pitchFamily="18" charset="0"/>
                <a:cs typeface="Times New Roman" panose="02020603050405020304" pitchFamily="18" charset="0"/>
              </a:rPr>
              <a:t>To examine how an aging population affects the UK healthcare system and to evaluate the challenges and opportunities it creates for healthcare service delivery (Nicol, 2017).</a:t>
            </a:r>
            <a:endParaRPr lang="en-IN" sz="1200" b="0" dirty="0">
              <a:effectLst/>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22F8A02D-7576-5A23-F78B-6E47C840E7C0}"/>
              </a:ext>
            </a:extLst>
          </p:cNvPr>
          <p:cNvSpPr txBox="1"/>
          <p:nvPr/>
        </p:nvSpPr>
        <p:spPr>
          <a:xfrm>
            <a:off x="3875477" y="7210091"/>
            <a:ext cx="2777317" cy="195438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rtl="0">
              <a:buNone/>
            </a:pPr>
            <a:r>
              <a:rPr lang="en-IN" sz="1100" b="1" i="0" u="sng" dirty="0">
                <a:solidFill>
                  <a:srgbClr val="000000"/>
                </a:solidFill>
                <a:effectLst/>
                <a:latin typeface="Times New Roman" panose="02020603050405020304" pitchFamily="18" charset="0"/>
                <a:cs typeface="Times New Roman" panose="02020603050405020304" pitchFamily="18" charset="0"/>
              </a:rPr>
              <a:t>Objectives </a:t>
            </a:r>
            <a:endParaRPr lang="en-IN" sz="1100" b="0" dirty="0">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IN" sz="1100" b="0" i="0" u="none" strike="noStrike" dirty="0">
                <a:solidFill>
                  <a:srgbClr val="000000"/>
                </a:solidFill>
                <a:effectLst/>
                <a:latin typeface="Times New Roman" panose="02020603050405020304" pitchFamily="18" charset="0"/>
                <a:cs typeface="Times New Roman" panose="02020603050405020304" pitchFamily="18" charset="0"/>
              </a:rPr>
              <a:t>To identify the effects of an aging population on healthcare demand in the UK.</a:t>
            </a:r>
          </a:p>
          <a:p>
            <a:pPr algn="just" rtl="0" fontAlgn="base">
              <a:buFont typeface="Arial" panose="020B0604020202020204" pitchFamily="34" charset="0"/>
              <a:buChar char="•"/>
            </a:pPr>
            <a:r>
              <a:rPr lang="en-IN" sz="1100" b="0" i="0" u="none" strike="noStrike" dirty="0">
                <a:solidFill>
                  <a:srgbClr val="000000"/>
                </a:solidFill>
                <a:effectLst/>
                <a:latin typeface="Times New Roman" panose="02020603050405020304" pitchFamily="18" charset="0"/>
                <a:cs typeface="Times New Roman" panose="02020603050405020304" pitchFamily="18" charset="0"/>
              </a:rPr>
              <a:t>To examine the challenges faced by healthcare providers in meeting the needs of older adults.</a:t>
            </a:r>
          </a:p>
          <a:p>
            <a:pPr algn="just" rtl="0" fontAlgn="base">
              <a:buFont typeface="Arial" panose="020B0604020202020204" pitchFamily="34" charset="0"/>
              <a:buChar char="•"/>
            </a:pPr>
            <a:r>
              <a:rPr lang="en-IN" sz="1100" b="0" i="0" u="none" strike="noStrike" dirty="0">
                <a:solidFill>
                  <a:srgbClr val="000000"/>
                </a:solidFill>
                <a:effectLst/>
                <a:latin typeface="Times New Roman" panose="02020603050405020304" pitchFamily="18" charset="0"/>
                <a:cs typeface="Times New Roman" panose="02020603050405020304" pitchFamily="18" charset="0"/>
              </a:rPr>
              <a:t>To evaluate the impact of an aging population on healthcare resources and costs.</a:t>
            </a:r>
          </a:p>
          <a:p>
            <a:pPr algn="just" rtl="0" fontAlgn="base">
              <a:buFont typeface="Arial" panose="020B0604020202020204" pitchFamily="34" charset="0"/>
              <a:buChar char="•"/>
            </a:pPr>
            <a:r>
              <a:rPr lang="en-IN" sz="1100" b="0" i="0" u="none" strike="noStrike" dirty="0">
                <a:solidFill>
                  <a:srgbClr val="000000"/>
                </a:solidFill>
                <a:effectLst/>
                <a:latin typeface="Times New Roman" panose="02020603050405020304" pitchFamily="18" charset="0"/>
                <a:cs typeface="Times New Roman" panose="02020603050405020304" pitchFamily="18" charset="0"/>
              </a:rPr>
              <a:t>To explore strategies and opportunities for improving healthcare services for older people.</a:t>
            </a:r>
          </a:p>
        </p:txBody>
      </p:sp>
      <p:sp>
        <p:nvSpPr>
          <p:cNvPr id="22" name="TextBox 21">
            <a:extLst>
              <a:ext uri="{FF2B5EF4-FFF2-40B4-BE49-F238E27FC236}">
                <a16:creationId xmlns:a16="http://schemas.microsoft.com/office/drawing/2014/main" id="{DB76F1F4-54F4-DCB6-267A-EC6D7980E050}"/>
              </a:ext>
            </a:extLst>
          </p:cNvPr>
          <p:cNvSpPr txBox="1"/>
          <p:nvPr/>
        </p:nvSpPr>
        <p:spPr>
          <a:xfrm>
            <a:off x="6775747" y="4559939"/>
            <a:ext cx="5688073" cy="149271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rtl="0">
              <a:buNone/>
            </a:pPr>
            <a:r>
              <a:rPr lang="en-IN" sz="1300" b="1" i="0" u="none" strike="noStrike" dirty="0">
                <a:solidFill>
                  <a:srgbClr val="000000"/>
                </a:solidFill>
                <a:effectLst/>
                <a:latin typeface="Times New Roman" panose="02020603050405020304" pitchFamily="18" charset="0"/>
                <a:cs typeface="Times New Roman" panose="02020603050405020304" pitchFamily="18" charset="0"/>
              </a:rPr>
              <a:t>4. Research impact</a:t>
            </a:r>
            <a:endParaRPr lang="en-IN" sz="1300" b="0" dirty="0">
              <a:effectLst/>
              <a:latin typeface="Times New Roman" panose="02020603050405020304" pitchFamily="18" charset="0"/>
              <a:cs typeface="Times New Roman" panose="02020603050405020304" pitchFamily="18" charset="0"/>
            </a:endParaRPr>
          </a:p>
          <a:p>
            <a:pPr algn="just" rtl="0">
              <a:buNone/>
            </a:pPr>
            <a:r>
              <a:rPr lang="en-US" sz="1300" b="0" i="0" u="none" strike="noStrike" dirty="0">
                <a:solidFill>
                  <a:srgbClr val="000000"/>
                </a:solidFill>
                <a:effectLst/>
                <a:latin typeface="Times New Roman" panose="02020603050405020304" pitchFamily="18" charset="0"/>
                <a:cs typeface="Times New Roman" panose="02020603050405020304" pitchFamily="18" charset="0"/>
              </a:rPr>
              <a:t>The findings from this research will feed into the policy and decision-making of NHS managers and policymakers when meeting this increasing challenge of an aging population (Lee and Mills, 2025). It promises to discover ways to improve healthcare outcomes for older people, decrease stresses on the health system, and help long-term policy changes that will lead to better use of resources and higher quality care across the UK (Oecd.org, 2025).</a:t>
            </a:r>
            <a:endParaRPr lang="en-IN" sz="1300" b="0" dirty="0">
              <a:effectLst/>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55392D85-0930-523F-23F0-F37A04915B94}"/>
              </a:ext>
            </a:extLst>
          </p:cNvPr>
          <p:cNvSpPr txBox="1"/>
          <p:nvPr/>
        </p:nvSpPr>
        <p:spPr>
          <a:xfrm>
            <a:off x="6775747" y="6140165"/>
            <a:ext cx="5688073" cy="300082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rtl="0">
              <a:spcAft>
                <a:spcPts val="1800"/>
              </a:spcAft>
              <a:buNone/>
            </a:pPr>
            <a:r>
              <a:rPr lang="en-IN" sz="200" b="1" i="0" u="none" strike="noStrike" dirty="0">
                <a:solidFill>
                  <a:srgbClr val="000000"/>
                </a:solidFill>
                <a:effectLst/>
                <a:latin typeface="Times New Roman" panose="02020603050405020304" pitchFamily="18" charset="0"/>
                <a:cs typeface="Times New Roman" panose="02020603050405020304" pitchFamily="18" charset="0"/>
              </a:rPr>
              <a:t>Reference List</a:t>
            </a:r>
            <a:endParaRPr lang="en-IN" sz="200" b="1"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Alkhatib, A., Aylin, P., Klaber, R. and Woodcock, T. (2025). Shifting patterns in emergency department attendance: a time series analysis.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Emergency Medicine Journal</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p.emermed-2024-214412.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4"/>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4"/>
              </a:rPr>
              <a:t>://doi.org/10.1136/emermed-2024-214412</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Barton, C., Sturge, G. and Harker, R. (2024).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The UK’s changing population</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House of Commons Library.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5"/>
              </a:rPr>
              <a:t>https://commonslibrary.parliament.uk/the-uks-changing-population/</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Centre for Ageing Better (2025).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Our Ageing Population | the State of Ageing 2025</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Centre for Ageing Better.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6"/>
              </a:rPr>
              <a:t>https://ageing-better.org.uk/our-ageing-population-state-ageing-2025</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Fogg, C., England, T., Zhu, S., Jones, J., Lusignan, S. de , Fraser, S.D.S., Roderick, P., Clegg, A., Harris, S., Brailsford, S., Barkham, A., Patel, H.P. and Walsh, B. (2024). Primary and secondary care service use and costs associated with frailty in an ageing population: longitudinal analysis of an English primary care cohort of adults aged 50 and over, 2006–2017.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Age and ageing</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53(2).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7"/>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7"/>
              </a:rPr>
              <a:t>://doi.org/10.1093/ageing/afae010</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Gianfredi, V., Nucci, D., Pennisi, F., Maggi, S., Veronese, N. and Soysal, P. (2025). Aging, longevity, and healthy aging: the public health approach.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Aging Clinical and Experimental Research</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37(1).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8"/>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8"/>
              </a:rPr>
              <a:t>://doi.org/10.1007/s40520-025-03021-8</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Khan, H.T.A., Addo, K.M. and Findlay, H. (2024). Public Health Challenges and Responses to the Growing Ageing Populations.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Public Health Challenges</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3(3), pp.1–9.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9"/>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9"/>
              </a:rPr>
              <a:t>://doi.org/10.1002/puh2.213</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Lee, K. and Mills, A. (2025).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Policy-Making and Planning in the Health Sector</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0"/>
              </a:rPr>
              <a:t>https://books.google.com/books?hl=en&amp;lr=&amp;id=ok6dEQAAQBAJ&amp;oi=fnd&amp;pg=PT9&amp;dq=policy+and+decision-making+of+NHS+managers+and+policymakers+when+meeting+this+increasing+challenge+of+an+aging+population&amp;ots=i1nIRU_Cvn&amp;sig=nue8aoiX1_d3Ln4FE8eJdHz3JzA</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Nguyen, L.K.N., McCabe, H., Howick, S., Megiddo, I., Sengupta, S. and Morton, A. (2025). Exploring the drivers of unsustainable pressures in health and social care: A qualitative system dynamics approach.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Social Science &amp; Medicine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371, p.117913.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11"/>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1"/>
              </a:rPr>
              <a:t>://doi.org/10.1016/j.socscimed.2025.117913</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Nicol, E. (2017). The ageing population in healthcare: a challenge to, and in, the workforce.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Clinical Medicine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17(4), pp.291–292.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12"/>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2"/>
              </a:rPr>
              <a:t>://doi.org/10.7861/clinmedicine.17-4-291</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Oecd.org (2025).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Adapting health systems to an ageing population: The Economic Benefit of Promoting Healthy Ageing and Community Care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OECD.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3"/>
              </a:rPr>
              <a:t>https://www.oecd.org/en/publications/the-economic-benefit-of-promoting-healthy-ageing-and-community-care_0f7bc62b-en/full-report/adapting-health-systems-to-an-ageing-population_674c5da7.html</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Ons.gov.uk (2026).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National population projections</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Ons.gov.uk.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4"/>
              </a:rPr>
              <a:t>https://www.ons.gov.uk/peoplepopulationandcommunity/populationandmigration/populationprojections/bulletins/nationalpopulationprojections/2024based</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Osareme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J.,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Muonde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M., Paschal, C.,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Olorunsogo</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T.O. and Omotayo, O. (2024). Demographic shifts and healthcare: A review of aging populations and systemic challenges.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International Journal of Science and Research Archive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11(1), pp.383–395.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15"/>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5"/>
              </a:rPr>
              <a:t>://doi.org/10.30574/ijsra.2024.11.1.0067</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Remnant, J., Kelly, M., Cowley, L. and Booth, S. (2025). Supporting and Retaining NHS England Staff with Long-Term Health Conditions—A Qualitative Study.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Healthcare</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13(20), p.2573. </a:t>
            </a:r>
            <a:r>
              <a:rPr lang="en-IN" sz="200" b="0" i="0" u="none" strike="noStrike" dirty="0" err="1">
                <a:solidFill>
                  <a:srgbClr val="000000"/>
                </a:solidFill>
                <a:effectLst/>
                <a:latin typeface="Times New Roman" panose="02020603050405020304" pitchFamily="18" charset="0"/>
                <a:cs typeface="Times New Roman" panose="02020603050405020304" pitchFamily="18" charset="0"/>
              </a:rPr>
              <a:t>doi:</a:t>
            </a:r>
            <a:r>
              <a:rPr lang="en-IN" sz="200" b="0" i="0" u="sng" strike="noStrike" dirty="0" err="1">
                <a:solidFill>
                  <a:srgbClr val="1155CC"/>
                </a:solidFill>
                <a:effectLst/>
                <a:latin typeface="Times New Roman" panose="02020603050405020304" pitchFamily="18" charset="0"/>
                <a:cs typeface="Times New Roman" panose="02020603050405020304" pitchFamily="18" charset="0"/>
                <a:hlinkClick r:id="rId16"/>
              </a:rPr>
              <a:t>https</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6"/>
              </a:rPr>
              <a:t>://doi.org/10.3390/healthcare13202573</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The Health Foundation (2023).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Our ageing population</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The Health Foundation.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7"/>
              </a:rPr>
              <a:t>https://www.health.org.uk/reports-and-analysis/reports/our-ageing-population</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endParaRPr lang="en-IN" sz="200" b="0" dirty="0">
              <a:effectLst/>
              <a:latin typeface="Times New Roman" panose="02020603050405020304" pitchFamily="18" charset="0"/>
              <a:cs typeface="Times New Roman" panose="02020603050405020304" pitchFamily="18" charset="0"/>
            </a:endParaRPr>
          </a:p>
          <a:p>
            <a:pPr algn="just" rtl="0">
              <a:spcAft>
                <a:spcPts val="1200"/>
              </a:spcAft>
              <a:buNone/>
            </a:pPr>
            <a:r>
              <a:rPr lang="en-IN" sz="200" b="0" i="0" u="none" strike="noStrike" dirty="0">
                <a:solidFill>
                  <a:srgbClr val="000000"/>
                </a:solidFill>
                <a:effectLst/>
                <a:latin typeface="Times New Roman" panose="02020603050405020304" pitchFamily="18" charset="0"/>
                <a:cs typeface="Times New Roman" panose="02020603050405020304" pitchFamily="18" charset="0"/>
              </a:rPr>
              <a:t>Uberoi, E. (2025). </a:t>
            </a:r>
            <a:r>
              <a:rPr lang="en-IN" sz="200" b="0" i="1" u="none" strike="noStrike" dirty="0">
                <a:solidFill>
                  <a:srgbClr val="000000"/>
                </a:solidFill>
                <a:effectLst/>
                <a:latin typeface="Times New Roman" panose="02020603050405020304" pitchFamily="18" charset="0"/>
                <a:cs typeface="Times New Roman" panose="02020603050405020304" pitchFamily="18" charset="0"/>
              </a:rPr>
              <a:t>The implications of population ageing for social policy</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[online] House of Commons Library. Available at: </a:t>
            </a:r>
            <a:r>
              <a:rPr lang="en-IN" sz="200" b="0" i="0" u="sng" strike="noStrike" dirty="0">
                <a:solidFill>
                  <a:srgbClr val="1155CC"/>
                </a:solidFill>
                <a:effectLst/>
                <a:latin typeface="Times New Roman" panose="02020603050405020304" pitchFamily="18" charset="0"/>
                <a:cs typeface="Times New Roman" panose="02020603050405020304" pitchFamily="18" charset="0"/>
                <a:hlinkClick r:id="rId18"/>
              </a:rPr>
              <a:t>https://commonslibrary.parliament.uk/research-briefings/cbp-10338/</a:t>
            </a:r>
            <a:r>
              <a:rPr lang="en-IN" sz="200" b="0" i="0" u="none" strike="noStrike" dirty="0">
                <a:solidFill>
                  <a:srgbClr val="000000"/>
                </a:solidFill>
                <a:effectLst/>
                <a:latin typeface="Times New Roman" panose="02020603050405020304" pitchFamily="18" charset="0"/>
                <a:cs typeface="Times New Roman" panose="02020603050405020304" pitchFamily="18" charset="0"/>
              </a:rPr>
              <a:t> [Accessed 2 Jul. 2026].</a:t>
            </a:r>
            <a:br>
              <a:rPr lang="en-IN" sz="200" dirty="0">
                <a:latin typeface="Times New Roman" panose="02020603050405020304" pitchFamily="18" charset="0"/>
                <a:cs typeface="Times New Roman" panose="02020603050405020304" pitchFamily="18" charset="0"/>
              </a:rPr>
            </a:br>
            <a:endParaRPr lang="en-IN" sz="200" dirty="0">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19"/>
          <a:srcRect/>
          <a:stretch>
            <a:fillRect/>
          </a:stretch>
        </p:blipFill>
        <p:spPr bwMode="auto">
          <a:xfrm>
            <a:off x="631032" y="374650"/>
            <a:ext cx="2301875" cy="1158875"/>
          </a:xfrm>
          <a:prstGeom prst="rect">
            <a:avLst/>
          </a:prstGeom>
          <a:noFill/>
          <a:ln w="9525">
            <a:noFill/>
            <a:miter lim="800000"/>
            <a:headEnd/>
            <a:tailEnd/>
          </a:ln>
          <a:effectLst/>
        </p:spPr>
      </p:pic>
    </p:spTree>
    <p:extLst>
      <p:ext uri="{BB962C8B-B14F-4D97-AF65-F5344CB8AC3E}">
        <p14:creationId xmlns:p14="http://schemas.microsoft.com/office/powerpoint/2010/main" val="269752211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
  <TotalTime>0</TotalTime>
  <Words>1673</Words>
  <Application>Microsoft Office PowerPoint</Application>
  <PresentationFormat>A3 Paper (297x420 mm)</PresentationFormat>
  <Paragraphs>41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Corbel</vt:lpstr>
      <vt:lpstr>Times New Roman</vt:lpstr>
      <vt:lpstr>Basis</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0</cp:revision>
  <dcterms:modified xsi:type="dcterms:W3CDTF">2026-07-03T08:36:38Z</dcterms:modified>
</cp:coreProperties>
</file>