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a:srgbClr val="FF99CC"/>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0" autoAdjust="0"/>
    <p:restoredTop sz="94660"/>
  </p:normalViewPr>
  <p:slideViewPr>
    <p:cSldViewPr snapToGrid="0">
      <p:cViewPr>
        <p:scale>
          <a:sx n="100" d="100"/>
          <a:sy n="100" d="100"/>
        </p:scale>
        <p:origin x="-1708"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0BFF82-58C8-4579-A00C-53BD196AD0AC}"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4C979-31EE-4E27-9719-865EE48922E5}" type="slidenum">
              <a:rPr lang="en-GB" smtClean="0"/>
              <a:t>‹#›</a:t>
            </a:fld>
            <a:endParaRPr lang="en-GB"/>
          </a:p>
        </p:txBody>
      </p:sp>
    </p:spTree>
    <p:extLst>
      <p:ext uri="{BB962C8B-B14F-4D97-AF65-F5344CB8AC3E}">
        <p14:creationId xmlns:p14="http://schemas.microsoft.com/office/powerpoint/2010/main" val="3014837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B4C979-31EE-4E27-9719-865EE48922E5}" type="slidenum">
              <a:rPr lang="en-GB" smtClean="0"/>
              <a:t>1</a:t>
            </a:fld>
            <a:endParaRPr lang="en-GB"/>
          </a:p>
        </p:txBody>
      </p:sp>
    </p:spTree>
    <p:extLst>
      <p:ext uri="{BB962C8B-B14F-4D97-AF65-F5344CB8AC3E}">
        <p14:creationId xmlns:p14="http://schemas.microsoft.com/office/powerpoint/2010/main" val="415205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03/07/2026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england.nhs.uk/integratedcare" TargetMode="External"/><Relationship Id="rId13" Type="http://schemas.openxmlformats.org/officeDocument/2006/relationships/hyperlink" Target="https://www.lse.ac.uk/cpec/assets/documents/cpec-working-paper-5.pdf" TargetMode="External"/><Relationship Id="rId3" Type="http://schemas.openxmlformats.org/officeDocument/2006/relationships/image" Target="../media/image1.png"/><Relationship Id="rId7" Type="http://schemas.openxmlformats.org/officeDocument/2006/relationships/hyperlink" Target="https://bmchealthservres.biomedcentral.com/articles/10.1186/s12913-015-0907-z" TargetMode="External"/><Relationship Id="rId12" Type="http://schemas.openxmlformats.org/officeDocument/2006/relationships/hyperlink" Target="https://doi.org/10.3389/fpubh.2023.1286479"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gov.uk/government/statistics/dementia-profile-march-2025-update/dementia-profile-prevalence-and-supporting-well-topics-statistical-commentary-march-2025?utm" TargetMode="External"/><Relationship Id="rId11" Type="http://schemas.openxmlformats.org/officeDocument/2006/relationships/hyperlink" Target="https://www.kingsfund.org.uk/" TargetMode="External"/><Relationship Id="rId5" Type="http://schemas.openxmlformats.org/officeDocument/2006/relationships/hyperlink" Target="https://www.alzheimers.org.uk/what-we-do/policy-and-influencing/local-dementia-statistics" TargetMode="External"/><Relationship Id="rId10" Type="http://schemas.openxmlformats.org/officeDocument/2006/relationships/hyperlink" Target="https://doi.org/10.1016/j.archger.2021.104471" TargetMode="External"/><Relationship Id="rId4" Type="http://schemas.openxmlformats.org/officeDocument/2006/relationships/hyperlink" Target="https://www.alzheimers.org.uk/" TargetMode="External"/><Relationship Id="rId9" Type="http://schemas.openxmlformats.org/officeDocument/2006/relationships/hyperlink" Target="https://bmcmedicine.biomedcentral.com/articles/10.1186/s12916-019-1369-7" TargetMode="External"/><Relationship Id="rId14" Type="http://schemas.openxmlformats.org/officeDocument/2006/relationships/hyperlink" Target="https://www.who.int/publications/i/item/9789240033245?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3E2400-4297-AB24-4305-DB5B26646AAC}"/>
              </a:ext>
            </a:extLst>
          </p:cNvPr>
          <p:cNvSpPr txBox="1"/>
          <p:nvPr/>
        </p:nvSpPr>
        <p:spPr>
          <a:xfrm>
            <a:off x="8504559" y="-1"/>
            <a:ext cx="3651812" cy="2708434"/>
          </a:xfrm>
          <a:prstGeom prst="rect">
            <a:avLst/>
          </a:prstGeom>
          <a:solidFill>
            <a:schemeClr val="bg1"/>
          </a:solidFill>
          <a:ln w="57150">
            <a:solidFill>
              <a:srgbClr val="FF99CC"/>
            </a:solidFill>
          </a:ln>
        </p:spPr>
        <p:txBody>
          <a:bodyPr wrap="square" rtlCol="0">
            <a:spAutoFit/>
          </a:bodyPr>
          <a:lstStyle/>
          <a:p>
            <a:r>
              <a:rPr lang="en-GB" sz="1000" b="1" u="sng" dirty="0">
                <a:latin typeface="Areal"/>
              </a:rPr>
              <a:t>Research Question: </a:t>
            </a:r>
          </a:p>
          <a:p>
            <a:r>
              <a:rPr lang="en-GB" sz="1000" dirty="0">
                <a:latin typeface="Areal"/>
              </a:rPr>
              <a:t>What evidence-based service improvement strategies can enhance integrated care transitions for older adults living with dementia in England?</a:t>
            </a:r>
          </a:p>
          <a:p>
            <a:endParaRPr lang="en-GB" sz="1000" u="sng" dirty="0">
              <a:latin typeface="Areal"/>
            </a:endParaRPr>
          </a:p>
          <a:p>
            <a:r>
              <a:rPr lang="en-GB" sz="1000" b="1" u="sng" dirty="0">
                <a:latin typeface="Areal"/>
              </a:rPr>
              <a:t>Aim</a:t>
            </a:r>
          </a:p>
          <a:p>
            <a:r>
              <a:rPr lang="en-GB" sz="1000" dirty="0">
                <a:latin typeface="Areal"/>
              </a:rPr>
              <a:t>To critically examine barriers and facilitators affecting integrated care transitions for older adults living with dementia in England and identify evidence-based strategies for service improvement. </a:t>
            </a:r>
            <a:endParaRPr lang="en-GB" sz="1000" b="1" dirty="0">
              <a:latin typeface="Areal"/>
            </a:endParaRPr>
          </a:p>
          <a:p>
            <a:r>
              <a:rPr lang="en-GB" sz="1000" b="1" u="sng" dirty="0">
                <a:latin typeface="Areal"/>
              </a:rPr>
              <a:t>Objectives: </a:t>
            </a:r>
          </a:p>
          <a:p>
            <a:pPr marL="171450" indent="-171450">
              <a:buFont typeface="Arial" panose="020B0604020202020204" pitchFamily="34" charset="0"/>
              <a:buChar char="•"/>
            </a:pPr>
            <a:r>
              <a:rPr lang="en-GB" sz="1000" dirty="0">
                <a:latin typeface="Areal"/>
              </a:rPr>
              <a:t>Analyse current approaches to integrated care transitions for older adults living with dementia</a:t>
            </a:r>
            <a:endParaRPr lang="en-GB" sz="1000" dirty="0">
              <a:highlight>
                <a:srgbClr val="FFFF00"/>
              </a:highlight>
              <a:latin typeface="Areal"/>
            </a:endParaRPr>
          </a:p>
          <a:p>
            <a:pPr marL="171450" indent="-171450">
              <a:buFont typeface="Arial" panose="020B0604020202020204" pitchFamily="34" charset="0"/>
              <a:buChar char="•"/>
            </a:pPr>
            <a:r>
              <a:rPr lang="en-GB" sz="1000" dirty="0">
                <a:latin typeface="Areal"/>
              </a:rPr>
              <a:t>Identify barriers to collaboration between healthcare and social care services.</a:t>
            </a:r>
          </a:p>
          <a:p>
            <a:pPr marL="171450" indent="-171450">
              <a:buFont typeface="Arial" panose="020B0604020202020204" pitchFamily="34" charset="0"/>
              <a:buChar char="•"/>
            </a:pPr>
            <a:r>
              <a:rPr lang="en-GB" sz="1000" dirty="0">
                <a:latin typeface="Areal"/>
              </a:rPr>
              <a:t>Explore facilitators and interventions that support effective care transitions</a:t>
            </a:r>
          </a:p>
          <a:p>
            <a:pPr marL="171450" indent="-171450">
              <a:buFont typeface="Arial" panose="020B0604020202020204" pitchFamily="34" charset="0"/>
              <a:buChar char="•"/>
            </a:pPr>
            <a:r>
              <a:rPr lang="en-GB" sz="1000" dirty="0">
                <a:latin typeface="Areal"/>
              </a:rPr>
              <a:t>Provide recommendations for policy, practice and service</a:t>
            </a:r>
          </a:p>
        </p:txBody>
      </p:sp>
      <p:sp>
        <p:nvSpPr>
          <p:cNvPr id="7" name="TextBox 6">
            <a:extLst>
              <a:ext uri="{FF2B5EF4-FFF2-40B4-BE49-F238E27FC236}">
                <a16:creationId xmlns:a16="http://schemas.microsoft.com/office/drawing/2014/main" id="{D605F2DB-1D3E-C146-6381-731DFAC03693}"/>
              </a:ext>
            </a:extLst>
          </p:cNvPr>
          <p:cNvSpPr txBox="1"/>
          <p:nvPr/>
        </p:nvSpPr>
        <p:spPr>
          <a:xfrm>
            <a:off x="2809915" y="1"/>
            <a:ext cx="2749260" cy="5200650"/>
          </a:xfrm>
          <a:prstGeom prst="rect">
            <a:avLst/>
          </a:prstGeom>
          <a:solidFill>
            <a:schemeClr val="bg1"/>
          </a:solidFill>
          <a:ln w="57150">
            <a:solidFill>
              <a:srgbClr val="92D050"/>
            </a:solidFill>
          </a:ln>
        </p:spPr>
        <p:txBody>
          <a:bodyPr wrap="square" rtlCol="0">
            <a:spAutoFit/>
          </a:bodyPr>
          <a:lstStyle/>
          <a:p>
            <a:r>
              <a:rPr lang="en-GB" sz="1100" b="1" u="sng" dirty="0">
                <a:latin typeface="Areal"/>
              </a:rPr>
              <a:t>Introduction</a:t>
            </a:r>
            <a:endParaRPr lang="en-GB" sz="1100" b="1" u="sng" dirty="0"/>
          </a:p>
          <a:p>
            <a:r>
              <a:rPr lang="en-GB" sz="1000" dirty="0">
                <a:latin typeface="Arial" panose="020B0604020202020204" pitchFamily="34" charset="0"/>
                <a:cs typeface="Arial" panose="020B0604020202020204" pitchFamily="34" charset="0"/>
              </a:rPr>
              <a:t>Dementia is a major public health challenge and a leading cause of disability among older adults in the UK (Alzheimer's Society, 2025; </a:t>
            </a:r>
            <a:r>
              <a:rPr lang="en-US" sz="1000" dirty="0">
                <a:latin typeface="Arial" panose="020B0604020202020204" pitchFamily="34" charset="0"/>
                <a:cs typeface="Arial" panose="020B0604020202020204" pitchFamily="34" charset="0"/>
              </a:rPr>
              <a:t>Department of Health and Social Care, 2025; World Health </a:t>
            </a:r>
            <a:r>
              <a:rPr lang="en-US" sz="1000" dirty="0" err="1">
                <a:latin typeface="Arial" panose="020B0604020202020204" pitchFamily="34" charset="0"/>
                <a:cs typeface="Arial" panose="020B0604020202020204" pitchFamily="34" charset="0"/>
              </a:rPr>
              <a:t>Organisation</a:t>
            </a:r>
            <a:r>
              <a:rPr lang="en-US" sz="1000" dirty="0">
                <a:latin typeface="Arial" panose="020B0604020202020204" pitchFamily="34" charset="0"/>
                <a:cs typeface="Arial" panose="020B0604020202020204" pitchFamily="34" charset="0"/>
              </a:rPr>
              <a:t>, 2021</a:t>
            </a:r>
            <a:r>
              <a:rPr lang="en-GB" sz="1000" dirty="0">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 Integrated care involves coordination between hospital, community healthcare and social care services to support continuity of care and reduce avoidable harm (NHS England, 2024; The King’s Fund, 2025; Thomson and Chatterjee, 2024).</a:t>
            </a:r>
          </a:p>
          <a:p>
            <a:pPr algn="ctr"/>
            <a:r>
              <a:rPr lang="en-GB" sz="1000" b="1" u="sng" dirty="0">
                <a:latin typeface="Areal"/>
              </a:rPr>
              <a:t>Rationale</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Despite the policy commitments to integrated care, transitions for older adults living with dementia are fragmented and inconsistent, with poor communication, limited coordination and discontinuity between hospital and community services (Smith </a:t>
            </a:r>
            <a:r>
              <a:rPr lang="en-US" sz="1000" i="1" dirty="0">
                <a:latin typeface="Arial" panose="020B0604020202020204" pitchFamily="34" charset="0"/>
                <a:cs typeface="Arial" panose="020B0604020202020204" pitchFamily="34" charset="0"/>
              </a:rPr>
              <a:t>et al., </a:t>
            </a:r>
            <a:r>
              <a:rPr lang="en-US" sz="1000" dirty="0">
                <a:latin typeface="Arial" panose="020B0604020202020204" pitchFamily="34" charset="0"/>
                <a:cs typeface="Arial" panose="020B0604020202020204" pitchFamily="34" charset="0"/>
              </a:rPr>
              <a:t>2021; Richardson </a:t>
            </a:r>
            <a:r>
              <a:rPr lang="en-US" sz="1000" i="1" dirty="0">
                <a:latin typeface="Arial" panose="020B0604020202020204" pitchFamily="34" charset="0"/>
                <a:cs typeface="Arial" panose="020B0604020202020204" pitchFamily="34" charset="0"/>
              </a:rPr>
              <a:t>et al</a:t>
            </a:r>
            <a:r>
              <a:rPr lang="en-US" sz="1000" dirty="0">
                <a:latin typeface="Arial" panose="020B0604020202020204" pitchFamily="34" charset="0"/>
                <a:cs typeface="Arial" panose="020B0604020202020204" pitchFamily="34" charset="0"/>
              </a:rPr>
              <a:t>., 2019; Thomson and Chatterjee, 2024).</a:t>
            </a:r>
          </a:p>
          <a:p>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Existing</a:t>
            </a:r>
            <a:r>
              <a:rPr lang="en-US" sz="1000" dirty="0">
                <a:latin typeface="Arial" panose="020B0604020202020204" pitchFamily="34" charset="0"/>
                <a:cs typeface="Arial" panose="020B0604020202020204" pitchFamily="34" charset="0"/>
              </a:rPr>
              <a:t> evidence </a:t>
            </a:r>
            <a:r>
              <a:rPr lang="en-GB" sz="1000" dirty="0">
                <a:latin typeface="Arial" panose="020B0604020202020204" pitchFamily="34" charset="0"/>
                <a:cs typeface="Arial" panose="020B0604020202020204" pitchFamily="34" charset="0"/>
              </a:rPr>
              <a:t>identifies</a:t>
            </a:r>
            <a:r>
              <a:rPr lang="en-US" sz="1000" dirty="0">
                <a:latin typeface="Arial" panose="020B0604020202020204" pitchFamily="34" charset="0"/>
                <a:cs typeface="Arial" panose="020B0604020202020204" pitchFamily="34" charset="0"/>
              </a:rPr>
              <a:t> barriers to effective care transitions, but practical service-improvement strategies for integrated dementia care in England remain less clearly synthesized (Browne </a:t>
            </a:r>
            <a:r>
              <a:rPr lang="en-US" sz="1000" i="1" dirty="0">
                <a:latin typeface="Arial" panose="020B0604020202020204" pitchFamily="34" charset="0"/>
                <a:cs typeface="Arial" panose="020B0604020202020204" pitchFamily="34" charset="0"/>
              </a:rPr>
              <a:t>et al</a:t>
            </a:r>
            <a:r>
              <a:rPr lang="en-US" sz="1000" dirty="0">
                <a:latin typeface="Arial" panose="020B0604020202020204" pitchFamily="34" charset="0"/>
                <a:cs typeface="Arial" panose="020B0604020202020204" pitchFamily="34" charset="0"/>
              </a:rPr>
              <a:t>., 2024; Smith </a:t>
            </a:r>
            <a:r>
              <a:rPr lang="en-US" sz="1000" i="1" dirty="0">
                <a:latin typeface="Arial" panose="020B0604020202020204" pitchFamily="34" charset="0"/>
                <a:cs typeface="Arial" panose="020B0604020202020204" pitchFamily="34" charset="0"/>
              </a:rPr>
              <a:t>et al</a:t>
            </a:r>
            <a:r>
              <a:rPr lang="en-US" sz="1000" dirty="0">
                <a:latin typeface="Arial" panose="020B0604020202020204" pitchFamily="34" charset="0"/>
                <a:cs typeface="Arial" panose="020B0604020202020204" pitchFamily="34" charset="0"/>
              </a:rPr>
              <a:t>., 2021; Thomson and Chatterjee, 2024). </a:t>
            </a:r>
          </a:p>
          <a:p>
            <a:r>
              <a:rPr lang="en-US" sz="1000" dirty="0">
                <a:latin typeface="Arial" panose="020B0604020202020204" pitchFamily="34" charset="0"/>
                <a:cs typeface="Arial" panose="020B0604020202020204" pitchFamily="34" charset="0"/>
              </a:rPr>
              <a:t>This study will investigate barriers and facilitators and identify evidence-based strategies to improve integrated care transitions for older adults living with dementia in England.</a:t>
            </a:r>
          </a:p>
        </p:txBody>
      </p:sp>
      <p:sp>
        <p:nvSpPr>
          <p:cNvPr id="10" name="TextBox 9">
            <a:extLst>
              <a:ext uri="{FF2B5EF4-FFF2-40B4-BE49-F238E27FC236}">
                <a16:creationId xmlns:a16="http://schemas.microsoft.com/office/drawing/2014/main" id="{D04F4022-049F-CCD1-CCCA-8124C86922AA}"/>
              </a:ext>
            </a:extLst>
          </p:cNvPr>
          <p:cNvSpPr txBox="1"/>
          <p:nvPr/>
        </p:nvSpPr>
        <p:spPr>
          <a:xfrm>
            <a:off x="5658140" y="13185"/>
            <a:ext cx="2749260" cy="2862322"/>
          </a:xfrm>
          <a:prstGeom prst="rect">
            <a:avLst/>
          </a:prstGeom>
          <a:solidFill>
            <a:schemeClr val="bg1"/>
          </a:solidFill>
          <a:ln w="57150">
            <a:solidFill>
              <a:srgbClr val="7030A0"/>
            </a:solidFill>
          </a:ln>
        </p:spPr>
        <p:txBody>
          <a:bodyPr wrap="square" rtlCol="0">
            <a:spAutoFit/>
          </a:bodyPr>
          <a:lstStyle/>
          <a:p>
            <a:r>
              <a:rPr lang="en-GB" sz="1000" b="1" u="sng" dirty="0">
                <a:latin typeface="Arial" panose="020B0604020202020204" pitchFamily="34" charset="0"/>
                <a:cs typeface="Arial" panose="020B0604020202020204" pitchFamily="34" charset="0"/>
              </a:rPr>
              <a:t>Prevalence</a:t>
            </a:r>
            <a:endParaRPr lang="en-GB" sz="1000" b="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Around 982,000 people live with dementia in the UK, with the number projected to exceed  1.4 million by 2040 (Alzheimer's Society, 2025; Wittenberg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a:t>
            </a:r>
          </a:p>
          <a:p>
            <a:r>
              <a:rPr lang="en-GB" sz="1000" dirty="0">
                <a:latin typeface="Arial" panose="020B0604020202020204" pitchFamily="34" charset="0"/>
                <a:cs typeface="Arial" panose="020B0604020202020204" pitchFamily="34" charset="0"/>
              </a:rPr>
              <a:t>By December 2024, 483,000 people aged 65 or over had a formal dementia diagnosis in England, while diagnosed prevalence across ICB areas ranged from 3.6% to 4.8%, highlighting geographical variation relevant to integrated service planning (Department of Health and Social Care,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Dementia is a leading cause of disability and dependency in later life  and is associated with increased hospitalisation and readmission risks (World Health Organisation, 2021; Shepherd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a:t>
            </a:r>
          </a:p>
        </p:txBody>
      </p:sp>
      <p:sp>
        <p:nvSpPr>
          <p:cNvPr id="11" name="TextBox 10">
            <a:extLst>
              <a:ext uri="{FF2B5EF4-FFF2-40B4-BE49-F238E27FC236}">
                <a16:creationId xmlns:a16="http://schemas.microsoft.com/office/drawing/2014/main" id="{2658A536-D69E-6D29-3758-EEDDBD119594}"/>
              </a:ext>
            </a:extLst>
          </p:cNvPr>
          <p:cNvSpPr txBox="1"/>
          <p:nvPr/>
        </p:nvSpPr>
        <p:spPr>
          <a:xfrm>
            <a:off x="52205" y="1937107"/>
            <a:ext cx="2614797" cy="5016758"/>
          </a:xfrm>
          <a:prstGeom prst="rect">
            <a:avLst/>
          </a:prstGeom>
          <a:solidFill>
            <a:schemeClr val="bg1"/>
          </a:solidFill>
          <a:ln w="57150">
            <a:solidFill>
              <a:srgbClr val="FFFF00"/>
            </a:solidFill>
          </a:ln>
        </p:spPr>
        <p:txBody>
          <a:bodyPr wrap="square" rtlCol="0">
            <a:spAutoFit/>
          </a:bodyPr>
          <a:lstStyle/>
          <a:p>
            <a:r>
              <a:rPr lang="en-GB" sz="1000" b="1" u="sng" dirty="0">
                <a:latin typeface="Arial" panose="020B0604020202020204" pitchFamily="34" charset="0"/>
                <a:cs typeface="Arial" panose="020B0604020202020204" pitchFamily="34" charset="0"/>
              </a:rPr>
              <a:t>Key Challenges:</a:t>
            </a:r>
          </a:p>
          <a:p>
            <a:endParaRPr lang="en-GB" sz="10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Dementia costs the UK economy over £25 billion annually  (Alzheimer's Society, 2025).</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Fragmented health and social care services (Smith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2021; Thomson and Chatterjee, 2024).</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Poor communication and information sharing between providers  (Kable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2015; Thomson and Chatterjee, 2024).</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Delayed discharge planning &amp; Limited involvement of carers and families (Duah-Owusu White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2023; Richardson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 Stockwell-Smith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2018).</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Higher risk of hospital readmission and poorer patient outcomes (Shepherd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2019; Browne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2024).</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Reduced quality of life and disrupted continuity of care (Richardson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 Smith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2021)</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Increased caregiver burden and stress &amp; difficulties navigating complex services (Smith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2021; Browne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2024).</a:t>
            </a:r>
          </a:p>
        </p:txBody>
      </p:sp>
      <p:sp>
        <p:nvSpPr>
          <p:cNvPr id="12" name="TextBox 11">
            <a:extLst>
              <a:ext uri="{FF2B5EF4-FFF2-40B4-BE49-F238E27FC236}">
                <a16:creationId xmlns:a16="http://schemas.microsoft.com/office/drawing/2014/main" id="{64EC8AC2-5FCA-A058-7DB4-BC8C2FE61A5C}"/>
              </a:ext>
            </a:extLst>
          </p:cNvPr>
          <p:cNvSpPr txBox="1"/>
          <p:nvPr/>
        </p:nvSpPr>
        <p:spPr>
          <a:xfrm>
            <a:off x="5658140" y="2875507"/>
            <a:ext cx="2079341" cy="4093428"/>
          </a:xfrm>
          <a:prstGeom prst="rect">
            <a:avLst/>
          </a:prstGeom>
          <a:solidFill>
            <a:schemeClr val="bg1"/>
          </a:solidFill>
          <a:ln w="57150">
            <a:solidFill>
              <a:srgbClr val="FF6600"/>
            </a:solidFill>
          </a:ln>
        </p:spPr>
        <p:txBody>
          <a:bodyPr wrap="square" rtlCol="0">
            <a:spAutoFit/>
          </a:bodyPr>
          <a:lstStyle/>
          <a:p>
            <a:pPr algn="ctr"/>
            <a:r>
              <a:rPr lang="en-GB" sz="1000" b="1" u="sng" dirty="0">
                <a:latin typeface="Arial" panose="020B0604020202020204" pitchFamily="34" charset="0"/>
                <a:cs typeface="Arial" panose="020B0604020202020204" pitchFamily="34" charset="0"/>
              </a:rPr>
              <a:t>Research Impact</a:t>
            </a:r>
          </a:p>
          <a:p>
            <a:pPr marL="171450" indent="-171450">
              <a:buFont typeface="Arial" panose="020B0604020202020204" pitchFamily="34" charset="0"/>
              <a:buChar char="•"/>
            </a:pPr>
            <a:r>
              <a:rPr lang="en-GB" sz="1000" b="1" dirty="0">
                <a:latin typeface="Arial" panose="020B0604020202020204" pitchFamily="34" charset="0"/>
                <a:cs typeface="Arial" panose="020B0604020202020204" pitchFamily="34" charset="0"/>
              </a:rPr>
              <a:t>Service Users</a:t>
            </a:r>
            <a:r>
              <a:rPr lang="en-GB" sz="1000" dirty="0">
                <a:latin typeface="Arial" panose="020B0604020202020204" pitchFamily="34" charset="0"/>
                <a:cs typeface="Arial" panose="020B0604020202020204" pitchFamily="34" charset="0"/>
              </a:rPr>
              <a:t>: Improved continuity of care, better quality of life, lower avoidable hospital readmissions (Richardson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2019; Smith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2021)</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1" dirty="0">
                <a:latin typeface="Arial" panose="020B0604020202020204" pitchFamily="34" charset="0"/>
                <a:cs typeface="Arial" panose="020B0604020202020204" pitchFamily="34" charset="0"/>
              </a:rPr>
              <a:t>Family Carers</a:t>
            </a:r>
            <a:r>
              <a:rPr lang="en-GB" sz="1000" dirty="0">
                <a:latin typeface="Arial" panose="020B0604020202020204" pitchFamily="34" charset="0"/>
                <a:cs typeface="Arial" panose="020B0604020202020204" pitchFamily="34" charset="0"/>
              </a:rPr>
              <a:t>: more involved in care planning &amp; support for transitions (Browne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2024)</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1" dirty="0">
                <a:latin typeface="Arial" panose="020B0604020202020204" pitchFamily="34" charset="0"/>
                <a:cs typeface="Arial" panose="020B0604020202020204" pitchFamily="34" charset="0"/>
              </a:rPr>
              <a:t>Health &amp; Social Care Professionals:</a:t>
            </a:r>
            <a:r>
              <a:rPr lang="en-GB" sz="1000" dirty="0">
                <a:latin typeface="Arial" panose="020B0604020202020204" pitchFamily="34" charset="0"/>
                <a:cs typeface="Arial" panose="020B0604020202020204" pitchFamily="34" charset="0"/>
              </a:rPr>
              <a:t> Enhanced multidisciplinary collaboration (The King's Fund, 2025; CQC, 2024) </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1" dirty="0">
                <a:latin typeface="Arial" panose="020B0604020202020204" pitchFamily="34" charset="0"/>
                <a:cs typeface="Arial" panose="020B0604020202020204" pitchFamily="34" charset="0"/>
              </a:rPr>
              <a:t>Policy &amp; Practice:  </a:t>
            </a:r>
            <a:r>
              <a:rPr lang="en-GB" sz="1000" dirty="0">
                <a:latin typeface="Arial" panose="020B0604020202020204" pitchFamily="34" charset="0"/>
                <a:cs typeface="Arial" panose="020B0604020202020204" pitchFamily="34" charset="0"/>
              </a:rPr>
              <a:t>May inform NHS priorities, integrated care system and quality-improvement initiatives ( NHS England, 2024; The King’s Fund, 2025; CQC, 2024)</a:t>
            </a:r>
          </a:p>
        </p:txBody>
      </p:sp>
      <p:pic>
        <p:nvPicPr>
          <p:cNvPr id="6" name="Picture 5">
            <a:extLst>
              <a:ext uri="{FF2B5EF4-FFF2-40B4-BE49-F238E27FC236}">
                <a16:creationId xmlns:a16="http://schemas.microsoft.com/office/drawing/2014/main" id="{DB83F251-85D2-977E-C418-90C42F8D7A36}"/>
              </a:ext>
            </a:extLst>
          </p:cNvPr>
          <p:cNvPicPr>
            <a:picLocks noChangeAspect="1"/>
          </p:cNvPicPr>
          <p:nvPr/>
        </p:nvPicPr>
        <p:blipFill>
          <a:blip r:embed="rId3"/>
          <a:stretch>
            <a:fillRect/>
          </a:stretch>
        </p:blipFill>
        <p:spPr>
          <a:xfrm>
            <a:off x="2765967" y="5304221"/>
            <a:ext cx="2840457" cy="1164960"/>
          </a:xfrm>
          <a:prstGeom prst="rect">
            <a:avLst/>
          </a:prstGeom>
        </p:spPr>
      </p:pic>
      <p:sp>
        <p:nvSpPr>
          <p:cNvPr id="15" name="TextBox 14">
            <a:extLst>
              <a:ext uri="{FF2B5EF4-FFF2-40B4-BE49-F238E27FC236}">
                <a16:creationId xmlns:a16="http://schemas.microsoft.com/office/drawing/2014/main" id="{1CB2F515-B112-C7A3-A967-306C2D82AD92}"/>
              </a:ext>
            </a:extLst>
          </p:cNvPr>
          <p:cNvSpPr txBox="1"/>
          <p:nvPr/>
        </p:nvSpPr>
        <p:spPr>
          <a:xfrm>
            <a:off x="2757277" y="6419722"/>
            <a:ext cx="2849147" cy="553998"/>
          </a:xfrm>
          <a:prstGeom prst="rect">
            <a:avLst/>
          </a:prstGeom>
          <a:noFill/>
          <a:ln w="57150">
            <a:solidFill>
              <a:schemeClr val="accent5">
                <a:lumMod val="60000"/>
                <a:lumOff val="40000"/>
              </a:schemeClr>
            </a:solidFill>
          </a:ln>
        </p:spPr>
        <p:txBody>
          <a:bodyPr wrap="square">
            <a:spAutoFit/>
          </a:bodyPr>
          <a:lstStyle/>
          <a:p>
            <a:r>
              <a:rPr lang="en-GB" sz="1000" dirty="0">
                <a:latin typeface="Arial" panose="020B0604020202020204" pitchFamily="34" charset="0"/>
                <a:cs typeface="Arial" panose="020B0604020202020204" pitchFamily="34" charset="0"/>
              </a:rPr>
              <a:t>Figure 1: Projected number of people with dementia in the UK, 2019-2040 (Wittenberg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a:t>
            </a:r>
          </a:p>
        </p:txBody>
      </p:sp>
      <p:sp>
        <p:nvSpPr>
          <p:cNvPr id="17" name="TextBox 16">
            <a:extLst>
              <a:ext uri="{FF2B5EF4-FFF2-40B4-BE49-F238E27FC236}">
                <a16:creationId xmlns:a16="http://schemas.microsoft.com/office/drawing/2014/main" id="{32CDA247-18D0-C962-6740-9AF36CC35F42}"/>
              </a:ext>
            </a:extLst>
          </p:cNvPr>
          <p:cNvSpPr txBox="1"/>
          <p:nvPr/>
        </p:nvSpPr>
        <p:spPr>
          <a:xfrm>
            <a:off x="54226" y="13185"/>
            <a:ext cx="2614797" cy="854080"/>
          </a:xfrm>
          <a:prstGeom prst="rect">
            <a:avLst/>
          </a:prstGeom>
          <a:noFill/>
          <a:ln w="57150">
            <a:solidFill>
              <a:schemeClr val="tx2">
                <a:lumMod val="50000"/>
                <a:lumOff val="50000"/>
              </a:schemeClr>
            </a:solidFill>
          </a:ln>
        </p:spPr>
        <p:txBody>
          <a:bodyPr wrap="square" rtlCol="0">
            <a:spAutoFit/>
          </a:bodyPr>
          <a:lstStyle/>
          <a:p>
            <a:pPr>
              <a:lnSpc>
                <a:spcPct val="90000"/>
              </a:lnSpc>
              <a:spcBef>
                <a:spcPct val="0"/>
              </a:spcBef>
              <a:spcAft>
                <a:spcPts val="600"/>
              </a:spcAft>
            </a:pPr>
            <a:r>
              <a:rPr lang="en-US" sz="1100" b="1" dirty="0">
                <a:latin typeface="Areal"/>
                <a:cs typeface="Arial" panose="020B0604020202020204" pitchFamily="34" charset="0"/>
              </a:rPr>
              <a:t>‘’Research Title:’’ </a:t>
            </a:r>
            <a:r>
              <a:rPr lang="en-US" sz="1100" b="1" dirty="0">
                <a:latin typeface="Areal"/>
              </a:rPr>
              <a:t>Improving Integrated Care Transitions for Older Adults Living with Dementia in England: Barriers, Facilitators and Service Improvement Strategies</a:t>
            </a:r>
            <a:r>
              <a:rPr lang="en-US" sz="1050" b="1" dirty="0">
                <a:latin typeface="Areal"/>
              </a:rPr>
              <a:t>  </a:t>
            </a:r>
            <a:endParaRPr lang="en-US" sz="1100" b="1" dirty="0">
              <a:latin typeface="Areal"/>
            </a:endParaRPr>
          </a:p>
        </p:txBody>
      </p:sp>
      <p:sp>
        <p:nvSpPr>
          <p:cNvPr id="20" name="Rectangle: Rounded Corners 4">
            <a:extLst>
              <a:ext uri="{FF2B5EF4-FFF2-40B4-BE49-F238E27FC236}">
                <a16:creationId xmlns:a16="http://schemas.microsoft.com/office/drawing/2014/main" id="{A7D3EFDE-8176-B1E1-39F8-9D573C465142}"/>
              </a:ext>
            </a:extLst>
          </p:cNvPr>
          <p:cNvSpPr txBox="1"/>
          <p:nvPr/>
        </p:nvSpPr>
        <p:spPr>
          <a:xfrm>
            <a:off x="7645400" y="2847251"/>
            <a:ext cx="4510971" cy="3997564"/>
          </a:xfrm>
          <a:prstGeom prst="rect">
            <a:avLst/>
          </a:prstGeom>
          <a:ln w="57150">
            <a:solidFill>
              <a:schemeClr val="accent4">
                <a:lumMod val="60000"/>
                <a:lumOff val="40000"/>
              </a:schemeClr>
            </a:solidFill>
          </a:ln>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2" spcCol="1270" anchor="t" anchorCtr="0">
            <a:noAutofit/>
          </a:bodyPr>
          <a:lstStyle/>
          <a:p>
            <a:pPr marL="0" lvl="0" indent="0" algn="ctr" defTabSz="355600">
              <a:lnSpc>
                <a:spcPct val="90000"/>
              </a:lnSpc>
              <a:spcBef>
                <a:spcPct val="0"/>
              </a:spcBef>
              <a:spcAft>
                <a:spcPct val="35000"/>
              </a:spcAft>
              <a:buNone/>
            </a:pPr>
            <a:r>
              <a:rPr lang="en-US" sz="900" b="1" u="sng" kern="1200" dirty="0">
                <a:solidFill>
                  <a:schemeClr val="tx1"/>
                </a:solidFill>
                <a:latin typeface="Arial" panose="020B0604020202020204" pitchFamily="34" charset="0"/>
                <a:cs typeface="Arial" panose="020B0604020202020204" pitchFamily="34" charset="0"/>
              </a:rPr>
              <a:t>References</a:t>
            </a:r>
            <a:endParaRPr lang="en-US" sz="800" kern="1200" dirty="0">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Alzheimer’s Society (2025). </a:t>
            </a:r>
            <a:r>
              <a:rPr lang="en-GB" sz="600" i="1" kern="1200" dirty="0">
                <a:solidFill>
                  <a:schemeClr val="tx1"/>
                </a:solidFill>
                <a:latin typeface="Arial" panose="020B0604020202020204" pitchFamily="34" charset="0"/>
                <a:cs typeface="Arial" panose="020B0604020202020204" pitchFamily="34" charset="0"/>
              </a:rPr>
              <a:t>Dementia UK: Statistics and Facts</a:t>
            </a:r>
            <a:r>
              <a:rPr lang="en-GB" sz="600" kern="1200" dirty="0">
                <a:solidFill>
                  <a:schemeClr val="tx1"/>
                </a:solidFill>
                <a:latin typeface="Arial" panose="020B0604020202020204" pitchFamily="34" charset="0"/>
                <a:cs typeface="Arial" panose="020B0604020202020204" pitchFamily="34" charset="0"/>
              </a:rPr>
              <a:t>. London: Alzheimer’s Society. Available at: </a:t>
            </a:r>
            <a:r>
              <a:rPr lang="en-GB" sz="600" kern="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https://www.alzheimers.org.uk</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Alzheimer’s Society (2025) </a:t>
            </a:r>
            <a:r>
              <a:rPr lang="en-GB" sz="600" i="1" kern="1200" dirty="0">
                <a:solidFill>
                  <a:schemeClr val="tx1"/>
                </a:solidFill>
                <a:latin typeface="Arial" panose="020B0604020202020204" pitchFamily="34" charset="0"/>
                <a:cs typeface="Arial" panose="020B0604020202020204" pitchFamily="34" charset="0"/>
              </a:rPr>
              <a:t>Local Dementia Statistics</a:t>
            </a:r>
            <a:r>
              <a:rPr lang="en-GB" sz="600" kern="1200" dirty="0">
                <a:solidFill>
                  <a:schemeClr val="tx1"/>
                </a:solidFill>
                <a:latin typeface="Arial" panose="020B0604020202020204" pitchFamily="34" charset="0"/>
                <a:cs typeface="Arial" panose="020B0604020202020204" pitchFamily="34" charset="0"/>
              </a:rPr>
              <a:t>. London: Alzheimer’s Society. Available at: </a:t>
            </a:r>
            <a:r>
              <a:rPr lang="en-GB" sz="600" kern="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https://www.alzheimers.org.uk/what-we-do/policy-and-influencing/local-dementia-statistics</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US" sz="600" kern="1200" dirty="0">
                <a:solidFill>
                  <a:schemeClr val="tx1"/>
                </a:solidFill>
                <a:latin typeface="Arial" panose="020B0604020202020204" pitchFamily="34" charset="0"/>
                <a:cs typeface="Arial" panose="020B0604020202020204" pitchFamily="34" charset="0"/>
              </a:rPr>
              <a:t>Browne, B., Ali, K., Ford, E. and Tabet, N. (2024) ‘Determinants of hospital readmissions in older people with dementia: a narrative review</a:t>
            </a:r>
            <a:r>
              <a:rPr lang="en-US" sz="600" i="1" kern="1200" dirty="0">
                <a:solidFill>
                  <a:schemeClr val="tx1"/>
                </a:solidFill>
                <a:latin typeface="Arial" panose="020B0604020202020204" pitchFamily="34" charset="0"/>
                <a:cs typeface="Arial" panose="020B0604020202020204" pitchFamily="34" charset="0"/>
              </a:rPr>
              <a:t>’, BMC Geriatrics</a:t>
            </a:r>
            <a:r>
              <a:rPr lang="en-US" sz="600" kern="1200" dirty="0">
                <a:solidFill>
                  <a:schemeClr val="tx1"/>
                </a:solidFill>
                <a:latin typeface="Arial" panose="020B0604020202020204" pitchFamily="34" charset="0"/>
                <a:cs typeface="Arial" panose="020B0604020202020204" pitchFamily="34" charset="0"/>
              </a:rPr>
              <a:t>, 24, 336. Available at: https://doi.org/10.1186/s12877-024-04905-6 (Accessed: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US" sz="600" kern="1200" dirty="0">
                <a:solidFill>
                  <a:schemeClr val="tx1"/>
                </a:solidFill>
                <a:latin typeface="Arial" panose="020B0604020202020204" pitchFamily="34" charset="0"/>
                <a:cs typeface="Arial" panose="020B0604020202020204" pitchFamily="34" charset="0"/>
              </a:rPr>
              <a:t>Care Quality Commission (2024) </a:t>
            </a:r>
            <a:r>
              <a:rPr lang="en-US" sz="600" i="1" kern="1200" dirty="0">
                <a:solidFill>
                  <a:schemeClr val="tx1"/>
                </a:solidFill>
                <a:latin typeface="Arial" panose="020B0604020202020204" pitchFamily="34" charset="0"/>
                <a:cs typeface="Arial" panose="020B0604020202020204" pitchFamily="34" charset="0"/>
              </a:rPr>
              <a:t>The State of Health Care and Adult Social Care in England 2023/24.</a:t>
            </a:r>
            <a:r>
              <a:rPr lang="en-US" sz="600" kern="1200" dirty="0">
                <a:solidFill>
                  <a:schemeClr val="tx1"/>
                </a:solidFill>
                <a:latin typeface="Arial" panose="020B0604020202020204" pitchFamily="34" charset="0"/>
                <a:cs typeface="Arial" panose="020B0604020202020204" pitchFamily="34" charset="0"/>
              </a:rPr>
              <a:t> Newcastle upon Tyne: Care Quality Commission. Available at: https://www.cqc.org.uk/publications/major-report/state-care/2023-2024/areas-of-concern/dementia (Accessed: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US" sz="600" kern="1200" dirty="0">
                <a:solidFill>
                  <a:schemeClr val="tx1"/>
                </a:solidFill>
                <a:latin typeface="Arial" panose="020B0604020202020204" pitchFamily="34" charset="0"/>
                <a:cs typeface="Arial" panose="020B0604020202020204" pitchFamily="34" charset="0"/>
              </a:rPr>
              <a:t>Department of Health and Social Care (2025) </a:t>
            </a:r>
            <a:r>
              <a:rPr lang="en-US" sz="600" i="1" kern="1200" dirty="0">
                <a:solidFill>
                  <a:schemeClr val="tx1"/>
                </a:solidFill>
                <a:latin typeface="Arial" panose="020B0604020202020204" pitchFamily="34" charset="0"/>
                <a:cs typeface="Arial" panose="020B0604020202020204" pitchFamily="34" charset="0"/>
              </a:rPr>
              <a:t>Dementia Profile: Prevalence and Supporting Well Topics Statistical Commentary, March 2025</a:t>
            </a:r>
            <a:r>
              <a:rPr lang="en-US" sz="600" kern="1200" dirty="0">
                <a:solidFill>
                  <a:schemeClr val="tx1"/>
                </a:solidFill>
                <a:latin typeface="Arial" panose="020B0604020202020204" pitchFamily="34" charset="0"/>
                <a:cs typeface="Arial" panose="020B0604020202020204" pitchFamily="34" charset="0"/>
              </a:rPr>
              <a:t>. London</a:t>
            </a:r>
            <a:r>
              <a:rPr lang="en-US" sz="600" i="1" kern="1200" dirty="0">
                <a:solidFill>
                  <a:schemeClr val="tx1"/>
                </a:solidFill>
                <a:latin typeface="Arial" panose="020B0604020202020204" pitchFamily="34" charset="0"/>
                <a:cs typeface="Arial" panose="020B0604020202020204" pitchFamily="34" charset="0"/>
              </a:rPr>
              <a:t>: GOV.UK. </a:t>
            </a:r>
            <a:r>
              <a:rPr lang="en-US" sz="600" kern="1200" dirty="0">
                <a:solidFill>
                  <a:schemeClr val="tx1"/>
                </a:solidFill>
                <a:latin typeface="Arial" panose="020B0604020202020204" pitchFamily="34" charset="0"/>
                <a:cs typeface="Arial" panose="020B0604020202020204" pitchFamily="34" charset="0"/>
              </a:rPr>
              <a:t>Available at: </a:t>
            </a:r>
            <a:r>
              <a:rPr lang="en-US" sz="600" kern="1200" dirty="0">
                <a:solidFill>
                  <a:schemeClr val="tx1"/>
                </a:solidFill>
                <a:latin typeface="Arial" panose="020B0604020202020204" pitchFamily="34" charset="0"/>
                <a:cs typeface="Arial" panose="020B0604020202020204" pitchFamily="34" charset="0"/>
                <a:hlinkClick r:id="rId6"/>
              </a:rPr>
              <a:t>https://www.gov.uk/government/statistics/dementia-profile-march-2025-update/dementia-profile-prevalence-and-supporting-well-topics-statistical-commentary-march-2025?utm</a:t>
            </a:r>
            <a:r>
              <a:rPr lang="en-US" sz="600" kern="1200" dirty="0">
                <a:solidFill>
                  <a:schemeClr val="tx1"/>
                </a:solidFill>
                <a:latin typeface="Arial" panose="020B0604020202020204" pitchFamily="34" charset="0"/>
                <a:cs typeface="Arial" panose="020B0604020202020204" pitchFamily="34" charset="0"/>
              </a:rPr>
              <a:t>(Accessed: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Duah-Owusu White, M., Kelly, F., Vassallo, M. and Nyman, S.R. (2023) ‘Understanding the hospital discharge planning process for medical patients with dementia’, </a:t>
            </a:r>
            <a:r>
              <a:rPr lang="en-GB" sz="600" i="1" kern="1200" dirty="0">
                <a:solidFill>
                  <a:schemeClr val="tx1"/>
                </a:solidFill>
                <a:latin typeface="Arial" panose="020B0604020202020204" pitchFamily="34" charset="0"/>
                <a:cs typeface="Arial" panose="020B0604020202020204" pitchFamily="34" charset="0"/>
              </a:rPr>
              <a:t>Contemporary Nurse</a:t>
            </a:r>
            <a:r>
              <a:rPr lang="en-GB" sz="600" kern="1200" dirty="0">
                <a:solidFill>
                  <a:schemeClr val="tx1"/>
                </a:solidFill>
                <a:latin typeface="Arial" panose="020B0604020202020204" pitchFamily="34" charset="0"/>
                <a:cs typeface="Arial" panose="020B0604020202020204" pitchFamily="34" charset="0"/>
              </a:rPr>
              <a:t>, 59(4–5), pp. 323–333. Available at: https://doi.org/10.1080/10376178.2023.2266530 (Accessed: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Kable, A., Chenoweth, L., Pond, D. and </a:t>
            </a:r>
            <a:r>
              <a:rPr lang="en-GB" sz="600" kern="1200" dirty="0" err="1">
                <a:solidFill>
                  <a:schemeClr val="tx1"/>
                </a:solidFill>
                <a:latin typeface="Arial" panose="020B0604020202020204" pitchFamily="34" charset="0"/>
                <a:cs typeface="Arial" panose="020B0604020202020204" pitchFamily="34" charset="0"/>
              </a:rPr>
              <a:t>Hullick</a:t>
            </a:r>
            <a:r>
              <a:rPr lang="en-GB" sz="600" kern="1200" dirty="0">
                <a:solidFill>
                  <a:schemeClr val="tx1"/>
                </a:solidFill>
                <a:latin typeface="Arial" panose="020B0604020202020204" pitchFamily="34" charset="0"/>
                <a:cs typeface="Arial" panose="020B0604020202020204" pitchFamily="34" charset="0"/>
              </a:rPr>
              <a:t>, C. (2015) ‘Health professionals’ views on system failures in transitional care for dementia patients and their caregivers: A qualitative descriptive study’, </a:t>
            </a:r>
            <a:r>
              <a:rPr lang="en-GB" sz="600" i="1" kern="1200" dirty="0">
                <a:solidFill>
                  <a:schemeClr val="tx1"/>
                </a:solidFill>
                <a:latin typeface="Arial" panose="020B0604020202020204" pitchFamily="34" charset="0"/>
                <a:cs typeface="Arial" panose="020B0604020202020204" pitchFamily="34" charset="0"/>
              </a:rPr>
              <a:t>BMC Health Services Research</a:t>
            </a:r>
            <a:r>
              <a:rPr lang="en-GB" sz="600" kern="1200" dirty="0">
                <a:solidFill>
                  <a:schemeClr val="tx1"/>
                </a:solidFill>
                <a:latin typeface="Arial" panose="020B0604020202020204" pitchFamily="34" charset="0"/>
                <a:cs typeface="Arial" panose="020B0604020202020204" pitchFamily="34" charset="0"/>
              </a:rPr>
              <a:t>, 15(1), pp. 1–11. Available at: </a:t>
            </a:r>
            <a:r>
              <a:rPr lang="en-GB" sz="600" kern="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https://bmchealthservres.biomedcentral.com/articles/10.1186/s12913-015-0907-z</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NHS England (2024) </a:t>
            </a:r>
            <a:r>
              <a:rPr lang="en-GB" sz="600" i="1" kern="1200" dirty="0">
                <a:solidFill>
                  <a:schemeClr val="tx1"/>
                </a:solidFill>
                <a:latin typeface="Arial" panose="020B0604020202020204" pitchFamily="34" charset="0"/>
                <a:cs typeface="Arial" panose="020B0604020202020204" pitchFamily="34" charset="0"/>
              </a:rPr>
              <a:t>Integrated Care Systems: Design Framework and Implementation Guidance</a:t>
            </a:r>
            <a:r>
              <a:rPr lang="en-GB" sz="600" kern="1200" dirty="0">
                <a:solidFill>
                  <a:schemeClr val="tx1"/>
                </a:solidFill>
                <a:latin typeface="Arial" panose="020B0604020202020204" pitchFamily="34" charset="0"/>
                <a:cs typeface="Arial" panose="020B0604020202020204" pitchFamily="34" charset="0"/>
              </a:rPr>
              <a:t>. London: NHS England. Available at: </a:t>
            </a:r>
            <a:r>
              <a:rPr lang="en-GB" sz="600" kern="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https://www.england.nhs.uk/integratedcare</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US" sz="600" kern="1200" dirty="0">
                <a:solidFill>
                  <a:schemeClr val="tx1"/>
                </a:solidFill>
                <a:latin typeface="Arial" panose="020B0604020202020204" pitchFamily="34" charset="0"/>
                <a:cs typeface="Arial" panose="020B0604020202020204" pitchFamily="34" charset="0"/>
              </a:rPr>
              <a:t>Richardson, A., Blenkinsopp, A., Downs, M. and Lord, K. (2019) ‘Stakeholder perspectives of care for people living with dementia moving from hospital to care facilities in the community: a systematic review’, </a:t>
            </a:r>
            <a:r>
              <a:rPr lang="en-US" sz="600" i="1" kern="1200" dirty="0">
                <a:solidFill>
                  <a:schemeClr val="tx1"/>
                </a:solidFill>
                <a:latin typeface="Arial" panose="020B0604020202020204" pitchFamily="34" charset="0"/>
                <a:cs typeface="Arial" panose="020B0604020202020204" pitchFamily="34" charset="0"/>
              </a:rPr>
              <a:t>BMC Geriatrics,</a:t>
            </a:r>
            <a:r>
              <a:rPr lang="en-US" sz="600" kern="1200" dirty="0">
                <a:solidFill>
                  <a:schemeClr val="tx1"/>
                </a:solidFill>
                <a:latin typeface="Arial" panose="020B0604020202020204" pitchFamily="34" charset="0"/>
                <a:cs typeface="Arial" panose="020B0604020202020204" pitchFamily="34" charset="0"/>
              </a:rPr>
              <a:t> 19, 202. Available at: https://doi.org/10.1186/s12877-019-1220-1 (Accessed: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Shepherd, H., Livingston, G., Chan, J. and </a:t>
            </a:r>
            <a:r>
              <a:rPr lang="en-GB" sz="600" kern="1200" dirty="0" err="1">
                <a:solidFill>
                  <a:schemeClr val="tx1"/>
                </a:solidFill>
                <a:latin typeface="Arial" panose="020B0604020202020204" pitchFamily="34" charset="0"/>
                <a:cs typeface="Arial" panose="020B0604020202020204" pitchFamily="34" charset="0"/>
              </a:rPr>
              <a:t>Sommerlad</a:t>
            </a:r>
            <a:r>
              <a:rPr lang="en-GB" sz="600" kern="1200" dirty="0">
                <a:solidFill>
                  <a:schemeClr val="tx1"/>
                </a:solidFill>
                <a:latin typeface="Arial" panose="020B0604020202020204" pitchFamily="34" charset="0"/>
                <a:cs typeface="Arial" panose="020B0604020202020204" pitchFamily="34" charset="0"/>
              </a:rPr>
              <a:t>, A. (2019) ‘Hospitalisation rates and predictors for individuals with dementia: A systematic review and meta-analysis’, </a:t>
            </a:r>
            <a:r>
              <a:rPr lang="en-GB" sz="600" i="1" kern="1200" dirty="0">
                <a:solidFill>
                  <a:schemeClr val="tx1"/>
                </a:solidFill>
                <a:latin typeface="Arial" panose="020B0604020202020204" pitchFamily="34" charset="0"/>
                <a:cs typeface="Arial" panose="020B0604020202020204" pitchFamily="34" charset="0"/>
              </a:rPr>
              <a:t>BMC Medicine</a:t>
            </a:r>
            <a:r>
              <a:rPr lang="en-GB" sz="600" kern="1200" dirty="0">
                <a:solidFill>
                  <a:schemeClr val="tx1"/>
                </a:solidFill>
                <a:latin typeface="Arial" panose="020B0604020202020204" pitchFamily="34" charset="0"/>
                <a:cs typeface="Arial" panose="020B0604020202020204" pitchFamily="34" charset="0"/>
              </a:rPr>
              <a:t>, 17(1), pp. 1–13. Available at: </a:t>
            </a:r>
            <a:r>
              <a:rPr lang="en-GB" sz="600" kern="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https://bmcmedicine.biomedcentral.com/articles/10.1186/s12916-019-1369-7</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Smith, R., Martin, A., Wright, T., Hulbert, S. and </a:t>
            </a:r>
            <a:r>
              <a:rPr lang="en-GB" sz="600" kern="1200" dirty="0" err="1">
                <a:solidFill>
                  <a:schemeClr val="tx1"/>
                </a:solidFill>
                <a:latin typeface="Arial" panose="020B0604020202020204" pitchFamily="34" charset="0"/>
                <a:cs typeface="Arial" panose="020B0604020202020204" pitchFamily="34" charset="0"/>
              </a:rPr>
              <a:t>Hatzidimitriadou</a:t>
            </a:r>
            <a:r>
              <a:rPr lang="en-GB" sz="600" kern="1200" dirty="0">
                <a:solidFill>
                  <a:schemeClr val="tx1"/>
                </a:solidFill>
                <a:latin typeface="Arial" panose="020B0604020202020204" pitchFamily="34" charset="0"/>
                <a:cs typeface="Arial" panose="020B0604020202020204" pitchFamily="34" charset="0"/>
              </a:rPr>
              <a:t>, E. (2021) ‘Integrated dementia care: A qualitative evidence synthesis of the experiences of people living with dementia, informal carers and healthcare professionals’, </a:t>
            </a:r>
            <a:r>
              <a:rPr lang="en-GB" sz="600" i="1" kern="1200" dirty="0">
                <a:solidFill>
                  <a:schemeClr val="tx1"/>
                </a:solidFill>
                <a:latin typeface="Arial" panose="020B0604020202020204" pitchFamily="34" charset="0"/>
                <a:cs typeface="Arial" panose="020B0604020202020204" pitchFamily="34" charset="0"/>
              </a:rPr>
              <a:t>Archives of Gerontology and Geriatrics</a:t>
            </a:r>
            <a:r>
              <a:rPr lang="en-GB" sz="600" kern="1200" dirty="0">
                <a:solidFill>
                  <a:schemeClr val="tx1"/>
                </a:solidFill>
                <a:latin typeface="Arial" panose="020B0604020202020204" pitchFamily="34" charset="0"/>
                <a:cs typeface="Arial" panose="020B0604020202020204" pitchFamily="34" charset="0"/>
              </a:rPr>
              <a:t>, 97, 104471. Available at: </a:t>
            </a:r>
            <a:r>
              <a:rPr lang="en-GB" sz="600" kern="1200" dirty="0">
                <a:solidFill>
                  <a:schemeClr val="tx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https://doi.org/10.1016/j.archger.2021.104471</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Stockwell-Smith, G., Moyle, W., Marshall, A.P., Argo, A., Brown, L., Howe, S., Layton, K., Naidoo, O., Santoso, Y., Soleil-</a:t>
            </a:r>
            <a:r>
              <a:rPr lang="en-GB" sz="600" kern="1200" dirty="0" err="1">
                <a:solidFill>
                  <a:schemeClr val="tx1"/>
                </a:solidFill>
                <a:latin typeface="Arial" panose="020B0604020202020204" pitchFamily="34" charset="0"/>
                <a:cs typeface="Arial" panose="020B0604020202020204" pitchFamily="34" charset="0"/>
              </a:rPr>
              <a:t>Moudiky</a:t>
            </a:r>
            <a:r>
              <a:rPr lang="en-GB" sz="600" kern="1200" dirty="0">
                <a:solidFill>
                  <a:schemeClr val="tx1"/>
                </a:solidFill>
                <a:latin typeface="Arial" panose="020B0604020202020204" pitchFamily="34" charset="0"/>
                <a:cs typeface="Arial" panose="020B0604020202020204" pitchFamily="34" charset="0"/>
              </a:rPr>
              <a:t>-Joh, E. and Grealish, L. (2018) ‘Hospital discharge processes involving older adults living with dementia: an integrated literature review’, </a:t>
            </a:r>
            <a:r>
              <a:rPr lang="en-GB" sz="600" i="1" kern="1200" dirty="0">
                <a:solidFill>
                  <a:schemeClr val="tx1"/>
                </a:solidFill>
                <a:latin typeface="Arial" panose="020B0604020202020204" pitchFamily="34" charset="0"/>
                <a:cs typeface="Arial" panose="020B0604020202020204" pitchFamily="34" charset="0"/>
              </a:rPr>
              <a:t>Journal of Clinical Nursing</a:t>
            </a:r>
            <a:r>
              <a:rPr lang="en-GB" sz="600" kern="1200" dirty="0">
                <a:solidFill>
                  <a:schemeClr val="tx1"/>
                </a:solidFill>
                <a:latin typeface="Arial" panose="020B0604020202020204" pitchFamily="34" charset="0"/>
                <a:cs typeface="Arial" panose="020B0604020202020204" pitchFamily="34" charset="0"/>
              </a:rPr>
              <a:t>, 27(5–6), pp. e712–e725. Available at: https://doi.org/10.1111/jocn.14144 (Accessed: 18 June 2026).</a:t>
            </a: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The King’s Fund (2025) </a:t>
            </a:r>
            <a:r>
              <a:rPr lang="en-GB" sz="600" i="1" kern="1200" dirty="0">
                <a:solidFill>
                  <a:schemeClr val="tx1"/>
                </a:solidFill>
                <a:latin typeface="Arial" panose="020B0604020202020204" pitchFamily="34" charset="0"/>
                <a:cs typeface="Arial" panose="020B0604020202020204" pitchFamily="34" charset="0"/>
              </a:rPr>
              <a:t>An Overview of Integrated Care Systems</a:t>
            </a:r>
            <a:r>
              <a:rPr lang="en-GB" sz="600" kern="1200" dirty="0">
                <a:solidFill>
                  <a:schemeClr val="tx1"/>
                </a:solidFill>
                <a:latin typeface="Arial" panose="020B0604020202020204" pitchFamily="34" charset="0"/>
                <a:cs typeface="Arial" panose="020B0604020202020204" pitchFamily="34" charset="0"/>
              </a:rPr>
              <a:t>. London: The King’s Fund. Available at: </a:t>
            </a:r>
            <a:r>
              <a:rPr lang="en-GB" sz="600" kern="1200"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https://www.kingsfund.org.uk</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Thomson, L.J.M. and Chatterjee, H.J. (2024) ‘Barriers and enablers of integrated care in the UK: A rapid evidence review of review articles and grey literature 2018–2022’, </a:t>
            </a:r>
            <a:r>
              <a:rPr lang="en-GB" sz="600" i="1" kern="1200" dirty="0">
                <a:solidFill>
                  <a:schemeClr val="tx1"/>
                </a:solidFill>
                <a:latin typeface="Arial" panose="020B0604020202020204" pitchFamily="34" charset="0"/>
                <a:cs typeface="Arial" panose="020B0604020202020204" pitchFamily="34" charset="0"/>
              </a:rPr>
              <a:t>Frontiers in Public Health</a:t>
            </a:r>
            <a:r>
              <a:rPr lang="en-GB" sz="600" kern="1200" dirty="0">
                <a:solidFill>
                  <a:schemeClr val="tx1"/>
                </a:solidFill>
                <a:latin typeface="Arial" panose="020B0604020202020204" pitchFamily="34" charset="0"/>
                <a:cs typeface="Arial" panose="020B0604020202020204" pitchFamily="34" charset="0"/>
              </a:rPr>
              <a:t>, 11, 1286479. Available at: </a:t>
            </a:r>
            <a:r>
              <a:rPr lang="en-GB" sz="600" kern="1200" dirty="0">
                <a:solidFill>
                  <a:schemeClr val="tx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https://doi.org/10.3389/fpubh.2023.1286479</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Wittenberg, R., Hu, B., Barraza-Araiza, L. and Rehill, A. (2019) </a:t>
            </a:r>
            <a:r>
              <a:rPr lang="en-GB" sz="600" i="1" kern="1200" dirty="0">
                <a:solidFill>
                  <a:schemeClr val="tx1"/>
                </a:solidFill>
                <a:latin typeface="Arial" panose="020B0604020202020204" pitchFamily="34" charset="0"/>
                <a:cs typeface="Arial" panose="020B0604020202020204" pitchFamily="34" charset="0"/>
              </a:rPr>
              <a:t>Projections of Older People Living with Dementia and Costs of Dementia Care in the United Kingdom, 2019–2040</a:t>
            </a:r>
            <a:r>
              <a:rPr lang="en-GB" sz="600" kern="1200" dirty="0">
                <a:solidFill>
                  <a:schemeClr val="tx1"/>
                </a:solidFill>
                <a:latin typeface="Arial" panose="020B0604020202020204" pitchFamily="34" charset="0"/>
                <a:cs typeface="Arial" panose="020B0604020202020204" pitchFamily="34" charset="0"/>
              </a:rPr>
              <a:t>. London: London School of Economics and Political Science. Available at: </a:t>
            </a:r>
            <a:r>
              <a:rPr lang="en-GB" sz="600" kern="1200" dirty="0">
                <a:solidFill>
                  <a:schemeClr val="tx1"/>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https://www.lse.ac.uk/cpec/assets/documents/cpec-working-paper-5.pdf</a:t>
            </a:r>
            <a:r>
              <a:rPr lang="en-GB" sz="600" kern="1200" dirty="0">
                <a:solidFill>
                  <a:schemeClr val="tx1"/>
                </a:solidFill>
                <a:latin typeface="Arial" panose="020B0604020202020204" pitchFamily="34" charset="0"/>
                <a:cs typeface="Arial" panose="020B0604020202020204" pitchFamily="34" charset="0"/>
              </a:rPr>
              <a:t> (Accessed: 18 June 2026).</a:t>
            </a:r>
            <a:endParaRPr lang="en-US" sz="600" kern="1200" dirty="0">
              <a:solidFill>
                <a:schemeClr val="tx1"/>
              </a:solidFill>
              <a:latin typeface="Arial" panose="020B0604020202020204" pitchFamily="34" charset="0"/>
              <a:cs typeface="Arial" panose="020B0604020202020204" pitchFamily="34" charset="0"/>
            </a:endParaRPr>
          </a:p>
          <a:p>
            <a:pPr marL="171450" lvl="1" indent="-171450" algn="l" defTabSz="266700">
              <a:lnSpc>
                <a:spcPct val="90000"/>
              </a:lnSpc>
              <a:spcBef>
                <a:spcPct val="0"/>
              </a:spcBef>
              <a:spcAft>
                <a:spcPct val="15000"/>
              </a:spcAft>
              <a:buFont typeface="Arial" panose="020B0604020202020204" pitchFamily="34" charset="0"/>
              <a:buChar char="•"/>
            </a:pPr>
            <a:r>
              <a:rPr lang="en-GB" sz="600" kern="1200" dirty="0">
                <a:solidFill>
                  <a:schemeClr val="tx1"/>
                </a:solidFill>
                <a:latin typeface="Arial" panose="020B0604020202020204" pitchFamily="34" charset="0"/>
                <a:cs typeface="Arial" panose="020B0604020202020204" pitchFamily="34" charset="0"/>
              </a:rPr>
              <a:t>World Health Organisation, (2021) </a:t>
            </a:r>
            <a:r>
              <a:rPr lang="en-GB" sz="600" i="1" kern="1200" dirty="0">
                <a:solidFill>
                  <a:schemeClr val="tx1"/>
                </a:solidFill>
                <a:latin typeface="Arial" panose="020B0604020202020204" pitchFamily="34" charset="0"/>
                <a:cs typeface="Arial" panose="020B0604020202020204" pitchFamily="34" charset="0"/>
              </a:rPr>
              <a:t>Global Status Report on the Public Health Response to Dementia</a:t>
            </a:r>
            <a:r>
              <a:rPr lang="en-GB" sz="600" kern="1200" dirty="0">
                <a:solidFill>
                  <a:schemeClr val="tx1"/>
                </a:solidFill>
                <a:latin typeface="Arial" panose="020B0604020202020204" pitchFamily="34" charset="0"/>
                <a:cs typeface="Arial" panose="020B0604020202020204" pitchFamily="34" charset="0"/>
              </a:rPr>
              <a:t>. Geneva: World Health Organisation. Available at: </a:t>
            </a:r>
            <a:r>
              <a:rPr lang="en-GB" sz="600" kern="1200" dirty="0">
                <a:solidFill>
                  <a:schemeClr val="tx1"/>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https://www.who.int/publications/i/item/9789240033245</a:t>
            </a:r>
            <a:r>
              <a:rPr lang="en-GB" sz="600" kern="1200" dirty="0">
                <a:solidFill>
                  <a:schemeClr val="tx1"/>
                </a:solidFill>
                <a:latin typeface="Arial" panose="020B0604020202020204" pitchFamily="34" charset="0"/>
                <a:cs typeface="Arial" panose="020B0604020202020204" pitchFamily="34" charset="0"/>
              </a:rPr>
              <a:t> (Accessed: 18 June 202</a:t>
            </a:r>
            <a:r>
              <a:rPr lang="en-GB" sz="700" kern="1200" dirty="0">
                <a:solidFill>
                  <a:schemeClr val="tx1"/>
                </a:solidFill>
                <a:latin typeface="Arial" panose="020B0604020202020204" pitchFamily="34" charset="0"/>
                <a:cs typeface="Arial" panose="020B0604020202020204" pitchFamily="34" charset="0"/>
              </a:rPr>
              <a:t>6</a:t>
            </a:r>
            <a:r>
              <a:rPr lang="en-GB" sz="600" kern="1200" dirty="0">
                <a:solidFill>
                  <a:schemeClr val="tx1"/>
                </a:solidFill>
                <a:latin typeface="Arial" panose="020B0604020202020204" pitchFamily="34" charset="0"/>
                <a:cs typeface="Arial" panose="020B0604020202020204" pitchFamily="34" charset="0"/>
              </a:rPr>
              <a:t>).</a:t>
            </a:r>
            <a:endParaRPr lang="en-US" sz="600" kern="1200" dirty="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DC83499-2005-A9BB-B096-720FB83C2C1E}"/>
              </a:ext>
            </a:extLst>
          </p:cNvPr>
          <p:cNvSpPr txBox="1"/>
          <p:nvPr/>
        </p:nvSpPr>
        <p:spPr>
          <a:xfrm>
            <a:off x="52205" y="971299"/>
            <a:ext cx="2614797" cy="861774"/>
          </a:xfrm>
          <a:prstGeom prst="rect">
            <a:avLst/>
          </a:prstGeom>
          <a:noFill/>
          <a:ln w="38100">
            <a:solidFill>
              <a:srgbClr val="FF66FF"/>
            </a:solidFill>
          </a:ln>
        </p:spPr>
        <p:txBody>
          <a:bodyPr wrap="square">
            <a:spAutoFit/>
          </a:bodyPr>
          <a:lstStyle/>
          <a:p>
            <a:r>
              <a:rPr lang="en-US" sz="1000" dirty="0">
                <a:latin typeface="Areal"/>
              </a:rPr>
              <a:t>Patience Edo, Student ID: 2220883, University email address: 2220883@student.uwtsd.ac.uk, Department: Public Health and Social Care in Practice, Name Supervisor: Diola </a:t>
            </a:r>
            <a:r>
              <a:rPr lang="en-US" sz="1000" dirty="0" err="1">
                <a:latin typeface="Areal"/>
              </a:rPr>
              <a:t>Bilihout</a:t>
            </a:r>
            <a:r>
              <a:rPr lang="en-US" sz="1000" dirty="0">
                <a:latin typeface="Areal"/>
              </a:rPr>
              <a:t>, Module code: LCHS7008</a:t>
            </a:r>
          </a:p>
        </p:txBody>
      </p:sp>
    </p:spTree>
    <p:extLst>
      <p:ext uri="{BB962C8B-B14F-4D97-AF65-F5344CB8AC3E}">
        <p14:creationId xmlns:p14="http://schemas.microsoft.com/office/powerpoint/2010/main" val="3785640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4744</TotalTime>
  <Words>1741</Words>
  <Application>Microsoft Office PowerPoint</Application>
  <PresentationFormat>Widescreen</PresentationFormat>
  <Paragraphs>67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Areal</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Diola Bijlhout</dc:creator>
  <cp:lastModifiedBy>Patience Edo</cp:lastModifiedBy>
  <cp:revision>10</cp:revision>
  <dcterms:created xsi:type="dcterms:W3CDTF">2024-06-11T15:13:02Z</dcterms:created>
  <dcterms:modified xsi:type="dcterms:W3CDTF">2026-07-04T18:45:58Z</dcterms:modified>
</cp:coreProperties>
</file>