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6" autoAdjust="0"/>
    <p:restoredTop sz="94660"/>
  </p:normalViewPr>
  <p:slideViewPr>
    <p:cSldViewPr snapToGrid="0">
      <p:cViewPr>
        <p:scale>
          <a:sx n="60" d="100"/>
          <a:sy n="60" d="100"/>
        </p:scale>
        <p:origin x="90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83F6-E0D4-49A0-BE47-A581EEF4787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0B6CB3A-AEFD-4B81-A6D7-46941B0028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F62C25A-51D9-4DA3-B13D-6FBFE5E6C4A1}"/>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5" name="Footer Placeholder 4">
            <a:extLst>
              <a:ext uri="{FF2B5EF4-FFF2-40B4-BE49-F238E27FC236}">
                <a16:creationId xmlns:a16="http://schemas.microsoft.com/office/drawing/2014/main" id="{100A2379-9C1B-4580-9ABE-54EE483640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744931-78C2-4FED-B6DE-04437B7CD4F8}"/>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4077971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46A75-F402-4ECE-8126-E32F6D9AF2E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8B550B9-FF0E-44C7-8F68-632AF12EE71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A24D05D-9C7C-4B86-BBF0-E4E04E35187B}"/>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5" name="Footer Placeholder 4">
            <a:extLst>
              <a:ext uri="{FF2B5EF4-FFF2-40B4-BE49-F238E27FC236}">
                <a16:creationId xmlns:a16="http://schemas.microsoft.com/office/drawing/2014/main" id="{8B3AF236-2973-46DC-8DED-CC6A10E7F2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9EE7F0-C346-4F71-955E-CD3544B54135}"/>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1797108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BF401-2895-4FE9-820C-4B495B7DDB7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61C21AB-5958-4CBB-89A7-AA0BB17EC3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3DD5B1B-A558-4515-8D22-5001A80F57FD}"/>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5" name="Footer Placeholder 4">
            <a:extLst>
              <a:ext uri="{FF2B5EF4-FFF2-40B4-BE49-F238E27FC236}">
                <a16:creationId xmlns:a16="http://schemas.microsoft.com/office/drawing/2014/main" id="{BC6C5EEF-C294-4594-AC1B-9228FEB867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099525-78DF-4FCD-8F04-90416C7AE637}"/>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2783840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7C1F5-2EB8-4465-AF02-3260ECE6F6F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21B030B-E9D2-4240-B1F8-4C5EC6ECD70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2998D94-4829-433B-8954-8D235458358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07E4D54-1292-4887-A3A8-EF46CA22D30D}"/>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6" name="Footer Placeholder 5">
            <a:extLst>
              <a:ext uri="{FF2B5EF4-FFF2-40B4-BE49-F238E27FC236}">
                <a16:creationId xmlns:a16="http://schemas.microsoft.com/office/drawing/2014/main" id="{5716E858-52B3-4133-8A68-11C24D968D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B967B8-9C84-4099-95AC-541039CAC733}"/>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431834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40F61-4A7D-4277-9ADF-7F221CAE96E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54B13F5-418C-4210-B38F-B6290E44C1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E9ED6A4-0B0B-4F40-BC48-BE999B8C771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5A627CD-D994-4ED9-ACE9-B16EBC994B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5B37BE9-6733-4ACA-9791-5994AB1DB56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91F9F0E-BD68-47AA-A5C1-87BC6A7C1046}"/>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8" name="Footer Placeholder 7">
            <a:extLst>
              <a:ext uri="{FF2B5EF4-FFF2-40B4-BE49-F238E27FC236}">
                <a16:creationId xmlns:a16="http://schemas.microsoft.com/office/drawing/2014/main" id="{833EF375-DC41-4BC3-B042-87411BC2B9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CAF731-2EAC-4358-AA16-8E05EC30EA41}"/>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1974851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23D4B-1A3A-487A-BE10-F8765DC602F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D6B8911-6721-4B2E-96E1-099EA1D305A7}"/>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4" name="Footer Placeholder 3">
            <a:extLst>
              <a:ext uri="{FF2B5EF4-FFF2-40B4-BE49-F238E27FC236}">
                <a16:creationId xmlns:a16="http://schemas.microsoft.com/office/drawing/2014/main" id="{ABE2513B-7015-4F41-BCCB-6C087721E4F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9C3CB2-982F-43F6-BCB1-736BC9ED120E}"/>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3673176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9A4C15-A6CB-40D1-A595-DA3669782AA0}"/>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3" name="Footer Placeholder 2">
            <a:extLst>
              <a:ext uri="{FF2B5EF4-FFF2-40B4-BE49-F238E27FC236}">
                <a16:creationId xmlns:a16="http://schemas.microsoft.com/office/drawing/2014/main" id="{1FF8CA71-669B-47A5-A829-5E3CB28250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D16534-CBC4-4FE7-AF23-18471B8DCF5C}"/>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3499197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F261D-BD8E-4373-9A68-B26F4E45D96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B1A40E8-C2B7-4D8E-8305-726A93BDE3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0C51D25-6474-497A-9CA7-47A2F4F58F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C3AF6B-CCD0-4884-A356-09115F8FB2C1}"/>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6" name="Footer Placeholder 5">
            <a:extLst>
              <a:ext uri="{FF2B5EF4-FFF2-40B4-BE49-F238E27FC236}">
                <a16:creationId xmlns:a16="http://schemas.microsoft.com/office/drawing/2014/main" id="{A0F8401B-205C-4545-ACDE-F5355C2DDE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4ECE08-9064-47BE-A253-55F78105A6AF}"/>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4294867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CA5F5-8F30-4636-82F0-DA775ED32F8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3514947-2A81-4B62-A715-B7550D32CD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CC4E3D-52DB-4964-8667-DC0E7A97E7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2AAC6FC-2288-4F0E-BB2D-F6849EE59D5B}"/>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6" name="Footer Placeholder 5">
            <a:extLst>
              <a:ext uri="{FF2B5EF4-FFF2-40B4-BE49-F238E27FC236}">
                <a16:creationId xmlns:a16="http://schemas.microsoft.com/office/drawing/2014/main" id="{2B2DDA1E-DBBD-4843-AAFA-B24265210F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7AA923-95B0-4920-B879-86E3A59BBABA}"/>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4034252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10156-EFCC-4FA8-BC26-CE8B617951F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DF3D41-D34B-459F-B4E0-13CAF6CA658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D4058B7-1BED-46A5-8BDE-7CFF8A3F174E}"/>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5" name="Footer Placeholder 4">
            <a:extLst>
              <a:ext uri="{FF2B5EF4-FFF2-40B4-BE49-F238E27FC236}">
                <a16:creationId xmlns:a16="http://schemas.microsoft.com/office/drawing/2014/main" id="{BD4828D2-4173-4A28-8C39-EB83F3707D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A7FEB0-1C28-493A-8A2E-C6A8AF986A5F}"/>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3888305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07913D-314F-40EB-A9E3-6157C5CB430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8E61A0B-F8FE-4D62-80D4-66E0ECFF4FC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AC8F76-94E5-4B15-981A-998181F0905D}"/>
              </a:ext>
            </a:extLst>
          </p:cNvPr>
          <p:cNvSpPr>
            <a:spLocks noGrp="1"/>
          </p:cNvSpPr>
          <p:nvPr>
            <p:ph type="dt" sz="half" idx="10"/>
          </p:nvPr>
        </p:nvSpPr>
        <p:spPr/>
        <p:txBody>
          <a:bodyPr/>
          <a:lstStyle/>
          <a:p>
            <a:fld id="{439BDDAA-DEF7-447A-BCF6-E5DAA2E3BBB8}" type="datetimeFigureOut">
              <a:rPr lang="en-GB" smtClean="0"/>
              <a:t>19/10/2022</a:t>
            </a:fld>
            <a:endParaRPr lang="en-GB"/>
          </a:p>
        </p:txBody>
      </p:sp>
      <p:sp>
        <p:nvSpPr>
          <p:cNvPr id="5" name="Footer Placeholder 4">
            <a:extLst>
              <a:ext uri="{FF2B5EF4-FFF2-40B4-BE49-F238E27FC236}">
                <a16:creationId xmlns:a16="http://schemas.microsoft.com/office/drawing/2014/main" id="{F3BCCAB5-E535-4E9F-B678-17AEE1638A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B1154B-5B10-47E4-B47A-E5C327B5F383}"/>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2477275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A6F01A-A96D-4E9F-847E-213E9AAE0C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8A1A639-2950-4E7F-80D1-52BF70938F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593C3D-440F-4AD8-9CD7-EAE1564204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9BDDAA-DEF7-447A-BCF6-E5DAA2E3BBB8}" type="datetimeFigureOut">
              <a:rPr lang="en-GB" smtClean="0"/>
              <a:t>19/10/2022</a:t>
            </a:fld>
            <a:endParaRPr lang="en-GB"/>
          </a:p>
        </p:txBody>
      </p:sp>
      <p:sp>
        <p:nvSpPr>
          <p:cNvPr id="5" name="Footer Placeholder 4">
            <a:extLst>
              <a:ext uri="{FF2B5EF4-FFF2-40B4-BE49-F238E27FC236}">
                <a16:creationId xmlns:a16="http://schemas.microsoft.com/office/drawing/2014/main" id="{43F5D039-DF4B-48F8-B522-343B50F7F4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60136B9-D29E-483B-BA8F-DE68E148CE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2F875C-6630-456C-A14E-BAD7FFBAC206}" type="slidenum">
              <a:rPr lang="en-GB" smtClean="0"/>
              <a:t>‹#›</a:t>
            </a:fld>
            <a:endParaRPr lang="en-GB"/>
          </a:p>
        </p:txBody>
      </p:sp>
    </p:spTree>
    <p:extLst>
      <p:ext uri="{BB962C8B-B14F-4D97-AF65-F5344CB8AC3E}">
        <p14:creationId xmlns:p14="http://schemas.microsoft.com/office/powerpoint/2010/main" val="24677442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www.tandfonline.com/doi/full/10.1080/10904018.2022.2059484?scroll=top&amp;needAccess=tr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ext uri="{BEBA8EAE-BF5A-486C-A8C5-ECC9F3942E4B}">
                <a14:imgProps xmlns:a14="http://schemas.microsoft.com/office/drawing/2010/main">
                  <a14:imgLayer r:embed="rId3">
                    <a14:imgEffect>
                      <a14:artisticPencilGrayscale pencilSize="0"/>
                    </a14:imgEffect>
                  </a14:imgLayer>
                </a14:imgProps>
              </a:ext>
            </a:extLst>
          </a:blip>
          <a:tile tx="0" ty="0" sx="100000" sy="100000" flip="none" algn="tl"/>
        </a:blip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5B602509-82B2-4D4F-936D-C8C293CE3694}"/>
              </a:ext>
            </a:extLst>
          </p:cNvPr>
          <p:cNvSpPr/>
          <p:nvPr/>
        </p:nvSpPr>
        <p:spPr>
          <a:xfrm>
            <a:off x="-3" y="0"/>
            <a:ext cx="3069206" cy="398585"/>
          </a:xfrm>
          <a:prstGeom prst="round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rPr>
              <a:t>Student name: Molly Evans</a:t>
            </a:r>
          </a:p>
          <a:p>
            <a:pPr algn="ctr"/>
            <a:r>
              <a:rPr lang="en-GB" sz="1000" b="1" dirty="0">
                <a:solidFill>
                  <a:schemeClr val="tx1"/>
                </a:solidFill>
              </a:rPr>
              <a:t>Student number: 2212595</a:t>
            </a:r>
          </a:p>
        </p:txBody>
      </p:sp>
      <p:sp>
        <p:nvSpPr>
          <p:cNvPr id="10" name="Rectangle: Rounded Corners 9">
            <a:extLst>
              <a:ext uri="{FF2B5EF4-FFF2-40B4-BE49-F238E27FC236}">
                <a16:creationId xmlns:a16="http://schemas.microsoft.com/office/drawing/2014/main" id="{16D1792E-08CB-43E9-917A-B6543F921125}"/>
              </a:ext>
            </a:extLst>
          </p:cNvPr>
          <p:cNvSpPr/>
          <p:nvPr/>
        </p:nvSpPr>
        <p:spPr>
          <a:xfrm>
            <a:off x="2798859" y="0"/>
            <a:ext cx="4595854" cy="4474871"/>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r>
              <a:rPr lang="en-GB" sz="900" dirty="0">
                <a:solidFill>
                  <a:schemeClr val="tx1"/>
                </a:solidFill>
                <a:latin typeface="Arial" panose="020B0604020202020204" pitchFamily="34" charset="0"/>
                <a:cs typeface="Arial" panose="020B0604020202020204" pitchFamily="34" charset="0"/>
              </a:rPr>
              <a:t>                                               </a:t>
            </a:r>
          </a:p>
          <a:p>
            <a:pP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nSpc>
                <a:spcPct val="150000"/>
              </a:lnSpc>
            </a:pPr>
            <a:r>
              <a:rPr lang="en-GB" sz="900" dirty="0">
                <a:solidFill>
                  <a:schemeClr val="tx1"/>
                </a:solidFill>
                <a:latin typeface="Arial" panose="020B0604020202020204" pitchFamily="34" charset="0"/>
                <a:cs typeface="Arial" panose="020B0604020202020204" pitchFamily="34" charset="0"/>
              </a:rPr>
              <a:t>                                              </a:t>
            </a:r>
            <a:r>
              <a:rPr lang="en-GB" sz="900" b="1" u="sng" dirty="0">
                <a:solidFill>
                  <a:schemeClr val="tx1"/>
                </a:solidFill>
                <a:latin typeface="Arial" panose="020B0604020202020204" pitchFamily="34" charset="0"/>
                <a:cs typeface="Arial" panose="020B0604020202020204" pitchFamily="34" charset="0"/>
              </a:rPr>
              <a:t>Note Taking</a:t>
            </a:r>
            <a:endParaRPr lang="en-GB" sz="900" dirty="0">
              <a:solidFill>
                <a:schemeClr val="tx1"/>
              </a:solidFill>
              <a:latin typeface="Arial" panose="020B0604020202020204" pitchFamily="34" charset="0"/>
              <a:cs typeface="Arial" panose="020B0604020202020204" pitchFamily="34" charset="0"/>
            </a:endParaRPr>
          </a:p>
          <a:p>
            <a:pPr>
              <a:lnSpc>
                <a:spcPct val="150000"/>
              </a:lnSpc>
            </a:pPr>
            <a:r>
              <a:rPr lang="en-GB" sz="900" dirty="0">
                <a:solidFill>
                  <a:schemeClr val="tx1"/>
                </a:solidFill>
                <a:latin typeface="Arial" panose="020B0604020202020204" pitchFamily="34" charset="0"/>
                <a:cs typeface="Arial" panose="020B0604020202020204" pitchFamily="34" charset="0"/>
              </a:rPr>
              <a:t>Note taking is important when capturing key points and recording information so that it can be viewed multiple times to refresh students’ memories and inspire new thoughts, whilst minimising the stress of having to retain endless amounts of knowledge. As Day (2018, p81) suggests: </a:t>
            </a:r>
          </a:p>
          <a:p>
            <a:pPr lvl="1">
              <a:lnSpc>
                <a:spcPct val="150000"/>
              </a:lnSpc>
            </a:pPr>
            <a:r>
              <a:rPr lang="en-GB" sz="900" dirty="0">
                <a:solidFill>
                  <a:schemeClr val="tx1"/>
                </a:solidFill>
                <a:latin typeface="Arial" panose="020B0604020202020204" pitchFamily="34" charset="0"/>
                <a:cs typeface="Arial" panose="020B0604020202020204" pitchFamily="34" charset="0"/>
              </a:rPr>
              <a:t>You can, of course take notes in many situations, whether reading a webpage, article or book, or viewing or listening to a lecture, a video, a radio broadcast or some other audio-visual medium. </a:t>
            </a:r>
          </a:p>
          <a:p>
            <a:pPr>
              <a:lnSpc>
                <a:spcPct val="150000"/>
              </a:lnSpc>
            </a:pPr>
            <a:r>
              <a:rPr lang="en-GB" sz="900" dirty="0">
                <a:solidFill>
                  <a:schemeClr val="tx1"/>
                </a:solidFill>
                <a:latin typeface="Arial" panose="020B0604020202020204" pitchFamily="34" charset="0"/>
                <a:cs typeface="Arial" panose="020B0604020202020204" pitchFamily="34" charset="0"/>
              </a:rPr>
              <a:t>It is important for students to be able to understand why the information is relevant to their studies and how it can elevate their work when discussing important factors. Note taking encourages independent study which enables students to be more productive, show that they understand the work that is being taught by highlighting elements that are the most significant. Cottrell (2019) states the importance of note taking in many informative passages such as:</a:t>
            </a:r>
          </a:p>
          <a:p>
            <a:pPr lvl="1">
              <a:lnSpc>
                <a:spcPct val="150000"/>
              </a:lnSpc>
            </a:pPr>
            <a:r>
              <a:rPr lang="en-GB" sz="900" dirty="0">
                <a:solidFill>
                  <a:schemeClr val="tx1"/>
                </a:solidFill>
                <a:latin typeface="Arial" panose="020B0604020202020204" pitchFamily="34" charset="0"/>
                <a:cs typeface="Arial" panose="020B0604020202020204" pitchFamily="34" charset="0"/>
              </a:rPr>
              <a:t>Most students are familiar with making notes. However, if they don't make their own notes, using effective strategies, they waste time, can't find material they have covered, and don't understand and remember well the material covered on the course. (Cottrell, 2019, p213)  </a:t>
            </a: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lvl="1">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accent1">
                  <a:lumMod val="75000"/>
                </a:schemeClr>
              </a:solidFill>
              <a:latin typeface="Arial" panose="020B0604020202020204" pitchFamily="34" charset="0"/>
              <a:cs typeface="Arial" panose="020B0604020202020204" pitchFamily="34" charset="0"/>
            </a:endParaRPr>
          </a:p>
          <a:p>
            <a:pPr>
              <a:lnSpc>
                <a:spcPct val="150000"/>
              </a:lnSpc>
            </a:pPr>
            <a:endParaRPr lang="en-GB" sz="900" dirty="0">
              <a:solidFill>
                <a:schemeClr val="accent1">
                  <a:lumMod val="75000"/>
                </a:schemeClr>
              </a:solidFill>
              <a:latin typeface="Arial" panose="020B0604020202020204" pitchFamily="34" charset="0"/>
              <a:cs typeface="Arial" panose="020B0604020202020204" pitchFamily="34" charset="0"/>
            </a:endParaRPr>
          </a:p>
          <a:p>
            <a:pPr>
              <a:lnSpc>
                <a:spcPct val="150000"/>
              </a:lnSpc>
            </a:pPr>
            <a:endParaRPr lang="en-GB" sz="900" dirty="0">
              <a:solidFill>
                <a:schemeClr val="accent1">
                  <a:lumMod val="75000"/>
                </a:schemeClr>
              </a:solidFill>
              <a:latin typeface="Arial" panose="020B0604020202020204" pitchFamily="34" charset="0"/>
              <a:cs typeface="Arial" panose="020B0604020202020204" pitchFamily="34" charset="0"/>
            </a:endParaRPr>
          </a:p>
          <a:p>
            <a:pPr>
              <a:lnSpc>
                <a:spcPct val="150000"/>
              </a:lnSpc>
            </a:pPr>
            <a:endParaRPr lang="en-GB" sz="900" dirty="0">
              <a:solidFill>
                <a:schemeClr val="accent1">
                  <a:lumMod val="75000"/>
                </a:schemeClr>
              </a:solidFill>
              <a:latin typeface="Arial" panose="020B0604020202020204" pitchFamily="34" charset="0"/>
              <a:cs typeface="Arial" panose="020B0604020202020204" pitchFamily="34" charset="0"/>
            </a:endParaRPr>
          </a:p>
          <a:p>
            <a:pPr>
              <a:lnSpc>
                <a:spcPct val="150000"/>
              </a:lnSpc>
            </a:pPr>
            <a:endParaRPr lang="en-GB" sz="900" dirty="0">
              <a:solidFill>
                <a:schemeClr val="accent1">
                  <a:lumMod val="75000"/>
                </a:schemeClr>
              </a:solidFill>
              <a:latin typeface="Arial" panose="020B0604020202020204" pitchFamily="34" charset="0"/>
              <a:cs typeface="Arial" panose="020B0604020202020204" pitchFamily="34" charset="0"/>
            </a:endParaRPr>
          </a:p>
          <a:p>
            <a:pPr marL="171450" indent="-171450" algn="ctr">
              <a:lnSpc>
                <a:spcPct val="150000"/>
              </a:lnSpc>
              <a:buFont typeface="Arial" panose="020B0604020202020204" pitchFamily="34" charset="0"/>
              <a:buChar char="•"/>
            </a:pPr>
            <a:endParaRPr lang="en-GB" sz="1200" dirty="0">
              <a:solidFill>
                <a:schemeClr val="accent1">
                  <a:lumMod val="75000"/>
                </a:schemeClr>
              </a:solidFill>
              <a:latin typeface="Arial" panose="020B0604020202020204" pitchFamily="34" charset="0"/>
              <a:cs typeface="Arial" panose="020B0604020202020204" pitchFamily="34" charset="0"/>
            </a:endParaRPr>
          </a:p>
          <a:p>
            <a:pPr algn="ctr">
              <a:lnSpc>
                <a:spcPct val="150000"/>
              </a:lnSpc>
            </a:pPr>
            <a:endParaRPr lang="en-GB" sz="1400" b="1" dirty="0">
              <a:solidFill>
                <a:schemeClr val="accent1">
                  <a:lumMod val="75000"/>
                </a:schemeClr>
              </a:solidFill>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EF829F90-DE58-44DF-A194-D6258E5BEAC2}"/>
              </a:ext>
            </a:extLst>
          </p:cNvPr>
          <p:cNvSpPr/>
          <p:nvPr/>
        </p:nvSpPr>
        <p:spPr>
          <a:xfrm>
            <a:off x="7510072" y="4536221"/>
            <a:ext cx="4681930" cy="2329274"/>
          </a:xfrm>
          <a:prstGeom prst="round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u="sng" dirty="0">
                <a:solidFill>
                  <a:schemeClr val="tx1"/>
                </a:solidFill>
                <a:latin typeface="Arial" panose="020B0604020202020204" pitchFamily="34" charset="0"/>
                <a:cs typeface="Arial" panose="020B0604020202020204" pitchFamily="34" charset="0"/>
              </a:rPr>
              <a:t>Conclusion</a:t>
            </a: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p:txBody>
      </p:sp>
      <p:sp>
        <p:nvSpPr>
          <p:cNvPr id="9" name="Rectangle: Rounded Corners 8">
            <a:extLst>
              <a:ext uri="{FF2B5EF4-FFF2-40B4-BE49-F238E27FC236}">
                <a16:creationId xmlns:a16="http://schemas.microsoft.com/office/drawing/2014/main" id="{EAA8B708-371E-4383-9CC3-76376A484434}"/>
              </a:ext>
            </a:extLst>
          </p:cNvPr>
          <p:cNvSpPr/>
          <p:nvPr/>
        </p:nvSpPr>
        <p:spPr>
          <a:xfrm>
            <a:off x="7207249" y="-15239"/>
            <a:ext cx="4984753" cy="4536220"/>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GB" sz="900" dirty="0">
                <a:solidFill>
                  <a:schemeClr val="tx1"/>
                </a:solidFill>
                <a:latin typeface="Arial" panose="020B0604020202020204" pitchFamily="34" charset="0"/>
                <a:cs typeface="Arial" panose="020B0604020202020204" pitchFamily="34" charset="0"/>
              </a:rPr>
              <a:t>                                                </a:t>
            </a:r>
            <a:r>
              <a:rPr lang="en-GB" sz="900" b="1" u="sng" dirty="0">
                <a:solidFill>
                  <a:schemeClr val="tx1"/>
                </a:solidFill>
                <a:latin typeface="Arial" panose="020B0604020202020204" pitchFamily="34" charset="0"/>
                <a:cs typeface="Arial" panose="020B0604020202020204" pitchFamily="34" charset="0"/>
              </a:rPr>
              <a:t>Time Management</a:t>
            </a:r>
          </a:p>
          <a:p>
            <a:pPr>
              <a:lnSpc>
                <a:spcPct val="150000"/>
              </a:lnSpc>
            </a:pPr>
            <a:r>
              <a:rPr lang="en-GB" sz="900" dirty="0">
                <a:solidFill>
                  <a:schemeClr val="tx1"/>
                </a:solidFill>
                <a:latin typeface="Arial" panose="020B0604020202020204" pitchFamily="34" charset="0"/>
                <a:cs typeface="Arial" panose="020B0604020202020204" pitchFamily="34" charset="0"/>
              </a:rPr>
              <a:t>Time management is the process of organizing and utilizing time efficiently. For students to possess effective time management they must plan and prioritize work and avoid disruptions. Cottrell (2019, p124) believes: “Your success as a student will be strongly affected by the combination of two time-related factors: </a:t>
            </a:r>
          </a:p>
          <a:p>
            <a:pPr marL="171450" indent="-171450">
              <a:lnSpc>
                <a:spcPct val="150000"/>
              </a:lnSpc>
              <a:buFont typeface="Arial" panose="020B0604020202020204" pitchFamily="34" charset="0"/>
              <a:buChar char="•"/>
            </a:pPr>
            <a:r>
              <a:rPr lang="en-GB" sz="900" dirty="0">
                <a:solidFill>
                  <a:schemeClr val="tx1"/>
                </a:solidFill>
                <a:latin typeface="Arial" panose="020B0604020202020204" pitchFamily="34" charset="0"/>
                <a:cs typeface="Arial" panose="020B0604020202020204" pitchFamily="34" charset="0"/>
              </a:rPr>
              <a:t>How much time you spend in study </a:t>
            </a:r>
          </a:p>
          <a:p>
            <a:pPr marL="171450" indent="-171450">
              <a:lnSpc>
                <a:spcPct val="150000"/>
              </a:lnSpc>
              <a:buFont typeface="Arial" panose="020B0604020202020204" pitchFamily="34" charset="0"/>
              <a:buChar char="•"/>
            </a:pPr>
            <a:r>
              <a:rPr lang="en-GB" sz="900" dirty="0">
                <a:solidFill>
                  <a:schemeClr val="tx1"/>
                </a:solidFill>
                <a:latin typeface="Arial" panose="020B0604020202020204" pitchFamily="34" charset="0"/>
                <a:cs typeface="Arial" panose="020B0604020202020204" pitchFamily="34" charset="0"/>
              </a:rPr>
              <a:t>How well you use that time”.</a:t>
            </a:r>
          </a:p>
          <a:p>
            <a:pPr>
              <a:lnSpc>
                <a:spcPct val="150000"/>
              </a:lnSpc>
            </a:pPr>
            <a:r>
              <a:rPr lang="en-GB" sz="900" dirty="0">
                <a:solidFill>
                  <a:schemeClr val="tx1"/>
                </a:solidFill>
                <a:latin typeface="Arial" panose="020B0604020202020204" pitchFamily="34" charset="0"/>
                <a:cs typeface="Arial" panose="020B0604020202020204" pitchFamily="34" charset="0"/>
              </a:rPr>
              <a:t>Cottrell also highlights the importance of the amount of time you spend online with content such as: “Browsing for material for an assignment, watching online videos, watching or listening to recorded lectures and sending messages to students on matters related to your study.”  (Cottrell, 2019, p143)</a:t>
            </a:r>
          </a:p>
          <a:p>
            <a:pPr>
              <a:lnSpc>
                <a:spcPct val="150000"/>
              </a:lnSpc>
            </a:pPr>
            <a:r>
              <a:rPr lang="en-GB" sz="900" dirty="0">
                <a:solidFill>
                  <a:schemeClr val="tx1"/>
                </a:solidFill>
                <a:latin typeface="Arial" panose="020B0604020202020204" pitchFamily="34" charset="0"/>
                <a:cs typeface="Arial" panose="020B0604020202020204" pitchFamily="34" charset="0"/>
              </a:rPr>
              <a:t>Many students tend to procrastinate and prolong work by doing tasks that are more enjoyable, therefore delaying work that is more difficult. Ultimately it is up to them to eliminate distractions and focus on completing tasks or assignments. Cottrell also believes the importance of having a healthy life and work balance in this statement:</a:t>
            </a:r>
          </a:p>
          <a:p>
            <a:pPr lvl="1">
              <a:lnSpc>
                <a:spcPct val="150000"/>
              </a:lnSpc>
            </a:pPr>
            <a:r>
              <a:rPr lang="en-GB" sz="900" dirty="0">
                <a:solidFill>
                  <a:schemeClr val="tx1"/>
                </a:solidFill>
                <a:latin typeface="Arial" panose="020B0604020202020204" pitchFamily="34" charset="0"/>
                <a:cs typeface="Arial" panose="020B0604020202020204" pitchFamily="34" charset="0"/>
              </a:rPr>
              <a:t> It can be hard to stay on task if your life and study are not in balance; other needs intrude to distract you or make it harder to concentrate. Organise your time so that you can take care of yourself generally and replenish your energies. It is better to plan these into your week along with time to deal with the unforeseen circumstances. (Cottrell, 2019, p148) </a:t>
            </a:r>
          </a:p>
        </p:txBody>
      </p:sp>
      <p:sp>
        <p:nvSpPr>
          <p:cNvPr id="13" name="Rectangle: Rounded Corners 12">
            <a:extLst>
              <a:ext uri="{FF2B5EF4-FFF2-40B4-BE49-F238E27FC236}">
                <a16:creationId xmlns:a16="http://schemas.microsoft.com/office/drawing/2014/main" id="{60209564-8865-4D7A-930E-00CF9C25FAF7}"/>
              </a:ext>
            </a:extLst>
          </p:cNvPr>
          <p:cNvSpPr/>
          <p:nvPr/>
        </p:nvSpPr>
        <p:spPr>
          <a:xfrm>
            <a:off x="0" y="1078522"/>
            <a:ext cx="2798859" cy="3396349"/>
          </a:xfrm>
          <a:prstGeom prst="roundRec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900" b="1" u="sng" dirty="0">
                <a:solidFill>
                  <a:schemeClr val="tx1"/>
                </a:solidFill>
                <a:latin typeface="Arial" panose="020B0604020202020204" pitchFamily="34" charset="0"/>
                <a:cs typeface="Arial" panose="020B0604020202020204" pitchFamily="34" charset="0"/>
              </a:rPr>
              <a:t>What is critical thinking?</a:t>
            </a:r>
          </a:p>
          <a:p>
            <a:pPr>
              <a:lnSpc>
                <a:spcPct val="150000"/>
              </a:lnSpc>
            </a:pPr>
            <a:r>
              <a:rPr lang="en-GB" sz="900" dirty="0">
                <a:solidFill>
                  <a:schemeClr val="tx1"/>
                </a:solidFill>
                <a:latin typeface="Arial" panose="020B0604020202020204" pitchFamily="34" charset="0"/>
                <a:cs typeface="Arial" panose="020B0604020202020204" pitchFamily="34" charset="0"/>
              </a:rPr>
              <a:t>Critical thinking is a fundamental skill that allows students to make logical and informed decisions when processing information. It enables students to explore, analyse and discuss views whilst stimulating problem solving. Chatfield (2018) highlights the importance of critical thinking when stating:</a:t>
            </a:r>
          </a:p>
          <a:p>
            <a:pPr lvl="1">
              <a:lnSpc>
                <a:spcPct val="150000"/>
              </a:lnSpc>
            </a:pPr>
            <a:r>
              <a:rPr lang="en-GB" sz="900" dirty="0">
                <a:solidFill>
                  <a:schemeClr val="tx1"/>
                </a:solidFill>
                <a:latin typeface="Arial" panose="020B0604020202020204" pitchFamily="34" charset="0"/>
                <a:cs typeface="Arial" panose="020B0604020202020204" pitchFamily="34" charset="0"/>
              </a:rPr>
              <a:t>The art  of critical thinking isn’t about changing human nature, or pretending we can or should act entirely rationally all the time. It’s about learning to recognise our own – and others’ limitations.  (Chatfield, 2018, p6</a:t>
            </a:r>
            <a:r>
              <a:rPr lang="en-GB" sz="900" dirty="0">
                <a:solidFill>
                  <a:schemeClr val="accent1">
                    <a:lumMod val="75000"/>
                  </a:schemeClr>
                </a:solidFill>
                <a:latin typeface="Arial" panose="020B0604020202020204" pitchFamily="34" charset="0"/>
                <a:cs typeface="Arial" panose="020B0604020202020204" pitchFamily="34" charset="0"/>
              </a:rPr>
              <a:t>)</a:t>
            </a:r>
          </a:p>
        </p:txBody>
      </p:sp>
      <p:sp>
        <p:nvSpPr>
          <p:cNvPr id="11" name="Rectangle: Rounded Corners 10">
            <a:extLst>
              <a:ext uri="{FF2B5EF4-FFF2-40B4-BE49-F238E27FC236}">
                <a16:creationId xmlns:a16="http://schemas.microsoft.com/office/drawing/2014/main" id="{97115DF2-41A5-4554-92FE-BF69313A290B}"/>
              </a:ext>
            </a:extLst>
          </p:cNvPr>
          <p:cNvSpPr/>
          <p:nvPr/>
        </p:nvSpPr>
        <p:spPr>
          <a:xfrm>
            <a:off x="0" y="4490113"/>
            <a:ext cx="7510072" cy="2383127"/>
          </a:xfrm>
          <a:prstGeom prst="roundRect">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00" b="1" u="sng" dirty="0">
              <a:solidFill>
                <a:schemeClr val="tx1"/>
              </a:solidFill>
              <a:latin typeface="Arial" panose="020B0604020202020204" pitchFamily="34" charset="0"/>
              <a:cs typeface="Arial" panose="020B0604020202020204" pitchFamily="34" charset="0"/>
            </a:endParaRPr>
          </a:p>
          <a:p>
            <a:pPr algn="ctr"/>
            <a:endParaRPr lang="en-GB" sz="900" b="1" u="sng" dirty="0">
              <a:solidFill>
                <a:schemeClr val="tx1"/>
              </a:solidFill>
              <a:latin typeface="Arial" panose="020B0604020202020204" pitchFamily="34" charset="0"/>
              <a:cs typeface="Arial" panose="020B0604020202020204" pitchFamily="34" charset="0"/>
            </a:endParaRPr>
          </a:p>
          <a:p>
            <a:pPr algn="ctr"/>
            <a:r>
              <a:rPr lang="en-GB" sz="900" b="1" u="sng" dirty="0">
                <a:solidFill>
                  <a:schemeClr val="tx1"/>
                </a:solidFill>
                <a:latin typeface="Arial" panose="020B0604020202020204" pitchFamily="34" charset="0"/>
                <a:cs typeface="Arial" panose="020B0604020202020204" pitchFamily="34" charset="0"/>
              </a:rPr>
              <a:t>Reflective learning</a:t>
            </a:r>
          </a:p>
          <a:p>
            <a:pPr>
              <a:lnSpc>
                <a:spcPct val="150000"/>
              </a:lnSpc>
            </a:pPr>
            <a:r>
              <a:rPr lang="en-GB" sz="900" dirty="0">
                <a:solidFill>
                  <a:schemeClr val="tx1"/>
                </a:solidFill>
                <a:latin typeface="Arial" panose="020B0604020202020204" pitchFamily="34" charset="0"/>
                <a:cs typeface="Arial" panose="020B0604020202020204" pitchFamily="34" charset="0"/>
              </a:rPr>
              <a:t>An essential part of students’ academic study is self-reflection. Taking the time to reflect on work allows students to manage their progress whilst developing new or existing skills. Students can take time to consider what was successful and what needs improvement - whether it be personally or academically in order to grow. As Cottrell (2019) suggests: </a:t>
            </a:r>
          </a:p>
          <a:p>
            <a:pPr lvl="1">
              <a:lnSpc>
                <a:spcPct val="150000"/>
              </a:lnSpc>
            </a:pPr>
            <a:r>
              <a:rPr lang="en-GB" sz="900" dirty="0">
                <a:solidFill>
                  <a:schemeClr val="tx1"/>
                </a:solidFill>
                <a:latin typeface="Arial" panose="020B0604020202020204" pitchFamily="34" charset="0"/>
                <a:cs typeface="Arial" panose="020B0604020202020204" pitchFamily="34" charset="0"/>
              </a:rPr>
              <a:t>Reflect on your performance. Pause at frequent intervals to bring thoughtfulness to what you are doing and to reflect on your progress. Check whether your studies are working out as you wish. If not, adapt your study strategies accordingly. (Cottrell, 2019, p122) </a:t>
            </a:r>
          </a:p>
          <a:p>
            <a:pPr lvl="1">
              <a:lnSpc>
                <a:spcPct val="150000"/>
              </a:lnSpc>
            </a:pPr>
            <a:r>
              <a:rPr lang="en-GB" sz="900" dirty="0">
                <a:solidFill>
                  <a:schemeClr val="tx1"/>
                </a:solidFill>
                <a:latin typeface="Arial" panose="020B0604020202020204" pitchFamily="34" charset="0"/>
                <a:cs typeface="Arial" panose="020B0604020202020204" pitchFamily="34" charset="0"/>
              </a:rPr>
              <a:t>According to (Day, 2018, p94)</a:t>
            </a:r>
            <a:endParaRPr lang="en-GB" sz="900" b="1" u="sng" dirty="0">
              <a:solidFill>
                <a:schemeClr val="accent4">
                  <a:lumMod val="75000"/>
                </a:schemeClr>
              </a:solidFill>
              <a:latin typeface="Arial" panose="020B0604020202020204" pitchFamily="34" charset="0"/>
              <a:cs typeface="Arial" panose="020B0604020202020204" pitchFamily="34" charset="0"/>
            </a:endParaRPr>
          </a:p>
          <a:p>
            <a:pPr lvl="1">
              <a:lnSpc>
                <a:spcPct val="150000"/>
              </a:lnSpc>
            </a:pPr>
            <a:r>
              <a:rPr lang="en-GB" sz="900" dirty="0">
                <a:solidFill>
                  <a:schemeClr val="tx1"/>
                </a:solidFill>
                <a:latin typeface="Arial" panose="020B0604020202020204" pitchFamily="34" charset="0"/>
                <a:cs typeface="Arial" panose="020B0604020202020204" pitchFamily="34" charset="0"/>
              </a:rPr>
              <a:t>It usually entails moving beyond mere description, to explaining and justifying what has taken place. Often, particularly if the work is to be assessed, it involves critical reflection, in which the individual seeks to learn from their experience. </a:t>
            </a:r>
            <a:endParaRPr lang="en-GB" sz="900" b="1" u="sng" dirty="0">
              <a:solidFill>
                <a:schemeClr val="accent4">
                  <a:lumMod val="75000"/>
                </a:schemeClr>
              </a:solidFill>
              <a:latin typeface="Arial" panose="020B0604020202020204" pitchFamily="34" charset="0"/>
              <a:cs typeface="Arial" panose="020B0604020202020204" pitchFamily="34" charset="0"/>
            </a:endParaRPr>
          </a:p>
          <a:p>
            <a:r>
              <a:rPr lang="en-GB" sz="900" b="1" u="sng" dirty="0">
                <a:solidFill>
                  <a:schemeClr val="accent4">
                    <a:lumMod val="75000"/>
                  </a:schemeClr>
                </a:solidFill>
                <a:latin typeface="Arial" panose="020B0604020202020204" pitchFamily="34" charset="0"/>
                <a:cs typeface="Arial" panose="020B0604020202020204" pitchFamily="34" charset="0"/>
              </a:rPr>
              <a:t>  </a:t>
            </a:r>
          </a:p>
          <a:p>
            <a:pPr algn="ctr"/>
            <a:endParaRPr lang="en-GB" sz="900" b="1" u="sng" dirty="0">
              <a:solidFill>
                <a:schemeClr val="accent4">
                  <a:lumMod val="75000"/>
                </a:schemeClr>
              </a:solidFill>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D6D3123F-A7C2-4549-9920-A0B607513A98}"/>
              </a:ext>
            </a:extLst>
          </p:cNvPr>
          <p:cNvSpPr/>
          <p:nvPr/>
        </p:nvSpPr>
        <p:spPr>
          <a:xfrm>
            <a:off x="-2" y="398585"/>
            <a:ext cx="2798859" cy="781946"/>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latin typeface="Arial" panose="020B0604020202020204" pitchFamily="34" charset="0"/>
                <a:cs typeface="Arial" panose="020B0604020202020204" pitchFamily="34" charset="0"/>
              </a:rPr>
              <a:t>The range of skills and personal qualities that influence the development of critical thinking</a:t>
            </a:r>
          </a:p>
        </p:txBody>
      </p:sp>
      <p:sp>
        <p:nvSpPr>
          <p:cNvPr id="6" name="TextBox 5">
            <a:extLst>
              <a:ext uri="{FF2B5EF4-FFF2-40B4-BE49-F238E27FC236}">
                <a16:creationId xmlns:a16="http://schemas.microsoft.com/office/drawing/2014/main" id="{EAF6E60C-A078-4616-B096-FFF613645ED3}"/>
              </a:ext>
            </a:extLst>
          </p:cNvPr>
          <p:cNvSpPr txBox="1"/>
          <p:nvPr/>
        </p:nvSpPr>
        <p:spPr>
          <a:xfrm>
            <a:off x="7800739" y="4814272"/>
            <a:ext cx="4100595" cy="1939698"/>
          </a:xfrm>
          <a:prstGeom prst="rect">
            <a:avLst/>
          </a:prstGeom>
          <a:noFill/>
        </p:spPr>
        <p:txBody>
          <a:bodyPr wrap="square" rtlCol="0">
            <a:spAutoFit/>
          </a:bodyPr>
          <a:lstStyle/>
          <a:p>
            <a:pPr>
              <a:lnSpc>
                <a:spcPct val="150000"/>
              </a:lnSpc>
              <a:spcAft>
                <a:spcPts val="800"/>
              </a:spcAft>
            </a:pPr>
            <a:r>
              <a:rPr lang="en-GB" sz="9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 allow students to progress and develop their critical thinking skills it is important for them to follow and use the methods discussed throughout this poster. Although there are numerous skills and personal qualities that can enhance academic competence it is essential for students to gain effective time management, have organised and selective notes along with allowing time to positively reflect on personal growth in order to optimise learning. To conclude, Students are more likely to achieve success when implementing these strategies into every day life. </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Having a structured routine will result in a positive student experience.</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29970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extLst>
              <a:ext uri="{BEBA8EAE-BF5A-486C-A8C5-ECC9F3942E4B}">
                <a14:imgProps xmlns:a14="http://schemas.microsoft.com/office/drawing/2010/main">
                  <a14:imgLayer r:embed="rId3">
                    <a14:imgEffect>
                      <a14:artisticPencilGrayscale pencilSize="0"/>
                    </a14:imgEffect>
                  </a14:imgLayer>
                </a14:imgProps>
              </a:ext>
            </a:extLst>
          </a:blip>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3387A-8129-4403-ABC5-B98A53A6FF1D}"/>
              </a:ext>
            </a:extLst>
          </p:cNvPr>
          <p:cNvSpPr>
            <a:spLocks noGrp="1"/>
          </p:cNvSpPr>
          <p:nvPr>
            <p:ph type="ctrTitle"/>
          </p:nvPr>
        </p:nvSpPr>
        <p:spPr>
          <a:xfrm>
            <a:off x="4442460" y="247483"/>
            <a:ext cx="3467100" cy="682943"/>
          </a:xfrm>
        </p:spPr>
        <p:txBody>
          <a:bodyPr>
            <a:normAutofit fontScale="90000"/>
          </a:bodyPr>
          <a:lstStyle/>
          <a:p>
            <a:r>
              <a:rPr lang="en-GB" sz="4000" b="1" u="sng" dirty="0">
                <a:latin typeface="Arial" panose="020B0604020202020204" pitchFamily="34" charset="0"/>
                <a:cs typeface="Arial" panose="020B0604020202020204" pitchFamily="34" charset="0"/>
              </a:rPr>
              <a:t>Reference List</a:t>
            </a:r>
          </a:p>
        </p:txBody>
      </p:sp>
      <p:sp>
        <p:nvSpPr>
          <p:cNvPr id="4" name="TextBox 3">
            <a:extLst>
              <a:ext uri="{FF2B5EF4-FFF2-40B4-BE49-F238E27FC236}">
                <a16:creationId xmlns:a16="http://schemas.microsoft.com/office/drawing/2014/main" id="{E1491DA8-5C7B-46B5-9FEC-ECFAA3FA77A7}"/>
              </a:ext>
            </a:extLst>
          </p:cNvPr>
          <p:cNvSpPr txBox="1"/>
          <p:nvPr/>
        </p:nvSpPr>
        <p:spPr>
          <a:xfrm>
            <a:off x="1386840" y="1116496"/>
            <a:ext cx="9578340" cy="71096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Chatfield, T. (2018) </a:t>
            </a:r>
            <a:r>
              <a:rPr lang="en-GB" sz="2000" i="1" dirty="0">
                <a:latin typeface="Arial" panose="020B0604020202020204" pitchFamily="34" charset="0"/>
                <a:cs typeface="Arial" panose="020B0604020202020204" pitchFamily="34" charset="0"/>
              </a:rPr>
              <a:t>Critical Thinking.</a:t>
            </a:r>
            <a:r>
              <a:rPr lang="en-GB" sz="2000" dirty="0">
                <a:effectLst/>
                <a:latin typeface="Arial" panose="020B0604020202020204" pitchFamily="34" charset="0"/>
              </a:rPr>
              <a:t> London; SAGE Publications Ltd</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Cottrell, S. (2019) </a:t>
            </a:r>
            <a:r>
              <a:rPr lang="en-GB" sz="2000" i="1" dirty="0">
                <a:latin typeface="Arial" panose="020B0604020202020204" pitchFamily="34" charset="0"/>
                <a:cs typeface="Arial" panose="020B0604020202020204" pitchFamily="34" charset="0"/>
              </a:rPr>
              <a:t>The Study Skills Handbook. </a:t>
            </a:r>
            <a:r>
              <a:rPr lang="en-GB" sz="2000" dirty="0">
                <a:latin typeface="Arial" panose="020B0604020202020204" pitchFamily="34" charset="0"/>
                <a:cs typeface="Arial" panose="020B0604020202020204" pitchFamily="34" charset="0"/>
              </a:rPr>
              <a:t>5</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edn. London; Red Globe Press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Cottrell, S (2021) </a:t>
            </a:r>
            <a:r>
              <a:rPr lang="en-GB" sz="2000" i="1" dirty="0">
                <a:latin typeface="Arial" panose="020B0604020202020204" pitchFamily="34" charset="0"/>
                <a:cs typeface="Arial" panose="020B0604020202020204" pitchFamily="34" charset="0"/>
              </a:rPr>
              <a:t>Personal Development and Employability. </a:t>
            </a:r>
            <a:r>
              <a:rPr lang="en-GB" sz="2000" dirty="0">
                <a:latin typeface="Arial" panose="020B0604020202020204" pitchFamily="34" charset="0"/>
                <a:cs typeface="Arial" panose="020B0604020202020204" pitchFamily="34" charset="0"/>
              </a:rPr>
              <a:t>4</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edn. London; Red Globe Press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Day, T. (2018) </a:t>
            </a:r>
            <a:r>
              <a:rPr lang="en-GB" sz="2000" i="1" dirty="0">
                <a:latin typeface="Arial" panose="020B0604020202020204" pitchFamily="34" charset="0"/>
                <a:cs typeface="Arial" panose="020B0604020202020204" pitchFamily="34" charset="0"/>
              </a:rPr>
              <a:t>Success in Academic Writing. </a:t>
            </a:r>
            <a:r>
              <a:rPr lang="en-GB" sz="2000" dirty="0">
                <a:latin typeface="Arial" panose="020B0604020202020204" pitchFamily="34" charset="0"/>
                <a:cs typeface="Arial" panose="020B0604020202020204" pitchFamily="34" charset="0"/>
              </a:rPr>
              <a:t>2</a:t>
            </a:r>
            <a:r>
              <a:rPr lang="en-GB" sz="2000" baseline="30000" dirty="0">
                <a:latin typeface="Arial" panose="020B0604020202020204" pitchFamily="34" charset="0"/>
                <a:cs typeface="Arial" panose="020B0604020202020204" pitchFamily="34" charset="0"/>
              </a:rPr>
              <a:t>nd</a:t>
            </a:r>
            <a:r>
              <a:rPr lang="en-GB" sz="2000" dirty="0">
                <a:latin typeface="Arial" panose="020B0604020202020204" pitchFamily="34" charset="0"/>
                <a:cs typeface="Arial" panose="020B0604020202020204" pitchFamily="34" charset="0"/>
              </a:rPr>
              <a:t> edn. London; </a:t>
            </a:r>
            <a:r>
              <a:rPr lang="en-GB" sz="2000" b="0" i="0" dirty="0">
                <a:solidFill>
                  <a:srgbClr val="333333"/>
                </a:solidFill>
                <a:effectLst/>
                <a:latin typeface="Arial" panose="020B0604020202020204" pitchFamily="34" charset="0"/>
                <a:cs typeface="Arial" panose="020B0604020202020204" pitchFamily="34" charset="0"/>
              </a:rPr>
              <a:t>Palgrave Macmillan </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Godfrey, J (2013) </a:t>
            </a:r>
            <a:r>
              <a:rPr lang="en-GB" sz="2000" i="1" dirty="0">
                <a:latin typeface="Arial" panose="020B0604020202020204" pitchFamily="34" charset="0"/>
                <a:cs typeface="Arial" panose="020B0604020202020204" pitchFamily="34" charset="0"/>
              </a:rPr>
              <a:t>How To Use Your Reading In Your Essays. </a:t>
            </a:r>
            <a:r>
              <a:rPr lang="en-GB" sz="2000" dirty="0">
                <a:latin typeface="Arial" panose="020B0604020202020204" pitchFamily="34" charset="0"/>
                <a:cs typeface="Arial" panose="020B0604020202020204" pitchFamily="34" charset="0"/>
              </a:rPr>
              <a:t>2</a:t>
            </a:r>
            <a:r>
              <a:rPr lang="en-GB" sz="2000" baseline="30000" dirty="0">
                <a:latin typeface="Arial" panose="020B0604020202020204" pitchFamily="34" charset="0"/>
                <a:cs typeface="Arial" panose="020B0604020202020204" pitchFamily="34" charset="0"/>
              </a:rPr>
              <a:t>nd</a:t>
            </a:r>
            <a:r>
              <a:rPr lang="en-GB" sz="2000" dirty="0">
                <a:latin typeface="Arial" panose="020B0604020202020204" pitchFamily="34" charset="0"/>
                <a:cs typeface="Arial" panose="020B0604020202020204" pitchFamily="34" charset="0"/>
              </a:rPr>
              <a:t> edn. Hampshire; Palgrave Macmillan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Seigel, J. (2022) ‘Factors Affecting Notetaking Performance’</a:t>
            </a:r>
            <a:r>
              <a:rPr lang="en-GB" sz="2000" i="1" dirty="0">
                <a:latin typeface="Arial" panose="020B0604020202020204" pitchFamily="34" charset="0"/>
                <a:cs typeface="Arial" panose="020B0604020202020204" pitchFamily="34" charset="0"/>
              </a:rPr>
              <a:t>, International Journal of Listening</a:t>
            </a:r>
          </a:p>
          <a:p>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https://www.tandfonline.com/doi/full/10.1080/10904018.2022.2059484?scroll=top&amp;needAccess=true</a:t>
            </a:r>
            <a:r>
              <a:rPr lang="en-GB" sz="2000" dirty="0">
                <a:latin typeface="Arial" panose="020B0604020202020204" pitchFamily="34" charset="0"/>
                <a:cs typeface="Arial" panose="020B0604020202020204" pitchFamily="34" charset="0"/>
              </a:rPr>
              <a:t> (Accessed: 15/10/22)</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72032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11545</TotalTime>
  <Words>1023</Words>
  <Application>Microsoft Office PowerPoint</Application>
  <PresentationFormat>Widescreen</PresentationFormat>
  <Paragraphs>78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Molly Evans</dc:title>
  <dc:creator>Molly Evans</dc:creator>
  <cp:lastModifiedBy>Molly Evans</cp:lastModifiedBy>
  <cp:revision>93</cp:revision>
  <dcterms:created xsi:type="dcterms:W3CDTF">2022-10-19T12:05:38Z</dcterms:created>
  <dcterms:modified xsi:type="dcterms:W3CDTF">2022-10-27T12:34:03Z</dcterms:modified>
</cp:coreProperties>
</file>