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7" r:id="rId4"/>
  </p:sldMasterIdLst>
  <p:notesMasterIdLst>
    <p:notesMasterId r:id="rId12"/>
  </p:notesMasterIdLst>
  <p:sldIdLst>
    <p:sldId id="278" r:id="rId5"/>
    <p:sldId id="287" r:id="rId6"/>
    <p:sldId id="293" r:id="rId7"/>
    <p:sldId id="292" r:id="rId8"/>
    <p:sldId id="279" r:id="rId9"/>
    <p:sldId id="281" r:id="rId10"/>
    <p:sldId id="29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28A2E9-933A-4151-8259-DF849D2288A1}" v="13" dt="2023-02-17T20:57:59.5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4660"/>
  </p:normalViewPr>
  <p:slideViewPr>
    <p:cSldViewPr snapToGrid="0">
      <p:cViewPr varScale="1">
        <p:scale>
          <a:sx n="82" d="100"/>
          <a:sy n="82" d="100"/>
        </p:scale>
        <p:origin x="44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091A30-89DF-45F7-9041-133B881EC46B}"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ABEC7F1B-74D6-4132-B1D5-7AC77281B098}" type="pres">
      <dgm:prSet presAssocID="{A9091A30-89DF-45F7-9041-133B881EC46B}" presName="diagram" presStyleCnt="0">
        <dgm:presLayoutVars>
          <dgm:dir/>
          <dgm:resizeHandles val="exact"/>
        </dgm:presLayoutVars>
      </dgm:prSet>
      <dgm:spPr/>
    </dgm:pt>
  </dgm:ptLst>
  <dgm:cxnLst>
    <dgm:cxn modelId="{08204482-9BD9-4480-893B-708501E31F5C}" type="presOf" srcId="{A9091A30-89DF-45F7-9041-133B881EC46B}" destId="{ABEC7F1B-74D6-4132-B1D5-7AC77281B098}"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11870D-8AD1-4F95-92CE-96777C55867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C8A5F50-47DF-4A45-8C88-AC2B8049F270}">
      <dgm:prSet phldrT="[Text]"/>
      <dgm:spPr/>
      <dgm:t>
        <a:bodyPr/>
        <a:lstStyle/>
        <a:p>
          <a:r>
            <a:rPr lang="en-GB" dirty="0"/>
            <a:t>The source</a:t>
          </a:r>
        </a:p>
      </dgm:t>
    </dgm:pt>
    <dgm:pt modelId="{CF22F545-F5E3-4BA8-9B0D-9B4D756F7E30}" type="parTrans" cxnId="{06A6C4AA-261C-4A83-B7A7-B1862ADF1397}">
      <dgm:prSet/>
      <dgm:spPr/>
      <dgm:t>
        <a:bodyPr/>
        <a:lstStyle/>
        <a:p>
          <a:endParaRPr lang="en-GB"/>
        </a:p>
      </dgm:t>
    </dgm:pt>
    <dgm:pt modelId="{9D35C15A-8A45-4F4E-BE13-A12787757C1B}" type="sibTrans" cxnId="{06A6C4AA-261C-4A83-B7A7-B1862ADF1397}">
      <dgm:prSet/>
      <dgm:spPr/>
      <dgm:t>
        <a:bodyPr/>
        <a:lstStyle/>
        <a:p>
          <a:endParaRPr lang="en-GB"/>
        </a:p>
      </dgm:t>
    </dgm:pt>
    <dgm:pt modelId="{1C8A8188-E316-4120-89CB-79277EC9007C}">
      <dgm:prSet phldrT="[Text]"/>
      <dgm:spPr/>
      <dgm:t>
        <a:bodyPr/>
        <a:lstStyle/>
        <a:p>
          <a:r>
            <a:rPr lang="en-GB" dirty="0"/>
            <a:t>The message</a:t>
          </a:r>
        </a:p>
      </dgm:t>
    </dgm:pt>
    <dgm:pt modelId="{9DFB05B5-D443-4EF7-8B35-D852ABB8BCBB}" type="parTrans" cxnId="{88E022F0-1444-4908-82A3-071FAF9840C6}">
      <dgm:prSet/>
      <dgm:spPr/>
      <dgm:t>
        <a:bodyPr/>
        <a:lstStyle/>
        <a:p>
          <a:endParaRPr lang="en-GB"/>
        </a:p>
      </dgm:t>
    </dgm:pt>
    <dgm:pt modelId="{36862F1D-D709-4492-B15D-EC4FBF35388B}" type="sibTrans" cxnId="{88E022F0-1444-4908-82A3-071FAF9840C6}">
      <dgm:prSet/>
      <dgm:spPr/>
      <dgm:t>
        <a:bodyPr/>
        <a:lstStyle/>
        <a:p>
          <a:endParaRPr lang="en-GB"/>
        </a:p>
      </dgm:t>
    </dgm:pt>
    <dgm:pt modelId="{8FA005B5-1CB7-4B95-A9AC-B0759E4DE295}">
      <dgm:prSet phldrT="[Text]"/>
      <dgm:spPr/>
      <dgm:t>
        <a:bodyPr/>
        <a:lstStyle/>
        <a:p>
          <a:r>
            <a:rPr lang="en-GB" dirty="0"/>
            <a:t>The Channel</a:t>
          </a:r>
        </a:p>
      </dgm:t>
    </dgm:pt>
    <dgm:pt modelId="{EA33C7E0-5278-4683-943E-EA7C65CC60D0}" type="parTrans" cxnId="{0E927AAC-4D66-4781-A7C7-387307788BD3}">
      <dgm:prSet/>
      <dgm:spPr/>
      <dgm:t>
        <a:bodyPr/>
        <a:lstStyle/>
        <a:p>
          <a:endParaRPr lang="en-GB"/>
        </a:p>
      </dgm:t>
    </dgm:pt>
    <dgm:pt modelId="{11A5EB35-24D5-44ED-BF8B-4064B4F581D6}" type="sibTrans" cxnId="{0E927AAC-4D66-4781-A7C7-387307788BD3}">
      <dgm:prSet/>
      <dgm:spPr/>
      <dgm:t>
        <a:bodyPr/>
        <a:lstStyle/>
        <a:p>
          <a:endParaRPr lang="en-GB"/>
        </a:p>
      </dgm:t>
    </dgm:pt>
    <dgm:pt modelId="{915E93C3-E4A6-411A-8234-AB00B5432F57}">
      <dgm:prSet phldrT="[Text]"/>
      <dgm:spPr/>
      <dgm:t>
        <a:bodyPr/>
        <a:lstStyle/>
        <a:p>
          <a:r>
            <a:rPr lang="en-GB" dirty="0"/>
            <a:t>The receiver</a:t>
          </a:r>
        </a:p>
      </dgm:t>
    </dgm:pt>
    <dgm:pt modelId="{FE16CC22-6876-4280-90C1-C09E8E542196}" type="parTrans" cxnId="{87802BAD-81F3-4A89-A152-F8C7D7C59031}">
      <dgm:prSet/>
      <dgm:spPr/>
      <dgm:t>
        <a:bodyPr/>
        <a:lstStyle/>
        <a:p>
          <a:endParaRPr lang="en-GB"/>
        </a:p>
      </dgm:t>
    </dgm:pt>
    <dgm:pt modelId="{1E80F8FC-D3C0-4D73-A466-29D18D8A37D9}" type="sibTrans" cxnId="{87802BAD-81F3-4A89-A152-F8C7D7C59031}">
      <dgm:prSet/>
      <dgm:spPr/>
      <dgm:t>
        <a:bodyPr/>
        <a:lstStyle/>
        <a:p>
          <a:endParaRPr lang="en-GB"/>
        </a:p>
      </dgm:t>
    </dgm:pt>
    <dgm:pt modelId="{10CA2611-E7E4-4174-886E-F3FE4ADCCC4E}">
      <dgm:prSet phldrT="[Text]"/>
      <dgm:spPr/>
      <dgm:t>
        <a:bodyPr/>
        <a:lstStyle/>
        <a:p>
          <a:r>
            <a:rPr lang="en-GB" dirty="0"/>
            <a:t>The disadvantages</a:t>
          </a:r>
        </a:p>
      </dgm:t>
    </dgm:pt>
    <dgm:pt modelId="{262207D2-6DE8-4BF5-92DA-6DF9644AFF5B}" type="parTrans" cxnId="{1F1B55FE-CB3B-4D8F-90F8-C718D382A3FB}">
      <dgm:prSet/>
      <dgm:spPr/>
      <dgm:t>
        <a:bodyPr/>
        <a:lstStyle/>
        <a:p>
          <a:endParaRPr lang="en-GB"/>
        </a:p>
      </dgm:t>
    </dgm:pt>
    <dgm:pt modelId="{74003DC6-2619-4640-9061-0432808A1616}" type="sibTrans" cxnId="{1F1B55FE-CB3B-4D8F-90F8-C718D382A3FB}">
      <dgm:prSet/>
      <dgm:spPr/>
      <dgm:t>
        <a:bodyPr/>
        <a:lstStyle/>
        <a:p>
          <a:endParaRPr lang="en-GB"/>
        </a:p>
      </dgm:t>
    </dgm:pt>
    <dgm:pt modelId="{9796852F-7EDB-4058-89BD-9A3B3AA7BB6A}" type="pres">
      <dgm:prSet presAssocID="{AE11870D-8AD1-4F95-92CE-96777C558673}" presName="diagram" presStyleCnt="0">
        <dgm:presLayoutVars>
          <dgm:dir/>
          <dgm:resizeHandles val="exact"/>
        </dgm:presLayoutVars>
      </dgm:prSet>
      <dgm:spPr/>
    </dgm:pt>
    <dgm:pt modelId="{B2C913B1-5454-48B5-A24B-2A949746908C}" type="pres">
      <dgm:prSet presAssocID="{0C8A5F50-47DF-4A45-8C88-AC2B8049F270}" presName="node" presStyleLbl="node1" presStyleIdx="0" presStyleCnt="5">
        <dgm:presLayoutVars>
          <dgm:bulletEnabled val="1"/>
        </dgm:presLayoutVars>
      </dgm:prSet>
      <dgm:spPr/>
    </dgm:pt>
    <dgm:pt modelId="{5DC0AE96-71F4-4D9F-B0BE-ADEF6CA1E42A}" type="pres">
      <dgm:prSet presAssocID="{9D35C15A-8A45-4F4E-BE13-A12787757C1B}" presName="sibTrans" presStyleCnt="0"/>
      <dgm:spPr/>
    </dgm:pt>
    <dgm:pt modelId="{937BD084-30F7-42DD-9C60-C1ED5911B94E}" type="pres">
      <dgm:prSet presAssocID="{1C8A8188-E316-4120-89CB-79277EC9007C}" presName="node" presStyleLbl="node1" presStyleIdx="1" presStyleCnt="5">
        <dgm:presLayoutVars>
          <dgm:bulletEnabled val="1"/>
        </dgm:presLayoutVars>
      </dgm:prSet>
      <dgm:spPr/>
    </dgm:pt>
    <dgm:pt modelId="{89EE70BE-CF21-4F02-B391-9A67A886AA8F}" type="pres">
      <dgm:prSet presAssocID="{36862F1D-D709-4492-B15D-EC4FBF35388B}" presName="sibTrans" presStyleCnt="0"/>
      <dgm:spPr/>
    </dgm:pt>
    <dgm:pt modelId="{8731FAE2-3F1C-44A1-878D-D640699082AC}" type="pres">
      <dgm:prSet presAssocID="{8FA005B5-1CB7-4B95-A9AC-B0759E4DE295}" presName="node" presStyleLbl="node1" presStyleIdx="2" presStyleCnt="5">
        <dgm:presLayoutVars>
          <dgm:bulletEnabled val="1"/>
        </dgm:presLayoutVars>
      </dgm:prSet>
      <dgm:spPr/>
    </dgm:pt>
    <dgm:pt modelId="{97C684FA-CDFC-4092-A892-EE5E1A62F15F}" type="pres">
      <dgm:prSet presAssocID="{11A5EB35-24D5-44ED-BF8B-4064B4F581D6}" presName="sibTrans" presStyleCnt="0"/>
      <dgm:spPr/>
    </dgm:pt>
    <dgm:pt modelId="{71A6291E-FEDB-497E-A999-ED3A93C03085}" type="pres">
      <dgm:prSet presAssocID="{915E93C3-E4A6-411A-8234-AB00B5432F57}" presName="node" presStyleLbl="node1" presStyleIdx="3" presStyleCnt="5">
        <dgm:presLayoutVars>
          <dgm:bulletEnabled val="1"/>
        </dgm:presLayoutVars>
      </dgm:prSet>
      <dgm:spPr/>
    </dgm:pt>
    <dgm:pt modelId="{AF1239CF-D781-470D-947E-41BF16E7D0DD}" type="pres">
      <dgm:prSet presAssocID="{1E80F8FC-D3C0-4D73-A466-29D18D8A37D9}" presName="sibTrans" presStyleCnt="0"/>
      <dgm:spPr/>
    </dgm:pt>
    <dgm:pt modelId="{48E353B6-3262-47EA-98F3-D52F39553EC5}" type="pres">
      <dgm:prSet presAssocID="{10CA2611-E7E4-4174-886E-F3FE4ADCCC4E}" presName="node" presStyleLbl="node1" presStyleIdx="4" presStyleCnt="5">
        <dgm:presLayoutVars>
          <dgm:bulletEnabled val="1"/>
        </dgm:presLayoutVars>
      </dgm:prSet>
      <dgm:spPr/>
    </dgm:pt>
  </dgm:ptLst>
  <dgm:cxnLst>
    <dgm:cxn modelId="{2AF3FC32-CB30-4ED1-A511-CC91EF773C06}" type="presOf" srcId="{8FA005B5-1CB7-4B95-A9AC-B0759E4DE295}" destId="{8731FAE2-3F1C-44A1-878D-D640699082AC}" srcOrd="0" destOrd="0" presId="urn:microsoft.com/office/officeart/2005/8/layout/default"/>
    <dgm:cxn modelId="{B880FC38-7C17-4570-AF6F-B30033605E8D}" type="presOf" srcId="{915E93C3-E4A6-411A-8234-AB00B5432F57}" destId="{71A6291E-FEDB-497E-A999-ED3A93C03085}" srcOrd="0" destOrd="0" presId="urn:microsoft.com/office/officeart/2005/8/layout/default"/>
    <dgm:cxn modelId="{92BE8E40-FAF5-4F7B-BFBB-497476C50591}" type="presOf" srcId="{AE11870D-8AD1-4F95-92CE-96777C558673}" destId="{9796852F-7EDB-4058-89BD-9A3B3AA7BB6A}" srcOrd="0" destOrd="0" presId="urn:microsoft.com/office/officeart/2005/8/layout/default"/>
    <dgm:cxn modelId="{FD9E8295-7B3D-4191-ABF9-B305394831B2}" type="presOf" srcId="{10CA2611-E7E4-4174-886E-F3FE4ADCCC4E}" destId="{48E353B6-3262-47EA-98F3-D52F39553EC5}" srcOrd="0" destOrd="0" presId="urn:microsoft.com/office/officeart/2005/8/layout/default"/>
    <dgm:cxn modelId="{06A6C4AA-261C-4A83-B7A7-B1862ADF1397}" srcId="{AE11870D-8AD1-4F95-92CE-96777C558673}" destId="{0C8A5F50-47DF-4A45-8C88-AC2B8049F270}" srcOrd="0" destOrd="0" parTransId="{CF22F545-F5E3-4BA8-9B0D-9B4D756F7E30}" sibTransId="{9D35C15A-8A45-4F4E-BE13-A12787757C1B}"/>
    <dgm:cxn modelId="{0E927AAC-4D66-4781-A7C7-387307788BD3}" srcId="{AE11870D-8AD1-4F95-92CE-96777C558673}" destId="{8FA005B5-1CB7-4B95-A9AC-B0759E4DE295}" srcOrd="2" destOrd="0" parTransId="{EA33C7E0-5278-4683-943E-EA7C65CC60D0}" sibTransId="{11A5EB35-24D5-44ED-BF8B-4064B4F581D6}"/>
    <dgm:cxn modelId="{87802BAD-81F3-4A89-A152-F8C7D7C59031}" srcId="{AE11870D-8AD1-4F95-92CE-96777C558673}" destId="{915E93C3-E4A6-411A-8234-AB00B5432F57}" srcOrd="3" destOrd="0" parTransId="{FE16CC22-6876-4280-90C1-C09E8E542196}" sibTransId="{1E80F8FC-D3C0-4D73-A466-29D18D8A37D9}"/>
    <dgm:cxn modelId="{428B92C2-FDB9-4E57-97DB-6D9E35ECC3E2}" type="presOf" srcId="{0C8A5F50-47DF-4A45-8C88-AC2B8049F270}" destId="{B2C913B1-5454-48B5-A24B-2A949746908C}" srcOrd="0" destOrd="0" presId="urn:microsoft.com/office/officeart/2005/8/layout/default"/>
    <dgm:cxn modelId="{46CC7ACE-814F-44A6-92BA-F8158997D529}" type="presOf" srcId="{1C8A8188-E316-4120-89CB-79277EC9007C}" destId="{937BD084-30F7-42DD-9C60-C1ED5911B94E}" srcOrd="0" destOrd="0" presId="urn:microsoft.com/office/officeart/2005/8/layout/default"/>
    <dgm:cxn modelId="{88E022F0-1444-4908-82A3-071FAF9840C6}" srcId="{AE11870D-8AD1-4F95-92CE-96777C558673}" destId="{1C8A8188-E316-4120-89CB-79277EC9007C}" srcOrd="1" destOrd="0" parTransId="{9DFB05B5-D443-4EF7-8B35-D852ABB8BCBB}" sibTransId="{36862F1D-D709-4492-B15D-EC4FBF35388B}"/>
    <dgm:cxn modelId="{1F1B55FE-CB3B-4D8F-90F8-C718D382A3FB}" srcId="{AE11870D-8AD1-4F95-92CE-96777C558673}" destId="{10CA2611-E7E4-4174-886E-F3FE4ADCCC4E}" srcOrd="4" destOrd="0" parTransId="{262207D2-6DE8-4BF5-92DA-6DF9644AFF5B}" sibTransId="{74003DC6-2619-4640-9061-0432808A1616}"/>
    <dgm:cxn modelId="{50C9475F-DA3B-4CA7-8BF9-48C63591B8C4}" type="presParOf" srcId="{9796852F-7EDB-4058-89BD-9A3B3AA7BB6A}" destId="{B2C913B1-5454-48B5-A24B-2A949746908C}" srcOrd="0" destOrd="0" presId="urn:microsoft.com/office/officeart/2005/8/layout/default"/>
    <dgm:cxn modelId="{6F2F959A-3758-4B92-A8FC-00BA49383AF1}" type="presParOf" srcId="{9796852F-7EDB-4058-89BD-9A3B3AA7BB6A}" destId="{5DC0AE96-71F4-4D9F-B0BE-ADEF6CA1E42A}" srcOrd="1" destOrd="0" presId="urn:microsoft.com/office/officeart/2005/8/layout/default"/>
    <dgm:cxn modelId="{DC19C454-7BF6-441F-847D-44D870D1A6DB}" type="presParOf" srcId="{9796852F-7EDB-4058-89BD-9A3B3AA7BB6A}" destId="{937BD084-30F7-42DD-9C60-C1ED5911B94E}" srcOrd="2" destOrd="0" presId="urn:microsoft.com/office/officeart/2005/8/layout/default"/>
    <dgm:cxn modelId="{C2D372B4-C91F-410E-9E9E-FBF3BCFBF608}" type="presParOf" srcId="{9796852F-7EDB-4058-89BD-9A3B3AA7BB6A}" destId="{89EE70BE-CF21-4F02-B391-9A67A886AA8F}" srcOrd="3" destOrd="0" presId="urn:microsoft.com/office/officeart/2005/8/layout/default"/>
    <dgm:cxn modelId="{54C1C8C3-AC67-4B6B-BF87-5FA04D3F54E0}" type="presParOf" srcId="{9796852F-7EDB-4058-89BD-9A3B3AA7BB6A}" destId="{8731FAE2-3F1C-44A1-878D-D640699082AC}" srcOrd="4" destOrd="0" presId="urn:microsoft.com/office/officeart/2005/8/layout/default"/>
    <dgm:cxn modelId="{D8E6665F-39C2-409B-A2D6-406F224D8215}" type="presParOf" srcId="{9796852F-7EDB-4058-89BD-9A3B3AA7BB6A}" destId="{97C684FA-CDFC-4092-A892-EE5E1A62F15F}" srcOrd="5" destOrd="0" presId="urn:microsoft.com/office/officeart/2005/8/layout/default"/>
    <dgm:cxn modelId="{B253E2B0-275D-4BC5-BCE1-C7CCBEF5FAD5}" type="presParOf" srcId="{9796852F-7EDB-4058-89BD-9A3B3AA7BB6A}" destId="{71A6291E-FEDB-497E-A999-ED3A93C03085}" srcOrd="6" destOrd="0" presId="urn:microsoft.com/office/officeart/2005/8/layout/default"/>
    <dgm:cxn modelId="{9EB508BA-D60B-4AF4-A2BD-7D870EA411FE}" type="presParOf" srcId="{9796852F-7EDB-4058-89BD-9A3B3AA7BB6A}" destId="{AF1239CF-D781-470D-947E-41BF16E7D0DD}" srcOrd="7" destOrd="0" presId="urn:microsoft.com/office/officeart/2005/8/layout/default"/>
    <dgm:cxn modelId="{783026B9-CC27-4B9B-9644-5E004BAC8023}" type="presParOf" srcId="{9796852F-7EDB-4058-89BD-9A3B3AA7BB6A}" destId="{48E353B6-3262-47EA-98F3-D52F39553EC5}" srcOrd="8"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913B1-5454-48B5-A24B-2A949746908C}">
      <dsp:nvSpPr>
        <dsp:cNvPr id="0" name=""/>
        <dsp:cNvSpPr/>
      </dsp:nvSpPr>
      <dsp:spPr>
        <a:xfrm>
          <a:off x="0" y="825173"/>
          <a:ext cx="2442307" cy="1465384"/>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source</a:t>
          </a:r>
        </a:p>
      </dsp:txBody>
      <dsp:txXfrm>
        <a:off x="0" y="825173"/>
        <a:ext cx="2442307" cy="1465384"/>
      </dsp:txXfrm>
    </dsp:sp>
    <dsp:sp modelId="{937BD084-30F7-42DD-9C60-C1ED5911B94E}">
      <dsp:nvSpPr>
        <dsp:cNvPr id="0" name=""/>
        <dsp:cNvSpPr/>
      </dsp:nvSpPr>
      <dsp:spPr>
        <a:xfrm>
          <a:off x="2686538" y="825173"/>
          <a:ext cx="2442307" cy="1465384"/>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message</a:t>
          </a:r>
        </a:p>
      </dsp:txBody>
      <dsp:txXfrm>
        <a:off x="2686538" y="825173"/>
        <a:ext cx="2442307" cy="1465384"/>
      </dsp:txXfrm>
    </dsp:sp>
    <dsp:sp modelId="{8731FAE2-3F1C-44A1-878D-D640699082AC}">
      <dsp:nvSpPr>
        <dsp:cNvPr id="0" name=""/>
        <dsp:cNvSpPr/>
      </dsp:nvSpPr>
      <dsp:spPr>
        <a:xfrm>
          <a:off x="5373077" y="825173"/>
          <a:ext cx="2442307" cy="1465384"/>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Channel</a:t>
          </a:r>
        </a:p>
      </dsp:txBody>
      <dsp:txXfrm>
        <a:off x="5373077" y="825173"/>
        <a:ext cx="2442307" cy="1465384"/>
      </dsp:txXfrm>
    </dsp:sp>
    <dsp:sp modelId="{71A6291E-FEDB-497E-A999-ED3A93C03085}">
      <dsp:nvSpPr>
        <dsp:cNvPr id="0" name=""/>
        <dsp:cNvSpPr/>
      </dsp:nvSpPr>
      <dsp:spPr>
        <a:xfrm>
          <a:off x="1343269" y="2534789"/>
          <a:ext cx="2442307" cy="1465384"/>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receiver</a:t>
          </a:r>
        </a:p>
      </dsp:txBody>
      <dsp:txXfrm>
        <a:off x="1343269" y="2534789"/>
        <a:ext cx="2442307" cy="1465384"/>
      </dsp:txXfrm>
    </dsp:sp>
    <dsp:sp modelId="{48E353B6-3262-47EA-98F3-D52F39553EC5}">
      <dsp:nvSpPr>
        <dsp:cNvPr id="0" name=""/>
        <dsp:cNvSpPr/>
      </dsp:nvSpPr>
      <dsp:spPr>
        <a:xfrm>
          <a:off x="4029807" y="2534789"/>
          <a:ext cx="2442307" cy="1465384"/>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disadvantages</a:t>
          </a:r>
        </a:p>
      </dsp:txBody>
      <dsp:txXfrm>
        <a:off x="4029807" y="2534789"/>
        <a:ext cx="2442307" cy="14653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2/18/2023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9297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6</a:t>
            </a:fld>
            <a:endParaRPr lang="en-US"/>
          </a:p>
        </p:txBody>
      </p:sp>
    </p:spTree>
    <p:extLst>
      <p:ext uri="{BB962C8B-B14F-4D97-AF65-F5344CB8AC3E}">
        <p14:creationId xmlns:p14="http://schemas.microsoft.com/office/powerpoint/2010/main" val="4291984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16576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54095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4207287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31276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2/18/2023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59479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13082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49774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470302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073ED0CC-082F-4160-86E5-0D6041F12778}" type="datetime1">
              <a:rPr lang="en-US" smtClean="0"/>
              <a:t>2/18/2023</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5189520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2/18/2023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1773804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3312236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073ED0CC-082F-4160-86E5-0D6041F12778}" type="datetime1">
              <a:rPr lang="en-US" smtClean="0"/>
              <a:t>2/18/2023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0487091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4200497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2/18/2023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3832702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73ED0CC-082F-4160-86E5-0D6041F12778}" type="datetime1">
              <a:rPr lang="en-US" smtClean="0"/>
              <a:t>2/18/2023</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903638323"/>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managementstudyguide.com/berlo-model-of-communication.htm" TargetMode="External"/><Relationship Id="rId2" Type="http://schemas.openxmlformats.org/officeDocument/2006/relationships/hyperlink" Target="http://www.uri.edu/personal/carson/hendersonk/explanation.html" TargetMode="External"/><Relationship Id="rId1" Type="http://schemas.openxmlformats.org/officeDocument/2006/relationships/slideLayout" Target="../slideLayouts/slideLayout2.xml"/><Relationship Id="rId4" Type="http://schemas.openxmlformats.org/officeDocument/2006/relationships/hyperlink" Target="https://youtu.be/f5Tao6KHV5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2619117" y="1964723"/>
            <a:ext cx="6953766" cy="2298357"/>
          </a:xfrm>
          <a:effectLst/>
        </p:spPr>
        <p:txBody>
          <a:bodyPr anchor="ctr">
            <a:normAutofit/>
          </a:bodyPr>
          <a:lstStyle/>
          <a:p>
            <a:pPr algn="ctr"/>
            <a:r>
              <a:rPr lang="en-US" sz="1800" dirty="0">
                <a:solidFill>
                  <a:schemeClr val="tx1"/>
                </a:solidFill>
                <a:latin typeface="Arial" panose="020B0604020202020204" pitchFamily="34" charset="0"/>
                <a:cs typeface="Arial" panose="020B0604020202020204" pitchFamily="34" charset="0"/>
              </a:rPr>
              <a:t>Erma Pires(2020339)</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Lecture Name: </a:t>
            </a:r>
            <a:r>
              <a:rPr lang="en-US" sz="1800" dirty="0" err="1">
                <a:solidFill>
                  <a:schemeClr val="tx1"/>
                </a:solidFill>
                <a:latin typeface="Arial" panose="020B0604020202020204" pitchFamily="34" charset="0"/>
                <a:cs typeface="Arial" panose="020B0604020202020204" pitchFamily="34" charset="0"/>
              </a:rPr>
              <a:t>Opeyemi</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Odejimi</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Professional Development within Health and Social Care LCHS4005</a:t>
            </a:r>
          </a:p>
        </p:txBody>
      </p:sp>
    </p:spTree>
    <p:extLst>
      <p:ext uri="{BB962C8B-B14F-4D97-AF65-F5344CB8AC3E}">
        <p14:creationId xmlns:p14="http://schemas.microsoft.com/office/powerpoint/2010/main" val="4167884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490C-D288-7919-B30D-703150E01C1D}"/>
              </a:ext>
            </a:extLst>
          </p:cNvPr>
          <p:cNvSpPr>
            <a:spLocks noGrp="1"/>
          </p:cNvSpPr>
          <p:nvPr>
            <p:ph type="title"/>
          </p:nvPr>
        </p:nvSpPr>
        <p:spPr/>
        <p:txBody>
          <a:bodyPr/>
          <a:lstStyle/>
          <a:p>
            <a:pPr algn="ctr"/>
            <a:r>
              <a:rPr lang="en-GB" dirty="0"/>
              <a:t>Communication</a:t>
            </a:r>
          </a:p>
        </p:txBody>
      </p:sp>
      <p:sp>
        <p:nvSpPr>
          <p:cNvPr id="3" name="Content Placeholder 2">
            <a:extLst>
              <a:ext uri="{FF2B5EF4-FFF2-40B4-BE49-F238E27FC236}">
                <a16:creationId xmlns:a16="http://schemas.microsoft.com/office/drawing/2014/main" id="{AC8084A9-C8E1-8246-814C-ABAF3EB05AE5}"/>
              </a:ext>
            </a:extLst>
          </p:cNvPr>
          <p:cNvSpPr>
            <a:spLocks noGrp="1"/>
          </p:cNvSpPr>
          <p:nvPr>
            <p:ph idx="1"/>
          </p:nvPr>
        </p:nvSpPr>
        <p:spPr>
          <a:xfrm>
            <a:off x="2224216" y="2289992"/>
            <a:ext cx="6697362" cy="4120820"/>
          </a:xfrm>
        </p:spPr>
        <p:txBody>
          <a:bodyPr>
            <a:normAutofit/>
          </a:bodyPr>
          <a:lstStyle/>
          <a:p>
            <a:pPr marL="0" indent="0">
              <a:lnSpc>
                <a:spcPct val="150000"/>
              </a:lnSpc>
              <a:buNone/>
            </a:pPr>
            <a:r>
              <a:rPr lang="en-US" sz="1400" dirty="0">
                <a:latin typeface="Arial" panose="020B0604020202020204" pitchFamily="34" charset="0"/>
                <a:cs typeface="Arial" panose="020B0604020202020204" pitchFamily="34" charset="0"/>
              </a:rPr>
              <a:t>I'll cover communication in this presentation. I selected this skill because I believe everyone needs it to succeed, whether in their professional, academic, or personal lives. I selected these skills because we cannot solve any problems if we cannot communicate. In order to be able to create a better environment for myself and the users, I know that effective communication is the key to success in every task I undertake.</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6884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A7764FD-A02B-CBCF-B8BD-92AA6EBB0059}"/>
              </a:ext>
            </a:extLst>
          </p:cNvPr>
          <p:cNvSpPr>
            <a:spLocks noGrp="1"/>
          </p:cNvSpPr>
          <p:nvPr>
            <p:ph idx="1"/>
          </p:nvPr>
        </p:nvSpPr>
        <p:spPr>
          <a:xfrm>
            <a:off x="307472" y="2651005"/>
            <a:ext cx="5030095" cy="2929179"/>
          </a:xfrm>
        </p:spPr>
        <p:txBody>
          <a:bodyPr anchor="t">
            <a:noAutofit/>
          </a:bodyPr>
          <a:lstStyle/>
          <a:p>
            <a:pPr marL="36900" indent="0">
              <a:lnSpc>
                <a:spcPct val="150000"/>
              </a:lnSpc>
              <a:buNone/>
            </a:pPr>
            <a:r>
              <a:rPr lang="en-US" sz="1100" dirty="0">
                <a:latin typeface="Arial" panose="020B0604020202020204" pitchFamily="34" charset="0"/>
                <a:cs typeface="Arial" panose="020B0604020202020204" pitchFamily="34" charset="0"/>
              </a:rPr>
              <a:t>People use communication as a means to connect, interact, and assist one another. Without communication, there is no way for anything to function properly. I'll cover a few existing forms of communication in this presentation. Communication between social workers and health care professionals. The patient's or service user's (and/or their family members') ability to communicate. There is an information exchange during communication, which is why there is a sender and a receiver. For many, communication involves more than just talking. Particularly when it comes to working in health and social care, a variety of barriers. These barriers must be addressed in order to ensure excellent communication between professionals and, particularly, between patients, who are vulnerable people. </a:t>
            </a:r>
          </a:p>
          <a:p>
            <a:pPr marL="36900" indent="0">
              <a:lnSpc>
                <a:spcPct val="150000"/>
              </a:lnSpc>
              <a:buNone/>
            </a:pPr>
            <a:endParaRPr lang="en-GB" sz="1400" dirty="0">
              <a:latin typeface="Arial" panose="020B0604020202020204" pitchFamily="34" charset="0"/>
              <a:cs typeface="Arial" panose="020B0604020202020204" pitchFamily="34" charset="0"/>
            </a:endParaRPr>
          </a:p>
        </p:txBody>
      </p:sp>
      <p:pic>
        <p:nvPicPr>
          <p:cNvPr id="68" name="Graphic 67" descr="Classroom">
            <a:extLst>
              <a:ext uri="{FF2B5EF4-FFF2-40B4-BE49-F238E27FC236}">
                <a16:creationId xmlns:a16="http://schemas.microsoft.com/office/drawing/2014/main" id="{A02D9252-4887-A56A-E210-B56670D4BB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77536" y="643467"/>
            <a:ext cx="5580812" cy="5580812"/>
          </a:xfrm>
          <a:prstGeom prst="rect">
            <a:avLst/>
          </a:prstGeom>
        </p:spPr>
      </p:pic>
      <p:sp>
        <p:nvSpPr>
          <p:cNvPr id="5" name="Title 4">
            <a:extLst>
              <a:ext uri="{FF2B5EF4-FFF2-40B4-BE49-F238E27FC236}">
                <a16:creationId xmlns:a16="http://schemas.microsoft.com/office/drawing/2014/main" id="{4F9B474C-9928-64DA-3D6D-4D3339B253FD}"/>
              </a:ext>
            </a:extLst>
          </p:cNvPr>
          <p:cNvSpPr>
            <a:spLocks noGrp="1"/>
          </p:cNvSpPr>
          <p:nvPr>
            <p:ph type="title"/>
          </p:nvPr>
        </p:nvSpPr>
        <p:spPr>
          <a:xfrm>
            <a:off x="810000" y="412018"/>
            <a:ext cx="10571998" cy="970450"/>
          </a:xfrm>
        </p:spPr>
        <p:txBody>
          <a:bodyPr/>
          <a:lstStyle/>
          <a:p>
            <a:pPr algn="ctr"/>
            <a:r>
              <a:rPr lang="en-GB" dirty="0"/>
              <a:t>What  is Communication?</a:t>
            </a:r>
          </a:p>
        </p:txBody>
      </p:sp>
    </p:spTree>
    <p:extLst>
      <p:ext uri="{BB962C8B-B14F-4D97-AF65-F5344CB8AC3E}">
        <p14:creationId xmlns:p14="http://schemas.microsoft.com/office/powerpoint/2010/main" val="425426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CB319-E0FE-404E-1BE7-B417F36FB680}"/>
              </a:ext>
            </a:extLst>
          </p:cNvPr>
          <p:cNvSpPr>
            <a:spLocks noGrp="1"/>
          </p:cNvSpPr>
          <p:nvPr>
            <p:ph type="title"/>
          </p:nvPr>
        </p:nvSpPr>
        <p:spPr>
          <a:xfrm>
            <a:off x="915508" y="513977"/>
            <a:ext cx="10571998" cy="970450"/>
          </a:xfrm>
        </p:spPr>
        <p:txBody>
          <a:bodyPr/>
          <a:lstStyle/>
          <a:p>
            <a:pPr algn="ctr"/>
            <a:r>
              <a:rPr lang="en-GB" dirty="0"/>
              <a:t>PRACTICAL EXAMPLES USING COMMUNICATION?</a:t>
            </a:r>
          </a:p>
        </p:txBody>
      </p:sp>
      <p:sp>
        <p:nvSpPr>
          <p:cNvPr id="3" name="Content Placeholder 2">
            <a:extLst>
              <a:ext uri="{FF2B5EF4-FFF2-40B4-BE49-F238E27FC236}">
                <a16:creationId xmlns:a16="http://schemas.microsoft.com/office/drawing/2014/main" id="{1EF36A58-AEAA-441F-8155-E7088BF29430}"/>
              </a:ext>
            </a:extLst>
          </p:cNvPr>
          <p:cNvSpPr>
            <a:spLocks noGrp="1"/>
          </p:cNvSpPr>
          <p:nvPr>
            <p:ph idx="1"/>
          </p:nvPr>
        </p:nvSpPr>
        <p:spPr/>
        <p:txBody>
          <a:bodyPr/>
          <a:lstStyle/>
          <a:p>
            <a:pPr marL="0" indent="0">
              <a:lnSpc>
                <a:spcPct val="150000"/>
              </a:lnSpc>
              <a:buNone/>
            </a:pPr>
            <a:r>
              <a:rPr lang="en-US" sz="1100" dirty="0">
                <a:latin typeface="Arial" panose="020B0604020202020204" pitchFamily="34" charset="0"/>
                <a:cs typeface="Arial" panose="020B0604020202020204" pitchFamily="34" charset="0"/>
              </a:rPr>
              <a:t>Information that is not comprehended for a variety of reasons constitutes a barrier to communication. Too much information, culture, emotions, and language. For instance, because English is not my first language, it wasn't simple for me to start working in the healthcare industry. </a:t>
            </a:r>
          </a:p>
          <a:p>
            <a:pPr marL="0" indent="0">
              <a:lnSpc>
                <a:spcPct val="150000"/>
              </a:lnSpc>
              <a:buNone/>
            </a:pPr>
            <a:r>
              <a:rPr lang="en-US" sz="1100" dirty="0">
                <a:latin typeface="Arial" panose="020B0604020202020204" pitchFamily="34" charset="0"/>
                <a:cs typeface="Arial" panose="020B0604020202020204" pitchFamily="34" charset="0"/>
              </a:rPr>
              <a:t>A problem for me personally was language. I always start a conversation with someone by expressing empathy. Sometimes I look at the person's body language to check if she understands what I'm saying; if not, I think of a way to express in a clearer way.</a:t>
            </a:r>
          </a:p>
          <a:p>
            <a:endParaRPr lang="en-GB" dirty="0"/>
          </a:p>
        </p:txBody>
      </p:sp>
    </p:spTree>
    <p:extLst>
      <p:ext uri="{BB962C8B-B14F-4D97-AF65-F5344CB8AC3E}">
        <p14:creationId xmlns:p14="http://schemas.microsoft.com/office/powerpoint/2010/main" val="252988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A7764FD-A02B-CBCF-B8BD-92AA6EBB0059}"/>
              </a:ext>
            </a:extLst>
          </p:cNvPr>
          <p:cNvSpPr>
            <a:spLocks noGrp="1"/>
          </p:cNvSpPr>
          <p:nvPr>
            <p:ph idx="1"/>
          </p:nvPr>
        </p:nvSpPr>
        <p:spPr>
          <a:xfrm>
            <a:off x="647441" y="2862021"/>
            <a:ext cx="3973986" cy="1709979"/>
          </a:xfrm>
        </p:spPr>
        <p:txBody>
          <a:bodyPr anchor="t">
            <a:noAutofit/>
          </a:bodyPr>
          <a:lstStyle/>
          <a:p>
            <a:pPr marL="36900" indent="0">
              <a:lnSpc>
                <a:spcPct val="150000"/>
              </a:lnSpc>
              <a:buNone/>
            </a:pPr>
            <a:r>
              <a:rPr lang="en-GB" sz="1400" dirty="0">
                <a:latin typeface="Arial" panose="020B0604020202020204" pitchFamily="34" charset="0"/>
                <a:cs typeface="Arial" panose="020B0604020202020204" pitchFamily="34" charset="0"/>
              </a:rPr>
              <a:t>Some types of different forms of communication are.</a:t>
            </a:r>
          </a:p>
          <a:p>
            <a:pPr marL="36900" indent="0">
              <a:lnSpc>
                <a:spcPct val="150000"/>
              </a:lnSpc>
              <a:buNone/>
            </a:pPr>
            <a:r>
              <a:rPr lang="en-GB" sz="1400" dirty="0">
                <a:latin typeface="Arial" panose="020B0604020202020204" pitchFamily="34" charset="0"/>
                <a:cs typeface="Arial" panose="020B0604020202020204" pitchFamily="34" charset="0"/>
              </a:rPr>
              <a:t>Verbal;</a:t>
            </a:r>
          </a:p>
          <a:p>
            <a:pPr marL="36900" indent="0">
              <a:lnSpc>
                <a:spcPct val="150000"/>
              </a:lnSpc>
              <a:buNone/>
            </a:pPr>
            <a:r>
              <a:rPr lang="en-GB" sz="1400" dirty="0">
                <a:latin typeface="Arial" panose="020B0604020202020204" pitchFamily="34" charset="0"/>
                <a:cs typeface="Arial" panose="020B0604020202020204" pitchFamily="34" charset="0"/>
              </a:rPr>
              <a:t>Non-verbal;</a:t>
            </a:r>
          </a:p>
          <a:p>
            <a:pPr marL="36900" indent="0">
              <a:lnSpc>
                <a:spcPct val="150000"/>
              </a:lnSpc>
              <a:buNone/>
            </a:pPr>
            <a:r>
              <a:rPr lang="en-GB" sz="1400" dirty="0">
                <a:latin typeface="Arial" panose="020B0604020202020204" pitchFamily="34" charset="0"/>
                <a:cs typeface="Arial" panose="020B0604020202020204" pitchFamily="34" charset="0"/>
              </a:rPr>
              <a:t>Formal communication;</a:t>
            </a:r>
          </a:p>
          <a:p>
            <a:pPr marL="36900" indent="0">
              <a:lnSpc>
                <a:spcPct val="150000"/>
              </a:lnSpc>
              <a:buNone/>
            </a:pPr>
            <a:r>
              <a:rPr lang="en-GB" sz="1400" dirty="0">
                <a:latin typeface="Arial" panose="020B0604020202020204" pitchFamily="34" charset="0"/>
                <a:cs typeface="Arial" panose="020B0604020202020204" pitchFamily="34" charset="0"/>
              </a:rPr>
              <a:t>Written Communication;</a:t>
            </a:r>
          </a:p>
        </p:txBody>
      </p:sp>
      <p:pic>
        <p:nvPicPr>
          <p:cNvPr id="68" name="Graphic 67" descr="Classroom">
            <a:extLst>
              <a:ext uri="{FF2B5EF4-FFF2-40B4-BE49-F238E27FC236}">
                <a16:creationId xmlns:a16="http://schemas.microsoft.com/office/drawing/2014/main" id="{A02D9252-4887-A56A-E210-B56670D4BB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77536" y="643467"/>
            <a:ext cx="5580812" cy="5580812"/>
          </a:xfrm>
          <a:prstGeom prst="rect">
            <a:avLst/>
          </a:prstGeom>
        </p:spPr>
      </p:pic>
      <p:sp>
        <p:nvSpPr>
          <p:cNvPr id="5" name="Title 4">
            <a:extLst>
              <a:ext uri="{FF2B5EF4-FFF2-40B4-BE49-F238E27FC236}">
                <a16:creationId xmlns:a16="http://schemas.microsoft.com/office/drawing/2014/main" id="{4F9B474C-9928-64DA-3D6D-4D3339B253FD}"/>
              </a:ext>
            </a:extLst>
          </p:cNvPr>
          <p:cNvSpPr>
            <a:spLocks noGrp="1"/>
          </p:cNvSpPr>
          <p:nvPr>
            <p:ph type="title"/>
          </p:nvPr>
        </p:nvSpPr>
        <p:spPr>
          <a:xfrm>
            <a:off x="810000" y="412018"/>
            <a:ext cx="10571998" cy="970450"/>
          </a:xfrm>
        </p:spPr>
        <p:txBody>
          <a:bodyPr/>
          <a:lstStyle/>
          <a:p>
            <a:pPr algn="ctr"/>
            <a:r>
              <a:rPr lang="en-GB" dirty="0"/>
              <a:t>Types of Communication</a:t>
            </a:r>
          </a:p>
        </p:txBody>
      </p:sp>
    </p:spTree>
    <p:extLst>
      <p:ext uri="{BB962C8B-B14F-4D97-AF65-F5344CB8AC3E}">
        <p14:creationId xmlns:p14="http://schemas.microsoft.com/office/powerpoint/2010/main" val="3220235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BF075-CD09-5033-D815-F3862F183A7D}"/>
              </a:ext>
            </a:extLst>
          </p:cNvPr>
          <p:cNvSpPr>
            <a:spLocks noGrp="1"/>
          </p:cNvSpPr>
          <p:nvPr>
            <p:ph type="title"/>
          </p:nvPr>
        </p:nvSpPr>
        <p:spPr>
          <a:xfrm>
            <a:off x="919119" y="250744"/>
            <a:ext cx="10353762" cy="1257300"/>
          </a:xfrm>
        </p:spPr>
        <p:txBody>
          <a:bodyPr>
            <a:normAutofit/>
          </a:bodyPr>
          <a:lstStyle/>
          <a:p>
            <a:pPr algn="ctr"/>
            <a:r>
              <a:rPr lang="en-GB" dirty="0">
                <a:latin typeface="Arial" panose="020B0604020202020204" pitchFamily="34" charset="0"/>
                <a:cs typeface="Arial" panose="020B0604020202020204" pitchFamily="34" charset="0"/>
              </a:rPr>
              <a:t>Model of Belo Communication(1960)</a:t>
            </a:r>
          </a:p>
        </p:txBody>
      </p:sp>
      <p:graphicFrame>
        <p:nvGraphicFramePr>
          <p:cNvPr id="7" name="Content Placeholder 2">
            <a:extLst>
              <a:ext uri="{FF2B5EF4-FFF2-40B4-BE49-F238E27FC236}">
                <a16:creationId xmlns:a16="http://schemas.microsoft.com/office/drawing/2014/main" id="{AE632B47-447C-DC31-9767-1BD4CAE28402}"/>
              </a:ext>
            </a:extLst>
          </p:cNvPr>
          <p:cNvGraphicFramePr>
            <a:graphicFrameLocks noGrp="1"/>
          </p:cNvGraphicFramePr>
          <p:nvPr>
            <p:ph idx="1"/>
            <p:extLst>
              <p:ext uri="{D42A27DB-BD31-4B8C-83A1-F6EECF244321}">
                <p14:modId xmlns:p14="http://schemas.microsoft.com/office/powerpoint/2010/main" val="738800050"/>
              </p:ext>
            </p:extLst>
          </p:nvPr>
        </p:nvGraphicFramePr>
        <p:xfrm>
          <a:off x="919119" y="2103304"/>
          <a:ext cx="10353762" cy="3714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0545ED5D-4D7A-2F4B-2424-8C8D90673E92}"/>
              </a:ext>
            </a:extLst>
          </p:cNvPr>
          <p:cNvGraphicFramePr/>
          <p:nvPr>
            <p:extLst>
              <p:ext uri="{D42A27DB-BD31-4B8C-83A1-F6EECF244321}">
                <p14:modId xmlns:p14="http://schemas.microsoft.com/office/powerpoint/2010/main" val="715133269"/>
              </p:ext>
            </p:extLst>
          </p:nvPr>
        </p:nvGraphicFramePr>
        <p:xfrm>
          <a:off x="2188307" y="1781908"/>
          <a:ext cx="7815385" cy="48253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224126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05A6-8727-5A0A-218F-A24502947833}"/>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3BDBD2D2-2E0D-891D-162C-45FB36377BE4}"/>
              </a:ext>
            </a:extLst>
          </p:cNvPr>
          <p:cNvSpPr>
            <a:spLocks noGrp="1"/>
          </p:cNvSpPr>
          <p:nvPr>
            <p:ph idx="1"/>
          </p:nvPr>
        </p:nvSpPr>
        <p:spPr>
          <a:xfrm>
            <a:off x="678036" y="2428388"/>
            <a:ext cx="10554574" cy="6821121"/>
          </a:xfrm>
        </p:spPr>
        <p:txBody>
          <a:bodyPr>
            <a:normAutofit/>
          </a:bodyPr>
          <a:lstStyle/>
          <a:p>
            <a:r>
              <a:rPr lang="en-US" dirty="0"/>
              <a:t>Albaugh, N., Henderson, K., </a:t>
            </a:r>
            <a:r>
              <a:rPr lang="en-US" dirty="0" err="1"/>
              <a:t>Miosky</a:t>
            </a:r>
            <a:r>
              <a:rPr lang="en-US" dirty="0"/>
              <a:t>, K., &amp; Papini, A. (n.d.). Explanation of SMCR Model. Retrieved June 23, 2013, from </a:t>
            </a:r>
            <a:r>
              <a:rPr lang="en-US" dirty="0">
                <a:hlinkClick r:id="rId2"/>
              </a:rPr>
              <a:t>http://www.uri.edu/personal/carson/hendersonk/explanation.html</a:t>
            </a:r>
            <a:endParaRPr lang="en-US" dirty="0"/>
          </a:p>
          <a:p>
            <a:r>
              <a:rPr lang="en-US" dirty="0"/>
              <a:t>Berlo's Model of Communication. (n.d.). Retrieved June 23, 2013, from </a:t>
            </a:r>
            <a:r>
              <a:rPr lang="en-US" dirty="0">
                <a:hlinkClick r:id="rId3"/>
              </a:rPr>
              <a:t>http://www.managementstudyguide.com/berlo-model-of-communication.htm</a:t>
            </a:r>
            <a:endParaRPr lang="en-US" dirty="0"/>
          </a:p>
          <a:p>
            <a:r>
              <a:rPr lang="en-US" dirty="0"/>
              <a:t>Barriers of communication picture</a:t>
            </a:r>
          </a:p>
          <a:p>
            <a:r>
              <a:rPr lang="en-US" dirty="0" err="1"/>
              <a:t>Jijo's</a:t>
            </a:r>
            <a:r>
              <a:rPr lang="en-US" dirty="0"/>
              <a:t> Skill Factory(2018) 10 Barriers to Effective Communication</a:t>
            </a:r>
          </a:p>
          <a:p>
            <a:pPr marL="0" indent="0">
              <a:buNone/>
            </a:pPr>
            <a:r>
              <a:rPr lang="en-US" dirty="0"/>
              <a:t>        </a:t>
            </a:r>
            <a:r>
              <a:rPr lang="en-US" dirty="0">
                <a:hlinkClick r:id="rId4"/>
              </a:rPr>
              <a:t>https://youtu.be/f5Tao6KHV5w</a:t>
            </a:r>
            <a:endParaRPr lang="en-US" dirty="0"/>
          </a:p>
          <a:p>
            <a:r>
              <a:rPr lang="en-US" dirty="0"/>
              <a:t> Lee, E. (2021) Effective Communication in Health and Social Care. Effective Communication In Health &amp; Social Care | Techniques, Tips (cpdonline.co.uk) (4th September 2022) </a:t>
            </a:r>
          </a:p>
          <a:p>
            <a:pPr marL="0" indent="0">
              <a:buNone/>
            </a:pPr>
            <a:endParaRPr lang="en-US" dirty="0"/>
          </a:p>
          <a:p>
            <a:pPr marL="0" indent="0">
              <a:buNone/>
            </a:pPr>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4204652636"/>
      </p:ext>
    </p:extLst>
  </p:cSld>
  <p:clrMapOvr>
    <a:masterClrMapping/>
  </p:clrMapOvr>
</p:sld>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5" ma:contentTypeDescription="Create a new document." ma:contentTypeScope="" ma:versionID="dbfffb739254ea1c0f440851e3f511ec">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2301d83b262224119636c84805f6823"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4C00F4-06E9-43E3-AD97-88A857CEFA82}">
  <ds:schemaRefs>
    <ds:schemaRef ds:uri="http://purl.org/dc/elements/1.1/"/>
    <ds:schemaRef ds:uri="http://schemas.microsoft.com/office/infopath/2007/PartnerControls"/>
    <ds:schemaRef ds:uri="http://purl.org/dc/dcmitype/"/>
    <ds:schemaRef ds:uri="8ecffad1-7cd6-4418-bee0-2d8591d139cb"/>
    <ds:schemaRef ds:uri="http://schemas.microsoft.com/office/2006/metadata/properties"/>
    <ds:schemaRef ds:uri="ac030f0c-32f4-4761-8968-de7f208a415f"/>
    <ds:schemaRef ds:uri="http://schemas.microsoft.com/office/2006/documentManagement/types"/>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5E0FB759-1C6C-42F4-B35C-CF81E1B2D3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24679</TotalTime>
  <Words>535</Words>
  <Application>Microsoft Office PowerPoint</Application>
  <PresentationFormat>Widescreen</PresentationFormat>
  <Paragraphs>35</Paragraphs>
  <Slides>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2</vt:lpstr>
      <vt:lpstr>Quotable</vt:lpstr>
      <vt:lpstr>Erma Pires(2020339) Lecture Name: Opeyemi Odejimi Module: Professional Development within Health and Social Care LCHS4005</vt:lpstr>
      <vt:lpstr>Communication</vt:lpstr>
      <vt:lpstr>What  is Communication?</vt:lpstr>
      <vt:lpstr>PRACTICAL EXAMPLES USING COMMUNICATION?</vt:lpstr>
      <vt:lpstr>Types of Communication</vt:lpstr>
      <vt:lpstr>Model of Belo Communication(1960)</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Erma Pires Fatima Al Hassan</dc:title>
  <dc:creator>Selma Pires</dc:creator>
  <cp:lastModifiedBy>Erma Pires</cp:lastModifiedBy>
  <cp:revision>4</cp:revision>
  <dcterms:created xsi:type="dcterms:W3CDTF">2022-06-23T09:03:25Z</dcterms:created>
  <dcterms:modified xsi:type="dcterms:W3CDTF">2023-03-03T13:06:09Z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