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8" r:id="rId1"/>
  </p:sldMasterIdLst>
  <p:sldIdLst>
    <p:sldId id="256" r:id="rId2"/>
    <p:sldId id="257" r:id="rId3"/>
    <p:sldId id="261" r:id="rId4"/>
    <p:sldId id="264" r:id="rId5"/>
    <p:sldId id="260" r:id="rId6"/>
    <p:sldId id="263" r:id="rId7"/>
    <p:sldId id="268" r:id="rId8"/>
    <p:sldId id="269" r:id="rId9"/>
    <p:sldId id="270" r:id="rId10"/>
    <p:sldId id="262" r:id="rId11"/>
    <p:sldId id="265" r:id="rId12"/>
    <p:sldId id="266" r:id="rId13"/>
    <p:sldId id="25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34" autoAdjust="0"/>
    <p:restoredTop sz="94660"/>
  </p:normalViewPr>
  <p:slideViewPr>
    <p:cSldViewPr snapToGrid="0">
      <p:cViewPr varScale="1">
        <p:scale>
          <a:sx n="86" d="100"/>
          <a:sy n="86" d="100"/>
        </p:scale>
        <p:origin x="571"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1379F9-349E-4A8F-8EDB-3E1AE031888F}"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2216235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1379F9-349E-4A8F-8EDB-3E1AE031888F}"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2151994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1379F9-349E-4A8F-8EDB-3E1AE031888F}"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1278369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1379F9-349E-4A8F-8EDB-3E1AE031888F}" type="datetimeFigureOut">
              <a:rPr lang="en-GB" smtClean="0"/>
              <a:t>03/01/2024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395038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1379F9-349E-4A8F-8EDB-3E1AE031888F}" type="datetimeFigureOut">
              <a:rPr lang="en-GB" smtClean="0"/>
              <a:t>03/01/2024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2938506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1379F9-349E-4A8F-8EDB-3E1AE031888F}" type="datetimeFigureOut">
              <a:rPr lang="en-GB" smtClean="0"/>
              <a:t>03/01/2024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373763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1379F9-349E-4A8F-8EDB-3E1AE031888F}" type="datetimeFigureOut">
              <a:rPr lang="en-GB" smtClean="0"/>
              <a:t>03/01/2024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1858962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1379F9-349E-4A8F-8EDB-3E1AE031888F}" type="datetimeFigureOut">
              <a:rPr lang="en-GB" smtClean="0"/>
              <a:t>03/01/2024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174316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E28713-091F-4AEB-B02D-829357797626}" type="slidenum">
              <a:rPr lang="en-GB" smtClean="0"/>
              <a:t>‹#›</a:t>
            </a:fld>
            <a:endParaRPr lang="en-GB"/>
          </a:p>
        </p:txBody>
      </p:sp>
      <p:sp>
        <p:nvSpPr>
          <p:cNvPr id="5" name="Date Placeholder 4"/>
          <p:cNvSpPr>
            <a:spLocks noGrp="1"/>
          </p:cNvSpPr>
          <p:nvPr>
            <p:ph type="dt" sz="half" idx="10"/>
          </p:nvPr>
        </p:nvSpPr>
        <p:spPr/>
        <p:txBody>
          <a:bodyPr/>
          <a:lstStyle/>
          <a:p>
            <a:fld id="{9D1379F9-349E-4A8F-8EDB-3E1AE031888F}" type="datetimeFigureOut">
              <a:rPr lang="en-GB" smtClean="0"/>
              <a:t>03/01/2024</a:t>
            </a:fld>
            <a:endParaRPr lang="en-GB"/>
          </a:p>
        </p:txBody>
      </p:sp>
    </p:spTree>
    <p:extLst>
      <p:ext uri="{BB962C8B-B14F-4D97-AF65-F5344CB8AC3E}">
        <p14:creationId xmlns:p14="http://schemas.microsoft.com/office/powerpoint/2010/main" val="2953836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1379F9-349E-4A8F-8EDB-3E1AE031888F}"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4141293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1379F9-349E-4A8F-8EDB-3E1AE031888F}"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28713-091F-4AEB-B02D-82935779762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68014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1379F9-349E-4A8F-8EDB-3E1AE031888F}"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804450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1379F9-349E-4A8F-8EDB-3E1AE031888F}"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28713-091F-4AEB-B02D-82935779762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143041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1379F9-349E-4A8F-8EDB-3E1AE031888F}"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2300715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1379F9-349E-4A8F-8EDB-3E1AE031888F}"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683870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1379F9-349E-4A8F-8EDB-3E1AE031888F}"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28713-091F-4AEB-B02D-829357797626}" type="slidenum">
              <a:rPr lang="en-GB" smtClean="0"/>
              <a:t>‹#›</a:t>
            </a:fld>
            <a:endParaRPr lang="en-GB"/>
          </a:p>
        </p:txBody>
      </p:sp>
    </p:spTree>
    <p:extLst>
      <p:ext uri="{BB962C8B-B14F-4D97-AF65-F5344CB8AC3E}">
        <p14:creationId xmlns:p14="http://schemas.microsoft.com/office/powerpoint/2010/main" val="2978902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D1379F9-349E-4A8F-8EDB-3E1AE031888F}" type="datetimeFigureOut">
              <a:rPr lang="en-GB" smtClean="0"/>
              <a:t>03/01/2024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1E28713-091F-4AEB-B02D-829357797626}" type="slidenum">
              <a:rPr lang="en-GB" smtClean="0"/>
              <a:t>‹#›</a:t>
            </a:fld>
            <a:endParaRPr lang="en-GB"/>
          </a:p>
        </p:txBody>
      </p:sp>
    </p:spTree>
    <p:extLst>
      <p:ext uri="{BB962C8B-B14F-4D97-AF65-F5344CB8AC3E}">
        <p14:creationId xmlns:p14="http://schemas.microsoft.com/office/powerpoint/2010/main" val="6125530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 id="2147483790" r:id="rId12"/>
    <p:sldLayoutId id="2147483791" r:id="rId13"/>
    <p:sldLayoutId id="2147483792" r:id="rId14"/>
    <p:sldLayoutId id="2147483793" r:id="rId15"/>
    <p:sldLayoutId id="21474837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healthcareers.nhs.uk/career-planning/developing-your-health-career/developing-your-portfolio/e-portfolios-doctor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healthcareers.nhs.uk/career-planning/developing-your-health-career/developing-your-portfolio/e-portfolios-doctors" TargetMode="External"/><Relationship Id="rId3" Type="http://schemas.openxmlformats.org/officeDocument/2006/relationships/hyperlink" Target="https://www.cipd.org/uk/knowledge/guides/technology-learning-development/" TargetMode="External"/><Relationship Id="rId7" Type="http://schemas.openxmlformats.org/officeDocument/2006/relationships/hyperlink" Target="https://www.microsoft.com/en/microsoft-viva/learning?market=af" TargetMode="External"/><Relationship Id="rId2" Type="http://schemas.openxmlformats.org/officeDocument/2006/relationships/hyperlink" Target="https://www.cipd.org/globalassets/media/knowledge/knowledge-hub/reports/the-future-of-technology-and-learning_2017_tcm18-29348.pdf" TargetMode="External"/><Relationship Id="rId1" Type="http://schemas.openxmlformats.org/officeDocument/2006/relationships/slideLayout" Target="../slideLayouts/slideLayout1.xml"/><Relationship Id="rId6" Type="http://schemas.openxmlformats.org/officeDocument/2006/relationships/hyperlink" Target="https://www.reed.com/articles/technology-in-the-workplace-advantages-evolution" TargetMode="External"/><Relationship Id="rId5" Type="http://schemas.openxmlformats.org/officeDocument/2006/relationships/hyperlink" Target="https://in.indeed.com/career-advice/career-development/types-of-technology-based-training" TargetMode="External"/><Relationship Id="rId4" Type="http://schemas.openxmlformats.org/officeDocument/2006/relationships/hyperlink" Target="https://www.cipd.org/uk/knowledge/factsheets/emerging-future-work-factsheet/#:~:text=Technology%20eliminates%20routine%20jobs%20and,for%20workers%20and%20their%20organis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A8F5D-2BBA-3248-0F8E-8487A5419CA3}"/>
              </a:ext>
            </a:extLst>
          </p:cNvPr>
          <p:cNvSpPr>
            <a:spLocks noGrp="1"/>
          </p:cNvSpPr>
          <p:nvPr>
            <p:ph type="ctrTitle"/>
          </p:nvPr>
        </p:nvSpPr>
        <p:spPr>
          <a:xfrm>
            <a:off x="1614534" y="767585"/>
            <a:ext cx="7519386" cy="1245075"/>
          </a:xfrm>
        </p:spPr>
        <p:txBody>
          <a:bodyPr>
            <a:normAutofit/>
          </a:bodyPr>
          <a:lstStyle/>
          <a:p>
            <a:pPr algn="ctr"/>
            <a:r>
              <a:rPr lang="en-GB" sz="3200" b="1" dirty="0">
                <a:solidFill>
                  <a:schemeClr val="tx1"/>
                </a:solidFill>
                <a:latin typeface="Arial" panose="020B0604020202020204" pitchFamily="34" charset="0"/>
                <a:cs typeface="Arial" panose="020B0604020202020204" pitchFamily="34" charset="0"/>
              </a:rPr>
              <a:t>The Impact of technology on learning and development </a:t>
            </a:r>
          </a:p>
        </p:txBody>
      </p:sp>
      <p:sp>
        <p:nvSpPr>
          <p:cNvPr id="3" name="Subtitle 2">
            <a:extLst>
              <a:ext uri="{FF2B5EF4-FFF2-40B4-BE49-F238E27FC236}">
                <a16:creationId xmlns:a16="http://schemas.microsoft.com/office/drawing/2014/main" id="{6AA7DF89-C12D-EB6C-9EF5-2FC55795EC48}"/>
              </a:ext>
            </a:extLst>
          </p:cNvPr>
          <p:cNvSpPr>
            <a:spLocks noGrp="1"/>
          </p:cNvSpPr>
          <p:nvPr>
            <p:ph type="subTitle" idx="1"/>
          </p:nvPr>
        </p:nvSpPr>
        <p:spPr>
          <a:xfrm>
            <a:off x="2849906" y="3218471"/>
            <a:ext cx="6801612" cy="1645920"/>
          </a:xfrm>
        </p:spPr>
        <p:txBody>
          <a:bodyPr>
            <a:normAutofit/>
          </a:bodyPr>
          <a:lstStyle/>
          <a:p>
            <a:r>
              <a:rPr lang="en-GB" b="1" dirty="0">
                <a:solidFill>
                  <a:schemeClr val="tx1"/>
                </a:solidFill>
                <a:latin typeface="Arial" panose="020B0604020202020204" pitchFamily="34" charset="0"/>
                <a:cs typeface="Arial" panose="020B0604020202020204" pitchFamily="34" charset="0"/>
              </a:rPr>
              <a:t>Module: Managing People</a:t>
            </a:r>
          </a:p>
          <a:p>
            <a:r>
              <a:rPr lang="en-GB" b="1" dirty="0">
                <a:solidFill>
                  <a:schemeClr val="tx1"/>
                </a:solidFill>
                <a:latin typeface="Arial" panose="020B0604020202020204" pitchFamily="34" charset="0"/>
                <a:cs typeface="Arial" panose="020B0604020202020204" pitchFamily="34" charset="0"/>
              </a:rPr>
              <a:t>Module Code: LCBB5004</a:t>
            </a:r>
          </a:p>
          <a:p>
            <a:r>
              <a:rPr lang="en-GB" b="1" dirty="0">
                <a:solidFill>
                  <a:schemeClr val="tx1"/>
                </a:solidFill>
                <a:latin typeface="Arial" panose="020B0604020202020204" pitchFamily="34" charset="0"/>
                <a:cs typeface="Arial" panose="020B0604020202020204" pitchFamily="34" charset="0"/>
              </a:rPr>
              <a:t>Student Name: Veaceslav Stanciu</a:t>
            </a:r>
          </a:p>
          <a:p>
            <a:r>
              <a:rPr lang="en-GB" b="1" dirty="0">
                <a:solidFill>
                  <a:schemeClr val="tx1"/>
                </a:solidFill>
                <a:latin typeface="Arial" panose="020B0604020202020204" pitchFamily="34" charset="0"/>
                <a:cs typeface="Arial" panose="020B0604020202020204" pitchFamily="34" charset="0"/>
              </a:rPr>
              <a:t>Student ID: 2131027</a:t>
            </a:r>
          </a:p>
          <a:p>
            <a:endParaRPr lang="en-GB" b="1" dirty="0"/>
          </a:p>
          <a:p>
            <a:endParaRPr lang="en-GB" dirty="0"/>
          </a:p>
        </p:txBody>
      </p:sp>
    </p:spTree>
    <p:extLst>
      <p:ext uri="{BB962C8B-B14F-4D97-AF65-F5344CB8AC3E}">
        <p14:creationId xmlns:p14="http://schemas.microsoft.com/office/powerpoint/2010/main" val="812678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0D624-D45E-C488-DB80-F7F293DD0B8A}"/>
              </a:ext>
            </a:extLst>
          </p:cNvPr>
          <p:cNvSpPr>
            <a:spLocks noGrp="1"/>
          </p:cNvSpPr>
          <p:nvPr>
            <p:ph type="ctrTitle"/>
          </p:nvPr>
        </p:nvSpPr>
        <p:spPr>
          <a:xfrm>
            <a:off x="1062348" y="647700"/>
            <a:ext cx="8574622" cy="680719"/>
          </a:xfrm>
        </p:spPr>
        <p:txBody>
          <a:bodyPr>
            <a:normAutofit/>
          </a:bodyPr>
          <a:lstStyle/>
          <a:p>
            <a:pPr algn="ctr"/>
            <a:r>
              <a:rPr lang="en-GB" sz="3200" b="1" dirty="0">
                <a:solidFill>
                  <a:schemeClr val="tx1"/>
                </a:solidFill>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959D8D23-4D9C-00F1-F9DF-A6726ABC270A}"/>
              </a:ext>
            </a:extLst>
          </p:cNvPr>
          <p:cNvSpPr>
            <a:spLocks noGrp="1"/>
          </p:cNvSpPr>
          <p:nvPr>
            <p:ph type="subTitle" idx="1"/>
          </p:nvPr>
        </p:nvSpPr>
        <p:spPr>
          <a:xfrm>
            <a:off x="1235337" y="1413510"/>
            <a:ext cx="8401633" cy="3968115"/>
          </a:xfrm>
        </p:spPr>
        <p:txBody>
          <a:bodyPr>
            <a:normAutofit lnSpcReduction="10000"/>
          </a:bodyPr>
          <a:lstStyle/>
          <a:p>
            <a:pPr marL="342900" indent="-342900" algn="just">
              <a:buFont typeface="Arial" panose="020B0604020202020204" pitchFamily="34" charset="0"/>
              <a:buChar char="•"/>
            </a:pPr>
            <a:endParaRPr lang="en-GB" sz="1700" dirty="0"/>
          </a:p>
          <a:p>
            <a:pPr marL="342900" indent="-342900" algn="just">
              <a:buFont typeface="Arial" panose="020B0604020202020204" pitchFamily="34" charset="0"/>
              <a:buChar char="•"/>
            </a:pPr>
            <a:r>
              <a:rPr lang="en-GB" sz="1700" dirty="0">
                <a:solidFill>
                  <a:schemeClr val="tx1"/>
                </a:solidFill>
                <a:latin typeface="Arial" panose="020B0604020202020204" pitchFamily="34" charset="0"/>
                <a:cs typeface="Arial" panose="020B0604020202020204" pitchFamily="34" charset="0"/>
              </a:rPr>
              <a:t>Technology has profoundly impacted the world by revolutionizing communication, transforming industries, fostering global connectivity, improving healthcare and driving economic growth.</a:t>
            </a:r>
          </a:p>
          <a:p>
            <a:pPr marL="342900" indent="-342900" algn="just">
              <a:buFont typeface="Arial" panose="020B0604020202020204" pitchFamily="34" charset="0"/>
              <a:buChar char="•"/>
            </a:pPr>
            <a:endParaRPr lang="en-GB" sz="1700" dirty="0">
              <a:solidFill>
                <a:schemeClr val="tx1"/>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1700" b="0" i="0" dirty="0">
                <a:solidFill>
                  <a:schemeClr val="tx1"/>
                </a:solidFill>
                <a:effectLst/>
                <a:latin typeface="Arial" panose="020B0604020202020204" pitchFamily="34" charset="0"/>
                <a:cs typeface="Arial" panose="020B0604020202020204" pitchFamily="34" charset="0"/>
              </a:rPr>
              <a:t>Technology continues to help businesses </a:t>
            </a:r>
            <a:r>
              <a:rPr lang="en-GB" sz="1700" dirty="0">
                <a:solidFill>
                  <a:schemeClr val="tx1"/>
                </a:solidFill>
                <a:latin typeface="Arial" panose="020B0604020202020204" pitchFamily="34" charset="0"/>
                <a:cs typeface="Arial" panose="020B0604020202020204" pitchFamily="34" charset="0"/>
              </a:rPr>
              <a:t>to increase their</a:t>
            </a:r>
            <a:r>
              <a:rPr lang="en-GB" sz="1700" b="0" i="0" dirty="0">
                <a:solidFill>
                  <a:schemeClr val="tx1"/>
                </a:solidFill>
                <a:effectLst/>
                <a:latin typeface="Arial" panose="020B0604020202020204" pitchFamily="34" charset="0"/>
                <a:cs typeface="Arial" panose="020B0604020202020204" pitchFamily="34" charset="0"/>
              </a:rPr>
              <a:t> profits, adjust to changes and redefine their  vision and mission. Digital technologies have made communication with both clients and employees more convenient than it has ever been ( Ireland, 2022).</a:t>
            </a:r>
            <a:endParaRPr lang="en-GB" sz="1700" dirty="0">
              <a:solidFill>
                <a:schemeClr val="tx1"/>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sz="1700" dirty="0">
              <a:solidFill>
                <a:schemeClr val="tx1"/>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1700" dirty="0">
                <a:solidFill>
                  <a:schemeClr val="tx1"/>
                </a:solidFill>
                <a:latin typeface="Arial" panose="020B0604020202020204" pitchFamily="34" charset="0"/>
                <a:cs typeface="Arial" panose="020B0604020202020204" pitchFamily="34" charset="0"/>
              </a:rPr>
              <a:t>Technology has significantly influenced Human Resources by automating tasks, easing recruitment processes, facilitating remote work and fostering a more strategic approach to talent management and employee engagement</a:t>
            </a:r>
          </a:p>
          <a:p>
            <a:pPr marL="342900" indent="-342900" algn="just">
              <a:buFont typeface="Arial" panose="020B0604020202020204" pitchFamily="34" charset="0"/>
              <a:buChar char="•"/>
            </a:pPr>
            <a:endParaRPr lang="en-GB" sz="1700" dirty="0">
              <a:solidFill>
                <a:schemeClr val="tx1"/>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sz="1700" dirty="0">
              <a:solidFill>
                <a:schemeClr val="tx1"/>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sz="1700" dirty="0"/>
          </a:p>
        </p:txBody>
      </p:sp>
    </p:spTree>
    <p:extLst>
      <p:ext uri="{BB962C8B-B14F-4D97-AF65-F5344CB8AC3E}">
        <p14:creationId xmlns:p14="http://schemas.microsoft.com/office/powerpoint/2010/main" val="2830054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FF84F59-06F1-7BD9-6477-EBC313011DBA}"/>
              </a:ext>
            </a:extLst>
          </p:cNvPr>
          <p:cNvSpPr>
            <a:spLocks noGrp="1"/>
          </p:cNvSpPr>
          <p:nvPr>
            <p:ph type="subTitle" idx="1"/>
          </p:nvPr>
        </p:nvSpPr>
        <p:spPr>
          <a:xfrm>
            <a:off x="1083518" y="2121746"/>
            <a:ext cx="8257860" cy="3532293"/>
          </a:xfrm>
        </p:spPr>
        <p:txBody>
          <a:bodyPr>
            <a:normAutofit fontScale="92500" lnSpcReduction="20000"/>
          </a:bodyPr>
          <a:lstStyle/>
          <a:p>
            <a:pPr marL="342900" indent="-342900" algn="just">
              <a:buFont typeface="Arial" panose="020B0604020202020204" pitchFamily="34" charset="0"/>
              <a:buChar char="•"/>
            </a:pPr>
            <a:r>
              <a:rPr lang="en-GB" i="0" dirty="0">
                <a:solidFill>
                  <a:schemeClr val="tx1"/>
                </a:solidFill>
                <a:effectLst/>
                <a:latin typeface="Arial" panose="020B0604020202020204" pitchFamily="34" charset="0"/>
                <a:cs typeface="Arial" panose="020B0604020202020204" pitchFamily="34" charset="0"/>
              </a:rPr>
              <a:t>Technology plays a </a:t>
            </a:r>
            <a:r>
              <a:rPr lang="en-GB" dirty="0">
                <a:solidFill>
                  <a:schemeClr val="tx1"/>
                </a:solidFill>
                <a:latin typeface="Arial" panose="020B0604020202020204" pitchFamily="34" charset="0"/>
                <a:cs typeface="Arial" panose="020B0604020202020204" pitchFamily="34" charset="0"/>
              </a:rPr>
              <a:t>very important</a:t>
            </a:r>
            <a:r>
              <a:rPr lang="en-GB" i="0" dirty="0">
                <a:solidFill>
                  <a:schemeClr val="tx1"/>
                </a:solidFill>
                <a:effectLst/>
                <a:latin typeface="Arial" panose="020B0604020202020204" pitchFamily="34" charset="0"/>
                <a:cs typeface="Arial" panose="020B0604020202020204" pitchFamily="34" charset="0"/>
              </a:rPr>
              <a:t> role in professional life, and many organisations are using </a:t>
            </a:r>
            <a:r>
              <a:rPr lang="en-GB" dirty="0">
                <a:solidFill>
                  <a:schemeClr val="tx1"/>
                </a:solidFill>
                <a:latin typeface="Arial" panose="020B0604020202020204" pitchFamily="34" charset="0"/>
                <a:cs typeface="Arial" panose="020B0604020202020204" pitchFamily="34" charset="0"/>
              </a:rPr>
              <a:t>digital tools </a:t>
            </a:r>
            <a:r>
              <a:rPr lang="en-GB" i="0" dirty="0">
                <a:solidFill>
                  <a:schemeClr val="tx1"/>
                </a:solidFill>
                <a:effectLst/>
                <a:latin typeface="Arial" panose="020B0604020202020204" pitchFamily="34" charset="0"/>
                <a:cs typeface="Arial" panose="020B0604020202020204" pitchFamily="34" charset="0"/>
              </a:rPr>
              <a:t>to improve their learning and development strategies (CIPD, 2017).</a:t>
            </a:r>
          </a:p>
          <a:p>
            <a:pPr algn="just"/>
            <a:endParaRPr lang="en-GB" i="0" dirty="0">
              <a:solidFill>
                <a:schemeClr val="tx1"/>
              </a:solidFill>
              <a:effectLst/>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Technology is vital in training and development as it facilitates accessible, interactive and efficient methods of acquiring knowledge, enabling organizations to enhance training programs and adapt to changing needs.</a:t>
            </a:r>
          </a:p>
          <a:p>
            <a:pPr marL="342900" indent="-342900" algn="just">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Furthermore, technology </a:t>
            </a:r>
            <a:r>
              <a:rPr lang="en-GB" dirty="0">
                <a:solidFill>
                  <a:schemeClr val="tx1"/>
                </a:solidFill>
                <a:latin typeface="Arial" panose="020B0604020202020204" pitchFamily="34" charset="0"/>
                <a:cs typeface="Arial" panose="020B0604020202020204" pitchFamily="34" charset="0"/>
              </a:rPr>
              <a:t>i</a:t>
            </a:r>
            <a:r>
              <a:rPr lang="en-GB" i="0" dirty="0">
                <a:solidFill>
                  <a:schemeClr val="tx1"/>
                </a:solidFill>
                <a:effectLst/>
                <a:latin typeface="Arial" panose="020B0604020202020204" pitchFamily="34" charset="0"/>
                <a:cs typeface="Arial" panose="020B0604020202020204" pitchFamily="34" charset="0"/>
              </a:rPr>
              <a:t>mproves productivity and efficiency level</a:t>
            </a:r>
            <a:r>
              <a:rPr lang="en-GB" b="1" i="0" dirty="0">
                <a:solidFill>
                  <a:schemeClr val="tx1"/>
                </a:solidFill>
                <a:effectLst/>
                <a:latin typeface="Arial" panose="020B0604020202020204" pitchFamily="34" charset="0"/>
                <a:cs typeface="Arial" panose="020B0604020202020204" pitchFamily="34" charset="0"/>
              </a:rPr>
              <a:t>. </a:t>
            </a:r>
            <a:r>
              <a:rPr lang="en-GB" b="0" i="0" dirty="0">
                <a:solidFill>
                  <a:schemeClr val="tx1"/>
                </a:solidFill>
                <a:effectLst/>
                <a:latin typeface="Arial" panose="020B0604020202020204" pitchFamily="34" charset="0"/>
                <a:cs typeface="Arial" panose="020B0604020202020204" pitchFamily="34" charset="0"/>
              </a:rPr>
              <a:t>Administration processes once managed manually and time-consuming are now efficiently handled through the use of digital tools, applications and software systems. Employees are now able to focus on revenue-generating tasks by driving business forward</a:t>
            </a:r>
            <a:r>
              <a:rPr lang="en-GB" dirty="0">
                <a:solidFill>
                  <a:schemeClr val="tx1"/>
                </a:solidFill>
                <a:latin typeface="Arial" panose="020B0604020202020204" pitchFamily="34" charset="0"/>
                <a:cs typeface="Arial" panose="020B0604020202020204" pitchFamily="34" charset="0"/>
              </a:rPr>
              <a:t> (Ireland, 2022).</a:t>
            </a:r>
            <a:endParaRPr lang="en-GB"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A61C6AAE-5C00-49DC-7486-3CC72B6DAFED}"/>
              </a:ext>
            </a:extLst>
          </p:cNvPr>
          <p:cNvSpPr txBox="1">
            <a:spLocks/>
          </p:cNvSpPr>
          <p:nvPr/>
        </p:nvSpPr>
        <p:spPr>
          <a:xfrm>
            <a:off x="203092" y="350521"/>
            <a:ext cx="10018713" cy="1402080"/>
          </a:xfrm>
          <a:prstGeom prst="rect">
            <a:avLst/>
          </a:prstGeom>
          <a:effectLst/>
        </p:spPr>
        <p:txBody>
          <a:bodyPr vert="horz" lIns="91440" tIns="45720" rIns="91440" bIns="45720" rtlCol="0" anchor="b">
            <a:normAutofit/>
          </a:bodyPr>
          <a:lstStyle>
            <a:lvl1pPr algn="r" defTabSz="457200" rtl="0" eaLnBrk="1" latinLnBrk="0" hangingPunct="1">
              <a:spcBef>
                <a:spcPct val="0"/>
              </a:spcBef>
              <a:buNone/>
              <a:defRPr sz="6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b="1" dirty="0">
                <a:latin typeface="Arial" panose="020B0604020202020204" pitchFamily="34" charset="0"/>
                <a:cs typeface="Arial" panose="020B0604020202020204" pitchFamily="34" charset="0"/>
              </a:rPr>
              <a:t>Importance of technology in training and development</a:t>
            </a:r>
            <a:endParaRPr lang="en-GB" sz="3200" dirty="0"/>
          </a:p>
        </p:txBody>
      </p:sp>
    </p:spTree>
    <p:extLst>
      <p:ext uri="{BB962C8B-B14F-4D97-AF65-F5344CB8AC3E}">
        <p14:creationId xmlns:p14="http://schemas.microsoft.com/office/powerpoint/2010/main" val="2414576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43653-90B6-0F24-F073-BA5265C21DAE}"/>
              </a:ext>
            </a:extLst>
          </p:cNvPr>
          <p:cNvSpPr>
            <a:spLocks noGrp="1"/>
          </p:cNvSpPr>
          <p:nvPr>
            <p:ph type="title"/>
          </p:nvPr>
        </p:nvSpPr>
        <p:spPr/>
        <p:txBody>
          <a:bodyPr>
            <a:normAutofit/>
          </a:bodyPr>
          <a:lstStyle/>
          <a:p>
            <a:pPr algn="ctr"/>
            <a:r>
              <a:rPr lang="en-GB" sz="3200" b="1" dirty="0">
                <a:solidFill>
                  <a:schemeClr val="tx1"/>
                </a:solidFill>
                <a:latin typeface="Arial" panose="020B0604020202020204" pitchFamily="34" charset="0"/>
                <a:cs typeface="Arial" panose="020B0604020202020204" pitchFamily="34" charset="0"/>
              </a:rPr>
              <a:t>Types of technology-based training programmes</a:t>
            </a:r>
          </a:p>
        </p:txBody>
      </p:sp>
      <p:sp>
        <p:nvSpPr>
          <p:cNvPr id="3" name="Content Placeholder 2">
            <a:extLst>
              <a:ext uri="{FF2B5EF4-FFF2-40B4-BE49-F238E27FC236}">
                <a16:creationId xmlns:a16="http://schemas.microsoft.com/office/drawing/2014/main" id="{836EA5CF-DEB5-63B9-2EB9-B5167B48D00F}"/>
              </a:ext>
            </a:extLst>
          </p:cNvPr>
          <p:cNvSpPr>
            <a:spLocks noGrp="1"/>
          </p:cNvSpPr>
          <p:nvPr>
            <p:ph idx="1"/>
          </p:nvPr>
        </p:nvSpPr>
        <p:spPr>
          <a:xfrm>
            <a:off x="1299017" y="1930400"/>
            <a:ext cx="7353301" cy="3880773"/>
          </a:xfrm>
        </p:spPr>
        <p:txBody>
          <a:bodyPr>
            <a:normAutofit/>
          </a:bodyPr>
          <a:lstStyle/>
          <a:p>
            <a:pPr marL="0" indent="0">
              <a:buNone/>
            </a:pPr>
            <a:r>
              <a:rPr lang="en-GB" sz="1700" dirty="0">
                <a:solidFill>
                  <a:schemeClr val="tx1"/>
                </a:solidFill>
                <a:latin typeface="Arial" panose="020B0604020202020204" pitchFamily="34" charset="0"/>
                <a:cs typeface="Arial" panose="020B0604020202020204" pitchFamily="34" charset="0"/>
              </a:rPr>
              <a:t>According to Indeed (2023), there are different types of technology–based training programmes:</a:t>
            </a:r>
          </a:p>
          <a:p>
            <a:pPr marL="0" indent="0">
              <a:buNone/>
            </a:pPr>
            <a:endParaRPr lang="en-GB" sz="1700" dirty="0">
              <a:solidFill>
                <a:schemeClr val="tx1"/>
              </a:solidFill>
              <a:latin typeface="Arial" panose="020B0604020202020204" pitchFamily="34" charset="0"/>
              <a:cs typeface="Arial" panose="020B0604020202020204" pitchFamily="34" charset="0"/>
            </a:endParaRPr>
          </a:p>
          <a:p>
            <a:r>
              <a:rPr lang="en-GB" sz="1700" dirty="0">
                <a:solidFill>
                  <a:schemeClr val="tx1"/>
                </a:solidFill>
                <a:latin typeface="Arial" panose="020B0604020202020204" pitchFamily="34" charset="0"/>
                <a:cs typeface="Arial" panose="020B0604020202020204" pitchFamily="34" charset="0"/>
              </a:rPr>
              <a:t>Online Training</a:t>
            </a:r>
          </a:p>
          <a:p>
            <a:r>
              <a:rPr lang="en-GB" sz="1700" dirty="0">
                <a:solidFill>
                  <a:schemeClr val="tx1"/>
                </a:solidFill>
                <a:latin typeface="Arial" panose="020B0604020202020204" pitchFamily="34" charset="0"/>
                <a:cs typeface="Arial" panose="020B0604020202020204" pitchFamily="34" charset="0"/>
              </a:rPr>
              <a:t>Instructor-led online Training</a:t>
            </a:r>
          </a:p>
          <a:p>
            <a:r>
              <a:rPr lang="en-GB" sz="1700" dirty="0">
                <a:solidFill>
                  <a:schemeClr val="tx1"/>
                </a:solidFill>
                <a:latin typeface="Arial" panose="020B0604020202020204" pitchFamily="34" charset="0"/>
                <a:cs typeface="Arial" panose="020B0604020202020204" pitchFamily="34" charset="0"/>
              </a:rPr>
              <a:t>Hybrid Training</a:t>
            </a:r>
          </a:p>
          <a:p>
            <a:r>
              <a:rPr lang="en-GB" sz="1700" dirty="0">
                <a:solidFill>
                  <a:schemeClr val="tx1"/>
                </a:solidFill>
                <a:latin typeface="Arial" panose="020B0604020202020204" pitchFamily="34" charset="0"/>
                <a:cs typeface="Arial" panose="020B0604020202020204" pitchFamily="34" charset="0"/>
              </a:rPr>
              <a:t>Immersive Training</a:t>
            </a:r>
          </a:p>
          <a:p>
            <a:r>
              <a:rPr lang="en-GB" sz="1700" dirty="0">
                <a:solidFill>
                  <a:schemeClr val="tx1"/>
                </a:solidFill>
                <a:latin typeface="Arial" panose="020B0604020202020204" pitchFamily="34" charset="0"/>
                <a:cs typeface="Arial" panose="020B0604020202020204" pitchFamily="34" charset="0"/>
              </a:rPr>
              <a:t>Social Media Training</a:t>
            </a:r>
          </a:p>
        </p:txBody>
      </p:sp>
    </p:spTree>
    <p:extLst>
      <p:ext uri="{BB962C8B-B14F-4D97-AF65-F5344CB8AC3E}">
        <p14:creationId xmlns:p14="http://schemas.microsoft.com/office/powerpoint/2010/main" val="2585290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02878-E73E-3E9C-5DC2-CA382CDC263F}"/>
              </a:ext>
            </a:extLst>
          </p:cNvPr>
          <p:cNvSpPr>
            <a:spLocks noGrp="1"/>
          </p:cNvSpPr>
          <p:nvPr>
            <p:ph type="ctrTitle"/>
          </p:nvPr>
        </p:nvSpPr>
        <p:spPr>
          <a:xfrm>
            <a:off x="933449" y="514905"/>
            <a:ext cx="6481532" cy="1057795"/>
          </a:xfrm>
        </p:spPr>
        <p:txBody>
          <a:bodyPr>
            <a:normAutofit fontScale="90000"/>
          </a:bodyPr>
          <a:lstStyle/>
          <a:p>
            <a:pPr algn="ctr"/>
            <a:r>
              <a:rPr lang="en-GB" sz="3200" b="1" dirty="0">
                <a:solidFill>
                  <a:schemeClr val="tx1"/>
                </a:solidFill>
                <a:latin typeface="Arial" panose="020B0604020202020204" pitchFamily="34" charset="0"/>
                <a:cs typeface="Arial" panose="020B0604020202020204" pitchFamily="34" charset="0"/>
              </a:rPr>
              <a:t>Benefits for employers/organizations</a:t>
            </a:r>
          </a:p>
        </p:txBody>
      </p:sp>
      <p:sp>
        <p:nvSpPr>
          <p:cNvPr id="3" name="Subtitle 2">
            <a:extLst>
              <a:ext uri="{FF2B5EF4-FFF2-40B4-BE49-F238E27FC236}">
                <a16:creationId xmlns:a16="http://schemas.microsoft.com/office/drawing/2014/main" id="{9242C8F5-B9DF-DC57-A656-158A3663D496}"/>
              </a:ext>
            </a:extLst>
          </p:cNvPr>
          <p:cNvSpPr>
            <a:spLocks noGrp="1"/>
          </p:cNvSpPr>
          <p:nvPr>
            <p:ph type="subTitle" idx="1"/>
          </p:nvPr>
        </p:nvSpPr>
        <p:spPr>
          <a:xfrm>
            <a:off x="933449" y="1811655"/>
            <a:ext cx="7500337" cy="4531440"/>
          </a:xfrm>
        </p:spPr>
        <p:txBody>
          <a:bodyPr>
            <a:noAutofit/>
          </a:bodyPr>
          <a:lstStyle/>
          <a:p>
            <a:pPr algn="just"/>
            <a:r>
              <a:rPr lang="en-GB" sz="1700" dirty="0">
                <a:solidFill>
                  <a:schemeClr val="tx1"/>
                </a:solidFill>
                <a:latin typeface="Arial" panose="020B0604020202020204" pitchFamily="34" charset="0"/>
                <a:cs typeface="Arial" panose="020B0604020202020204" pitchFamily="34" charset="0"/>
              </a:rPr>
              <a:t>Technology has many benefits for both organizations and employees. According to CIPD (2023) </a:t>
            </a:r>
            <a:r>
              <a:rPr lang="en-GB" sz="1600" dirty="0">
                <a:solidFill>
                  <a:schemeClr val="tx1"/>
                </a:solidFill>
                <a:latin typeface="Arial" panose="020B0604020202020204" pitchFamily="34" charset="0"/>
                <a:cs typeface="Arial" panose="020B0604020202020204" pitchFamily="34" charset="0"/>
              </a:rPr>
              <a:t>), </a:t>
            </a:r>
            <a:r>
              <a:rPr lang="en-GB" sz="1700" dirty="0">
                <a:solidFill>
                  <a:schemeClr val="tx1"/>
                </a:solidFill>
                <a:latin typeface="Arial" panose="020B0604020202020204" pitchFamily="34" charset="0"/>
                <a:cs typeface="Arial" panose="020B0604020202020204" pitchFamily="34" charset="0"/>
              </a:rPr>
              <a:t>technology-based training programmes benefits for organizations includes some of the following:</a:t>
            </a:r>
          </a:p>
          <a:p>
            <a:pPr marL="342900" indent="-342900" algn="just">
              <a:buAutoNum type="arabicPeriod"/>
            </a:pPr>
            <a:r>
              <a:rPr lang="en-GB" sz="1700" b="1" i="0" dirty="0">
                <a:solidFill>
                  <a:schemeClr val="tx1"/>
                </a:solidFill>
                <a:effectLst/>
                <a:latin typeface="Arial" panose="020B0604020202020204" pitchFamily="34" charset="0"/>
                <a:cs typeface="Arial" panose="020B0604020202020204" pitchFamily="34" charset="0"/>
              </a:rPr>
              <a:t>Training cost savings through streamlining and automating key processes. </a:t>
            </a:r>
            <a:r>
              <a:rPr lang="en-GB" sz="1700" dirty="0">
                <a:solidFill>
                  <a:schemeClr val="tx1"/>
                </a:solidFill>
                <a:effectLst/>
                <a:latin typeface="Arial" panose="020B0604020202020204" pitchFamily="34" charset="0"/>
                <a:cs typeface="Arial" panose="020B0604020202020204" pitchFamily="34" charset="0"/>
              </a:rPr>
              <a:t>This </a:t>
            </a:r>
            <a:r>
              <a:rPr lang="en-GB" sz="1700" dirty="0">
                <a:solidFill>
                  <a:schemeClr val="tx1"/>
                </a:solidFill>
                <a:latin typeface="Arial" panose="020B0604020202020204" pitchFamily="34" charset="0"/>
                <a:cs typeface="Arial" panose="020B0604020202020204" pitchFamily="34" charset="0"/>
              </a:rPr>
              <a:t>helps organisations</a:t>
            </a:r>
            <a:r>
              <a:rPr lang="en-GB" sz="1700" dirty="0">
                <a:solidFill>
                  <a:schemeClr val="tx1"/>
                </a:solidFill>
                <a:effectLst/>
                <a:latin typeface="Arial" panose="020B0604020202020204" pitchFamily="34" charset="0"/>
                <a:cs typeface="Arial" panose="020B0604020202020204" pitchFamily="34" charset="0"/>
              </a:rPr>
              <a:t> to remove costs for in-person training such as </a:t>
            </a:r>
            <a:r>
              <a:rPr lang="en-GB" sz="1700" b="0" i="0" dirty="0">
                <a:solidFill>
                  <a:schemeClr val="tx1"/>
                </a:solidFill>
                <a:effectLst/>
                <a:latin typeface="Arial" panose="020B0604020202020204" pitchFamily="34" charset="0"/>
                <a:cs typeface="Arial" panose="020B0604020202020204" pitchFamily="34" charset="0"/>
              </a:rPr>
              <a:t>room hire, catering, travel. For instance, the US Navy saved approximately</a:t>
            </a:r>
            <a:r>
              <a:rPr lang="en-GB" sz="1700" dirty="0">
                <a:solidFill>
                  <a:schemeClr val="tx1"/>
                </a:solidFill>
                <a:latin typeface="Arial" panose="020B0604020202020204" pitchFamily="34" charset="0"/>
                <a:cs typeface="Arial" panose="020B0604020202020204" pitchFamily="34" charset="0"/>
              </a:rPr>
              <a:t> $3 million by substituting an eight-hour equipment training with virtual reality</a:t>
            </a:r>
            <a:r>
              <a:rPr lang="en-GB" sz="1700" b="0" i="0" dirty="0">
                <a:solidFill>
                  <a:schemeClr val="tx1"/>
                </a:solidFill>
                <a:effectLst/>
                <a:latin typeface="Arial" panose="020B0604020202020204" pitchFamily="34" charset="0"/>
                <a:cs typeface="Arial" panose="020B0604020202020204" pitchFamily="34" charset="0"/>
              </a:rPr>
              <a:t>(CIPD, 2023)</a:t>
            </a:r>
          </a:p>
          <a:p>
            <a:pPr algn="just"/>
            <a:endParaRPr lang="en-GB" sz="1700" b="0" i="0" dirty="0">
              <a:solidFill>
                <a:schemeClr val="tx1"/>
              </a:solidFill>
              <a:effectLst/>
              <a:latin typeface="Arial" panose="020B0604020202020204" pitchFamily="34" charset="0"/>
              <a:cs typeface="Arial" panose="020B0604020202020204" pitchFamily="34" charset="0"/>
            </a:endParaRPr>
          </a:p>
          <a:p>
            <a:pPr algn="just"/>
            <a:endParaRPr lang="en-GB" sz="1700" b="0" i="0" dirty="0">
              <a:solidFill>
                <a:schemeClr val="tx1"/>
              </a:solidFill>
              <a:effectLst/>
              <a:latin typeface="Arial" panose="020B0604020202020204" pitchFamily="34" charset="0"/>
              <a:cs typeface="Arial" panose="020B0604020202020204" pitchFamily="34" charset="0"/>
            </a:endParaRPr>
          </a:p>
          <a:p>
            <a:pPr algn="just"/>
            <a:endParaRPr lang="en-GB" sz="1700" b="0" i="0" dirty="0">
              <a:solidFill>
                <a:schemeClr val="tx1"/>
              </a:solidFill>
              <a:effectLst/>
              <a:latin typeface="Arial" panose="020B0604020202020204" pitchFamily="34" charset="0"/>
              <a:cs typeface="Arial" panose="020B0604020202020204" pitchFamily="34" charset="0"/>
            </a:endParaRPr>
          </a:p>
          <a:p>
            <a:pPr algn="just"/>
            <a:endParaRPr lang="en-GB" sz="1700" dirty="0">
              <a:solidFill>
                <a:schemeClr val="tx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111EA13F-927C-20A8-6967-C23BD2CB6A49}"/>
              </a:ext>
            </a:extLst>
          </p:cNvPr>
          <p:cNvPicPr>
            <a:picLocks noChangeAspect="1"/>
          </p:cNvPicPr>
          <p:nvPr/>
        </p:nvPicPr>
        <p:blipFill>
          <a:blip r:embed="rId2"/>
          <a:stretch>
            <a:fillRect/>
          </a:stretch>
        </p:blipFill>
        <p:spPr>
          <a:xfrm>
            <a:off x="5456742" y="3790765"/>
            <a:ext cx="2412342" cy="2037425"/>
          </a:xfrm>
          <a:prstGeom prst="rect">
            <a:avLst/>
          </a:prstGeom>
        </p:spPr>
      </p:pic>
    </p:spTree>
    <p:extLst>
      <p:ext uri="{BB962C8B-B14F-4D97-AF65-F5344CB8AC3E}">
        <p14:creationId xmlns:p14="http://schemas.microsoft.com/office/powerpoint/2010/main" val="3571534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02878-E73E-3E9C-5DC2-CA382CDC263F}"/>
              </a:ext>
            </a:extLst>
          </p:cNvPr>
          <p:cNvSpPr>
            <a:spLocks noGrp="1"/>
          </p:cNvSpPr>
          <p:nvPr>
            <p:ph type="ctrTitle"/>
          </p:nvPr>
        </p:nvSpPr>
        <p:spPr>
          <a:xfrm>
            <a:off x="256619" y="587699"/>
            <a:ext cx="8574622" cy="734907"/>
          </a:xfrm>
        </p:spPr>
        <p:txBody>
          <a:bodyPr>
            <a:normAutofit/>
          </a:bodyPr>
          <a:lstStyle/>
          <a:p>
            <a:pPr algn="ctr"/>
            <a:r>
              <a:rPr lang="en-GB" sz="3200" b="1" dirty="0">
                <a:solidFill>
                  <a:schemeClr val="tx1"/>
                </a:solidFill>
                <a:latin typeface="Arial" panose="020B0604020202020204" pitchFamily="34" charset="0"/>
                <a:cs typeface="Arial" panose="020B0604020202020204" pitchFamily="34" charset="0"/>
              </a:rPr>
              <a:t>Benefits for organizations/ employers</a:t>
            </a:r>
          </a:p>
        </p:txBody>
      </p:sp>
      <p:sp>
        <p:nvSpPr>
          <p:cNvPr id="3" name="Subtitle 2">
            <a:extLst>
              <a:ext uri="{FF2B5EF4-FFF2-40B4-BE49-F238E27FC236}">
                <a16:creationId xmlns:a16="http://schemas.microsoft.com/office/drawing/2014/main" id="{9242C8F5-B9DF-DC57-A656-158A3663D496}"/>
              </a:ext>
            </a:extLst>
          </p:cNvPr>
          <p:cNvSpPr>
            <a:spLocks noGrp="1"/>
          </p:cNvSpPr>
          <p:nvPr>
            <p:ph type="subTitle" idx="1"/>
          </p:nvPr>
        </p:nvSpPr>
        <p:spPr>
          <a:xfrm>
            <a:off x="1249808" y="1630678"/>
            <a:ext cx="6755810" cy="4867776"/>
          </a:xfrm>
        </p:spPr>
        <p:txBody>
          <a:bodyPr>
            <a:noAutofit/>
          </a:bodyPr>
          <a:lstStyle/>
          <a:p>
            <a:pPr marL="342900" indent="-342900" algn="just">
              <a:buAutoNum type="arabicPeriod" startAt="2"/>
            </a:pPr>
            <a:r>
              <a:rPr lang="en-GB" sz="1700" b="1" i="0" dirty="0">
                <a:solidFill>
                  <a:srgbClr val="202020"/>
                </a:solidFill>
                <a:effectLst/>
                <a:latin typeface="Arial" panose="020B0604020202020204" pitchFamily="34" charset="0"/>
                <a:cs typeface="Arial" panose="020B0604020202020204" pitchFamily="34" charset="0"/>
              </a:rPr>
              <a:t>Worldwide connectivity and team collaboration</a:t>
            </a:r>
            <a:r>
              <a:rPr lang="en-GB" sz="1700" dirty="0">
                <a:solidFill>
                  <a:srgbClr val="202020"/>
                </a:solidFill>
                <a:latin typeface="Arial" panose="020B0604020202020204" pitchFamily="34" charset="0"/>
                <a:cs typeface="Arial" panose="020B0604020202020204" pitchFamily="34" charset="0"/>
              </a:rPr>
              <a:t>. </a:t>
            </a:r>
            <a:r>
              <a:rPr lang="en-GB" sz="1700" dirty="0" err="1">
                <a:solidFill>
                  <a:srgbClr val="202020"/>
                </a:solidFill>
                <a:latin typeface="Arial" panose="020B0604020202020204" pitchFamily="34" charset="0"/>
                <a:cs typeface="Arial" panose="020B0604020202020204" pitchFamily="34" charset="0"/>
              </a:rPr>
              <a:t>Ths</a:t>
            </a:r>
            <a:r>
              <a:rPr lang="en-GB" sz="1700" dirty="0">
                <a:solidFill>
                  <a:srgbClr val="202020"/>
                </a:solidFill>
                <a:latin typeface="Arial" panose="020B0604020202020204" pitchFamily="34" charset="0"/>
                <a:cs typeface="Arial" panose="020B0604020202020204" pitchFamily="34" charset="0"/>
              </a:rPr>
              <a:t> includes encouraging teamwork and the exchange of knowledge among teams spread across different geographic locations. </a:t>
            </a:r>
            <a:r>
              <a:rPr lang="en-GB" sz="1700" b="0" i="0" dirty="0">
                <a:solidFill>
                  <a:srgbClr val="202020"/>
                </a:solidFill>
                <a:effectLst/>
                <a:latin typeface="Arial" panose="020B0604020202020204" pitchFamily="34" charset="0"/>
                <a:cs typeface="Arial" panose="020B0604020202020204" pitchFamily="34" charset="0"/>
              </a:rPr>
              <a:t>For example, </a:t>
            </a:r>
            <a:r>
              <a:rPr lang="en-GB" sz="1700" b="1" i="0" u="sng" dirty="0">
                <a:solidFill>
                  <a:srgbClr val="202020"/>
                </a:solidFill>
                <a:effectLst/>
                <a:latin typeface="Arial" panose="020B0604020202020204" pitchFamily="34" charset="0"/>
                <a:cs typeface="Arial" panose="020B0604020202020204" pitchFamily="34" charset="0"/>
              </a:rPr>
              <a:t>Google</a:t>
            </a:r>
            <a:r>
              <a:rPr lang="en-GB" sz="1700" b="0" i="0" dirty="0">
                <a:solidFill>
                  <a:srgbClr val="202020"/>
                </a:solidFill>
                <a:effectLst/>
                <a:latin typeface="Arial" panose="020B0604020202020204" pitchFamily="34" charset="0"/>
                <a:cs typeface="Arial" panose="020B0604020202020204" pitchFamily="34" charset="0"/>
              </a:rPr>
              <a:t> is using G2G (employee to employee) network. It</a:t>
            </a:r>
            <a:r>
              <a:rPr lang="en-GB" sz="1700" b="0" i="0" dirty="0">
                <a:solidFill>
                  <a:srgbClr val="212529"/>
                </a:solidFill>
                <a:effectLst/>
                <a:latin typeface="Arial" panose="020B0604020202020204" pitchFamily="34" charset="0"/>
                <a:cs typeface="Arial" panose="020B0604020202020204" pitchFamily="34" charset="0"/>
              </a:rPr>
              <a:t> is a program where employees around the world at Google volunteer to teach and train their fellow employees.</a:t>
            </a:r>
          </a:p>
          <a:p>
            <a:pPr algn="just"/>
            <a:endParaRPr lang="en-GB" sz="1700" b="0" i="0" dirty="0">
              <a:solidFill>
                <a:srgbClr val="202020"/>
              </a:solidFill>
              <a:effectLst/>
              <a:latin typeface="Arial" panose="020B0604020202020204" pitchFamily="34" charset="0"/>
              <a:cs typeface="Arial" panose="020B0604020202020204" pitchFamily="34" charset="0"/>
            </a:endParaRPr>
          </a:p>
          <a:p>
            <a:pPr algn="just"/>
            <a:endParaRPr lang="en-GB" sz="1700" dirty="0">
              <a:solidFill>
                <a:srgbClr val="202020"/>
              </a:solidFill>
              <a:latin typeface="Arial" panose="020B0604020202020204" pitchFamily="34" charset="0"/>
              <a:cs typeface="Arial" panose="020B0604020202020204" pitchFamily="34" charset="0"/>
            </a:endParaRPr>
          </a:p>
          <a:p>
            <a:pPr algn="just"/>
            <a:endParaRPr lang="en-GB" sz="1700" dirty="0">
              <a:solidFill>
                <a:srgbClr val="000000"/>
              </a:solidFill>
              <a:latin typeface="Arial" panose="020B0604020202020204" pitchFamily="34" charset="0"/>
              <a:cs typeface="Arial" panose="020B0604020202020204" pitchFamily="34" charset="0"/>
            </a:endParaRPr>
          </a:p>
          <a:p>
            <a:pPr algn="just"/>
            <a:endParaRPr lang="en-GB" sz="1700" dirty="0">
              <a:solidFill>
                <a:schemeClr val="tx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C3CA641-9E74-273E-8943-BC8BD9D5722C}"/>
              </a:ext>
            </a:extLst>
          </p:cNvPr>
          <p:cNvPicPr>
            <a:picLocks noChangeAspect="1"/>
          </p:cNvPicPr>
          <p:nvPr/>
        </p:nvPicPr>
        <p:blipFill>
          <a:blip r:embed="rId2"/>
          <a:stretch>
            <a:fillRect/>
          </a:stretch>
        </p:blipFill>
        <p:spPr>
          <a:xfrm>
            <a:off x="2873007" y="3455820"/>
            <a:ext cx="5132611" cy="2814481"/>
          </a:xfrm>
          <a:prstGeom prst="rect">
            <a:avLst/>
          </a:prstGeom>
        </p:spPr>
      </p:pic>
    </p:spTree>
    <p:extLst>
      <p:ext uri="{BB962C8B-B14F-4D97-AF65-F5344CB8AC3E}">
        <p14:creationId xmlns:p14="http://schemas.microsoft.com/office/powerpoint/2010/main" val="56632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DBC0342-940F-1AFD-FB55-BE936599C855}"/>
              </a:ext>
            </a:extLst>
          </p:cNvPr>
          <p:cNvSpPr>
            <a:spLocks noGrp="1"/>
          </p:cNvSpPr>
          <p:nvPr>
            <p:ph type="subTitle" idx="1"/>
          </p:nvPr>
        </p:nvSpPr>
        <p:spPr>
          <a:xfrm>
            <a:off x="1072061" y="1645217"/>
            <a:ext cx="7122028" cy="4580877"/>
          </a:xfrm>
        </p:spPr>
        <p:txBody>
          <a:bodyPr>
            <a:normAutofit/>
          </a:bodyPr>
          <a:lstStyle/>
          <a:p>
            <a:pPr algn="just"/>
            <a:r>
              <a:rPr lang="en-GB" b="1" dirty="0">
                <a:solidFill>
                  <a:srgbClr val="202020"/>
                </a:solidFill>
                <a:latin typeface="Arial" panose="020B0604020202020204" pitchFamily="34" charset="0"/>
                <a:cs typeface="Arial" panose="020B0604020202020204" pitchFamily="34" charset="0"/>
              </a:rPr>
              <a:t>3</a:t>
            </a:r>
            <a:r>
              <a:rPr lang="en-GB" sz="1800" b="1" i="0" dirty="0">
                <a:solidFill>
                  <a:srgbClr val="202020"/>
                </a:solidFill>
                <a:effectLst/>
                <a:latin typeface="Arial" panose="020B0604020202020204" pitchFamily="34" charset="0"/>
                <a:cs typeface="Arial" panose="020B0604020202020204" pitchFamily="34" charset="0"/>
              </a:rPr>
              <a:t>. Increased engagement. </a:t>
            </a:r>
            <a:r>
              <a:rPr lang="en-GB" sz="1800" b="0" i="0" dirty="0">
                <a:solidFill>
                  <a:srgbClr val="2D2D2D"/>
                </a:solidFill>
                <a:effectLst/>
                <a:latin typeface="Arial" panose="020B0604020202020204" pitchFamily="34" charset="0"/>
                <a:cs typeface="Arial" panose="020B0604020202020204" pitchFamily="34" charset="0"/>
              </a:rPr>
              <a:t>People usually learn better by doing something practical rather than attending a lecture or reading (Indeed, 2023). For example, </a:t>
            </a:r>
            <a:r>
              <a:rPr lang="en-GB" sz="1800" b="1" i="0" u="sng" dirty="0">
                <a:solidFill>
                  <a:srgbClr val="2D2D2D"/>
                </a:solidFill>
                <a:effectLst/>
                <a:latin typeface="Arial" panose="020B0604020202020204" pitchFamily="34" charset="0"/>
                <a:cs typeface="Arial" panose="020B0604020202020204" pitchFamily="34" charset="0"/>
              </a:rPr>
              <a:t>Microsoft</a:t>
            </a:r>
            <a:r>
              <a:rPr lang="en-GB" sz="1800" b="0" i="0" dirty="0">
                <a:solidFill>
                  <a:srgbClr val="2D2D2D"/>
                </a:solidFill>
                <a:effectLst/>
                <a:latin typeface="Arial" panose="020B0604020202020204" pitchFamily="34" charset="0"/>
                <a:cs typeface="Arial" panose="020B0604020202020204" pitchFamily="34" charset="0"/>
              </a:rPr>
              <a:t> uses </a:t>
            </a:r>
            <a:r>
              <a:rPr lang="en-GB" sz="1800" b="0" i="0" dirty="0">
                <a:solidFill>
                  <a:srgbClr val="000000"/>
                </a:solidFill>
                <a:effectLst/>
                <a:latin typeface="Arial" panose="020B0604020202020204" pitchFamily="34" charset="0"/>
                <a:cs typeface="Arial" panose="020B0604020202020204" pitchFamily="34" charset="0"/>
              </a:rPr>
              <a:t>Viva Learning  which provides access to learning content from different sources this boosts employee engagement which benefits company (Microsoft, 2023).</a:t>
            </a:r>
          </a:p>
          <a:p>
            <a:pPr algn="just"/>
            <a:endParaRPr lang="en-GB" dirty="0"/>
          </a:p>
        </p:txBody>
      </p:sp>
      <p:sp>
        <p:nvSpPr>
          <p:cNvPr id="4" name="Title 1">
            <a:extLst>
              <a:ext uri="{FF2B5EF4-FFF2-40B4-BE49-F238E27FC236}">
                <a16:creationId xmlns:a16="http://schemas.microsoft.com/office/drawing/2014/main" id="{1C7FEFDA-AE7F-E969-98B3-656A32AA6B4A}"/>
              </a:ext>
            </a:extLst>
          </p:cNvPr>
          <p:cNvSpPr txBox="1">
            <a:spLocks/>
          </p:cNvSpPr>
          <p:nvPr/>
        </p:nvSpPr>
        <p:spPr>
          <a:xfrm>
            <a:off x="256619" y="587699"/>
            <a:ext cx="8574622" cy="734907"/>
          </a:xfrm>
          <a:prstGeom prst="rect">
            <a:avLst/>
          </a:prstGeom>
        </p:spPr>
        <p:txBody>
          <a:bodyPr vert="horz" lIns="91440" tIns="45720" rIns="91440" bIns="45720" rtlCol="0" anchor="b">
            <a:norm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b="1">
                <a:solidFill>
                  <a:schemeClr val="tx1"/>
                </a:solidFill>
                <a:latin typeface="Arial" panose="020B0604020202020204" pitchFamily="34" charset="0"/>
                <a:cs typeface="Arial" panose="020B0604020202020204" pitchFamily="34" charset="0"/>
              </a:rPr>
              <a:t>Benefits for organizations/ employers</a:t>
            </a:r>
            <a:endParaRPr lang="en-GB" sz="3200" b="1"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61E99CF-C7A7-E211-7378-740EF00A7652}"/>
              </a:ext>
            </a:extLst>
          </p:cNvPr>
          <p:cNvPicPr>
            <a:picLocks noChangeAspect="1"/>
          </p:cNvPicPr>
          <p:nvPr/>
        </p:nvPicPr>
        <p:blipFill>
          <a:blip r:embed="rId2"/>
          <a:stretch>
            <a:fillRect/>
          </a:stretch>
        </p:blipFill>
        <p:spPr>
          <a:xfrm>
            <a:off x="2698814" y="3305342"/>
            <a:ext cx="4120314" cy="2163304"/>
          </a:xfrm>
          <a:prstGeom prst="rect">
            <a:avLst/>
          </a:prstGeom>
        </p:spPr>
      </p:pic>
    </p:spTree>
    <p:extLst>
      <p:ext uri="{BB962C8B-B14F-4D97-AF65-F5344CB8AC3E}">
        <p14:creationId xmlns:p14="http://schemas.microsoft.com/office/powerpoint/2010/main" val="1820575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12C386-ECD1-78BE-6245-5049ACDD7970}"/>
              </a:ext>
            </a:extLst>
          </p:cNvPr>
          <p:cNvSpPr>
            <a:spLocks noGrp="1"/>
          </p:cNvSpPr>
          <p:nvPr>
            <p:ph idx="1"/>
          </p:nvPr>
        </p:nvSpPr>
        <p:spPr>
          <a:xfrm>
            <a:off x="1245505" y="1607352"/>
            <a:ext cx="7028483" cy="4488786"/>
          </a:xfrm>
        </p:spPr>
        <p:txBody>
          <a:bodyPr/>
          <a:lstStyle/>
          <a:p>
            <a:pPr marL="0" indent="0">
              <a:buNone/>
            </a:pPr>
            <a:r>
              <a:rPr lang="en-GB" b="1" dirty="0">
                <a:solidFill>
                  <a:schemeClr val="tx1"/>
                </a:solidFill>
                <a:latin typeface="Arial" panose="020B0604020202020204" pitchFamily="34" charset="0"/>
                <a:cs typeface="Arial" panose="020B0604020202020204" pitchFamily="34" charset="0"/>
              </a:rPr>
              <a:t>4.</a:t>
            </a:r>
            <a:r>
              <a:rPr lang="en-GB" sz="1800" b="1" i="0" dirty="0">
                <a:solidFill>
                  <a:schemeClr val="tx1"/>
                </a:solidFill>
                <a:effectLst/>
                <a:latin typeface="Arial" panose="020B0604020202020204" pitchFamily="34" charset="0"/>
                <a:cs typeface="Arial" panose="020B0604020202020204" pitchFamily="34" charset="0"/>
              </a:rPr>
              <a:t> </a:t>
            </a:r>
            <a:r>
              <a:rPr lang="en-GB" sz="1800" i="0" dirty="0">
                <a:solidFill>
                  <a:schemeClr val="tx1"/>
                </a:solidFill>
                <a:effectLst/>
                <a:latin typeface="Arial" panose="020B0604020202020204" pitchFamily="34" charset="0"/>
                <a:cs typeface="Arial" panose="020B0604020202020204" pitchFamily="34" charset="0"/>
              </a:rPr>
              <a:t>Since implementing </a:t>
            </a:r>
            <a:r>
              <a:rPr lang="en-GB" sz="1800" b="1" i="0" dirty="0">
                <a:solidFill>
                  <a:schemeClr val="tx1"/>
                </a:solidFill>
                <a:effectLst/>
                <a:latin typeface="Arial" panose="020B0604020202020204" pitchFamily="34" charset="0"/>
                <a:cs typeface="Arial" panose="020B0604020202020204" pitchFamily="34" charset="0"/>
              </a:rPr>
              <a:t>E-learning, </a:t>
            </a:r>
            <a:r>
              <a:rPr lang="en-GB" sz="1800" b="1" i="0" u="sng" dirty="0">
                <a:solidFill>
                  <a:schemeClr val="tx1"/>
                </a:solidFill>
                <a:effectLst/>
                <a:latin typeface="Arial" panose="020B0604020202020204" pitchFamily="34" charset="0"/>
                <a:cs typeface="Arial" panose="020B0604020202020204" pitchFamily="34" charset="0"/>
              </a:rPr>
              <a:t>Booking.com, </a:t>
            </a:r>
            <a:r>
              <a:rPr lang="en-GB" sz="1800" i="0" dirty="0">
                <a:solidFill>
                  <a:schemeClr val="tx1"/>
                </a:solidFill>
                <a:effectLst/>
                <a:latin typeface="Arial" panose="020B0604020202020204" pitchFamily="34" charset="0"/>
                <a:cs typeface="Arial" panose="020B0604020202020204" pitchFamily="34" charset="0"/>
              </a:rPr>
              <a:t>the online accommodation reservations platform saw a significant increase in employee productivity, as a result the number of the reservations  has increased and the revenue improved  (Booking, 2023).</a:t>
            </a:r>
          </a:p>
          <a:p>
            <a:endParaRPr lang="en-GB" dirty="0"/>
          </a:p>
          <a:p>
            <a:endParaRPr lang="en-GB" dirty="0"/>
          </a:p>
        </p:txBody>
      </p:sp>
      <p:sp>
        <p:nvSpPr>
          <p:cNvPr id="4" name="Title 1">
            <a:extLst>
              <a:ext uri="{FF2B5EF4-FFF2-40B4-BE49-F238E27FC236}">
                <a16:creationId xmlns:a16="http://schemas.microsoft.com/office/drawing/2014/main" id="{FAAD3F7A-ACCA-F3EB-A2CB-C6EB235CF0D4}"/>
              </a:ext>
            </a:extLst>
          </p:cNvPr>
          <p:cNvSpPr>
            <a:spLocks noGrp="1"/>
          </p:cNvSpPr>
          <p:nvPr>
            <p:ph type="title"/>
          </p:nvPr>
        </p:nvSpPr>
        <p:spPr>
          <a:xfrm>
            <a:off x="677863" y="609600"/>
            <a:ext cx="8596312" cy="917359"/>
          </a:xfrm>
        </p:spPr>
        <p:txBody>
          <a:bodyPr>
            <a:normAutofit/>
          </a:bodyPr>
          <a:lstStyle/>
          <a:p>
            <a:pPr algn="ctr"/>
            <a:r>
              <a:rPr lang="en-GB" sz="3200" b="1" dirty="0">
                <a:solidFill>
                  <a:schemeClr val="tx1"/>
                </a:solidFill>
                <a:latin typeface="Arial" panose="020B0604020202020204" pitchFamily="34" charset="0"/>
                <a:cs typeface="Arial" panose="020B0604020202020204" pitchFamily="34" charset="0"/>
              </a:rPr>
              <a:t>Benefits for employers/organizations</a:t>
            </a:r>
          </a:p>
        </p:txBody>
      </p:sp>
      <p:pic>
        <p:nvPicPr>
          <p:cNvPr id="6" name="Picture 5">
            <a:extLst>
              <a:ext uri="{FF2B5EF4-FFF2-40B4-BE49-F238E27FC236}">
                <a16:creationId xmlns:a16="http://schemas.microsoft.com/office/drawing/2014/main" id="{053D6A6F-5CFE-B176-6DE8-FF2653DD71D3}"/>
              </a:ext>
            </a:extLst>
          </p:cNvPr>
          <p:cNvPicPr>
            <a:picLocks noChangeAspect="1"/>
          </p:cNvPicPr>
          <p:nvPr/>
        </p:nvPicPr>
        <p:blipFill>
          <a:blip r:embed="rId2"/>
          <a:stretch>
            <a:fillRect/>
          </a:stretch>
        </p:blipFill>
        <p:spPr>
          <a:xfrm>
            <a:off x="3764129" y="2894856"/>
            <a:ext cx="3801215" cy="3086071"/>
          </a:xfrm>
          <a:prstGeom prst="rect">
            <a:avLst/>
          </a:prstGeom>
        </p:spPr>
      </p:pic>
    </p:spTree>
    <p:extLst>
      <p:ext uri="{BB962C8B-B14F-4D97-AF65-F5344CB8AC3E}">
        <p14:creationId xmlns:p14="http://schemas.microsoft.com/office/powerpoint/2010/main" val="3777978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11BA97-15F0-2C5C-DF59-717DCC0DEA69}"/>
              </a:ext>
            </a:extLst>
          </p:cNvPr>
          <p:cNvSpPr>
            <a:spLocks noGrp="1"/>
          </p:cNvSpPr>
          <p:nvPr>
            <p:ph idx="1"/>
          </p:nvPr>
        </p:nvSpPr>
        <p:spPr>
          <a:xfrm>
            <a:off x="1254382" y="1752217"/>
            <a:ext cx="6575722" cy="3880773"/>
          </a:xfrm>
        </p:spPr>
        <p:txBody>
          <a:bodyPr/>
          <a:lstStyle/>
          <a:p>
            <a:pPr marL="0" indent="0" algn="just">
              <a:buNone/>
            </a:pPr>
            <a:r>
              <a:rPr lang="en-GB" sz="1700" dirty="0">
                <a:solidFill>
                  <a:schemeClr val="tx1"/>
                </a:solidFill>
                <a:latin typeface="Arial" panose="020B0604020202020204" pitchFamily="34" charset="0"/>
                <a:cs typeface="Arial" panose="020B0604020202020204" pitchFamily="34" charset="0"/>
              </a:rPr>
              <a:t>According to Indeed (2023), technology-based training programmes benefits for employees include some of the following:</a:t>
            </a:r>
          </a:p>
          <a:p>
            <a:pPr marL="0" indent="0" algn="just">
              <a:buNone/>
            </a:pPr>
            <a:endParaRPr lang="en-GB" sz="1700" dirty="0">
              <a:solidFill>
                <a:schemeClr val="tx1"/>
              </a:solidFill>
              <a:latin typeface="Arial" panose="020B0604020202020204" pitchFamily="34" charset="0"/>
              <a:cs typeface="Arial" panose="020B0604020202020204" pitchFamily="34" charset="0"/>
            </a:endParaRPr>
          </a:p>
          <a:p>
            <a:pPr marL="0" indent="0" algn="just">
              <a:buNone/>
            </a:pPr>
            <a:r>
              <a:rPr lang="en-GB" sz="1700" dirty="0">
                <a:solidFill>
                  <a:schemeClr val="tx1"/>
                </a:solidFill>
                <a:latin typeface="Arial" panose="020B0604020202020204" pitchFamily="34" charset="0"/>
                <a:cs typeface="Arial" panose="020B0604020202020204" pitchFamily="34" charset="0"/>
              </a:rPr>
              <a:t>1. </a:t>
            </a:r>
            <a:r>
              <a:rPr lang="en-GB" sz="1700" b="1" i="0" dirty="0">
                <a:solidFill>
                  <a:schemeClr val="tx1"/>
                </a:solidFill>
                <a:effectLst/>
                <a:latin typeface="Arial" panose="020B0604020202020204" pitchFamily="34" charset="0"/>
                <a:cs typeface="Arial" panose="020B0604020202020204" pitchFamily="34" charset="0"/>
              </a:rPr>
              <a:t>Flexibility. </a:t>
            </a:r>
            <a:r>
              <a:rPr lang="en-GB" sz="1700" b="0" i="0" dirty="0">
                <a:solidFill>
                  <a:schemeClr val="tx1"/>
                </a:solidFill>
                <a:effectLst/>
                <a:latin typeface="Arial" panose="020B0604020202020204" pitchFamily="34" charset="0"/>
                <a:cs typeface="Arial" panose="020B0604020202020204" pitchFamily="34" charset="0"/>
              </a:rPr>
              <a:t>Technology Based Training does not depend on location, providing employees the opportunity to access it any time and from anywhere. This is most convenient for professionals who for certain reasons such as time constraints cannot learn in a traditional classroom environment. For example many companies in hospitality industry by using digital training tools gives the opportunity to their employees to a continuous process of learning development. </a:t>
            </a:r>
            <a:endParaRPr lang="en-GB" sz="1800" dirty="0">
              <a:solidFill>
                <a:schemeClr val="tx1"/>
              </a:solidFill>
              <a:latin typeface="Arial" panose="020B0604020202020204" pitchFamily="34" charset="0"/>
              <a:cs typeface="Arial" panose="020B0604020202020204" pitchFamily="34" charset="0"/>
            </a:endParaRPr>
          </a:p>
          <a:p>
            <a:pPr marL="0" indent="0">
              <a:buNone/>
            </a:pPr>
            <a:endParaRPr lang="en-GB" dirty="0"/>
          </a:p>
        </p:txBody>
      </p:sp>
      <p:sp>
        <p:nvSpPr>
          <p:cNvPr id="6" name="Title 1">
            <a:extLst>
              <a:ext uri="{FF2B5EF4-FFF2-40B4-BE49-F238E27FC236}">
                <a16:creationId xmlns:a16="http://schemas.microsoft.com/office/drawing/2014/main" id="{F5DC645C-D310-EC9E-2CA4-6E3A2966CA96}"/>
              </a:ext>
            </a:extLst>
          </p:cNvPr>
          <p:cNvSpPr>
            <a:spLocks noGrp="1"/>
          </p:cNvSpPr>
          <p:nvPr>
            <p:ph type="title"/>
          </p:nvPr>
        </p:nvSpPr>
        <p:spPr>
          <a:xfrm>
            <a:off x="677863" y="609600"/>
            <a:ext cx="8596312" cy="757561"/>
          </a:xfrm>
        </p:spPr>
        <p:txBody>
          <a:bodyPr>
            <a:normAutofit/>
          </a:bodyPr>
          <a:lstStyle/>
          <a:p>
            <a:pPr algn="ctr"/>
            <a:r>
              <a:rPr lang="en-GB" sz="3200" b="1" dirty="0">
                <a:solidFill>
                  <a:schemeClr val="tx1"/>
                </a:solidFill>
                <a:latin typeface="Arial" panose="020B0604020202020204" pitchFamily="34" charset="0"/>
                <a:cs typeface="Arial" panose="020B0604020202020204" pitchFamily="34" charset="0"/>
              </a:rPr>
              <a:t>Benefits for employees</a:t>
            </a:r>
          </a:p>
        </p:txBody>
      </p:sp>
    </p:spTree>
    <p:extLst>
      <p:ext uri="{BB962C8B-B14F-4D97-AF65-F5344CB8AC3E}">
        <p14:creationId xmlns:p14="http://schemas.microsoft.com/office/powerpoint/2010/main" val="2708289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B4A481-6E80-B836-356C-8A8317E5EAB7}"/>
              </a:ext>
            </a:extLst>
          </p:cNvPr>
          <p:cNvSpPr>
            <a:spLocks noGrp="1"/>
          </p:cNvSpPr>
          <p:nvPr>
            <p:ph type="title"/>
          </p:nvPr>
        </p:nvSpPr>
        <p:spPr>
          <a:xfrm>
            <a:off x="924539" y="687835"/>
            <a:ext cx="7187247" cy="537284"/>
          </a:xfrm>
        </p:spPr>
        <p:txBody>
          <a:bodyPr>
            <a:normAutofit fontScale="90000"/>
          </a:bodyPr>
          <a:lstStyle/>
          <a:p>
            <a:pPr algn="ctr"/>
            <a:r>
              <a:rPr lang="en-GB" sz="3200" b="1" dirty="0">
                <a:solidFill>
                  <a:schemeClr val="tx1"/>
                </a:solidFill>
                <a:latin typeface="Arial" panose="020B0604020202020204" pitchFamily="34" charset="0"/>
                <a:cs typeface="Arial" panose="020B0604020202020204" pitchFamily="34" charset="0"/>
              </a:rPr>
              <a:t>Benefits for employees</a:t>
            </a:r>
          </a:p>
        </p:txBody>
      </p:sp>
      <p:sp>
        <p:nvSpPr>
          <p:cNvPr id="3" name="Content Placeholder 2">
            <a:extLst>
              <a:ext uri="{FF2B5EF4-FFF2-40B4-BE49-F238E27FC236}">
                <a16:creationId xmlns:a16="http://schemas.microsoft.com/office/drawing/2014/main" id="{654EE917-477C-4D0E-1D0B-52877FE2D46F}"/>
              </a:ext>
            </a:extLst>
          </p:cNvPr>
          <p:cNvSpPr>
            <a:spLocks noGrp="1"/>
          </p:cNvSpPr>
          <p:nvPr>
            <p:ph idx="1"/>
          </p:nvPr>
        </p:nvSpPr>
        <p:spPr>
          <a:xfrm>
            <a:off x="1134265" y="1668618"/>
            <a:ext cx="6767794" cy="3986457"/>
          </a:xfrm>
        </p:spPr>
        <p:txBody>
          <a:bodyPr>
            <a:normAutofit/>
          </a:bodyPr>
          <a:lstStyle/>
          <a:p>
            <a:pPr marL="0" indent="0" algn="just">
              <a:buNone/>
            </a:pP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b="1" dirty="0">
                <a:solidFill>
                  <a:schemeClr val="tx1"/>
                </a:solidFill>
                <a:latin typeface="Arial" panose="020B0604020202020204" pitchFamily="34" charset="0"/>
                <a:cs typeface="Arial" panose="020B0604020202020204" pitchFamily="34" charset="0"/>
              </a:rPr>
              <a:t>2. </a:t>
            </a:r>
            <a:r>
              <a:rPr lang="en-GB" sz="1800" b="1" i="0" dirty="0">
                <a:solidFill>
                  <a:schemeClr val="tx1"/>
                </a:solidFill>
                <a:effectLst/>
                <a:latin typeface="Arial" panose="020B0604020202020204" pitchFamily="34" charset="0"/>
                <a:cs typeface="Arial" panose="020B0604020202020204" pitchFamily="34" charset="0"/>
              </a:rPr>
              <a:t> Reducing administration requirements</a:t>
            </a:r>
            <a:r>
              <a:rPr lang="en-GB" sz="1800" b="0" i="0" dirty="0">
                <a:solidFill>
                  <a:schemeClr val="tx1"/>
                </a:solidFill>
                <a:effectLst/>
                <a:latin typeface="Arial" panose="020B0604020202020204" pitchFamily="34" charset="0"/>
                <a:cs typeface="Arial" panose="020B0604020202020204" pitchFamily="34" charset="0"/>
              </a:rPr>
              <a:t>: This generates opportunities for professional development </a:t>
            </a:r>
            <a:r>
              <a:rPr lang="en-GB" dirty="0">
                <a:solidFill>
                  <a:schemeClr val="tx1"/>
                </a:solidFill>
                <a:latin typeface="Arial" panose="020B0604020202020204" pitchFamily="34" charset="0"/>
                <a:cs typeface="Arial" panose="020B0604020202020204" pitchFamily="34" charset="0"/>
              </a:rPr>
              <a:t>among HR</a:t>
            </a:r>
            <a:r>
              <a:rPr lang="en-GB" sz="1800" b="0" i="0" dirty="0">
                <a:solidFill>
                  <a:schemeClr val="tx1"/>
                </a:solidFill>
                <a:effectLst/>
                <a:latin typeface="Arial" panose="020B0604020202020204" pitchFamily="34" charset="0"/>
                <a:cs typeface="Arial" panose="020B0604020202020204" pitchFamily="34" charset="0"/>
              </a:rPr>
              <a:t> professionals by </a:t>
            </a:r>
            <a:r>
              <a:rPr lang="en-GB" dirty="0">
                <a:solidFill>
                  <a:schemeClr val="tx1"/>
                </a:solidFill>
                <a:latin typeface="Arial" panose="020B0604020202020204" pitchFamily="34" charset="0"/>
                <a:cs typeface="Arial" panose="020B0604020202020204" pitchFamily="34" charset="0"/>
              </a:rPr>
              <a:t>alleviating certain</a:t>
            </a:r>
            <a:r>
              <a:rPr lang="en-GB" sz="1800" b="0" i="0" dirty="0">
                <a:solidFill>
                  <a:schemeClr val="tx1"/>
                </a:solidFill>
                <a:effectLst/>
                <a:latin typeface="Arial" panose="020B0604020202020204" pitchFamily="34" charset="0"/>
                <a:cs typeface="Arial" panose="020B0604020202020204" pitchFamily="34" charset="0"/>
              </a:rPr>
              <a:t> administrative </a:t>
            </a:r>
            <a:r>
              <a:rPr lang="en-GB" dirty="0">
                <a:solidFill>
                  <a:schemeClr val="tx1"/>
                </a:solidFill>
                <a:latin typeface="Arial" panose="020B0604020202020204" pitchFamily="34" charset="0"/>
                <a:cs typeface="Arial" panose="020B0604020202020204" pitchFamily="34" charset="0"/>
              </a:rPr>
              <a:t>responsibilities associated with </a:t>
            </a:r>
            <a:r>
              <a:rPr lang="en-GB" sz="1800" b="0" i="0" dirty="0">
                <a:solidFill>
                  <a:schemeClr val="tx1"/>
                </a:solidFill>
                <a:effectLst/>
                <a:latin typeface="Arial" panose="020B0604020202020204" pitchFamily="34" charset="0"/>
                <a:cs typeface="Arial" panose="020B0604020202020204" pitchFamily="34" charset="0"/>
              </a:rPr>
              <a:t>coordinating learning activities. For instance, identifying </a:t>
            </a:r>
            <a:r>
              <a:rPr lang="en-GB" dirty="0">
                <a:solidFill>
                  <a:schemeClr val="tx1"/>
                </a:solidFill>
                <a:latin typeface="Arial" panose="020B0604020202020204" pitchFamily="34" charset="0"/>
                <a:cs typeface="Arial" panose="020B0604020202020204" pitchFamily="34" charset="0"/>
              </a:rPr>
              <a:t>learners’ </a:t>
            </a:r>
            <a:r>
              <a:rPr lang="en-GB" sz="1800" b="0" i="0" dirty="0">
                <a:solidFill>
                  <a:schemeClr val="tx1"/>
                </a:solidFill>
                <a:effectLst/>
                <a:latin typeface="Arial" panose="020B0604020202020204" pitchFamily="34" charset="0"/>
                <a:cs typeface="Arial" panose="020B0604020202020204" pitchFamily="34" charset="0"/>
              </a:rPr>
              <a:t>availability, tracking attendance and </a:t>
            </a:r>
            <a:r>
              <a:rPr lang="en-GB" dirty="0">
                <a:solidFill>
                  <a:schemeClr val="tx1"/>
                </a:solidFill>
                <a:latin typeface="Arial" panose="020B0604020202020204" pitchFamily="34" charset="0"/>
                <a:cs typeface="Arial" panose="020B0604020202020204" pitchFamily="34" charset="0"/>
              </a:rPr>
              <a:t>collecting</a:t>
            </a:r>
            <a:r>
              <a:rPr lang="en-GB" sz="1800" b="0" i="0" dirty="0">
                <a:solidFill>
                  <a:schemeClr val="tx1"/>
                </a:solidFill>
                <a:effectLst/>
                <a:latin typeface="Arial" panose="020B0604020202020204" pitchFamily="34" charset="0"/>
                <a:cs typeface="Arial" panose="020B0604020202020204" pitchFamily="34" charset="0"/>
              </a:rPr>
              <a:t> feedback, and automatically updating learning hours. This is relevant for many companies across the world, including the giant companies such as </a:t>
            </a:r>
            <a:r>
              <a:rPr lang="en-GB" dirty="0">
                <a:solidFill>
                  <a:schemeClr val="tx1"/>
                </a:solidFill>
                <a:latin typeface="Arial" panose="020B0604020202020204" pitchFamily="34" charset="0"/>
                <a:cs typeface="Arial" panose="020B0604020202020204" pitchFamily="34" charset="0"/>
              </a:rPr>
              <a:t>Apple, </a:t>
            </a:r>
            <a:r>
              <a:rPr lang="en-GB" sz="1800" b="0" i="0" dirty="0">
                <a:solidFill>
                  <a:schemeClr val="tx1"/>
                </a:solidFill>
                <a:effectLst/>
                <a:latin typeface="Arial" panose="020B0604020202020204" pitchFamily="34" charset="0"/>
                <a:cs typeface="Arial" panose="020B0604020202020204" pitchFamily="34" charset="0"/>
              </a:rPr>
              <a:t>Google, Microsoft.</a:t>
            </a:r>
          </a:p>
          <a:p>
            <a:pPr marL="0" indent="0">
              <a:buNone/>
            </a:pPr>
            <a:endParaRPr lang="en-GB" sz="1800" dirty="0">
              <a:solidFill>
                <a:schemeClr val="tx1"/>
              </a:solidFill>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800735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A8D00F-57B6-CB66-B074-D0CFA608D39B}"/>
              </a:ext>
            </a:extLst>
          </p:cNvPr>
          <p:cNvSpPr>
            <a:spLocks noGrp="1"/>
          </p:cNvSpPr>
          <p:nvPr>
            <p:ph idx="1"/>
          </p:nvPr>
        </p:nvSpPr>
        <p:spPr>
          <a:xfrm>
            <a:off x="1042723" y="1707828"/>
            <a:ext cx="7320042" cy="4684093"/>
          </a:xfrm>
        </p:spPr>
        <p:txBody>
          <a:bodyPr/>
          <a:lstStyle/>
          <a:p>
            <a:pPr marL="0" indent="0">
              <a:buNone/>
            </a:pPr>
            <a:r>
              <a:rPr lang="en-GB" b="1" dirty="0">
                <a:solidFill>
                  <a:schemeClr val="tx1"/>
                </a:solidFill>
                <a:latin typeface="Arial" panose="020B0604020202020204" pitchFamily="34" charset="0"/>
                <a:cs typeface="Arial" panose="020B0604020202020204" pitchFamily="34" charset="0"/>
              </a:rPr>
              <a:t>3</a:t>
            </a:r>
            <a:r>
              <a:rPr lang="en-GB" sz="1800" b="1" i="0" dirty="0">
                <a:solidFill>
                  <a:schemeClr val="tx1"/>
                </a:solidFill>
                <a:effectLst/>
                <a:latin typeface="Arial" panose="020B0604020202020204" pitchFamily="34" charset="0"/>
                <a:cs typeface="Arial" panose="020B0604020202020204" pitchFamily="34" charset="0"/>
              </a:rPr>
              <a:t>. Portability of learning records</a:t>
            </a:r>
            <a:r>
              <a:rPr lang="en-GB" sz="1800" b="0" i="0" dirty="0">
                <a:solidFill>
                  <a:schemeClr val="tx1"/>
                </a:solidFill>
                <a:effectLst/>
                <a:latin typeface="Arial" panose="020B0604020202020204" pitchFamily="34" charset="0"/>
                <a:cs typeface="Arial" panose="020B0604020202020204" pitchFamily="34" charset="0"/>
              </a:rPr>
              <a:t>. This </a:t>
            </a:r>
            <a:r>
              <a:rPr lang="en-GB" dirty="0">
                <a:solidFill>
                  <a:schemeClr val="tx1"/>
                </a:solidFill>
                <a:latin typeface="Arial" panose="020B0604020202020204" pitchFamily="34" charset="0"/>
                <a:cs typeface="Arial" panose="020B0604020202020204" pitchFamily="34" charset="0"/>
              </a:rPr>
              <a:t>involves to e</a:t>
            </a:r>
            <a:r>
              <a:rPr lang="en-GB" sz="1800" b="0" i="0" dirty="0">
                <a:solidFill>
                  <a:schemeClr val="tx1"/>
                </a:solidFill>
                <a:effectLst/>
                <a:latin typeface="Arial" panose="020B0604020202020204" pitchFamily="34" charset="0"/>
                <a:cs typeface="Arial" panose="020B0604020202020204" pitchFamily="34" charset="0"/>
              </a:rPr>
              <a:t>asy record and monitor the accomplishments for career development </a:t>
            </a:r>
            <a:r>
              <a:rPr lang="en-GB" dirty="0">
                <a:solidFill>
                  <a:schemeClr val="tx1"/>
                </a:solidFill>
                <a:latin typeface="Arial" panose="020B0604020202020204" pitchFamily="34" charset="0"/>
                <a:cs typeface="Arial" panose="020B0604020202020204" pitchFamily="34" charset="0"/>
              </a:rPr>
              <a:t>while</a:t>
            </a:r>
            <a:r>
              <a:rPr lang="en-GB" sz="1800" b="0" i="0" dirty="0">
                <a:solidFill>
                  <a:schemeClr val="tx1"/>
                </a:solidFill>
                <a:effectLst/>
                <a:latin typeface="Arial" panose="020B0604020202020204" pitchFamily="34" charset="0"/>
                <a:cs typeface="Arial" panose="020B0604020202020204" pitchFamily="34" charset="0"/>
              </a:rPr>
              <a:t> decrease the need for obligatory trainings. For example, in the</a:t>
            </a:r>
            <a:r>
              <a:rPr lang="en-GB" sz="1800" i="0" dirty="0">
                <a:solidFill>
                  <a:schemeClr val="tx1"/>
                </a:solidFill>
                <a:effectLst/>
                <a:latin typeface="Arial" panose="020B0604020202020204" pitchFamily="34" charset="0"/>
                <a:cs typeface="Arial" panose="020B0604020202020204" pitchFamily="34" charset="0"/>
              </a:rPr>
              <a:t> </a:t>
            </a:r>
            <a:r>
              <a:rPr lang="en-GB" sz="1800" i="0" dirty="0">
                <a:solidFill>
                  <a:schemeClr val="tx1"/>
                </a:solidFill>
                <a:effectLst/>
                <a:latin typeface="Arial" panose="020B0604020202020204" pitchFamily="34" charset="0"/>
                <a:cs typeface="Arial" panose="020B0604020202020204" pitchFamily="34" charset="0"/>
                <a:hlinkClick r:id="rId2" tooltip="NHS | E-portfolios for doctors">
                  <a:extLst>
                    <a:ext uri="{A12FA001-AC4F-418D-AE19-62706E023703}">
                      <ahyp:hlinkClr xmlns:ahyp="http://schemas.microsoft.com/office/drawing/2018/hyperlinkcolor" val="tx"/>
                    </a:ext>
                  </a:extLst>
                </a:hlinkClick>
              </a:rPr>
              <a:t> </a:t>
            </a:r>
            <a:r>
              <a:rPr lang="en-GB" sz="1800" b="1" i="0" dirty="0">
                <a:solidFill>
                  <a:schemeClr val="tx1"/>
                </a:solidFill>
                <a:effectLst/>
                <a:latin typeface="Arial" panose="020B0604020202020204" pitchFamily="34" charset="0"/>
                <a:cs typeface="Arial" panose="020B0604020202020204" pitchFamily="34" charset="0"/>
                <a:hlinkClick r:id="rId2" tooltip="NHS | E-portfolios for doctors">
                  <a:extLst>
                    <a:ext uri="{A12FA001-AC4F-418D-AE19-62706E023703}">
                      <ahyp:hlinkClr xmlns:ahyp="http://schemas.microsoft.com/office/drawing/2018/hyperlinkcolor" val="tx"/>
                    </a:ext>
                  </a:extLst>
                </a:hlinkClick>
              </a:rPr>
              <a:t>NHS</a:t>
            </a:r>
            <a:r>
              <a:rPr lang="en-GB" b="1" dirty="0">
                <a:solidFill>
                  <a:schemeClr val="tx1"/>
                </a:solidFill>
                <a:latin typeface="Arial" panose="020B0604020202020204" pitchFamily="34" charset="0"/>
                <a:cs typeface="Arial" panose="020B0604020202020204" pitchFamily="34" charset="0"/>
              </a:rPr>
              <a:t>, doctors </a:t>
            </a:r>
            <a:r>
              <a:rPr lang="en-GB" sz="1800" b="0" i="0" dirty="0">
                <a:solidFill>
                  <a:schemeClr val="tx1"/>
                </a:solidFill>
                <a:effectLst/>
                <a:latin typeface="Arial" panose="020B0604020202020204" pitchFamily="34" charset="0"/>
                <a:cs typeface="Arial" panose="020B0604020202020204" pitchFamily="34" charset="0"/>
              </a:rPr>
              <a:t>use the e-portfolio tool to record their learning achievements. The e-</a:t>
            </a:r>
            <a:r>
              <a:rPr lang="en-GB" sz="1800" b="0" i="0" dirty="0" err="1">
                <a:solidFill>
                  <a:schemeClr val="tx1"/>
                </a:solidFill>
                <a:effectLst/>
                <a:latin typeface="Arial" panose="020B0604020202020204" pitchFamily="34" charset="0"/>
                <a:cs typeface="Arial" panose="020B0604020202020204" pitchFamily="34" charset="0"/>
              </a:rPr>
              <a:t>portofolio</a:t>
            </a:r>
            <a:r>
              <a:rPr lang="en-GB" sz="1800" b="0" i="0" dirty="0">
                <a:solidFill>
                  <a:schemeClr val="tx1"/>
                </a:solidFill>
                <a:effectLst/>
                <a:latin typeface="Arial" panose="020B0604020202020204" pitchFamily="34" charset="0"/>
                <a:cs typeface="Arial" panose="020B0604020202020204" pitchFamily="34" charset="0"/>
              </a:rPr>
              <a:t> promotes continuous</a:t>
            </a:r>
            <a:r>
              <a:rPr lang="en-GB" dirty="0">
                <a:solidFill>
                  <a:schemeClr val="tx1"/>
                </a:solidFill>
                <a:latin typeface="Arial" panose="020B0604020202020204" pitchFamily="34" charset="0"/>
                <a:cs typeface="Arial" panose="020B0604020202020204" pitchFamily="34" charset="0"/>
              </a:rPr>
              <a:t> </a:t>
            </a:r>
            <a:r>
              <a:rPr lang="en-GB" sz="1800" b="0" i="0" dirty="0">
                <a:solidFill>
                  <a:schemeClr val="tx1"/>
                </a:solidFill>
                <a:effectLst/>
                <a:latin typeface="Arial" panose="020B0604020202020204" pitchFamily="34" charset="0"/>
                <a:cs typeface="Arial" panose="020B0604020202020204" pitchFamily="34" charset="0"/>
              </a:rPr>
              <a:t>learning by encouraging doctors to reflect on their </a:t>
            </a:r>
            <a:r>
              <a:rPr lang="en-GB" dirty="0">
                <a:solidFill>
                  <a:schemeClr val="tx1"/>
                </a:solidFill>
                <a:latin typeface="Arial" panose="020B0604020202020204" pitchFamily="34" charset="0"/>
                <a:cs typeface="Arial" panose="020B0604020202020204" pitchFamily="34" charset="0"/>
              </a:rPr>
              <a:t>personal</a:t>
            </a:r>
            <a:r>
              <a:rPr lang="en-GB" sz="1800" b="0" i="0" dirty="0">
                <a:solidFill>
                  <a:schemeClr val="tx1"/>
                </a:solidFill>
                <a:effectLst/>
                <a:latin typeface="Arial" panose="020B0604020202020204" pitchFamily="34" charset="0"/>
                <a:cs typeface="Arial" panose="020B0604020202020204" pitchFamily="34" charset="0"/>
              </a:rPr>
              <a:t> needs, clinical competences, and patients’ needs as well (NHS, 2023)</a:t>
            </a:r>
          </a:p>
          <a:p>
            <a:endParaRPr lang="en-GB" dirty="0"/>
          </a:p>
        </p:txBody>
      </p:sp>
      <p:sp>
        <p:nvSpPr>
          <p:cNvPr id="4" name="Title 1">
            <a:extLst>
              <a:ext uri="{FF2B5EF4-FFF2-40B4-BE49-F238E27FC236}">
                <a16:creationId xmlns:a16="http://schemas.microsoft.com/office/drawing/2014/main" id="{446A534E-1814-9E0A-BA67-6DDCDB9F0C41}"/>
              </a:ext>
            </a:extLst>
          </p:cNvPr>
          <p:cNvSpPr>
            <a:spLocks noGrp="1"/>
          </p:cNvSpPr>
          <p:nvPr>
            <p:ph type="title"/>
          </p:nvPr>
        </p:nvSpPr>
        <p:spPr>
          <a:xfrm>
            <a:off x="677863" y="609600"/>
            <a:ext cx="8596312" cy="642151"/>
          </a:xfrm>
        </p:spPr>
        <p:txBody>
          <a:bodyPr>
            <a:normAutofit/>
          </a:bodyPr>
          <a:lstStyle/>
          <a:p>
            <a:pPr algn="ctr"/>
            <a:r>
              <a:rPr lang="en-GB" sz="3200" b="1" dirty="0">
                <a:solidFill>
                  <a:schemeClr val="tx1"/>
                </a:solidFill>
                <a:latin typeface="Arial" panose="020B0604020202020204" pitchFamily="34" charset="0"/>
                <a:cs typeface="Arial" panose="020B0604020202020204" pitchFamily="34" charset="0"/>
              </a:rPr>
              <a:t>Benefits for employees</a:t>
            </a:r>
          </a:p>
        </p:txBody>
      </p:sp>
      <p:pic>
        <p:nvPicPr>
          <p:cNvPr id="6" name="Picture 5">
            <a:extLst>
              <a:ext uri="{FF2B5EF4-FFF2-40B4-BE49-F238E27FC236}">
                <a16:creationId xmlns:a16="http://schemas.microsoft.com/office/drawing/2014/main" id="{4DAF3C8D-7029-906E-BC49-0FBD8A62E294}"/>
              </a:ext>
            </a:extLst>
          </p:cNvPr>
          <p:cNvPicPr>
            <a:picLocks noChangeAspect="1"/>
          </p:cNvPicPr>
          <p:nvPr/>
        </p:nvPicPr>
        <p:blipFill>
          <a:blip r:embed="rId3"/>
          <a:stretch>
            <a:fillRect/>
          </a:stretch>
        </p:blipFill>
        <p:spPr>
          <a:xfrm>
            <a:off x="3888418" y="3796962"/>
            <a:ext cx="4006291" cy="2515061"/>
          </a:xfrm>
          <a:prstGeom prst="rect">
            <a:avLst/>
          </a:prstGeom>
        </p:spPr>
      </p:pic>
    </p:spTree>
    <p:extLst>
      <p:ext uri="{BB962C8B-B14F-4D97-AF65-F5344CB8AC3E}">
        <p14:creationId xmlns:p14="http://schemas.microsoft.com/office/powerpoint/2010/main" val="333496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01028-5B0B-CA89-9220-A2327FEB97F5}"/>
              </a:ext>
            </a:extLst>
          </p:cNvPr>
          <p:cNvSpPr>
            <a:spLocks noGrp="1"/>
          </p:cNvSpPr>
          <p:nvPr>
            <p:ph type="title"/>
          </p:nvPr>
        </p:nvSpPr>
        <p:spPr>
          <a:xfrm>
            <a:off x="1212273" y="734290"/>
            <a:ext cx="4088630" cy="757561"/>
          </a:xfrm>
        </p:spPr>
        <p:txBody>
          <a:bodyPr>
            <a:normAutofit/>
          </a:bodyPr>
          <a:lstStyle/>
          <a:p>
            <a:pPr algn="ctr"/>
            <a:r>
              <a:rPr lang="en-GB" sz="3200" b="1" dirty="0">
                <a:solidFill>
                  <a:schemeClr val="tx1"/>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79E6047-A763-E9EF-2AC0-FB8B4EEBF734}"/>
              </a:ext>
            </a:extLst>
          </p:cNvPr>
          <p:cNvSpPr>
            <a:spLocks noGrp="1"/>
          </p:cNvSpPr>
          <p:nvPr>
            <p:ph idx="1"/>
          </p:nvPr>
        </p:nvSpPr>
        <p:spPr>
          <a:xfrm>
            <a:off x="1212273" y="1705328"/>
            <a:ext cx="5721927" cy="2984435"/>
          </a:xfrm>
        </p:spPr>
        <p:txBody>
          <a:bodyPr>
            <a:normAutofit/>
          </a:bodyPr>
          <a:lstStyle/>
          <a:p>
            <a:r>
              <a:rPr lang="en-GB" sz="1400" dirty="0">
                <a:solidFill>
                  <a:schemeClr val="tx1"/>
                </a:solidFill>
                <a:latin typeface="Arial" panose="020B0604020202020204" pitchFamily="34" charset="0"/>
                <a:cs typeface="Arial" panose="020B0604020202020204" pitchFamily="34" charset="0"/>
              </a:rPr>
              <a:t>The research shown that technology is very important for many business industries, including learning and development</a:t>
            </a:r>
          </a:p>
          <a:p>
            <a:r>
              <a:rPr lang="en-GB" sz="1400" dirty="0">
                <a:solidFill>
                  <a:schemeClr val="tx1"/>
                </a:solidFill>
                <a:latin typeface="Arial" panose="020B0604020202020204" pitchFamily="34" charset="0"/>
                <a:cs typeface="Arial" panose="020B0604020202020204" pitchFamily="34" charset="0"/>
              </a:rPr>
              <a:t>The research has found that the technology-based training programmes has many benefits for both, organisations and employees. </a:t>
            </a:r>
          </a:p>
          <a:p>
            <a:r>
              <a:rPr lang="en-GB" sz="1400" dirty="0">
                <a:solidFill>
                  <a:schemeClr val="tx1"/>
                </a:solidFill>
                <a:latin typeface="Arial" panose="020B0604020202020204" pitchFamily="34" charset="0"/>
                <a:cs typeface="Arial" panose="020B0604020202020204" pitchFamily="34" charset="0"/>
              </a:rPr>
              <a:t>In final, the report showed that technology-based training programmes offer flexibility, enabling learners to access materials at their convenience. Additionally these programmes allow for real-time assessments, feedback and customization. </a:t>
            </a:r>
          </a:p>
          <a:p>
            <a:endParaRPr lang="en-GB" sz="1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2809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A59F9-5E4F-9A52-1372-84B985658B76}"/>
              </a:ext>
            </a:extLst>
          </p:cNvPr>
          <p:cNvSpPr>
            <a:spLocks noGrp="1"/>
          </p:cNvSpPr>
          <p:nvPr>
            <p:ph type="ctrTitle"/>
          </p:nvPr>
        </p:nvSpPr>
        <p:spPr>
          <a:xfrm>
            <a:off x="818598" y="273451"/>
            <a:ext cx="8574622" cy="672226"/>
          </a:xfrm>
        </p:spPr>
        <p:txBody>
          <a:bodyPr>
            <a:normAutofit/>
          </a:bodyPr>
          <a:lstStyle/>
          <a:p>
            <a:pPr algn="ctr"/>
            <a:r>
              <a:rPr lang="en-GB" sz="3200" b="1" dirty="0">
                <a:solidFill>
                  <a:schemeClr val="tx1"/>
                </a:solidFill>
                <a:latin typeface="Arial" panose="020B0604020202020204" pitchFamily="34" charset="0"/>
                <a:cs typeface="Arial" panose="020B0604020202020204" pitchFamily="34" charset="0"/>
              </a:rPr>
              <a:t>References</a:t>
            </a:r>
            <a:r>
              <a:rPr lang="en-GB" sz="3200" b="1" dirty="0">
                <a:latin typeface="Arial" panose="020B0604020202020204" pitchFamily="34" charset="0"/>
                <a:cs typeface="Arial" panose="020B0604020202020204" pitchFamily="34" charset="0"/>
              </a:rPr>
              <a:t> </a:t>
            </a:r>
          </a:p>
        </p:txBody>
      </p:sp>
      <p:sp>
        <p:nvSpPr>
          <p:cNvPr id="3" name="Subtitle 2">
            <a:extLst>
              <a:ext uri="{FF2B5EF4-FFF2-40B4-BE49-F238E27FC236}">
                <a16:creationId xmlns:a16="http://schemas.microsoft.com/office/drawing/2014/main" id="{4DDA60F3-0C35-2F4B-5CD2-53C348068785}"/>
              </a:ext>
            </a:extLst>
          </p:cNvPr>
          <p:cNvSpPr>
            <a:spLocks noGrp="1"/>
          </p:cNvSpPr>
          <p:nvPr>
            <p:ph type="subTitle" idx="1"/>
          </p:nvPr>
        </p:nvSpPr>
        <p:spPr>
          <a:xfrm>
            <a:off x="639192" y="1052587"/>
            <a:ext cx="8933434" cy="4752825"/>
          </a:xfrm>
        </p:spPr>
        <p:txBody>
          <a:bodyPr>
            <a:normAutofit fontScale="55000" lnSpcReduction="20000"/>
          </a:bodyPr>
          <a:lstStyle/>
          <a:p>
            <a:pPr lvl="0" algn="just">
              <a:lnSpc>
                <a:spcPct val="115000"/>
              </a:lnSpc>
              <a:spcAft>
                <a:spcPts val="800"/>
              </a:spcAft>
              <a:tabLst>
                <a:tab pos="457200" algn="l"/>
              </a:tabLst>
            </a:pP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CIPD, 2017. </a:t>
            </a:r>
            <a:r>
              <a:rPr lang="en-GB" sz="22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future of technology and learning. </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Available on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https://www.cipd.org/globalassets/media/knowledge/knowledge-hub/reports/the-future-of-technology-and-learning_2017_tcm18-29348.pdf</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[Accessed 20 December 2023], </a:t>
            </a:r>
          </a:p>
          <a:p>
            <a:pPr lvl="0" algn="just">
              <a:lnSpc>
                <a:spcPct val="115000"/>
              </a:lnSpc>
              <a:spcAft>
                <a:spcPts val="800"/>
              </a:spcAft>
              <a:tabLst>
                <a:tab pos="457200" algn="l"/>
              </a:tabLst>
            </a:pP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CIPD, 2023. </a:t>
            </a:r>
            <a:r>
              <a:rPr lang="en-GB" sz="22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Technology use in learning and development. </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Available on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https://www.cipd.org/uk/knowledge/guides/technology-learning-development/#:~:text=Accelerated%20learning%3A%20digital%20learning%20allows,('spaced%20practice')</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[Accessed 21 December 2023]</a:t>
            </a:r>
          </a:p>
          <a:p>
            <a:pPr lvl="0" algn="just">
              <a:lnSpc>
                <a:spcPct val="115000"/>
              </a:lnSpc>
              <a:spcAft>
                <a:spcPts val="800"/>
              </a:spcAft>
              <a:tabLst>
                <a:tab pos="457200" algn="l"/>
              </a:tabLst>
            </a:pP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CIPD, 2021. </a:t>
            </a:r>
            <a:r>
              <a:rPr lang="en-GB" sz="22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Technology and the future of work. </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Available on </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4"/>
              </a:rPr>
              <a:t>https://www.cipd.org/uk/knowledge/factsheets/emerging-future-work-factsheet/#:~:text=Technology%20eliminates%20routine%20jobs%20and,for%20workers%20and%20their%20organisations</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[Accessed 22 December 2023]</a:t>
            </a:r>
          </a:p>
          <a:p>
            <a:pPr lvl="0" algn="just">
              <a:lnSpc>
                <a:spcPct val="115000"/>
              </a:lnSpc>
              <a:spcAft>
                <a:spcPts val="800"/>
              </a:spcAft>
              <a:tabLst>
                <a:tab pos="457200" algn="l"/>
              </a:tabLst>
            </a:pP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Indeed, 2023. </a:t>
            </a:r>
            <a:r>
              <a:rPr lang="en-GB" sz="22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Types Of Technology-Based Training (With Benefits And FAQs)</a:t>
            </a:r>
            <a:r>
              <a:rPr lang="en-GB" sz="2200" b="1"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Available on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https://in.indeed.com/career-advice/career-development/types-of-technology-based-training</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[Accessed 21 December 2023]</a:t>
            </a:r>
          </a:p>
          <a:p>
            <a:pPr lvl="0" algn="just">
              <a:lnSpc>
                <a:spcPct val="115000"/>
              </a:lnSpc>
              <a:spcAft>
                <a:spcPts val="800"/>
              </a:spcAft>
              <a:tabLst>
                <a:tab pos="457200" algn="l"/>
              </a:tabLst>
            </a:pP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Ireland J.,2022. </a:t>
            </a:r>
            <a:r>
              <a:rPr lang="en-GB" sz="22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Technology in the workplace: how it’s evolving, and how to stay ahead of the curve</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Available on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https://www.reed.com/articles/technology-in-the-workplace-advantages-evolution</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[Accessed 20 December 2023]</a:t>
            </a:r>
          </a:p>
          <a:p>
            <a:pPr lvl="0" algn="just">
              <a:lnSpc>
                <a:spcPct val="115000"/>
              </a:lnSpc>
              <a:spcAft>
                <a:spcPts val="800"/>
              </a:spcAft>
              <a:tabLst>
                <a:tab pos="457200" algn="l"/>
              </a:tabLst>
            </a:pP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Microsoft 2023. </a:t>
            </a:r>
            <a:r>
              <a:rPr lang="en-GB" sz="22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Microsoft Viva Learning. </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Available on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https://www.microsoft.com/en/microsoft-viva/learning?market=af</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[Accessed 21 December 2023]</a:t>
            </a:r>
          </a:p>
          <a:p>
            <a:pPr lvl="0" algn="just">
              <a:lnSpc>
                <a:spcPct val="115000"/>
              </a:lnSpc>
              <a:spcAft>
                <a:spcPts val="800"/>
              </a:spcAft>
              <a:tabLst>
                <a:tab pos="457200" algn="l"/>
              </a:tabLst>
            </a:pP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NHS, 2023. </a:t>
            </a:r>
            <a:r>
              <a:rPr lang="en-GB" sz="2200" i="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E-portfolios for doctors. </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Available on </a:t>
            </a:r>
            <a:r>
              <a:rPr lang="en-GB" sz="2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https://www.healthcareers.nhs.uk/career-planning/developing-your-health-career/developing-your-portfolio/e-portfolios-doctors</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r>
              <a:rPr lang="en-GB" sz="2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[Accessed 21 December 2023]</a:t>
            </a:r>
          </a:p>
          <a:p>
            <a:pPr algn="just"/>
            <a:endParaRPr lang="en-GB" sz="2200" dirty="0">
              <a:solidFill>
                <a:schemeClr val="tx1"/>
              </a:solidFill>
              <a:latin typeface="Arial" panose="020B0604020202020204" pitchFamily="34" charset="0"/>
              <a:cs typeface="Arial" panose="020B0604020202020204" pitchFamily="34" charset="0"/>
            </a:endParaRPr>
          </a:p>
          <a:p>
            <a:pPr algn="just"/>
            <a:endParaRPr lang="en-GB" sz="1400" b="0" i="0" dirty="0">
              <a:solidFill>
                <a:schemeClr val="tx1"/>
              </a:solidFill>
              <a:effectLst/>
              <a:latin typeface="Arial" panose="020B0604020202020204" pitchFamily="34" charset="0"/>
              <a:cs typeface="Arial" panose="020B0604020202020204" pitchFamily="34" charset="0"/>
            </a:endParaRPr>
          </a:p>
          <a:p>
            <a:pPr marL="457200" indent="-457200" algn="just">
              <a:buFont typeface="+mj-lt"/>
              <a:buAutoNum type="arabicPeriod"/>
            </a:pPr>
            <a:endParaRPr lang="en-GB" sz="1400" dirty="0">
              <a:latin typeface="Arial" panose="020B0604020202020204" pitchFamily="34" charset="0"/>
              <a:cs typeface="Arial" panose="020B0604020202020204" pitchFamily="34" charset="0"/>
            </a:endParaRPr>
          </a:p>
          <a:p>
            <a:pPr marL="457200" indent="-457200" algn="just">
              <a:buFont typeface="+mj-lt"/>
              <a:buAutoNum type="arabicPeriod"/>
            </a:pPr>
            <a:endParaRPr lang="en-GB"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57315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751</TotalTime>
  <Words>1137</Words>
  <Application>Microsoft Office PowerPoint</Application>
  <PresentationFormat>Widescreen</PresentationFormat>
  <Paragraphs>63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Trebuchet MS</vt:lpstr>
      <vt:lpstr>Wingdings 3</vt:lpstr>
      <vt:lpstr>Facet</vt:lpstr>
      <vt:lpstr>The Impact of technology on learning and development </vt:lpstr>
      <vt:lpstr>Introduction</vt:lpstr>
      <vt:lpstr>PowerPoint Presentation</vt:lpstr>
      <vt:lpstr>Types of technology-based training programmes</vt:lpstr>
      <vt:lpstr>Benefits for employers/organizations</vt:lpstr>
      <vt:lpstr>Benefits for organizations/ employers</vt:lpstr>
      <vt:lpstr>PowerPoint Presentation</vt:lpstr>
      <vt:lpstr>Benefits for employers/organizations</vt:lpstr>
      <vt:lpstr>Benefits for employees</vt:lpstr>
      <vt:lpstr>Benefits for employees</vt:lpstr>
      <vt:lpstr>Benefits for employees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technology on learning and development </dc:title>
  <dc:creator>Alina Golding</dc:creator>
  <cp:lastModifiedBy>Alina Golding</cp:lastModifiedBy>
  <cp:revision>66</cp:revision>
  <dcterms:created xsi:type="dcterms:W3CDTF">2024-01-02T21:11:37Z</dcterms:created>
  <dcterms:modified xsi:type="dcterms:W3CDTF">2024-01-03T21:08:19Z</dcterms:modified>
</cp:coreProperties>
</file>