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31"/>
  </p:notesMasterIdLst>
  <p:sldIdLst>
    <p:sldId id="259" r:id="rId4"/>
    <p:sldId id="402" r:id="rId5"/>
    <p:sldId id="435" r:id="rId6"/>
    <p:sldId id="436" r:id="rId7"/>
    <p:sldId id="444" r:id="rId8"/>
    <p:sldId id="403" r:id="rId9"/>
    <p:sldId id="454" r:id="rId10"/>
    <p:sldId id="446" r:id="rId11"/>
    <p:sldId id="445" r:id="rId12"/>
    <p:sldId id="405" r:id="rId13"/>
    <p:sldId id="440" r:id="rId14"/>
    <p:sldId id="406" r:id="rId15"/>
    <p:sldId id="443" r:id="rId16"/>
    <p:sldId id="455" r:id="rId17"/>
    <p:sldId id="451" r:id="rId18"/>
    <p:sldId id="281" r:id="rId19"/>
    <p:sldId id="285" r:id="rId20"/>
    <p:sldId id="282" r:id="rId21"/>
    <p:sldId id="283" r:id="rId22"/>
    <p:sldId id="284" r:id="rId23"/>
    <p:sldId id="448" r:id="rId24"/>
    <p:sldId id="441" r:id="rId25"/>
    <p:sldId id="449" r:id="rId26"/>
    <p:sldId id="447" r:id="rId27"/>
    <p:sldId id="442" r:id="rId28"/>
    <p:sldId id="415" r:id="rId29"/>
    <p:sldId id="29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EF0374-DAC1-4357-A335-45026EBBC35D}" v="1" dt="2022-10-14T07:46:28.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46"/>
    <p:restoredTop sz="79621"/>
  </p:normalViewPr>
  <p:slideViewPr>
    <p:cSldViewPr snapToGrid="0" snapToObjects="1">
      <p:cViewPr varScale="1">
        <p:scale>
          <a:sx n="80" d="100"/>
          <a:sy n="80" d="100"/>
        </p:scale>
        <p:origin x="208" y="38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4DC6A-BD6E-6F4D-BC7B-C8643A5D498A}" type="datetimeFigureOut">
              <a:rPr lang="en-US" smtClean="0"/>
              <a:t>10/3/23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0D62A-B6EB-CE44-B497-51DFB21D36ED}" type="slidenum">
              <a:rPr lang="en-US" smtClean="0"/>
              <a:t>‹#›</a:t>
            </a:fld>
            <a:endParaRPr lang="en-US"/>
          </a:p>
        </p:txBody>
      </p:sp>
    </p:spTree>
    <p:extLst>
      <p:ext uri="{BB962C8B-B14F-4D97-AF65-F5344CB8AC3E}">
        <p14:creationId xmlns:p14="http://schemas.microsoft.com/office/powerpoint/2010/main" val="1971954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t>1</a:t>
            </a:fld>
            <a:endParaRPr lang="en-GB"/>
          </a:p>
        </p:txBody>
      </p:sp>
    </p:spTree>
    <p:extLst>
      <p:ext uri="{BB962C8B-B14F-4D97-AF65-F5344CB8AC3E}">
        <p14:creationId xmlns:p14="http://schemas.microsoft.com/office/powerpoint/2010/main" val="530291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Think, pair, share.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585506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131594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4Ps poster</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812856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90D62A-B6EB-CE44-B497-51DFB21D36ED}" type="slidenum">
              <a:rPr lang="en-US" smtClean="0"/>
              <a:t>9</a:t>
            </a:fld>
            <a:endParaRPr lang="en-US"/>
          </a:p>
        </p:txBody>
      </p:sp>
    </p:spTree>
    <p:extLst>
      <p:ext uri="{BB962C8B-B14F-4D97-AF65-F5344CB8AC3E}">
        <p14:creationId xmlns:p14="http://schemas.microsoft.com/office/powerpoint/2010/main" val="2452870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thoughts in terms of this and with Ken Robison opinions from last weeks lecture? </a:t>
            </a:r>
          </a:p>
          <a:p>
            <a:endParaRPr lang="en-US" dirty="0"/>
          </a:p>
          <a:p>
            <a:r>
              <a:rPr lang="en-US" dirty="0"/>
              <a:t>Start with purpose – remember this for this problem that you have to collaborate – the areas that you propose need to be purposeful – and have meaning for the child/ children</a:t>
            </a:r>
          </a:p>
          <a:p>
            <a:endParaRPr lang="en-US" dirty="0"/>
          </a:p>
          <a:p>
            <a:r>
              <a:rPr lang="en-US" dirty="0"/>
              <a:t>Curriculum matches local circumstances i.e. </a:t>
            </a:r>
            <a:r>
              <a:rPr lang="en-US" dirty="0" err="1"/>
              <a:t>Cynefin</a:t>
            </a:r>
            <a:r>
              <a:rPr lang="en-US" dirty="0"/>
              <a:t> – near the Towy river – </a:t>
            </a:r>
            <a:r>
              <a:rPr lang="en-US" dirty="0" err="1"/>
              <a:t>estury</a:t>
            </a:r>
            <a:r>
              <a:rPr lang="en-US" dirty="0"/>
              <a:t> – name of fields? Birds and other native animals? Nature – trees and flowers </a:t>
            </a:r>
            <a:r>
              <a:rPr lang="en-US" dirty="0" err="1"/>
              <a:t>etc</a:t>
            </a:r>
            <a:r>
              <a:rPr lang="en-US" dirty="0"/>
              <a:t> that grow within the location.</a:t>
            </a:r>
          </a:p>
        </p:txBody>
      </p:sp>
      <p:sp>
        <p:nvSpPr>
          <p:cNvPr id="4" name="Slide Number Placeholder 3"/>
          <p:cNvSpPr>
            <a:spLocks noGrp="1"/>
          </p:cNvSpPr>
          <p:nvPr>
            <p:ph type="sldNum" sz="quarter" idx="5"/>
          </p:nvPr>
        </p:nvSpPr>
        <p:spPr/>
        <p:txBody>
          <a:bodyPr/>
          <a:lstStyle/>
          <a:p>
            <a:fld id="{B590D62A-B6EB-CE44-B497-51DFB21D36ED}" type="slidenum">
              <a:rPr lang="en-US" smtClean="0"/>
              <a:t>10</a:t>
            </a:fld>
            <a:endParaRPr lang="en-US"/>
          </a:p>
        </p:txBody>
      </p:sp>
    </p:spTree>
    <p:extLst>
      <p:ext uri="{BB962C8B-B14F-4D97-AF65-F5344CB8AC3E}">
        <p14:creationId xmlns:p14="http://schemas.microsoft.com/office/powerpoint/2010/main" val="634619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Focus on the learner and learning – not what they’re doing.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35926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Articles 1 - 42 relevant to all people </a:t>
            </a:r>
          </a:p>
          <a:p>
            <a:endParaRPr lang="en-US" dirty="0"/>
          </a:p>
          <a:p>
            <a:r>
              <a:rPr lang="en-US" dirty="0"/>
              <a:t>43 – 54 for governments to make sure these are being implemented</a:t>
            </a:r>
          </a:p>
          <a:p>
            <a:endParaRPr lang="en-US" dirty="0"/>
          </a:p>
          <a:p>
            <a:r>
              <a:rPr lang="en-US" dirty="0"/>
              <a:t>See the children’s commissioner website for more info</a:t>
            </a:r>
          </a:p>
          <a:p>
            <a:endParaRPr lang="en-US" dirty="0"/>
          </a:p>
        </p:txBody>
      </p:sp>
      <p:sp>
        <p:nvSpPr>
          <p:cNvPr id="4" name="Slide Number Placeholder 3"/>
          <p:cNvSpPr>
            <a:spLocks noGrp="1"/>
          </p:cNvSpPr>
          <p:nvPr>
            <p:ph type="sldNum" sz="quarter" idx="5"/>
          </p:nvPr>
        </p:nvSpPr>
        <p:spPr/>
        <p:txBody>
          <a:bodyPr/>
          <a:lstStyle/>
          <a:p>
            <a:fld id="{B590D62A-B6EB-CE44-B497-51DFB21D36ED}" type="slidenum">
              <a:rPr lang="en-US" smtClean="0"/>
              <a:t>14</a:t>
            </a:fld>
            <a:endParaRPr lang="en-US"/>
          </a:p>
        </p:txBody>
      </p:sp>
    </p:spTree>
    <p:extLst>
      <p:ext uri="{BB962C8B-B14F-4D97-AF65-F5344CB8AC3E}">
        <p14:creationId xmlns:p14="http://schemas.microsoft.com/office/powerpoint/2010/main" val="246466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Post-its </a:t>
            </a:r>
            <a:r>
              <a:rPr lang="en-GB" err="1"/>
              <a:t>mawr</a:t>
            </a:r>
            <a:r>
              <a:rPr lang="en-GB"/>
              <a:t>.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863896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cs typeface="Calibri"/>
              </a:rPr>
              <a:t>A physical literacy perspective – the importance of physical activity and a healthy lifestyle. </a:t>
            </a:r>
            <a:endParaRPr lang="en-US" dirty="0"/>
          </a:p>
          <a:p>
            <a:r>
              <a:rPr lang="en-US" dirty="0"/>
              <a:t>Understanding the factors that affect physical health and well-being, such as a balanced diet and physical activity, personal care and hygiene, protection from infection and sleep, help learners to develop positive, informed </a:t>
            </a:r>
            <a:r>
              <a:rPr lang="en-US" dirty="0" err="1"/>
              <a:t>behaviours</a:t>
            </a:r>
            <a:r>
              <a:rPr lang="en-US" dirty="0"/>
              <a:t>. These </a:t>
            </a:r>
            <a:r>
              <a:rPr lang="en-US" dirty="0" err="1"/>
              <a:t>behaviours</a:t>
            </a:r>
            <a:r>
              <a:rPr lang="en-US" dirty="0"/>
              <a:t> support learners to care for and respect themselves and others, contributing towards their self-worth, overall mood and energy levels. </a:t>
            </a:r>
            <a:br>
              <a:rPr lang="en-US" dirty="0">
                <a:cs typeface="+mn-lt"/>
              </a:rPr>
            </a:br>
            <a:r>
              <a:rPr lang="en-US" dirty="0"/>
              <a:t> Developing positive physical health and well-being enhances learners’ confidence and motivation, physical competence, knowledge and understanding which can support them to lead healthy and active lifestyles. </a:t>
            </a:r>
            <a:endParaRPr lang="en-US" dirty="0">
              <a:cs typeface="Calibri"/>
            </a:endParaRPr>
          </a:p>
          <a:p>
            <a:r>
              <a:rPr lang="en-US" dirty="0"/>
              <a:t>If learners are provided with enjoyable and informative experiences in respect of their physical health, such as regular physical activity and consumption of a nutritious, balanced diet, they will develop the dispositions and motivation to lead lifestyles which support their physical health and well-being. </a:t>
            </a:r>
            <a:br>
              <a:rPr lang="en-US" dirty="0">
                <a:cs typeface="+mn-lt"/>
              </a:rPr>
            </a:br>
            <a:r>
              <a:rPr lang="en-US" dirty="0"/>
              <a:t> Physical development is also closely interrelated with cognitive development throughout life, for example, during the early years in supporting speech and language development. </a:t>
            </a:r>
            <a:br>
              <a:rPr lang="en-US" dirty="0">
                <a:cs typeface="+mn-lt"/>
              </a:rPr>
            </a:br>
            <a:r>
              <a:rPr lang="en-US" dirty="0"/>
              <a:t> Learners’ physical health and well-being is also influenced by how they view and identify with themselves, in relation to others and their environment, acknowledging and accepting differences.</a:t>
            </a:r>
            <a:endParaRPr lang="en-US" dirty="0">
              <a:cs typeface="Calibri"/>
            </a:endParaRPr>
          </a:p>
          <a:p>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16</a:t>
            </a:fld>
            <a:endParaRPr lang="en-US"/>
          </a:p>
        </p:txBody>
      </p:sp>
    </p:spTree>
    <p:extLst>
      <p:ext uri="{BB962C8B-B14F-4D97-AF65-F5344CB8AC3E}">
        <p14:creationId xmlns:p14="http://schemas.microsoft.com/office/powerpoint/2010/main" val="16161182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cs typeface="Calibri"/>
              </a:rPr>
              <a:t>Influenced by the work of Professor Dan Siegel - 'The Yes Brain Child' and the 'Healthy Mind Platter' </a:t>
            </a:r>
            <a:endParaRPr lang="en-US"/>
          </a:p>
          <a:p>
            <a:r>
              <a:rPr lang="en-US"/>
              <a:t>An individual's mental health and emotional health influences how they think, feel and behave in daily life. Understanding the conditions that promote, and impact upon, mental health and emotional well-being helps learners manage the experiences that they will encounter. Learners should develop their ability to focus their attention, and be aware of, how they are perceiving, thinking and feeling during their experiences. This gives the learners the opportunities to build skills of self-awareness and empathy. Self-awareness allows learners to be receptive and reflective, which helps them to adapt their </a:t>
            </a:r>
            <a:r>
              <a:rPr lang="en-US" err="1"/>
              <a:t>behaviour</a:t>
            </a:r>
            <a:r>
              <a:rPr lang="en-US"/>
              <a:t> and actions to different situations. As a result, learners begin to understand that the mental health and emotional well-being of others is affected by their own and others’ life experiences which enables learners to act with empathy, compassion and kindness for themselves and others.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17</a:t>
            </a:fld>
            <a:endParaRPr lang="en-US"/>
          </a:p>
        </p:txBody>
      </p:sp>
    </p:spTree>
    <p:extLst>
      <p:ext uri="{BB962C8B-B14F-4D97-AF65-F5344CB8AC3E}">
        <p14:creationId xmlns:p14="http://schemas.microsoft.com/office/powerpoint/2010/main" val="1799163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Decisions and actions, individually and collectively, have a clear and direct impact on the health and well-being of individuals and society.  </a:t>
            </a:r>
            <a:endParaRPr lang="en-US">
              <a:cs typeface="Calibri"/>
            </a:endParaRPr>
          </a:p>
          <a:p>
            <a:r>
              <a:rPr lang="en-US"/>
              <a:t>Understanding the factors that influence decision making helps learners to make considered, informed decisions which affect health and well-being that they are able to justify and explain. Learners need support to develop the skills necessary to critically consider choices, and to understand the risks and possible consequences of their decisions on themselves and others.  </a:t>
            </a:r>
            <a:endParaRPr lang="en-US">
              <a:cs typeface="Calibri"/>
            </a:endParaRPr>
          </a:p>
          <a:p>
            <a:r>
              <a:rPr lang="en-US"/>
              <a:t>Learners develop their awareness of the importance of actively contributing to collective decisions. Developing the ability to select appropriate goals and plan a course of action to achieve them, anticipating and overcoming challenges, allows learners to take responsibility for their own life choices.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18</a:t>
            </a:fld>
            <a:endParaRPr lang="en-US"/>
          </a:p>
        </p:txBody>
      </p:sp>
    </p:spTree>
    <p:extLst>
      <p:ext uri="{BB962C8B-B14F-4D97-AF65-F5344CB8AC3E}">
        <p14:creationId xmlns:p14="http://schemas.microsoft.com/office/powerpoint/2010/main" val="1340686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a:cs typeface="Calibri"/>
              </a:rPr>
              <a:t>Professor Robin </a:t>
            </a:r>
            <a:r>
              <a:rPr lang="en-US" err="1">
                <a:cs typeface="Calibri"/>
              </a:rPr>
              <a:t>Bannerjee</a:t>
            </a:r>
            <a:r>
              <a:rPr lang="en-US">
                <a:cs typeface="Calibri"/>
              </a:rPr>
              <a:t> – Sussex University. </a:t>
            </a:r>
            <a:endParaRPr lang="en-US"/>
          </a:p>
          <a:p>
            <a:r>
              <a:rPr lang="en-US"/>
              <a:t>Social influences are a driving force of our </a:t>
            </a:r>
            <a:r>
              <a:rPr lang="en-US" err="1"/>
              <a:t>behaviours</a:t>
            </a:r>
            <a:r>
              <a:rPr lang="en-US"/>
              <a:t>. Our identity, values and health and well-being are shaped by influences such as rules, social norms and attitudes that are created and enforced by different social groups.  Learners are influenced by these in a range of contexts including different peer groups, cultures, the media and online.  </a:t>
            </a:r>
            <a:endParaRPr lang="en-US">
              <a:cs typeface="Calibri"/>
            </a:endParaRPr>
          </a:p>
          <a:p>
            <a:r>
              <a:rPr lang="en-US"/>
              <a:t>We experience different rules, social norms and attitudes through interacting with our various social groups and communities as well as with different cultures and with wider society generally.   These influences present and enforce norms and values about a range of issues affecting health and well-being.  Learners will gain an understanding of how their own decisions, relationships and experiences are shaped by their social influences and social groups, in turn leading to learners making positive informed choices. </a:t>
            </a:r>
            <a:endParaRPr lang="en-US">
              <a:cs typeface="Calibri"/>
            </a:endParaRPr>
          </a:p>
          <a:p>
            <a:r>
              <a:rPr lang="en-US"/>
              <a:t> These norms and attitudes can shape the values and </a:t>
            </a:r>
            <a:r>
              <a:rPr lang="en-US" err="1"/>
              <a:t>behaviours</a:t>
            </a:r>
            <a:r>
              <a:rPr lang="en-US"/>
              <a:t> which influence our health and well-being often without us </a:t>
            </a:r>
            <a:r>
              <a:rPr lang="en-US" err="1"/>
              <a:t>realising</a:t>
            </a:r>
            <a:r>
              <a:rPr lang="en-US"/>
              <a:t>.</a:t>
            </a:r>
            <a:endParaRPr lang="en-US">
              <a:cs typeface="Calibri"/>
            </a:endParaRPr>
          </a:p>
          <a:p>
            <a:r>
              <a:rPr lang="en-US"/>
              <a:t>Learners need to critically engage with these social influences: identifying, following and promoting positive norms and </a:t>
            </a:r>
            <a:r>
              <a:rPr lang="en-US" err="1"/>
              <a:t>recognising</a:t>
            </a:r>
            <a:r>
              <a:rPr lang="en-US"/>
              <a:t>, rejecting and challenging harmful ones to avoid </a:t>
            </a:r>
            <a:r>
              <a:rPr lang="en-US" err="1"/>
              <a:t>behaviours</a:t>
            </a:r>
            <a:r>
              <a:rPr lang="en-US"/>
              <a:t> which harm their own health and well-being and that of others.</a:t>
            </a:r>
            <a:endParaRPr lang="en-US">
              <a:cs typeface="Calibri"/>
            </a:endParaRPr>
          </a:p>
          <a:p>
            <a:r>
              <a:rPr lang="en-US" err="1"/>
              <a:t>Recognising</a:t>
            </a:r>
            <a:r>
              <a:rPr lang="en-US"/>
              <a:t> and following positive norms enables learners to be full and active members of a range of social groups.  This helps learners to develop a sense of belonging to different groups which in turn supports their health and well-being.  Critically engaging with these different influences also requires learners to respect differences where appropriate, </a:t>
            </a:r>
            <a:r>
              <a:rPr lang="en-US" err="1"/>
              <a:t>recognising</a:t>
            </a:r>
            <a:r>
              <a:rPr lang="en-US"/>
              <a:t> each person’s identity and values are in part a product of their different social groups.  Interacting with other social groups supports learners to develop respect and understanding for others with different backgrounds. </a:t>
            </a:r>
          </a:p>
          <a:p>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19</a:t>
            </a:fld>
            <a:endParaRPr lang="en-US"/>
          </a:p>
        </p:txBody>
      </p:sp>
    </p:spTree>
    <p:extLst>
      <p:ext uri="{BB962C8B-B14F-4D97-AF65-F5344CB8AC3E}">
        <p14:creationId xmlns:p14="http://schemas.microsoft.com/office/powerpoint/2010/main" val="12885283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err="1">
                <a:cs typeface="Calibri"/>
              </a:rPr>
              <a:t>LInked</a:t>
            </a:r>
            <a:r>
              <a:rPr lang="en-US">
                <a:cs typeface="Calibri"/>
              </a:rPr>
              <a:t> to SHRE Curriculum – statutory at the same time.  Influenced by the work of Professor Emma </a:t>
            </a:r>
            <a:r>
              <a:rPr lang="en-US" err="1">
                <a:cs typeface="Calibri"/>
              </a:rPr>
              <a:t>Renold</a:t>
            </a:r>
            <a:r>
              <a:rPr lang="en-US">
                <a:cs typeface="Calibri"/>
              </a:rPr>
              <a:t> – very much a feminist perspective at first.</a:t>
            </a:r>
            <a:endParaRPr lang="en-US"/>
          </a:p>
          <a:p>
            <a:r>
              <a:rPr lang="en-US"/>
              <a:t>Relationships are a defining feature of being human. Healthy relationships are a vital component of maintaining a healthy body and mind. They contribute to our sense of belonging and emotional well-being. They create stability and make us feel included allowing us to thrive. If we feel lonely or isolated, we run the risk of suffering with poor mental and physical health. Throughout our lives we are likely to experience and develop a diverse range of personal relationships. Each of these relationships elicit responses that help us to grow and learn about ourselves and others. Understanding how healthy relationships are formed, developed and maintained enables us to develop the skills and attitudes which allow us to create healthy relationships of our own. These relationships often support us through difficult and stressful situations in life and help us to become healthy, confident individuals. Knowing how to be safe in our relationships and when and how to seek support for ourselves and others is fundamental to health and well-being. </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20</a:t>
            </a:fld>
            <a:endParaRPr lang="en-US"/>
          </a:p>
        </p:txBody>
      </p:sp>
    </p:spTree>
    <p:extLst>
      <p:ext uri="{BB962C8B-B14F-4D97-AF65-F5344CB8AC3E}">
        <p14:creationId xmlns:p14="http://schemas.microsoft.com/office/powerpoint/2010/main" val="40363116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lgn="l" rtl="0" fontAlgn="base"/>
            <a:r>
              <a:rPr lang="en-GB" b="0" i="0" u="none" strike="noStrike">
                <a:solidFill>
                  <a:srgbClr val="1F1F1F"/>
                </a:solidFill>
                <a:effectLst/>
                <a:latin typeface="Arial" panose="020B0604020202020204" pitchFamily="34" charset="0"/>
              </a:rPr>
              <a:t>The principles of progression are supported by descriptions of learning which provide more detailed guidance on progression within each Area. </a:t>
            </a:r>
            <a:r>
              <a:rPr lang="en-US" b="0" i="0">
                <a:solidFill>
                  <a:srgbClr val="000000"/>
                </a:solidFill>
                <a:effectLst/>
                <a:latin typeface="Arial" panose="020B0604020202020204" pitchFamily="34" charset="0"/>
              </a:rPr>
              <a:t>​</a:t>
            </a:r>
            <a:endParaRPr lang="en-US" b="0" i="0">
              <a:solidFill>
                <a:srgbClr val="000000"/>
              </a:solidFill>
              <a:effectLst/>
              <a:latin typeface="Segoe UI" panose="020B0502040204020203" pitchFamily="34" charset="0"/>
            </a:endParaRPr>
          </a:p>
          <a:p>
            <a:pPr algn="l" rtl="0" fontAlgn="base"/>
            <a:r>
              <a:rPr lang="en-GB" b="0" i="0">
                <a:solidFill>
                  <a:srgbClr val="000000"/>
                </a:solidFill>
                <a:effectLst/>
                <a:latin typeface="Arial" panose="020B0604020202020204" pitchFamily="34" charset="0"/>
              </a:rPr>
              <a:t>​</a:t>
            </a:r>
            <a:endParaRPr lang="en-GB" b="0" i="0">
              <a:solidFill>
                <a:srgbClr val="000000"/>
              </a:solidFill>
              <a:effectLst/>
              <a:latin typeface="Segoe UI" panose="020B0502040204020203" pitchFamily="34" charset="0"/>
            </a:endParaRPr>
          </a:p>
          <a:p>
            <a:pPr algn="l" rtl="0" fontAlgn="base"/>
            <a:r>
              <a:rPr lang="en-GB" b="0" i="0">
                <a:solidFill>
                  <a:srgbClr val="000000"/>
                </a:solidFill>
                <a:effectLst/>
                <a:latin typeface="Arial" panose="020B0604020202020204" pitchFamily="34" charset="0"/>
              </a:rPr>
              <a:t>​</a:t>
            </a:r>
            <a:endParaRPr lang="en-GB" b="0" i="0">
              <a:solidFill>
                <a:srgbClr val="000000"/>
              </a:solidFill>
              <a:effectLst/>
              <a:latin typeface="Segoe UI" panose="020B0502040204020203" pitchFamily="34" charset="0"/>
            </a:endParaRPr>
          </a:p>
          <a:p>
            <a:pPr algn="l" rtl="0" fontAlgn="base"/>
            <a:r>
              <a:rPr lang="en-GB" b="0" i="0" u="none" strike="noStrike">
                <a:solidFill>
                  <a:srgbClr val="1F1F1F"/>
                </a:solidFill>
                <a:effectLst/>
                <a:latin typeface="Arial" panose="020B0604020202020204" pitchFamily="34" charset="0"/>
              </a:rPr>
              <a:t>These descriptions articulate what it means for a learner to progress along the continuum of learning and provide reference points for the pace of that progression.</a:t>
            </a:r>
            <a:r>
              <a:rPr lang="en-US" b="0" i="0">
                <a:solidFill>
                  <a:srgbClr val="000000"/>
                </a:solidFill>
                <a:effectLst/>
                <a:latin typeface="Arial" panose="020B0604020202020204" pitchFamily="34" charset="0"/>
              </a:rPr>
              <a:t>​</a:t>
            </a:r>
          </a:p>
          <a:p>
            <a:pPr algn="l" rtl="0" fontAlgn="base"/>
            <a:r>
              <a:rPr lang="en-US" b="0" i="0">
                <a:solidFill>
                  <a:srgbClr val="000000"/>
                </a:solidFill>
                <a:effectLst/>
                <a:latin typeface="Arial" panose="020B0604020202020204" pitchFamily="34" charset="0"/>
              </a:rPr>
              <a:t>Broadly 5, 8, 11, 14, 16</a:t>
            </a:r>
            <a:endParaRPr lang="en-US" b="0" i="0">
              <a:solidFill>
                <a:srgbClr val="000000"/>
              </a:solidFill>
              <a:effectLst/>
              <a:latin typeface="Segoe UI" panose="020B0502040204020203" pitchFamily="34" charset="0"/>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790425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1423054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dirty="0">
                <a:cs typeface="Calibri"/>
              </a:rPr>
              <a:t>A progressive curriculum with 5 distinct progression steps.  Step 1 – accessible enough for FP and ALN and each step allows teachers to extend their MAT pupils also.</a:t>
            </a:r>
          </a:p>
          <a:p>
            <a:r>
              <a:rPr lang="en-US" dirty="0">
                <a:cs typeface="Calibri"/>
              </a:rPr>
              <a:t>Should not be age-related according to Donaldson but WG suggest ages.</a:t>
            </a:r>
          </a:p>
          <a:p>
            <a:r>
              <a:rPr lang="en-US" dirty="0">
                <a:cs typeface="Calibri"/>
              </a:rPr>
              <a:t>Emphasis on formative assessment and teacher-pupil discourse.</a:t>
            </a:r>
          </a:p>
          <a:p>
            <a:endParaRPr lang="en-US" dirty="0">
              <a:cs typeface="Calibri"/>
            </a:endParaRPr>
          </a:p>
          <a:p>
            <a:r>
              <a:rPr lang="en-US" dirty="0">
                <a:cs typeface="Calibri"/>
              </a:rPr>
              <a:t>Looked at various models in developing specific models for H&amp;WB e.g. Bloom's Taxonomy. Marzano's Taxonomy</a:t>
            </a:r>
            <a:endParaRPr lang="en-US" dirty="0"/>
          </a:p>
          <a:p>
            <a:r>
              <a:rPr lang="en-US" dirty="0">
                <a:cs typeface="Calibri"/>
              </a:rPr>
              <a:t>Progression in H&amp;WB is not linear as it may be in other </a:t>
            </a:r>
            <a:r>
              <a:rPr lang="en-US" dirty="0" err="1">
                <a:cs typeface="Calibri"/>
              </a:rPr>
              <a:t>AoLEs</a:t>
            </a:r>
            <a:r>
              <a:rPr lang="en-US" dirty="0">
                <a:cs typeface="Calibri"/>
              </a:rPr>
              <a:t>.  Different issues impact on our emotions </a:t>
            </a:r>
            <a:r>
              <a:rPr lang="en-US" dirty="0" err="1">
                <a:cs typeface="Calibri"/>
              </a:rPr>
              <a:t>etc</a:t>
            </a:r>
            <a:r>
              <a:rPr lang="en-US" dirty="0">
                <a:cs typeface="Calibri"/>
              </a:rPr>
              <a:t> on a daily basis and within a day.  May move backwards as well as forwards on the progression continuum. </a:t>
            </a:r>
            <a:endParaRPr lang="en-US" dirty="0"/>
          </a:p>
          <a:p>
            <a:endParaRPr lang="en-US" dirty="0">
              <a:cs typeface="Calibri"/>
            </a:endParaRPr>
          </a:p>
          <a:p>
            <a:r>
              <a:rPr lang="en-US" b="1" dirty="0"/>
              <a:t>Becoming more self-regulated:</a:t>
            </a:r>
            <a:r>
              <a:rPr lang="en-US" dirty="0"/>
              <a:t> Learners become increasingly independent and competent as they develop; they take more ownership of their emotions and </a:t>
            </a:r>
            <a:r>
              <a:rPr lang="en-US" dirty="0" err="1"/>
              <a:t>behaviours</a:t>
            </a:r>
            <a:r>
              <a:rPr lang="en-US" dirty="0"/>
              <a:t>.</a:t>
            </a:r>
            <a:endParaRPr lang="en-US" dirty="0">
              <a:cs typeface="Calibri"/>
            </a:endParaRPr>
          </a:p>
          <a:p>
            <a:r>
              <a:rPr lang="en-US" b="1" dirty="0"/>
              <a:t> </a:t>
            </a:r>
            <a:endParaRPr lang="en-US" dirty="0"/>
          </a:p>
          <a:p>
            <a:r>
              <a:rPr lang="en-US" b="1" dirty="0"/>
              <a:t>Becoming more socially responsible: </a:t>
            </a:r>
            <a:r>
              <a:rPr lang="en-US" dirty="0"/>
              <a:t>Learners grow in self-awareness and thinking about how one’s actions impact others</a:t>
            </a:r>
            <a:endParaRPr lang="en-US" dirty="0">
              <a:cs typeface="Calibri"/>
            </a:endParaRPr>
          </a:p>
          <a:p>
            <a:r>
              <a:rPr lang="en-US" b="1" dirty="0"/>
              <a:t> </a:t>
            </a:r>
            <a:endParaRPr lang="en-US" dirty="0"/>
          </a:p>
          <a:p>
            <a:r>
              <a:rPr lang="en-US" b="1" dirty="0"/>
              <a:t>Sophistication of knowledge and skills: </a:t>
            </a:r>
            <a:r>
              <a:rPr lang="en-US" dirty="0"/>
              <a:t>Issues dealt with can be revisited by more advanced learners in more complex ways as understanding and ability becomes more sophisticated</a:t>
            </a:r>
            <a:endParaRPr lang="en-US" dirty="0">
              <a:cs typeface="Calibri"/>
            </a:endParaRPr>
          </a:p>
          <a:p>
            <a:r>
              <a:rPr lang="en-US" b="1" dirty="0"/>
              <a:t> </a:t>
            </a:r>
            <a:endParaRPr lang="en-US" dirty="0"/>
          </a:p>
          <a:p>
            <a:r>
              <a:rPr lang="en-US" b="1" dirty="0"/>
              <a:t>Developmental growth: </a:t>
            </a:r>
            <a:r>
              <a:rPr lang="en-US" dirty="0"/>
              <a:t>Progression aligns with wider developmental milestones</a:t>
            </a:r>
            <a:endParaRPr lang="en-US" dirty="0">
              <a:cs typeface="Calibri"/>
            </a:endParaRPr>
          </a:p>
          <a:p>
            <a:endParaRPr lang="en-US" dirty="0">
              <a:cs typeface="Calibri"/>
            </a:endParaRPr>
          </a:p>
          <a:p>
            <a:r>
              <a:rPr lang="en-US" dirty="0">
                <a:cs typeface="Calibri"/>
              </a:rPr>
              <a:t>What does this actually look like?</a:t>
            </a: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4187142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The </a:t>
            </a:r>
            <a:r>
              <a:rPr lang="en-US" sz="1800" b="0" i="0" u="none" strike="noStrike" err="1">
                <a:solidFill>
                  <a:srgbClr val="000000"/>
                </a:solidFill>
                <a:effectLst/>
                <a:latin typeface="Calibri" panose="020F0502020204030204" pitchFamily="34" charset="0"/>
              </a:rPr>
              <a:t>coloured</a:t>
            </a:r>
            <a:r>
              <a:rPr lang="en-US" sz="1800" b="0" i="0" u="none" strike="noStrike">
                <a:solidFill>
                  <a:srgbClr val="000000"/>
                </a:solidFill>
                <a:effectLst/>
                <a:latin typeface="Calibri" panose="020F0502020204030204" pitchFamily="34" charset="0"/>
              </a:rPr>
              <a:t> 'squiggles' aim to represent that different individuals will arrive at different progression steps in different ways and at different times.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Progression is not linear – it has many ups and downs, steps forward and back for every individual learner, particularly in aspects of H&amp;WB. </a:t>
            </a:r>
            <a:endParaRPr lang="en-US" b="0" i="0">
              <a:solidFill>
                <a:srgbClr val="444444"/>
              </a:solidFill>
              <a:effectLst/>
              <a:latin typeface="Calibri" panose="020F0502020204030204" pitchFamily="34" charset="0"/>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546935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10/3/23</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10/3/23</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pPr/>
              <a:t>10/3/23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pPr/>
              <a:t>‹#›</a:t>
            </a:fld>
            <a:endParaRPr lang="en-US"/>
          </a:p>
        </p:txBody>
      </p:sp>
    </p:spTree>
    <p:extLst>
      <p:ext uri="{BB962C8B-B14F-4D97-AF65-F5344CB8AC3E}">
        <p14:creationId xmlns:p14="http://schemas.microsoft.com/office/powerpoint/2010/main" val="23269281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10/3/23</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4.jp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10/3/23</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10/3/23</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5.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curriculum-for-wales/introduction/#the-curriculum-for-wales-framework"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8.xml"/><Relationship Id="rId1" Type="http://schemas.openxmlformats.org/officeDocument/2006/relationships/video" Target="https://www.youtube.com/embed/SZ3bVjsbAkY?start=1&amp;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7.xml"/><Relationship Id="rId1" Type="http://schemas.openxmlformats.org/officeDocument/2006/relationships/video" Target="https://www.youtube.com/embed/dqDwFraT0uY?start=9&amp;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0125" y="2423160"/>
            <a:ext cx="10687050" cy="2446020"/>
          </a:xfrm>
        </p:spPr>
        <p:txBody>
          <a:bodyPr>
            <a:normAutofit fontScale="90000"/>
          </a:bodyPr>
          <a:lstStyle/>
          <a:p>
            <a:r>
              <a:rPr lang="en-US" b="1" dirty="0">
                <a:solidFill>
                  <a:schemeClr val="bg1"/>
                </a:solidFill>
              </a:rPr>
              <a:t> Curriculum for Wales-</a:t>
            </a:r>
            <a:br>
              <a:rPr lang="en-US" b="1" dirty="0">
                <a:solidFill>
                  <a:schemeClr val="bg1"/>
                </a:solidFill>
              </a:rPr>
            </a:br>
            <a:r>
              <a:rPr lang="en-US" b="1" dirty="0">
                <a:solidFill>
                  <a:schemeClr val="bg1"/>
                </a:solidFill>
              </a:rPr>
              <a:t>health and well being</a:t>
            </a:r>
            <a:br>
              <a:rPr lang="en-US" dirty="0">
                <a:solidFill>
                  <a:schemeClr val="bg1"/>
                </a:solidFill>
              </a:rPr>
            </a:br>
            <a:endParaRPr lang="en-GB" dirty="0">
              <a:solidFill>
                <a:schemeClr val="bg1"/>
              </a:solidFill>
            </a:endParaRPr>
          </a:p>
        </p:txBody>
      </p:sp>
      <p:sp>
        <p:nvSpPr>
          <p:cNvPr id="3" name="TextBox 2"/>
          <p:cNvSpPr txBox="1"/>
          <p:nvPr/>
        </p:nvSpPr>
        <p:spPr>
          <a:xfrm>
            <a:off x="2320290" y="4632990"/>
            <a:ext cx="8046720" cy="1569660"/>
          </a:xfrm>
          <a:prstGeom prst="rect">
            <a:avLst/>
          </a:prstGeom>
          <a:noFill/>
        </p:spPr>
        <p:txBody>
          <a:bodyPr wrap="square" rtlCol="0">
            <a:spAutoFit/>
          </a:bodyPr>
          <a:lstStyle/>
          <a:p>
            <a:pPr algn="ctr"/>
            <a:r>
              <a:rPr lang="en-US" sz="2400" dirty="0">
                <a:solidFill>
                  <a:schemeClr val="bg1"/>
                </a:solidFill>
              </a:rPr>
              <a:t>Heddwen Davies and Dr  Nalda Wainwright</a:t>
            </a:r>
          </a:p>
          <a:p>
            <a:pPr algn="ctr"/>
            <a:endParaRPr lang="en-US" sz="2400" dirty="0">
              <a:solidFill>
                <a:schemeClr val="bg1"/>
              </a:solidFill>
            </a:endParaRPr>
          </a:p>
          <a:p>
            <a:pPr algn="ctr"/>
            <a:r>
              <a:rPr lang="en-US" sz="2400" dirty="0">
                <a:solidFill>
                  <a:schemeClr val="bg1"/>
                </a:solidFill>
              </a:rPr>
              <a:t>Associate Professor of Health and Physical Literacy</a:t>
            </a:r>
          </a:p>
          <a:p>
            <a:r>
              <a:rPr lang="en-US" sz="2400" dirty="0">
                <a:solidFill>
                  <a:schemeClr val="bg1"/>
                </a:solidFill>
              </a:rPr>
              <a:t>         </a:t>
            </a:r>
          </a:p>
        </p:txBody>
      </p:sp>
      <p:sp>
        <p:nvSpPr>
          <p:cNvPr id="5" name="AutoShape 2" descr="data:image/jpg;base64,%20/9j/4AAQSkZJRgABAQEAYABgAAD/2wBDAAUDBAQEAwUEBAQFBQUGBwwIBwcHBw8LCwkMEQ8SEhEPERETFhwXExQaFRERGCEYGh0dHx8fExciJCIeJBweHx7/2wBDAQUFBQcGBw4ICA4eFBEUHh4eHh4eHh4eHh4eHh4eHh4eHh4eHh4eHh4eHh4eHh4eHh4eHh4eHh4eHh4eHh4eHh7/wAARCABOAMw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3z4jfGCw8H+IJdDOj3V5cxIrlxIqJ8wyPU/pXPeHfjhqWva5Dptn4btYfMOWeS7JIUH5jjbyQMn8K8/8A2j/+SrX3/XvD/wCg1xXhi7+w+IbC63bVSdd/OMqThh+RNfQ1MthLL5TpL944tp67200v3PDeOqLE8sn7t/wuezy/tB3lvfzQSeHLaaKOQqHjuyCwB6/dIrr/AAj8bPCWtzpa3vnaRcOQF+04MZP++OB+OK8AvvBmqN4yvPD+mw+c0JMiMx2qIj91ifxArM8Q+HNY0GRE1SzaEPnY4IZW/EVnR/sjE+zpU6q55RUkr+801dPlv8wdfG0nKUovlTs9NPvPuBGV0DowZWGQQcgilrwD9mnx1dNef8Idqk7SxlC9g7nJUjkx59Mcj6Gvf68vF4aWGqunI9XD1414KaCiiiuY3CiiigAooooAKKKKACiiigAooooAKKKKACiiigAooooAKKKKAPk/9o//AJKtff8AXvD/AOg15zXo37R//JVr7/r3h/8AQa88t4/OuIof77hfzNfdYNqOGg32X5HyeJV68vVn0B4AmjXwfZ67qnlw3BtBHLcOcZiQnaSfxrz34x+I9P1uexi02dLiGJWYuoPUmvX7uHTbLQWtb3yk0+OEROH+7swF5r598deHpfDmvSWfL20n7y2k7Oh6fiOlfivAEcDmOd1cbNuNROTpr7PL1S84prTt0PrM7dahg40Y2cbJN9b/APBE+Hl5Jp/jvQ7uNiGS/iBx6Fgp/Qmvtmvij4cWT6j4+0K0jUkvfRMforBj+gNfa9fp2fW9pDvY8jKb8kvUKKwvGniKLw3YW91JGknmzhCrSBcIAWdhnqQoPHc4FRDX7kxajqhhtk0ix85S7SHzZGjzkgdACQRyc14J650VFcXaeL9QvrK3uLKwtHZbOW4u42nJwY3KOiMBg8g4J46VWbx/ILK71BbWGS3guFjEalxJs3fM5JG3hQTgE9KAO9orltJ8W/2h4hm01LVRCl1JCk2/O9ViD7h+JI/Cm/8ACTX8WjR+IrqxgXR5SjjY7NMkTZAdhjHdTgdAT6UAdXRXC3Pjy4tBfw3eliO8tntgkQk++JQC/OP4MnP4etTaV41mvNWayNnAV+2fZw0bnMY8yRPmBHU+XnjjmgDtKK5XWPF39n+FX1o2qNILqSBIjKFDbJGBOT32oxx68Uth4qa78XNo8cdvJBztdHPmBRGr+YRjG07gODnJFAHU0VyKeLLj7CdUkgtFszCt2kIkY3H2bdhpSMY4U7sD6VSm8b30f252srSIW1qtwsTs5dlYZUnC4HGMjrQB3dFcZb+MLltbsdOeGzl+0iPPlNIrNvLDKhlHChSTnBxnFdnQAUUUUAFFFFABRRRQB8n/ALR//JVr7/r3h/8AQa88gfy545P7rhvyNeh/tH/8lWvv+veH/wBBqH4R+DhrN5/bGoxZ0+3b92jDiZx/QV9Pjc1w2U5V9axL91RXq3bRLzf/AAT5yOGqYnGOnT3bf/Dnq3irTj4j8JXNjBII2u4Q0bN0zwRmvKtL1XTbnT38HeN1eGa0kaO2vOptz0wT6e/TFe8W2n3dxbvNDCWjT07/AE9a53T/AIf+E9Q8ZPrGsQSyySkEQM2IWkHdh1PbjpX4ZwjmFGgng8dzU4TfPTmtJRntdS7NaO+j2e59jmeGnUaq0bNrSSezXmjK+Afw9k0jxJc67qc9vMIQYtPMbhvNDDJl9hjj8TXulUJ9JtHljliDW7xgKvknaMDoMVfr9HhisbiJyeLtdWSa6r06Pv07HnwoUqMVGkZmtafpN3NHNqnknZFIiLK4C7WA3nB74HXtWQmg+HI7QKupOLCdlUxG9zDK4x74JJUZ9TmsT41aDq2uW9sul2b3JSxvo2C44Z4gFHPqaw9A0G8s9T0W+1LwjNqNhHaNbJbvZwRmzn87cZvKU7ACuPnHPy89a2Gdzc+HfDr3D3C3jW6XW8PHDd+WkoYqGXAPQkDIHc+9OTQ/DyXjQG/LB7hpVs2uhsEnOQqZ9zxXnOkeAvEEkFvDqvnzW39m6ikcBjRfskrTh4sMOSSVDAnpioNV8Ear9mtrVfDcmoXt5oKxG7k2A21+8xkeZnPKkE5yvPGKAPVdN8O6HpF3ZtbZiljTy4EaYksAm08HqcdfzpI9B0i30+90/wC1zCxZNr273J2QKTnC5+6PT26VxnjnQvFV74z0nV7G1W5i0GK3KM7EPO7yfvig6fcUZzjrTPGen65JeeN7G10G9uk1m1h+y3Ee3y9yRYKnJznPHSgDstS0Hw1cXU17ePGJsyK7tcY2mRVDDrwcIuKiXQ/DNyP9GvF8wEsskF18ysJDLuBB6hmP4HHSudsvDra547stb1DQ7q10+SwZrq0u1Qo1zH+7jZl5BPlu/wCAFc/b+Atag07RYtKtV0aeOLVPtUsFtGS3mN+6Vh33LgA9gKAPS4tN8OiG1szPBMlkryqkk4fIcHdIwJ5zknJ9c0zR9J8OWbW8tjdRsbctJG32kNwI/LIznlQoH5A15CPAXiZRNdNpJYtYfZljWNRKH/s4Rg785K7wVK9MkGnXfgnxLdaLazaZpNxaXthpFxGiPbxW4mkdkVoysfB3IXwTycZNAHrEPh3w7H5+26cwvDJarEbvKQrJ8zIgz8vAyB2HSpZrPw7cWl3D9vh8vUFSF2W6AJKKAoU56gY6V5RJ4F8Uw6ibu3spWgur12uYSw+XZabI5B9SzKfoKj03wrqkWjaJBeeCp78W9rd281vJZwRASyRRKj/KcEZU/vD83FAHrsOjaN9uEcl69xfo0UmZbndKPLJZT64+Y/UGtl7q2juFt5LiFZnBZYy4DEDqQOteL6R4L8QQavBa3GkNJqMd7YT/ANtkriOOKFFlUP8AebJDLt6HOTWl4m8M6vcXni21Xw+11qOqOZdP1f5CEh2KPs+4ndHwrrxwd9AHqX9paf5C3H2+18lm2rJ5y7S3oDnGaWTULCOR45L62R4xudWlUFR6kZ46ivEda8D63rEk8+k+Ho9FsJ7rfDYTwRusRW0kRnMYO0b2KqD14BqU+Adan8PeJJ109Yp7uG1htraa2jkmwI7cMfOPzEDYwK9DigD2oX1kRCReW5ExxFiUfvD/ALPr+FLHeWkjSrHdQM0P+tAkBKf73p+NeQeK/A+rR3FzZQ6NDqr3WnwW2m3sEEdvHp0yyszuEH+r6q2V64xWXceAfEwvdWuP7NE63Uly5RFWNpoxeJI0bt/H5kYO3OAOR3oC57pDd2syxtDcwyCUExlHB3gdcY61NXjejaTrejeLbbxFbeFLyLS5Lu5aHTbcIHtUeKNNxXO1dzKzYHSvZKQz5Q/aNBb4sXiqCSYIAAO/y1u/EjxJdeE9I0zRdEhjtDNbZLgcxAYGFHrknmovivZf2h+0LDalcqxti30C5P8AKuP+Luq/2p41ulRsxWgFunpkfe/Un8q3xuDp5pmmBwtaPNCnCVSSe2toxutnrd6+Z5Sqyw1GvUi7OUlFfmz6V+CUss3wu0OaaRpJHhLM7HJJ3nkmt/VNGtr0+Yv7mb++o6/UVzvwM/5JRoP/AF7n/wBCNdrXLmuBw+LlOjWgnG70/wAu3yPTwlSUKcZRetkc75Os6XJ5iO15B3XqcfStWx1O0vAqxyBZD/yzbhgau1k6lYMt/BqFooEiuBIAPvA96+eeDxGVLnwsnOndXjLVpX1cXvp2dzs9pGtpNWff/Mm1fWtN0lXa/uPJVIHuCSpPyJjceOvUcVGPEOkG/gsReKZ55WiiXacMyqGIz06MPxOKq+LfD/8AbkunHzljS3n3TgjPmRHkoPqyp+ANYFh4EvoIrSSTVgbqyCNCVHyM/m73LZGeVCDj+7X0hynTv4h01YrGRGmmF+C1uIoWYsBjJIA4AyOtT6Zq1nqUMs9qZDDGSPNeMqrgZ5UnqODzXLw+GdaWPRkmh0yUaWJEQC7lTerbcNkJwRt+7yOetW4fDupfYdbtVltrCPUVEccNvK7pFksJJBuA2syt0AxlQecmgDSi8UaPNZ2V1azTXSXql4FhhZmZQcFiMZAB4ycU+58SaTA19G1wzyWMkUU6JGzMry42KBjkncOnrWNpXhnVdD1NrrTLm2u4juj8q7coRGzB8hlUgENu4xggjkYqrL4O1SOZ763v4prueZbi4imYrEXW5WZQpCkgYBXJz2oA6G38TaTcXFvbwPcSTTFxsW3fdHtYK28Y+XBYdfWoh4v8Pmzs7tb7dFeRSTQERsdyR/fOMcY9/Q1kL4W1Rdfi1pzYz3EhladfOkjWJnMe3ZgHfhYwPmxk88VHoHgWTTbq2kku4Z44AEEZU4VDAyOo+sjbvzoEdJc+INNhtzP5ksqfafsq+TEzlpAMkAAc4weenBqGXxTo0M8kUs8qeWGDOYW2BlXcybsY3BQePw68VUj8LL/wjui6O7qE0+ZJJDG7JvwrA4Iwcktn86o6j4T1K6tLjSVuLRdNaeS6ikJYzb2VsIRjGAzZ3ZJI4x3oGdNo+q2erQPNaNJ+7fY6yRlGU4BGQfYg/jV6sbwrop0OC6txL5sUswlQs7O4+RVIZmyTypxknAIHatmgAooooAKKKKACiiigAooooA8J8cyaZovxb1jxRrMhigt7eCC2wMs8jJztHfA/nXguozQzahczQuzRPKzIZD8xBPGfevuW80zTrxw93Y207DoZIwx/WoP7A0P/AKA9h/4Dr/hXXl1eGExFTEzvKU1GO+ijHZLTu23ruzgxWElWioJpJNvzuz4stPEOt2lulva65qFvCgwkcd06qo9gDgVL/wAJV4k/6GPVf/A2T/Gvs7+wND/6A9h/4Dr/AIUf2Bof/QHsP/Adf8K9f+26X/Pv8v8AI5P7Lqfzny/8GfEOuXfxP0O2utc1G4hedg8cl07Kw2N1BPNfWVUbfR9Jt5lmt9Ms4pUOVdIVBH0OKvV5ePxUcTNSjG2h6GEw8qEHGTucR8R9a13Stc0KHRYDdG4S7Mtv5qxhwkQIbcQfunnHevPvC3jvWY7y6v8AVtbeWK00WK5WB7iJBJI1vu/1eNzZbHIOBXuzRxswZkVmXOCRyM9agNhYlgxsrYsBtB8pc49OlcJ1Hj3hPxrqySaJpviXW5rKZLy7tr+S7VIWYG3EkJIPAILceuBT9K1rxZYyaZJbare6/Jca3eWf2eeSOMPFCsm35gvHQMfpXsE1naTEtNawSEnOXjB5/GnrBCu3bDGNpLLhRwT1NMVjxTxJ441yz+GvhC+/tWSC8vVe4vbjCgmNOG6jDEFlOwcsAa2fFeveKdX1PwyvheS6tpNQ017wQq8ewHfHhpSQcqFY5C8816fJZ2kkaRyWsDpGcorRghT7DtUiQwoVKRIpRdq4UDaPQe1ILHjFp4j8bapcW2nJdvZiWTVRBeiRG85oWOxSmPlC4x7g0qeKPEEb+Gta1PXHFrq5886fayxiWMyPiIbSMyRheDjkEk17KsEKkbYYxjOMKOM9fzphs7QvHJ9lg3xDEbeWMoPQelAWPJfA/iq91HULRvEfimTTktbCC4ggJRBqO7eZGJI+YDbtwuMdazvDvxC1ryYW1rUprMS6zaXO+6jWICxnDkJ7oCuN3WvansrOTy99pbt5YwmYwdo9vSlls7SVdstrA4wFw0YPA6CgDjta8UxWnjeC1OswRWN3ojz2qmRQs0xkAUqe5x0rhE1jxQdL/tM+KtR3f8IkdW8vbHs87O3+707/AFr2x7Ozcxl7WBjGMR5jB2D29Kd9nt9u3yIsbNmNg+76fT2oA8IuvFniaIaM1rr11KhthPcyrcwzxoTcxoWkKqMqAxG0YIzVq8+IXiBNQ8RtHdXEdldN/wAS2d7cGO3hjuBDLKn98BTvOeh9q9rSys40KJaW6qRggRgDHWnfZrfaF+zxbVBUDYMAHqPxp3Cx5rdXGsRar4ds9C8YS6pp2ryPBLdu8bshibzWZCowSUDJjtxXp9Qw2trCiJDbwxqhJQIgAUnrj0qakMKKKKACiiigD//Z"/>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3438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72969-256E-9F1D-9319-2604EF3DBE14}"/>
              </a:ext>
            </a:extLst>
          </p:cNvPr>
          <p:cNvSpPr>
            <a:spLocks noGrp="1"/>
          </p:cNvSpPr>
          <p:nvPr>
            <p:ph type="title"/>
          </p:nvPr>
        </p:nvSpPr>
        <p:spPr>
          <a:xfrm>
            <a:off x="512064" y="-128016"/>
            <a:ext cx="14484096" cy="1325563"/>
          </a:xfrm>
        </p:spPr>
        <p:txBody>
          <a:bodyPr/>
          <a:lstStyle/>
          <a:p>
            <a:r>
              <a:rPr lang="en-US" dirty="0">
                <a:solidFill>
                  <a:schemeClr val="bg1"/>
                </a:solidFill>
              </a:rPr>
              <a:t>RECAP…..</a:t>
            </a:r>
          </a:p>
        </p:txBody>
      </p:sp>
      <p:sp>
        <p:nvSpPr>
          <p:cNvPr id="3" name="Content Placeholder 2">
            <a:extLst>
              <a:ext uri="{FF2B5EF4-FFF2-40B4-BE49-F238E27FC236}">
                <a16:creationId xmlns:a16="http://schemas.microsoft.com/office/drawing/2014/main" id="{04DA5879-7894-D75D-081D-881FDBEFCC38}"/>
              </a:ext>
            </a:extLst>
          </p:cNvPr>
          <p:cNvSpPr>
            <a:spLocks noGrp="1"/>
          </p:cNvSpPr>
          <p:nvPr>
            <p:ph idx="1"/>
          </p:nvPr>
        </p:nvSpPr>
        <p:spPr>
          <a:xfrm>
            <a:off x="512064" y="1459865"/>
            <a:ext cx="10515600" cy="4351338"/>
          </a:xfrm>
        </p:spPr>
        <p:txBody>
          <a:bodyPr>
            <a:normAutofit/>
          </a:bodyPr>
          <a:lstStyle/>
          <a:p>
            <a:pPr marL="0" indent="0">
              <a:buNone/>
            </a:pPr>
            <a:endParaRPr lang="en-US" dirty="0"/>
          </a:p>
          <a:p>
            <a:r>
              <a:rPr lang="en-US" dirty="0"/>
              <a:t>The problem……..what are your questions about the problem from your discussions since last week ?</a:t>
            </a:r>
          </a:p>
          <a:p>
            <a:pPr marL="0" indent="0">
              <a:buNone/>
            </a:pPr>
            <a:endParaRPr lang="en-US" dirty="0"/>
          </a:p>
          <a:p>
            <a:r>
              <a:rPr lang="en-US" dirty="0"/>
              <a:t>Kirk Paper…precarity ….your questions? Comments ?</a:t>
            </a:r>
          </a:p>
          <a:p>
            <a:pPr marL="0" indent="0">
              <a:buNone/>
            </a:pPr>
            <a:endParaRPr lang="en-US" dirty="0"/>
          </a:p>
        </p:txBody>
      </p:sp>
    </p:spTree>
    <p:extLst>
      <p:ext uri="{BB962C8B-B14F-4D97-AF65-F5344CB8AC3E}">
        <p14:creationId xmlns:p14="http://schemas.microsoft.com/office/powerpoint/2010/main" val="80065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a:extLst>
              <a:ext uri="{FF2B5EF4-FFF2-40B4-BE49-F238E27FC236}">
                <a16:creationId xmlns:a16="http://schemas.microsoft.com/office/drawing/2014/main" id="{1F6036CC-29EE-C321-019D-4FBC9708EA53}"/>
              </a:ext>
            </a:extLst>
          </p:cNvPr>
          <p:cNvSpPr>
            <a:spLocks noGrp="1"/>
          </p:cNvSpPr>
          <p:nvPr>
            <p:ph type="title"/>
          </p:nvPr>
        </p:nvSpPr>
        <p:spPr>
          <a:xfrm>
            <a:off x="1110234" y="18255"/>
            <a:ext cx="7886700" cy="1325563"/>
          </a:xfrm>
        </p:spPr>
        <p:txBody>
          <a:bodyPr>
            <a:normAutofit/>
          </a:bodyPr>
          <a:lstStyle/>
          <a:p>
            <a:r>
              <a:rPr lang="en-GB" b="1" dirty="0">
                <a:solidFill>
                  <a:srgbClr val="FFFFFF"/>
                </a:solidFill>
              </a:rPr>
              <a:t>Aims</a:t>
            </a:r>
            <a:endParaRPr lang="cy-GB" b="1" dirty="0">
              <a:solidFill>
                <a:srgbClr val="FFFFFF"/>
              </a:solidFill>
            </a:endParaRPr>
          </a:p>
        </p:txBody>
      </p:sp>
      <p:sp>
        <p:nvSpPr>
          <p:cNvPr id="6" name="Dalfan Cynnwys 5">
            <a:extLst>
              <a:ext uri="{FF2B5EF4-FFF2-40B4-BE49-F238E27FC236}">
                <a16:creationId xmlns:a16="http://schemas.microsoft.com/office/drawing/2014/main" id="{CFC35130-6370-FB80-5A57-9A33E28197EC}"/>
              </a:ext>
            </a:extLst>
          </p:cNvPr>
          <p:cNvSpPr>
            <a:spLocks noGrp="1"/>
          </p:cNvSpPr>
          <p:nvPr>
            <p:ph sz="half" idx="2"/>
          </p:nvPr>
        </p:nvSpPr>
        <p:spPr>
          <a:xfrm>
            <a:off x="1110234" y="1343818"/>
            <a:ext cx="8289798" cy="3910618"/>
          </a:xfrm>
        </p:spPr>
        <p:txBody>
          <a:bodyPr>
            <a:normAutofit/>
          </a:bodyPr>
          <a:lstStyle/>
          <a:p>
            <a:r>
              <a:rPr lang="en-GB" sz="3600" i="1" dirty="0"/>
              <a:t>Consider how philosophy and practice of the former Foundation Phase curriculum has influenced Curriculum for Wales</a:t>
            </a:r>
          </a:p>
          <a:p>
            <a:r>
              <a:rPr lang="en-GB" sz="3600" i="1" dirty="0"/>
              <a:t>The key characteristics of Curriculum for Wales</a:t>
            </a:r>
          </a:p>
          <a:p>
            <a:r>
              <a:rPr lang="en-GB" sz="3600" i="1" dirty="0"/>
              <a:t>An overview of how Health and Well-being are embedded within the curriculum.</a:t>
            </a:r>
            <a:endParaRPr lang="cy-GB" sz="3600" i="1" dirty="0"/>
          </a:p>
        </p:txBody>
      </p:sp>
    </p:spTree>
    <p:extLst>
      <p:ext uri="{BB962C8B-B14F-4D97-AF65-F5344CB8AC3E}">
        <p14:creationId xmlns:p14="http://schemas.microsoft.com/office/powerpoint/2010/main" val="2249296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7713" y="3481557"/>
            <a:ext cx="4540169" cy="1898906"/>
          </a:xfrm>
        </p:spPr>
        <p:txBody>
          <a:bodyPr>
            <a:normAutofit/>
          </a:bodyPr>
          <a:lstStyle/>
          <a:p>
            <a:r>
              <a:rPr lang="en-GB">
                <a:solidFill>
                  <a:srgbClr val="FFFFFF"/>
                </a:solidFill>
              </a:rPr>
              <a:t>Cyn cychwyn …</a:t>
            </a:r>
            <a:br>
              <a:rPr lang="en-GB">
                <a:solidFill>
                  <a:srgbClr val="FFFFFF"/>
                </a:solidFill>
              </a:rPr>
            </a:br>
            <a:r>
              <a:rPr lang="en-GB" i="1">
                <a:solidFill>
                  <a:srgbClr val="FFFFFF"/>
                </a:solidFill>
              </a:rPr>
              <a:t>Before starting …</a:t>
            </a:r>
          </a:p>
        </p:txBody>
      </p:sp>
      <p:sp>
        <p:nvSpPr>
          <p:cNvPr id="6" name="Content Placeholder 5">
            <a:extLst>
              <a:ext uri="{FF2B5EF4-FFF2-40B4-BE49-F238E27FC236}">
                <a16:creationId xmlns:a16="http://schemas.microsoft.com/office/drawing/2014/main" id="{382AB1DE-60A9-7AC2-F906-772D60D7AD29}"/>
              </a:ext>
            </a:extLst>
          </p:cNvPr>
          <p:cNvSpPr>
            <a:spLocks noGrp="1"/>
          </p:cNvSpPr>
          <p:nvPr>
            <p:ph sz="half" idx="1"/>
          </p:nvPr>
        </p:nvSpPr>
        <p:spPr>
          <a:xfrm>
            <a:off x="4005072" y="1184017"/>
            <a:ext cx="4000615" cy="2192425"/>
          </a:xfrm>
        </p:spPr>
        <p:txBody>
          <a:bodyPr>
            <a:normAutofit lnSpcReduction="10000"/>
          </a:bodyPr>
          <a:lstStyle/>
          <a:p>
            <a:r>
              <a:rPr lang="en-GB" sz="3200" i="1" dirty="0"/>
              <a:t>What do you already know about the curriculum for learners between 3-7 years old?</a:t>
            </a:r>
          </a:p>
          <a:p>
            <a:endParaRPr lang="en-US" dirty="0"/>
          </a:p>
        </p:txBody>
      </p:sp>
      <p:pic>
        <p:nvPicPr>
          <p:cNvPr id="14" name="Picture 19" descr="DSCF1505">
            <a:extLst>
              <a:ext uri="{FF2B5EF4-FFF2-40B4-BE49-F238E27FC236}">
                <a16:creationId xmlns:a16="http://schemas.microsoft.com/office/drawing/2014/main" id="{57FEF91F-B513-8AC4-AC85-94AD78AA3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3819375" cy="3630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9" descr="EYMMU1">
            <a:extLst>
              <a:ext uri="{FF2B5EF4-FFF2-40B4-BE49-F238E27FC236}">
                <a16:creationId xmlns:a16="http://schemas.microsoft.com/office/drawing/2014/main" id="{CD932A46-C171-435D-E1DC-3F9E77A73F1C}"/>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16560" r="16560"/>
          <a:stretch>
            <a:fillRect/>
          </a:stretch>
        </p:blipFill>
        <p:spPr>
          <a:xfrm>
            <a:off x="8005687" y="2163491"/>
            <a:ext cx="3739899" cy="4039401"/>
          </a:xfrm>
          <a:noFill/>
        </p:spPr>
      </p:pic>
      <p:pic>
        <p:nvPicPr>
          <p:cNvPr id="18" name="Picture 1" descr="photo-13.jpg">
            <a:extLst>
              <a:ext uri="{FF2B5EF4-FFF2-40B4-BE49-F238E27FC236}">
                <a16:creationId xmlns:a16="http://schemas.microsoft.com/office/drawing/2014/main" id="{A3DEB318-DBF4-2F23-518D-D2A25B376A0A}"/>
              </a:ext>
            </a:extLst>
          </p:cNvPr>
          <p:cNvPicPr>
            <a:picLocks noChangeAspect="1"/>
          </p:cNvPicPr>
          <p:nvPr/>
        </p:nvPicPr>
        <p:blipFill>
          <a:blip r:embed="rId5">
            <a:extLst>
              <a:ext uri="{28A0092B-C50C-407E-A947-70E740481C1C}">
                <a14:useLocalDpi xmlns:a14="http://schemas.microsoft.com/office/drawing/2010/main" val="0"/>
              </a:ext>
            </a:extLst>
          </a:blip>
          <a:srcRect l="-18176" r="-18176"/>
          <a:stretch>
            <a:fillRect/>
          </a:stretch>
        </p:blipFill>
        <p:spPr>
          <a:xfrm>
            <a:off x="1285849" y="3777546"/>
            <a:ext cx="6065927" cy="3028043"/>
          </a:xfrm>
          <a:prstGeom prst="rect">
            <a:avLst/>
          </a:prstGeom>
          <a:noFill/>
        </p:spPr>
      </p:pic>
    </p:spTree>
    <p:extLst>
      <p:ext uri="{BB962C8B-B14F-4D97-AF65-F5344CB8AC3E}">
        <p14:creationId xmlns:p14="http://schemas.microsoft.com/office/powerpoint/2010/main" val="157216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dissolve">
                                      <p:cBhvr>
                                        <p:cTn id="7" dur="500"/>
                                        <p:tgtEl>
                                          <p:spTgt spid="14"/>
                                        </p:tgtEl>
                                      </p:cBhvr>
                                    </p:animEffect>
                                  </p:childTnLst>
                                </p:cTn>
                              </p:par>
                              <p:par>
                                <p:cTn id="8" presetID="9"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EA79E59-D505-3F18-C315-3A943DDC7D27}"/>
              </a:ext>
            </a:extLst>
          </p:cNvPr>
          <p:cNvSpPr>
            <a:spLocks noGrp="1"/>
          </p:cNvSpPr>
          <p:nvPr>
            <p:ph type="title"/>
          </p:nvPr>
        </p:nvSpPr>
        <p:spPr>
          <a:xfrm>
            <a:off x="655320" y="-439547"/>
            <a:ext cx="10515600" cy="1325563"/>
          </a:xfrm>
        </p:spPr>
        <p:txBody>
          <a:bodyPr/>
          <a:lstStyle/>
          <a:p>
            <a:br>
              <a:rPr lang="en-GB" dirty="0"/>
            </a:br>
            <a:r>
              <a:rPr lang="en-GB" dirty="0">
                <a:solidFill>
                  <a:schemeClr val="bg1"/>
                </a:solidFill>
              </a:rPr>
              <a:t>Building on strengths</a:t>
            </a:r>
            <a:endParaRPr lang="cy-GB" dirty="0">
              <a:solidFill>
                <a:schemeClr val="bg1"/>
              </a:solidFill>
            </a:endParaRPr>
          </a:p>
        </p:txBody>
      </p:sp>
      <p:sp>
        <p:nvSpPr>
          <p:cNvPr id="3" name="Dalfan Cynnwys 2">
            <a:extLst>
              <a:ext uri="{FF2B5EF4-FFF2-40B4-BE49-F238E27FC236}">
                <a16:creationId xmlns:a16="http://schemas.microsoft.com/office/drawing/2014/main" id="{68D12732-6EE5-A8FB-27AE-80FB40CDD3B5}"/>
              </a:ext>
            </a:extLst>
          </p:cNvPr>
          <p:cNvSpPr>
            <a:spLocks noGrp="1"/>
          </p:cNvSpPr>
          <p:nvPr>
            <p:ph sz="half" idx="1"/>
          </p:nvPr>
        </p:nvSpPr>
        <p:spPr>
          <a:xfrm>
            <a:off x="426720" y="1097280"/>
            <a:ext cx="11338560" cy="4988243"/>
          </a:xfrm>
        </p:spPr>
        <p:txBody>
          <a:bodyPr>
            <a:normAutofit/>
          </a:bodyPr>
          <a:lstStyle/>
          <a:p>
            <a:r>
              <a:rPr lang="en-GB" sz="2400" dirty="0">
                <a:solidFill>
                  <a:srgbClr val="222220"/>
                </a:solidFill>
                <a:latin typeface="Museo Sans 100"/>
              </a:rPr>
              <a:t>“The existing curriculum arrangements in Wales have some very real strengths upon which we can build – not least the pedagogy underpinning the Foundation Phase and the commitment to Welsh language and culture. However, the need for change is also very clear if we are to develop a curriculum which supports and enables world-class teaching and learning in the twenty-first century…” (Donaldson, 2015, p.19)</a:t>
            </a:r>
          </a:p>
          <a:p>
            <a:endParaRPr lang="cy-GB" sz="2400" dirty="0">
              <a:latin typeface="Museo Sans 100"/>
            </a:endParaRPr>
          </a:p>
          <a:p>
            <a:r>
              <a:rPr lang="en-GB" sz="2400" dirty="0">
                <a:latin typeface="Museo Sans 100"/>
              </a:rPr>
              <a:t>“A curriculum based on Areas of Learning and Experience instead of subjects will enable schools to build on successful ‘Foundation’ practice into the middle and later years of primary education and beyond. A few schools have already extended the ‘Foundation’ philosophy and pedagogy into the 7–11 age range in this way. Often they have found it successful in increasing children and young people’s engagement and removing the subject barriers that are often seen as inhibitors to creativity and flexibility in the curriculum.” (Donaldson, 2015, p. 87)</a:t>
            </a:r>
          </a:p>
        </p:txBody>
      </p:sp>
    </p:spTree>
    <p:extLst>
      <p:ext uri="{BB962C8B-B14F-4D97-AF65-F5344CB8AC3E}">
        <p14:creationId xmlns:p14="http://schemas.microsoft.com/office/powerpoint/2010/main" val="2089100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2E7A9-D9A5-D4F7-FF16-7B689676BF40}"/>
              </a:ext>
            </a:extLst>
          </p:cNvPr>
          <p:cNvSpPr>
            <a:spLocks noGrp="1"/>
          </p:cNvSpPr>
          <p:nvPr>
            <p:ph type="title"/>
          </p:nvPr>
        </p:nvSpPr>
        <p:spPr>
          <a:xfrm>
            <a:off x="838200" y="-72232"/>
            <a:ext cx="10515600" cy="1325563"/>
          </a:xfrm>
        </p:spPr>
        <p:txBody>
          <a:bodyPr/>
          <a:lstStyle/>
          <a:p>
            <a:r>
              <a:rPr lang="en-US" b="1" dirty="0">
                <a:solidFill>
                  <a:schemeClr val="bg1"/>
                </a:solidFill>
              </a:rPr>
              <a:t>The development of the new curriculum</a:t>
            </a:r>
          </a:p>
        </p:txBody>
      </p:sp>
      <p:sp>
        <p:nvSpPr>
          <p:cNvPr id="3" name="Content Placeholder 2">
            <a:extLst>
              <a:ext uri="{FF2B5EF4-FFF2-40B4-BE49-F238E27FC236}">
                <a16:creationId xmlns:a16="http://schemas.microsoft.com/office/drawing/2014/main" id="{B61B4BA2-240D-64A9-ABC4-2A00D49F88D4}"/>
              </a:ext>
            </a:extLst>
          </p:cNvPr>
          <p:cNvSpPr>
            <a:spLocks noGrp="1"/>
          </p:cNvSpPr>
          <p:nvPr>
            <p:ph idx="1"/>
          </p:nvPr>
        </p:nvSpPr>
        <p:spPr>
          <a:xfrm>
            <a:off x="691896" y="1253331"/>
            <a:ext cx="10515600" cy="4351338"/>
          </a:xfrm>
        </p:spPr>
        <p:txBody>
          <a:bodyPr>
            <a:normAutofit/>
          </a:bodyPr>
          <a:lstStyle/>
          <a:p>
            <a:r>
              <a:rPr lang="en-US" dirty="0"/>
              <a:t>Donaldson published Successful Futures in 2015 </a:t>
            </a:r>
          </a:p>
          <a:p>
            <a:r>
              <a:rPr lang="en-US" dirty="0"/>
              <a:t>WG put together working group to identify ‘progression in learning’ </a:t>
            </a:r>
          </a:p>
          <a:p>
            <a:r>
              <a:rPr lang="en-US" dirty="0"/>
              <a:t>Transition had a huge negative impact on learners so needed a better focus on progression </a:t>
            </a:r>
          </a:p>
          <a:p>
            <a:r>
              <a:rPr lang="en-US" dirty="0"/>
              <a:t>No Subject areas so like the Foundation  Phase</a:t>
            </a:r>
          </a:p>
          <a:p>
            <a:r>
              <a:rPr lang="en-US" dirty="0"/>
              <a:t>40 pioneer schools + experts and international curricula working on the new curriculum</a:t>
            </a:r>
          </a:p>
          <a:p>
            <a:pPr marL="0" indent="0">
              <a:buNone/>
            </a:pPr>
            <a:r>
              <a:rPr lang="en-US" dirty="0"/>
              <a:t>No country that had H&amp;WB area of learning  </a:t>
            </a:r>
          </a:p>
          <a:p>
            <a:pPr marL="0" indent="0">
              <a:buNone/>
            </a:pPr>
            <a:r>
              <a:rPr lang="en-US" dirty="0"/>
              <a:t>Drew on empirical research </a:t>
            </a:r>
          </a:p>
        </p:txBody>
      </p:sp>
    </p:spTree>
    <p:extLst>
      <p:ext uri="{BB962C8B-B14F-4D97-AF65-F5344CB8AC3E}">
        <p14:creationId xmlns:p14="http://schemas.microsoft.com/office/powerpoint/2010/main" val="402995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5CAAFDB2-2E17-26DB-528E-EFDA5E1139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43" r="18709" b="1"/>
          <a:stretch/>
        </p:blipFill>
        <p:spPr bwMode="auto">
          <a:xfrm>
            <a:off x="0" y="0"/>
            <a:ext cx="12192000" cy="7388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390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6F9FC65-DCA9-9F87-41BC-69D9DF53AC50}"/>
              </a:ext>
            </a:extLst>
          </p:cNvPr>
          <p:cNvSpPr>
            <a:spLocks noGrp="1"/>
          </p:cNvSpPr>
          <p:nvPr>
            <p:ph type="title"/>
          </p:nvPr>
        </p:nvSpPr>
        <p:spPr>
          <a:xfrm>
            <a:off x="618744" y="-457835"/>
            <a:ext cx="10515600" cy="1325563"/>
          </a:xfrm>
        </p:spPr>
        <p:txBody>
          <a:bodyPr/>
          <a:lstStyle/>
          <a:p>
            <a:br>
              <a:rPr lang="en-GB" b="1" i="1" dirty="0">
                <a:solidFill>
                  <a:schemeClr val="bg1"/>
                </a:solidFill>
              </a:rPr>
            </a:br>
            <a:r>
              <a:rPr lang="en-GB" b="1" i="1" dirty="0">
                <a:solidFill>
                  <a:schemeClr val="bg1"/>
                </a:solidFill>
              </a:rPr>
              <a:t>Overview of curriculum</a:t>
            </a:r>
            <a:endParaRPr lang="cy-GB" b="1" i="1" dirty="0">
              <a:solidFill>
                <a:schemeClr val="bg1"/>
              </a:solidFill>
            </a:endParaRPr>
          </a:p>
        </p:txBody>
      </p:sp>
      <p:sp>
        <p:nvSpPr>
          <p:cNvPr id="4" name="Dalfan Cynnwys 3">
            <a:extLst>
              <a:ext uri="{FF2B5EF4-FFF2-40B4-BE49-F238E27FC236}">
                <a16:creationId xmlns:a16="http://schemas.microsoft.com/office/drawing/2014/main" id="{FD912DDA-FDD1-53BC-80E1-5DD4A8930922}"/>
              </a:ext>
            </a:extLst>
          </p:cNvPr>
          <p:cNvSpPr>
            <a:spLocks noGrp="1"/>
          </p:cNvSpPr>
          <p:nvPr>
            <p:ph sz="half" idx="2"/>
          </p:nvPr>
        </p:nvSpPr>
        <p:spPr>
          <a:xfrm>
            <a:off x="1064644" y="1502460"/>
            <a:ext cx="9688700" cy="3781091"/>
          </a:xfrm>
        </p:spPr>
        <p:txBody>
          <a:bodyPr vert="horz" lIns="91440" tIns="45720" rIns="91440" bIns="45720" rtlCol="0" anchor="t">
            <a:normAutofit/>
          </a:bodyPr>
          <a:lstStyle/>
          <a:p>
            <a:r>
              <a:rPr lang="en-GB" i="1" dirty="0"/>
              <a:t>4 purposes</a:t>
            </a:r>
          </a:p>
          <a:p>
            <a:r>
              <a:rPr lang="en-GB" i="1" dirty="0"/>
              <a:t>12 pedagogical principles</a:t>
            </a:r>
          </a:p>
          <a:p>
            <a:r>
              <a:rPr lang="en-GB" i="1" dirty="0"/>
              <a:t>6 Areas of Learning and Experience &amp; descriptions of learning</a:t>
            </a:r>
            <a:endParaRPr lang="en-GB" i="1" dirty="0">
              <a:cs typeface="Calibri"/>
            </a:endParaRPr>
          </a:p>
          <a:p>
            <a:r>
              <a:rPr lang="en-GB" i="1" dirty="0"/>
              <a:t>3 cross-curricular responsibilities</a:t>
            </a:r>
            <a:endParaRPr lang="cy-GB" i="1" dirty="0"/>
          </a:p>
        </p:txBody>
      </p:sp>
      <p:sp>
        <p:nvSpPr>
          <p:cNvPr id="5" name="Blwch Testun 4">
            <a:extLst>
              <a:ext uri="{FF2B5EF4-FFF2-40B4-BE49-F238E27FC236}">
                <a16:creationId xmlns:a16="http://schemas.microsoft.com/office/drawing/2014/main" id="{A8D04CEA-4166-6009-63EE-0ED4CBA8F73D}"/>
              </a:ext>
            </a:extLst>
          </p:cNvPr>
          <p:cNvSpPr txBox="1"/>
          <p:nvPr/>
        </p:nvSpPr>
        <p:spPr>
          <a:xfrm>
            <a:off x="2387332" y="3683113"/>
            <a:ext cx="5917720" cy="646331"/>
          </a:xfrm>
          <a:prstGeom prst="rect">
            <a:avLst/>
          </a:prstGeom>
          <a:noFill/>
        </p:spPr>
        <p:txBody>
          <a:bodyPr wrap="square" rtlCol="0">
            <a:spAutoFit/>
          </a:bodyPr>
          <a:lstStyle/>
          <a:p>
            <a:r>
              <a:rPr lang="cy-GB" dirty="0">
                <a:hlinkClick r:id="rId3"/>
              </a:rPr>
              <a:t>https://hwb.gov.wales/curriculum-for-wales/introduction/#the-curriculum-for-wales-framework</a:t>
            </a:r>
            <a:r>
              <a:rPr lang="cy-GB" dirty="0"/>
              <a:t> </a:t>
            </a:r>
          </a:p>
        </p:txBody>
      </p:sp>
      <p:sp>
        <p:nvSpPr>
          <p:cNvPr id="6" name="TextBox 5">
            <a:extLst>
              <a:ext uri="{FF2B5EF4-FFF2-40B4-BE49-F238E27FC236}">
                <a16:creationId xmlns:a16="http://schemas.microsoft.com/office/drawing/2014/main" id="{31834F2A-75B0-1082-EB04-5CD92BD3B6B6}"/>
              </a:ext>
            </a:extLst>
          </p:cNvPr>
          <p:cNvSpPr txBox="1"/>
          <p:nvPr/>
        </p:nvSpPr>
        <p:spPr>
          <a:xfrm>
            <a:off x="182880" y="4992623"/>
            <a:ext cx="12009120" cy="954107"/>
          </a:xfrm>
          <a:prstGeom prst="rect">
            <a:avLst/>
          </a:prstGeom>
          <a:noFill/>
        </p:spPr>
        <p:txBody>
          <a:bodyPr wrap="square" rtlCol="0">
            <a:spAutoFit/>
          </a:bodyPr>
          <a:lstStyle/>
          <a:p>
            <a:r>
              <a:rPr lang="en-US" sz="2800" dirty="0"/>
              <a:t>More working collaboratively with Local Authorities and other schools and the community </a:t>
            </a:r>
          </a:p>
        </p:txBody>
      </p:sp>
    </p:spTree>
    <p:extLst>
      <p:ext uri="{BB962C8B-B14F-4D97-AF65-F5344CB8AC3E}">
        <p14:creationId xmlns:p14="http://schemas.microsoft.com/office/powerpoint/2010/main" val="1855486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yfryngau Ar-lein 3" title="New Welsh curriculum – what makes it so different?">
            <a:hlinkClick r:id="" action="ppaction://media"/>
            <a:extLst>
              <a:ext uri="{FF2B5EF4-FFF2-40B4-BE49-F238E27FC236}">
                <a16:creationId xmlns:a16="http://schemas.microsoft.com/office/drawing/2014/main" id="{3CAC76E0-3238-4CE3-B640-CDF7E0DFAA8A}"/>
              </a:ext>
            </a:extLst>
          </p:cNvPr>
          <p:cNvPicPr>
            <a:picLocks noRot="1" noChangeAspect="1"/>
          </p:cNvPicPr>
          <p:nvPr>
            <a:videoFile r:link="rId1"/>
          </p:nvPr>
        </p:nvPicPr>
        <p:blipFill>
          <a:blip r:embed="rId4"/>
          <a:stretch>
            <a:fillRect/>
          </a:stretch>
        </p:blipFill>
        <p:spPr>
          <a:xfrm>
            <a:off x="2277678" y="1271648"/>
            <a:ext cx="7636643" cy="4314703"/>
          </a:xfrm>
          <a:prstGeom prst="rect">
            <a:avLst/>
          </a:prstGeom>
        </p:spPr>
      </p:pic>
      <p:sp>
        <p:nvSpPr>
          <p:cNvPr id="2" name="TextBox 1">
            <a:extLst>
              <a:ext uri="{FF2B5EF4-FFF2-40B4-BE49-F238E27FC236}">
                <a16:creationId xmlns:a16="http://schemas.microsoft.com/office/drawing/2014/main" id="{D50A1624-0534-64E5-4108-4D5AF491E9F8}"/>
              </a:ext>
            </a:extLst>
          </p:cNvPr>
          <p:cNvSpPr txBox="1"/>
          <p:nvPr/>
        </p:nvSpPr>
        <p:spPr>
          <a:xfrm>
            <a:off x="1810512" y="180867"/>
            <a:ext cx="4524828" cy="523220"/>
          </a:xfrm>
          <a:prstGeom prst="rect">
            <a:avLst/>
          </a:prstGeom>
          <a:noFill/>
        </p:spPr>
        <p:txBody>
          <a:bodyPr wrap="none" rtlCol="0">
            <a:spAutoFit/>
          </a:bodyPr>
          <a:lstStyle/>
          <a:p>
            <a:r>
              <a:rPr lang="en-US" sz="2800" b="1" dirty="0">
                <a:solidFill>
                  <a:schemeClr val="bg1"/>
                </a:solidFill>
                <a:latin typeface="+mj-lt"/>
              </a:rPr>
              <a:t>NOTE DOWN KEY MESSAGES </a:t>
            </a:r>
          </a:p>
        </p:txBody>
      </p:sp>
    </p:spTree>
    <p:extLst>
      <p:ext uri="{BB962C8B-B14F-4D97-AF65-F5344CB8AC3E}">
        <p14:creationId xmlns:p14="http://schemas.microsoft.com/office/powerpoint/2010/main" val="306733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A88D-09A8-0BB0-0900-7D5D40B08F83}"/>
              </a:ext>
            </a:extLst>
          </p:cNvPr>
          <p:cNvSpPr>
            <a:spLocks noGrp="1"/>
          </p:cNvSpPr>
          <p:nvPr>
            <p:ph type="title"/>
          </p:nvPr>
        </p:nvSpPr>
        <p:spPr>
          <a:xfrm>
            <a:off x="838200" y="-146939"/>
            <a:ext cx="10515600" cy="1325563"/>
          </a:xfrm>
        </p:spPr>
        <p:txBody>
          <a:bodyPr/>
          <a:lstStyle/>
          <a:p>
            <a:r>
              <a:rPr lang="en-US" b="1" dirty="0">
                <a:solidFill>
                  <a:schemeClr val="bg1"/>
                </a:solidFill>
              </a:rPr>
              <a:t>Professor Donaldson video- Your comments? </a:t>
            </a:r>
          </a:p>
        </p:txBody>
      </p:sp>
      <p:sp>
        <p:nvSpPr>
          <p:cNvPr id="3" name="Content Placeholder 2">
            <a:extLst>
              <a:ext uri="{FF2B5EF4-FFF2-40B4-BE49-F238E27FC236}">
                <a16:creationId xmlns:a16="http://schemas.microsoft.com/office/drawing/2014/main" id="{A940ACB8-AFD3-CB1E-8357-78488927638D}"/>
              </a:ext>
            </a:extLst>
          </p:cNvPr>
          <p:cNvSpPr>
            <a:spLocks noGrp="1"/>
          </p:cNvSpPr>
          <p:nvPr>
            <p:ph idx="1"/>
          </p:nvPr>
        </p:nvSpPr>
        <p:spPr/>
        <p:txBody>
          <a:bodyPr/>
          <a:lstStyle/>
          <a:p>
            <a:r>
              <a:rPr lang="en-US" dirty="0"/>
              <a:t>Focus on purposes </a:t>
            </a:r>
          </a:p>
          <a:p>
            <a:r>
              <a:rPr lang="en-US" dirty="0"/>
              <a:t>Focus on progression – journey of learning </a:t>
            </a:r>
          </a:p>
          <a:p>
            <a:r>
              <a:rPr lang="en-US" dirty="0"/>
              <a:t>Less prescription </a:t>
            </a:r>
          </a:p>
          <a:p>
            <a:endParaRPr lang="en-US" dirty="0"/>
          </a:p>
          <a:p>
            <a:endParaRPr lang="en-US" dirty="0"/>
          </a:p>
          <a:p>
            <a:r>
              <a:rPr lang="en-US" dirty="0"/>
              <a:t>What else ?</a:t>
            </a:r>
          </a:p>
          <a:p>
            <a:endParaRPr lang="en-US" dirty="0"/>
          </a:p>
        </p:txBody>
      </p:sp>
    </p:spTree>
    <p:extLst>
      <p:ext uri="{BB962C8B-B14F-4D97-AF65-F5344CB8AC3E}">
        <p14:creationId xmlns:p14="http://schemas.microsoft.com/office/powerpoint/2010/main" val="2762555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Ysgol Gymraeg Llangennech - Cwricwlwm Newydd">
            <a:extLst>
              <a:ext uri="{FF2B5EF4-FFF2-40B4-BE49-F238E27FC236}">
                <a16:creationId xmlns:a16="http://schemas.microsoft.com/office/drawing/2014/main" id="{38A24230-E61B-7937-78B3-D98BA369FB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17" y="1"/>
            <a:ext cx="122453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138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B1BC-6C89-303A-FB22-A3E78D349C34}"/>
              </a:ext>
            </a:extLst>
          </p:cNvPr>
          <p:cNvSpPr>
            <a:spLocks noGrp="1"/>
          </p:cNvSpPr>
          <p:nvPr>
            <p:ph type="title"/>
          </p:nvPr>
        </p:nvSpPr>
        <p:spPr>
          <a:xfrm>
            <a:off x="838200" y="-201803"/>
            <a:ext cx="10515600" cy="1325563"/>
          </a:xfrm>
        </p:spPr>
        <p:txBody>
          <a:bodyPr/>
          <a:lstStyle/>
          <a:p>
            <a:r>
              <a:rPr lang="en-US" b="1" dirty="0">
                <a:solidFill>
                  <a:schemeClr val="bg1"/>
                </a:solidFill>
              </a:rPr>
              <a:t>The four purposes </a:t>
            </a:r>
          </a:p>
        </p:txBody>
      </p:sp>
      <p:sp>
        <p:nvSpPr>
          <p:cNvPr id="3" name="Content Placeholder 2">
            <a:extLst>
              <a:ext uri="{FF2B5EF4-FFF2-40B4-BE49-F238E27FC236}">
                <a16:creationId xmlns:a16="http://schemas.microsoft.com/office/drawing/2014/main" id="{2220C82D-0B39-B5F0-8E24-848EF1DCFB2B}"/>
              </a:ext>
            </a:extLst>
          </p:cNvPr>
          <p:cNvSpPr>
            <a:spLocks noGrp="1"/>
          </p:cNvSpPr>
          <p:nvPr>
            <p:ph idx="1"/>
          </p:nvPr>
        </p:nvSpPr>
        <p:spPr/>
        <p:txBody>
          <a:bodyPr>
            <a:normAutofit/>
          </a:bodyPr>
          <a:lstStyle/>
          <a:p>
            <a:r>
              <a:rPr lang="en-US" sz="3600" dirty="0"/>
              <a:t>Look at the handout and highlight where you think Health and Well Being is reflected in them </a:t>
            </a:r>
          </a:p>
          <a:p>
            <a:endParaRPr lang="en-US" sz="3600" dirty="0"/>
          </a:p>
          <a:p>
            <a:r>
              <a:rPr lang="en-US" sz="3600" dirty="0"/>
              <a:t>Is Professor Donaldson right – does Health and Well Being drive the 4 purposes ?</a:t>
            </a:r>
          </a:p>
        </p:txBody>
      </p:sp>
    </p:spTree>
    <p:extLst>
      <p:ext uri="{BB962C8B-B14F-4D97-AF65-F5344CB8AC3E}">
        <p14:creationId xmlns:p14="http://schemas.microsoft.com/office/powerpoint/2010/main" val="4196577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3468990-76F1-60F6-3083-BF6B4C810EA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52345"/>
            <a:ext cx="6382512" cy="69626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C1D74C0-1A26-C917-9D4F-8B4A3BD5E3DB}"/>
              </a:ext>
            </a:extLst>
          </p:cNvPr>
          <p:cNvSpPr txBox="1"/>
          <p:nvPr/>
        </p:nvSpPr>
        <p:spPr>
          <a:xfrm>
            <a:off x="7187184" y="1060704"/>
            <a:ext cx="4279392" cy="1384995"/>
          </a:xfrm>
          <a:prstGeom prst="rect">
            <a:avLst/>
          </a:prstGeom>
          <a:noFill/>
        </p:spPr>
        <p:txBody>
          <a:bodyPr wrap="square" rtlCol="0">
            <a:spAutoFit/>
          </a:bodyPr>
          <a:lstStyle/>
          <a:p>
            <a:r>
              <a:rPr lang="en-US" sz="2800" dirty="0"/>
              <a:t>This is similar to Ecological Systems Theory </a:t>
            </a:r>
          </a:p>
          <a:p>
            <a:r>
              <a:rPr lang="en-US" sz="2800" dirty="0"/>
              <a:t>by Uri Bronfenbrenner </a:t>
            </a:r>
          </a:p>
        </p:txBody>
      </p:sp>
      <p:sp>
        <p:nvSpPr>
          <p:cNvPr id="4" name="TextBox 3">
            <a:extLst>
              <a:ext uri="{FF2B5EF4-FFF2-40B4-BE49-F238E27FC236}">
                <a16:creationId xmlns:a16="http://schemas.microsoft.com/office/drawing/2014/main" id="{18E3F923-CC0D-3D5E-1401-4286D33FA405}"/>
              </a:ext>
            </a:extLst>
          </p:cNvPr>
          <p:cNvSpPr txBox="1"/>
          <p:nvPr/>
        </p:nvSpPr>
        <p:spPr>
          <a:xfrm>
            <a:off x="6500176" y="3642861"/>
            <a:ext cx="5653407" cy="954107"/>
          </a:xfrm>
          <a:prstGeom prst="rect">
            <a:avLst/>
          </a:prstGeom>
          <a:noFill/>
        </p:spPr>
        <p:txBody>
          <a:bodyPr wrap="none" rtlCol="0">
            <a:spAutoFit/>
          </a:bodyPr>
          <a:lstStyle/>
          <a:p>
            <a:r>
              <a:rPr lang="en-US" sz="2800" dirty="0"/>
              <a:t>Look at the 12 pedagogical principles </a:t>
            </a:r>
          </a:p>
          <a:p>
            <a:r>
              <a:rPr lang="en-US" sz="2800" dirty="0"/>
              <a:t>handout - discuss</a:t>
            </a:r>
          </a:p>
        </p:txBody>
      </p:sp>
    </p:spTree>
    <p:extLst>
      <p:ext uri="{BB962C8B-B14F-4D97-AF65-F5344CB8AC3E}">
        <p14:creationId xmlns:p14="http://schemas.microsoft.com/office/powerpoint/2010/main" val="437550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31539-A55E-D52B-5FE9-D349EE1573F1}"/>
              </a:ext>
            </a:extLst>
          </p:cNvPr>
          <p:cNvSpPr>
            <a:spLocks noGrp="1"/>
          </p:cNvSpPr>
          <p:nvPr>
            <p:ph type="title"/>
          </p:nvPr>
        </p:nvSpPr>
        <p:spPr>
          <a:xfrm>
            <a:off x="966216" y="-165227"/>
            <a:ext cx="10515600" cy="1325563"/>
          </a:xfrm>
        </p:spPr>
        <p:txBody>
          <a:bodyPr/>
          <a:lstStyle/>
          <a:p>
            <a:r>
              <a:rPr lang="en-US" b="1" dirty="0" err="1">
                <a:solidFill>
                  <a:schemeClr val="bg1"/>
                </a:solidFill>
              </a:rPr>
              <a:t>CfW</a:t>
            </a:r>
            <a:r>
              <a:rPr lang="en-US" b="1" dirty="0">
                <a:solidFill>
                  <a:schemeClr val="bg1"/>
                </a:solidFill>
              </a:rPr>
              <a:t> is a rights based curriculum</a:t>
            </a:r>
          </a:p>
        </p:txBody>
      </p:sp>
      <p:pic>
        <p:nvPicPr>
          <p:cNvPr id="3" name="Picture 2" descr="Children's Rights - Care and Learning Alliance">
            <a:extLst>
              <a:ext uri="{FF2B5EF4-FFF2-40B4-BE49-F238E27FC236}">
                <a16:creationId xmlns:a16="http://schemas.microsoft.com/office/drawing/2014/main" id="{198049D5-8C4B-78DE-EFAA-8E88DB650A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884" r="-3" b="6564"/>
          <a:stretch/>
        </p:blipFill>
        <p:spPr bwMode="auto">
          <a:xfrm>
            <a:off x="1698548" y="1163541"/>
            <a:ext cx="8794903" cy="4530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075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3161099-69A6-8F85-8460-49D42EA18D5D}"/>
              </a:ext>
            </a:extLst>
          </p:cNvPr>
          <p:cNvSpPr>
            <a:spLocks noGrp="1"/>
          </p:cNvSpPr>
          <p:nvPr>
            <p:ph type="title"/>
          </p:nvPr>
        </p:nvSpPr>
        <p:spPr>
          <a:xfrm>
            <a:off x="838200" y="-439547"/>
            <a:ext cx="10515600" cy="1325563"/>
          </a:xfrm>
        </p:spPr>
        <p:txBody>
          <a:bodyPr/>
          <a:lstStyle/>
          <a:p>
            <a:br>
              <a:rPr lang="en-GB" dirty="0"/>
            </a:br>
            <a:r>
              <a:rPr lang="en-GB" b="1" dirty="0">
                <a:solidFill>
                  <a:schemeClr val="bg1"/>
                </a:solidFill>
              </a:rPr>
              <a:t>Consider</a:t>
            </a:r>
            <a:endParaRPr lang="cy-GB" b="1" dirty="0">
              <a:solidFill>
                <a:schemeClr val="bg1"/>
              </a:solidFill>
            </a:endParaRPr>
          </a:p>
        </p:txBody>
      </p:sp>
      <p:sp>
        <p:nvSpPr>
          <p:cNvPr id="3" name="Dalfan Cynnwys 2">
            <a:extLst>
              <a:ext uri="{FF2B5EF4-FFF2-40B4-BE49-F238E27FC236}">
                <a16:creationId xmlns:a16="http://schemas.microsoft.com/office/drawing/2014/main" id="{FA46579D-3DE7-539F-B2FB-359E7F4F5265}"/>
              </a:ext>
            </a:extLst>
          </p:cNvPr>
          <p:cNvSpPr>
            <a:spLocks noGrp="1"/>
          </p:cNvSpPr>
          <p:nvPr>
            <p:ph sz="half" idx="1"/>
          </p:nvPr>
        </p:nvSpPr>
        <p:spPr>
          <a:xfrm>
            <a:off x="582168" y="1253331"/>
            <a:ext cx="9165336" cy="4351338"/>
          </a:xfrm>
        </p:spPr>
        <p:txBody>
          <a:bodyPr>
            <a:normAutofit/>
          </a:bodyPr>
          <a:lstStyle/>
          <a:p>
            <a:pPr marL="0" indent="0">
              <a:buNone/>
            </a:pPr>
            <a:endParaRPr lang="en-GB" dirty="0"/>
          </a:p>
          <a:p>
            <a:pPr marL="0" indent="0">
              <a:buNone/>
            </a:pPr>
            <a:r>
              <a:rPr lang="en-GB" sz="3600" i="1" dirty="0"/>
              <a:t>What do you think should be included in the Health and Well-being Area of Learning and Experience ?</a:t>
            </a:r>
            <a:endParaRPr lang="en-GB" sz="3600" dirty="0"/>
          </a:p>
          <a:p>
            <a:pPr marL="0" indent="0">
              <a:buNone/>
            </a:pPr>
            <a:endParaRPr lang="en-GB" sz="3600" dirty="0"/>
          </a:p>
          <a:p>
            <a:pPr marL="0" indent="0">
              <a:buNone/>
            </a:pPr>
            <a:r>
              <a:rPr lang="en-GB" sz="3600" dirty="0"/>
              <a:t>Note down your key points on the post-it. </a:t>
            </a:r>
          </a:p>
          <a:p>
            <a:pPr marL="0" indent="0">
              <a:buNone/>
            </a:pPr>
            <a:endParaRPr lang="cy-GB" dirty="0"/>
          </a:p>
        </p:txBody>
      </p:sp>
    </p:spTree>
    <p:extLst>
      <p:ext uri="{BB962C8B-B14F-4D97-AF65-F5344CB8AC3E}">
        <p14:creationId xmlns:p14="http://schemas.microsoft.com/office/powerpoint/2010/main" val="2355346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and holding flower">
            <a:extLst>
              <a:ext uri="{FF2B5EF4-FFF2-40B4-BE49-F238E27FC236}">
                <a16:creationId xmlns:a16="http://schemas.microsoft.com/office/drawing/2014/main" id="{F44B2A68-C22B-5B18-46A6-9D78A811C754}"/>
              </a:ext>
            </a:extLst>
          </p:cNvPr>
          <p:cNvPicPr>
            <a:picLocks noChangeAspect="1"/>
          </p:cNvPicPr>
          <p:nvPr/>
        </p:nvPicPr>
        <p:blipFill rotWithShape="1">
          <a:blip r:embed="rId3"/>
          <a:srcRect l="3745" r="7254" b="-1"/>
          <a:stretch/>
        </p:blipFill>
        <p:spPr>
          <a:xfrm>
            <a:off x="0" y="10"/>
            <a:ext cx="12192000" cy="6857990"/>
          </a:xfrm>
          <a:prstGeom prst="rect">
            <a:avLst/>
          </a:prstGeom>
        </p:spPr>
      </p:pic>
      <p:sp>
        <p:nvSpPr>
          <p:cNvPr id="2" name="Title 1"/>
          <p:cNvSpPr>
            <a:spLocks noGrp="1"/>
          </p:cNvSpPr>
          <p:nvPr>
            <p:ph type="title" idx="4294967295"/>
          </p:nvPr>
        </p:nvSpPr>
        <p:spPr>
          <a:xfrm>
            <a:off x="2321815" y="-145778"/>
            <a:ext cx="7543800" cy="4224002"/>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500" b="1" dirty="0">
                <a:solidFill>
                  <a:srgbClr val="FFFFFF"/>
                </a:solidFill>
              </a:rPr>
              <a:t>WM 1: </a:t>
            </a:r>
            <a:br>
              <a:rPr lang="en-US" sz="3500" b="1" dirty="0">
                <a:solidFill>
                  <a:srgbClr val="FFFFFF"/>
                </a:solidFill>
              </a:rPr>
            </a:br>
            <a:endParaRPr lang="en-US" sz="3500" b="1" dirty="0">
              <a:solidFill>
                <a:srgbClr val="FFFFFF"/>
              </a:solidFill>
            </a:endParaRPr>
          </a:p>
          <a:p>
            <a:pPr algn="ctr"/>
            <a:r>
              <a:rPr lang="en-US" sz="3500" b="1" i="1" dirty="0">
                <a:solidFill>
                  <a:srgbClr val="FFFFFF"/>
                </a:solidFill>
              </a:rPr>
              <a:t>Developing physical health and well-being has lifelong benefits. </a:t>
            </a:r>
            <a:br>
              <a:rPr lang="en-US" sz="3500" dirty="0">
                <a:solidFill>
                  <a:srgbClr val="FFFFFF"/>
                </a:solidFill>
              </a:rPr>
            </a:br>
            <a:endParaRPr lang="en-US" sz="3500" dirty="0">
              <a:solidFill>
                <a:srgbClr val="FFFFFF"/>
              </a:solidFill>
            </a:endParaRPr>
          </a:p>
          <a:p>
            <a:pPr algn="ctr"/>
            <a:endParaRPr lang="en-US" sz="3500" dirty="0">
              <a:solidFill>
                <a:srgbClr val="FFFFFF"/>
              </a:solidFill>
            </a:endParaRPr>
          </a:p>
        </p:txBody>
      </p:sp>
    </p:spTree>
    <p:extLst>
      <p:ext uri="{BB962C8B-B14F-4D97-AF65-F5344CB8AC3E}">
        <p14:creationId xmlns:p14="http://schemas.microsoft.com/office/powerpoint/2010/main" val="182472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idx="4294967295"/>
          </p:nvPr>
        </p:nvSpPr>
        <p:spPr>
          <a:xfrm>
            <a:off x="8842248" y="1481328"/>
            <a:ext cx="2926080" cy="2468880"/>
          </a:xfrm>
        </p:spPr>
        <p:txBody>
          <a:bodyPr vert="horz" lIns="91440" tIns="45720" rIns="91440" bIns="45720" rtlCol="0" anchor="b">
            <a:normAutofit/>
          </a:bodyPr>
          <a:lstStyle/>
          <a:p>
            <a:r>
              <a:rPr lang="en-US" sz="2200" b="1" dirty="0"/>
              <a:t>WM 2:</a:t>
            </a:r>
            <a:r>
              <a:rPr lang="en-US" sz="2200" dirty="0"/>
              <a:t> </a:t>
            </a:r>
            <a:br>
              <a:rPr lang="en-US" sz="2200" dirty="0"/>
            </a:br>
            <a:br>
              <a:rPr lang="en-US" sz="2200" dirty="0"/>
            </a:br>
            <a:r>
              <a:rPr lang="en-US" sz="2200" i="1" dirty="0"/>
              <a:t>How we process and respond to our experiences affects our mental health and emotional well-being.</a:t>
            </a:r>
          </a:p>
          <a:p>
            <a:endParaRPr lang="en-US" sz="2200" dirty="0"/>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descr="Text&#10;&#10;Description automatically generated with medium confidence">
            <a:extLst>
              <a:ext uri="{FF2B5EF4-FFF2-40B4-BE49-F238E27FC236}">
                <a16:creationId xmlns:a16="http://schemas.microsoft.com/office/drawing/2014/main" id="{3EB13044-B856-2921-A08D-6364B973D1D9}"/>
              </a:ext>
            </a:extLst>
          </p:cNvPr>
          <p:cNvPicPr>
            <a:picLocks noChangeAspect="1"/>
          </p:cNvPicPr>
          <p:nvPr/>
        </p:nvPicPr>
        <p:blipFill rotWithShape="1">
          <a:blip r:embed="rId3"/>
          <a:srcRect l="5684" r="4612" b="1"/>
          <a:stretch/>
        </p:blipFill>
        <p:spPr>
          <a:xfrm>
            <a:off x="643302" y="54234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06883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643468" y="643467"/>
            <a:ext cx="4620584" cy="4567137"/>
          </a:xfrm>
        </p:spPr>
        <p:txBody>
          <a:bodyPr vert="horz" lIns="91440" tIns="45720" rIns="91440" bIns="45720" rtlCol="0" anchor="b">
            <a:normAutofit/>
          </a:bodyPr>
          <a:lstStyle/>
          <a:p>
            <a:r>
              <a:rPr lang="en-US" sz="3700" b="1"/>
              <a:t>WM 3: </a:t>
            </a:r>
            <a:br>
              <a:rPr lang="en-US" sz="3700"/>
            </a:br>
            <a:br>
              <a:rPr lang="en-US" sz="3700" i="1"/>
            </a:br>
            <a:r>
              <a:rPr lang="en-US" sz="3700" i="1"/>
              <a:t>Our decision-making impacts on the quality of our lives and the lives of others.</a:t>
            </a:r>
            <a:r>
              <a:rPr lang="en-US" sz="3700"/>
              <a:t> </a:t>
            </a:r>
            <a:br>
              <a:rPr lang="en-US" sz="3700"/>
            </a:br>
            <a:endParaRPr lang="en-US" sz="3700"/>
          </a:p>
        </p:txBody>
      </p:sp>
      <p:pic>
        <p:nvPicPr>
          <p:cNvPr id="4" name="Picture 3" descr="Artistic close-up of the dandelion head with fuzzy overblown hair">
            <a:extLst>
              <a:ext uri="{FF2B5EF4-FFF2-40B4-BE49-F238E27FC236}">
                <a16:creationId xmlns:a16="http://schemas.microsoft.com/office/drawing/2014/main" id="{7B8DE120-5C06-8C0F-0176-2FA09951F0E8}"/>
              </a:ext>
            </a:extLst>
          </p:cNvPr>
          <p:cNvPicPr>
            <a:picLocks noChangeAspect="1"/>
          </p:cNvPicPr>
          <p:nvPr/>
        </p:nvPicPr>
        <p:blipFill rotWithShape="1">
          <a:blip r:embed="rId3"/>
          <a:srcRect l="4151" r="4694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03213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193024" y="713232"/>
            <a:ext cx="3604259" cy="4111986"/>
          </a:xfrm>
          <a:noFill/>
        </p:spPr>
        <p:txBody>
          <a:bodyPr vert="horz" lIns="91440" tIns="45720" rIns="91440" bIns="45720" rtlCol="0" anchor="b">
            <a:normAutofit/>
          </a:bodyPr>
          <a:lstStyle/>
          <a:p>
            <a:r>
              <a:rPr lang="en-US" sz="2400" b="1" dirty="0"/>
              <a:t>WM 4: </a:t>
            </a:r>
            <a:br>
              <a:rPr lang="en-US" sz="2400" dirty="0"/>
            </a:br>
            <a:endParaRPr lang="en-US" sz="2400" dirty="0"/>
          </a:p>
          <a:p>
            <a:r>
              <a:rPr lang="en-US" sz="2400" i="1" dirty="0"/>
              <a:t>How we engage with different social influences shapes who we are and our health and well-being. </a:t>
            </a:r>
            <a:br>
              <a:rPr lang="en-US" sz="2400" dirty="0"/>
            </a:br>
            <a:br>
              <a:rPr lang="en-US" sz="1800" dirty="0"/>
            </a:br>
            <a:r>
              <a:rPr lang="en-US" sz="1800" dirty="0"/>
              <a:t> </a:t>
            </a:r>
            <a:br>
              <a:rPr lang="en-US" sz="1800" dirty="0"/>
            </a:br>
            <a:endParaRPr lang="en-US" sz="1800" dirty="0"/>
          </a:p>
        </p:txBody>
      </p:sp>
      <p:pic>
        <p:nvPicPr>
          <p:cNvPr id="4" name="Picture 3" descr="Aerial view of skyscrapers">
            <a:extLst>
              <a:ext uri="{FF2B5EF4-FFF2-40B4-BE49-F238E27FC236}">
                <a16:creationId xmlns:a16="http://schemas.microsoft.com/office/drawing/2014/main" id="{178519BB-D325-A413-819C-32A8A020D6D9}"/>
              </a:ext>
            </a:extLst>
          </p:cNvPr>
          <p:cNvPicPr>
            <a:picLocks noChangeAspect="1"/>
          </p:cNvPicPr>
          <p:nvPr/>
        </p:nvPicPr>
        <p:blipFill rotWithShape="1">
          <a:blip r:embed="rId3"/>
          <a:srcRect l="15269" r="22931"/>
          <a:stretch/>
        </p:blipFill>
        <p:spPr>
          <a:xfrm>
            <a:off x="0" y="10"/>
            <a:ext cx="7174992" cy="6857990"/>
          </a:xfrm>
          <a:prstGeom prst="rect">
            <a:avLst/>
          </a:prstGeom>
        </p:spPr>
      </p:pic>
    </p:spTree>
    <p:extLst>
      <p:ext uri="{BB962C8B-B14F-4D97-AF65-F5344CB8AC3E}">
        <p14:creationId xmlns:p14="http://schemas.microsoft.com/office/powerpoint/2010/main" val="301896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778496" y="1353312"/>
            <a:ext cx="3962400" cy="3253480"/>
          </a:xfrm>
          <a:noFill/>
        </p:spPr>
        <p:txBody>
          <a:bodyPr vert="horz" lIns="91440" tIns="45720" rIns="91440" bIns="45720" rtlCol="0" anchor="b">
            <a:normAutofit/>
          </a:bodyPr>
          <a:lstStyle/>
          <a:p>
            <a:r>
              <a:rPr lang="en-US" sz="2400" b="1" dirty="0"/>
              <a:t>WM 5:</a:t>
            </a:r>
            <a:br>
              <a:rPr lang="en-US" sz="2400" dirty="0"/>
            </a:br>
            <a:br>
              <a:rPr lang="en-US" sz="2400" dirty="0"/>
            </a:br>
            <a:r>
              <a:rPr lang="en-US" sz="2400" i="1" dirty="0"/>
              <a:t>Healthy relationships are fundamental to our sense of belonging and well-being. </a:t>
            </a:r>
          </a:p>
          <a:p>
            <a:br>
              <a:rPr lang="en-US" sz="1800" dirty="0"/>
            </a:br>
            <a:br>
              <a:rPr lang="en-US" sz="1800" dirty="0"/>
            </a:br>
            <a:r>
              <a:rPr lang="en-US" sz="1800" dirty="0"/>
              <a:t> </a:t>
            </a:r>
            <a:br>
              <a:rPr lang="en-US" sz="1800" dirty="0"/>
            </a:br>
            <a:endParaRPr lang="en-US" sz="1800" dirty="0"/>
          </a:p>
        </p:txBody>
      </p:sp>
      <p:pic>
        <p:nvPicPr>
          <p:cNvPr id="4" name="Picture 3" descr="Close up image of a hand touching flowers">
            <a:extLst>
              <a:ext uri="{FF2B5EF4-FFF2-40B4-BE49-F238E27FC236}">
                <a16:creationId xmlns:a16="http://schemas.microsoft.com/office/drawing/2014/main" id="{BCCD422B-F698-0E41-D93B-2250C1457E6A}"/>
              </a:ext>
            </a:extLst>
          </p:cNvPr>
          <p:cNvPicPr>
            <a:picLocks noChangeAspect="1"/>
          </p:cNvPicPr>
          <p:nvPr/>
        </p:nvPicPr>
        <p:blipFill rotWithShape="1">
          <a:blip r:embed="rId3"/>
          <a:srcRect l="4544" r="40453" b="-1"/>
          <a:stretch/>
        </p:blipFill>
        <p:spPr>
          <a:xfrm>
            <a:off x="0" y="10"/>
            <a:ext cx="7174992" cy="6857990"/>
          </a:xfrm>
          <a:prstGeom prst="rect">
            <a:avLst/>
          </a:prstGeom>
        </p:spPr>
      </p:pic>
    </p:spTree>
    <p:extLst>
      <p:ext uri="{BB962C8B-B14F-4D97-AF65-F5344CB8AC3E}">
        <p14:creationId xmlns:p14="http://schemas.microsoft.com/office/powerpoint/2010/main" val="284018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F32C412-780A-A15B-1EA3-21BC7AAD781D}"/>
              </a:ext>
            </a:extLst>
          </p:cNvPr>
          <p:cNvSpPr>
            <a:spLocks noGrp="1"/>
          </p:cNvSpPr>
          <p:nvPr>
            <p:ph type="title"/>
          </p:nvPr>
        </p:nvSpPr>
        <p:spPr>
          <a:xfrm>
            <a:off x="427689" y="2157984"/>
            <a:ext cx="5245969" cy="1645920"/>
          </a:xfrm>
        </p:spPr>
        <p:txBody>
          <a:bodyPr vert="horz" lIns="91440" tIns="45720" rIns="91440" bIns="45720" rtlCol="0" anchor="b">
            <a:normAutofit/>
          </a:bodyPr>
          <a:lstStyle/>
          <a:p>
            <a:br>
              <a:rPr lang="en-US" sz="3600" dirty="0"/>
            </a:br>
            <a:r>
              <a:rPr lang="en-US" sz="3600" dirty="0"/>
              <a:t>Health and Well-being </a:t>
            </a:r>
            <a:r>
              <a:rPr lang="en-US" sz="3600" dirty="0" err="1"/>
              <a:t>AoLE</a:t>
            </a:r>
            <a:endParaRPr lang="en-US" sz="3600" dirty="0"/>
          </a:p>
        </p:txBody>
      </p:sp>
      <p:pic>
        <p:nvPicPr>
          <p:cNvPr id="3" name="Cyfryngau Ar-lein 2" title="Kelly Forrest-Mackay - Iechyd a Lles / Health and Well-being">
            <a:hlinkClick r:id="" action="ppaction://media"/>
            <a:extLst>
              <a:ext uri="{FF2B5EF4-FFF2-40B4-BE49-F238E27FC236}">
                <a16:creationId xmlns:a16="http://schemas.microsoft.com/office/drawing/2014/main" id="{DC704BC3-2955-A9A1-D365-0BAA13653967}"/>
              </a:ext>
            </a:extLst>
          </p:cNvPr>
          <p:cNvPicPr>
            <a:picLocks noRot="1" noChangeAspect="1"/>
          </p:cNvPicPr>
          <p:nvPr>
            <a:videoFile r:link="rId1"/>
          </p:nvPr>
        </p:nvPicPr>
        <p:blipFill>
          <a:blip r:embed="rId3"/>
          <a:stretch>
            <a:fillRect/>
          </a:stretch>
        </p:blipFill>
        <p:spPr>
          <a:xfrm>
            <a:off x="4788534" y="1408176"/>
            <a:ext cx="6975777" cy="3941313"/>
          </a:xfrm>
          <a:prstGeom prst="rect">
            <a:avLst/>
          </a:prstGeom>
        </p:spPr>
      </p:pic>
    </p:spTree>
    <p:extLst>
      <p:ext uri="{BB962C8B-B14F-4D97-AF65-F5344CB8AC3E}">
        <p14:creationId xmlns:p14="http://schemas.microsoft.com/office/powerpoint/2010/main" val="3818082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B8140967-BC30-833B-36CB-153495C4E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3040" y="621792"/>
            <a:ext cx="9584837" cy="5035894"/>
          </a:xfrm>
          <a:prstGeom prst="rect">
            <a:avLst/>
          </a:prstGeom>
          <a:noFill/>
          <a:extLst>
            <a:ext uri="{909E8E84-426E-40DD-AFC4-6F175D3DCCD1}">
              <a14:hiddenFill xmlns:a14="http://schemas.microsoft.com/office/drawing/2010/main">
                <a:solidFill>
                  <a:srgbClr val="FFFFFF"/>
                </a:solidFill>
              </a14:hiddenFill>
            </a:ext>
          </a:extLst>
        </p:spPr>
      </p:pic>
      <p:sp>
        <p:nvSpPr>
          <p:cNvPr id="3" name="Blwch Testun 2">
            <a:extLst>
              <a:ext uri="{FF2B5EF4-FFF2-40B4-BE49-F238E27FC236}">
                <a16:creationId xmlns:a16="http://schemas.microsoft.com/office/drawing/2014/main" id="{11D86F2D-2D68-2ABE-885E-AE9FDB185771}"/>
              </a:ext>
            </a:extLst>
          </p:cNvPr>
          <p:cNvSpPr txBox="1"/>
          <p:nvPr/>
        </p:nvSpPr>
        <p:spPr>
          <a:xfrm>
            <a:off x="2591891" y="229998"/>
            <a:ext cx="6996023" cy="523220"/>
          </a:xfrm>
          <a:prstGeom prst="rect">
            <a:avLst/>
          </a:prstGeom>
          <a:solidFill>
            <a:schemeClr val="bg1">
              <a:lumMod val="95000"/>
            </a:schemeClr>
          </a:solidFill>
        </p:spPr>
        <p:txBody>
          <a:bodyPr wrap="square" rtlCol="0">
            <a:spAutoFit/>
          </a:bodyPr>
          <a:lstStyle/>
          <a:p>
            <a:r>
              <a:rPr lang="cy-GB" sz="2800" dirty="0">
                <a:solidFill>
                  <a:srgbClr val="000000"/>
                </a:solidFill>
                <a:latin typeface="Calibri" panose="020F0502020204030204" pitchFamily="34" charset="0"/>
              </a:rPr>
              <a:t>The mountain tops are the progression steps</a:t>
            </a:r>
            <a:endParaRPr lang="cy-GB" sz="2800" dirty="0"/>
          </a:p>
        </p:txBody>
      </p:sp>
      <p:sp>
        <p:nvSpPr>
          <p:cNvPr id="4" name="Blwch Testun 3">
            <a:extLst>
              <a:ext uri="{FF2B5EF4-FFF2-40B4-BE49-F238E27FC236}">
                <a16:creationId xmlns:a16="http://schemas.microsoft.com/office/drawing/2014/main" id="{EAAE3AA0-19F1-0908-EE54-3671BD29BAE5}"/>
              </a:ext>
            </a:extLst>
          </p:cNvPr>
          <p:cNvSpPr txBox="1"/>
          <p:nvPr/>
        </p:nvSpPr>
        <p:spPr>
          <a:xfrm>
            <a:off x="3238872" y="5238561"/>
            <a:ext cx="5702060" cy="461665"/>
          </a:xfrm>
          <a:prstGeom prst="rect">
            <a:avLst/>
          </a:prstGeom>
          <a:solidFill>
            <a:srgbClr val="CCCCFF"/>
          </a:solidFill>
        </p:spPr>
        <p:txBody>
          <a:bodyPr wrap="square" rtlCol="0">
            <a:spAutoFit/>
          </a:bodyPr>
          <a:lstStyle/>
          <a:p>
            <a:r>
              <a:rPr lang="en-GB" sz="2400" dirty="0">
                <a:solidFill>
                  <a:srgbClr val="000000"/>
                </a:solidFill>
                <a:latin typeface="Calibri" panose="020F0502020204030204" pitchFamily="34" charset="0"/>
              </a:rPr>
              <a:t>The base of the mountains is the curriculum</a:t>
            </a:r>
            <a:r>
              <a:rPr lang="en-GB" dirty="0">
                <a:solidFill>
                  <a:srgbClr val="000000"/>
                </a:solidFill>
                <a:latin typeface="Calibri" panose="020F0502020204030204" pitchFamily="34" charset="0"/>
              </a:rPr>
              <a:t>​</a:t>
            </a:r>
            <a:endParaRPr lang="cy-GB" dirty="0"/>
          </a:p>
        </p:txBody>
      </p:sp>
    </p:spTree>
    <p:extLst>
      <p:ext uri="{BB962C8B-B14F-4D97-AF65-F5344CB8AC3E}">
        <p14:creationId xmlns:p14="http://schemas.microsoft.com/office/powerpoint/2010/main" val="643083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A604FAD-568E-C4D7-1005-25EE22A09E7E}"/>
              </a:ext>
            </a:extLst>
          </p:cNvPr>
          <p:cNvSpPr>
            <a:spLocks noGrp="1"/>
          </p:cNvSpPr>
          <p:nvPr>
            <p:ph type="title"/>
          </p:nvPr>
        </p:nvSpPr>
        <p:spPr>
          <a:xfrm>
            <a:off x="838200" y="-183515"/>
            <a:ext cx="10515600" cy="1325563"/>
          </a:xfrm>
        </p:spPr>
        <p:txBody>
          <a:bodyPr>
            <a:normAutofit fontScale="90000"/>
          </a:bodyPr>
          <a:lstStyle/>
          <a:p>
            <a:br>
              <a:rPr lang="en-GB" dirty="0"/>
            </a:br>
            <a:r>
              <a:rPr lang="en-GB" i="1" dirty="0">
                <a:solidFill>
                  <a:schemeClr val="bg1"/>
                </a:solidFill>
              </a:rPr>
              <a:t>Progression steps</a:t>
            </a:r>
            <a:br>
              <a:rPr lang="en-GB" i="1" dirty="0"/>
            </a:br>
            <a:r>
              <a:rPr lang="en-GB" dirty="0"/>
              <a:t> </a:t>
            </a:r>
            <a:endParaRPr lang="cy-GB" dirty="0"/>
          </a:p>
        </p:txBody>
      </p:sp>
      <p:sp>
        <p:nvSpPr>
          <p:cNvPr id="5" name="Dalfan Cynnwys 4">
            <a:extLst>
              <a:ext uri="{FF2B5EF4-FFF2-40B4-BE49-F238E27FC236}">
                <a16:creationId xmlns:a16="http://schemas.microsoft.com/office/drawing/2014/main" id="{85C42B8F-C65D-AB03-4E81-B1A71BDBFEE7}"/>
              </a:ext>
            </a:extLst>
          </p:cNvPr>
          <p:cNvSpPr>
            <a:spLocks noGrp="1"/>
          </p:cNvSpPr>
          <p:nvPr>
            <p:ph sz="half" idx="2"/>
          </p:nvPr>
        </p:nvSpPr>
        <p:spPr>
          <a:xfrm>
            <a:off x="920496" y="1526096"/>
            <a:ext cx="5181600" cy="4351338"/>
          </a:xfrm>
        </p:spPr>
        <p:txBody>
          <a:bodyPr/>
          <a:lstStyle/>
          <a:p>
            <a:pPr marL="0" indent="0">
              <a:buNone/>
            </a:pPr>
            <a:r>
              <a:rPr lang="en-GB" i="1" dirty="0"/>
              <a:t>TASK</a:t>
            </a:r>
          </a:p>
          <a:p>
            <a:pPr marL="514350" indent="-514350">
              <a:buAutoNum type="arabicPeriod"/>
            </a:pPr>
            <a:r>
              <a:rPr lang="en-GB" i="1" dirty="0"/>
              <a:t>Read the progression steps</a:t>
            </a:r>
          </a:p>
          <a:p>
            <a:pPr marL="514350" indent="-514350">
              <a:buAutoNum type="arabicPeriod"/>
            </a:pPr>
            <a:r>
              <a:rPr lang="en-GB" i="1" dirty="0"/>
              <a:t>Decide which order they should be in</a:t>
            </a:r>
          </a:p>
          <a:p>
            <a:pPr marL="514350" indent="-514350">
              <a:buAutoNum type="arabicPeriod"/>
            </a:pPr>
            <a:r>
              <a:rPr lang="en-GB" i="1" dirty="0"/>
              <a:t>To which ‘What Matters’ do they belong?</a:t>
            </a:r>
            <a:endParaRPr lang="cy-GB" i="1" dirty="0"/>
          </a:p>
        </p:txBody>
      </p:sp>
    </p:spTree>
    <p:extLst>
      <p:ext uri="{BB962C8B-B14F-4D97-AF65-F5344CB8AC3E}">
        <p14:creationId xmlns:p14="http://schemas.microsoft.com/office/powerpoint/2010/main" val="701972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26165CC-72A8-D730-66C8-9DD273F998B7}"/>
              </a:ext>
            </a:extLst>
          </p:cNvPr>
          <p:cNvSpPr>
            <a:spLocks noGrp="1"/>
          </p:cNvSpPr>
          <p:nvPr>
            <p:ph type="title"/>
          </p:nvPr>
        </p:nvSpPr>
        <p:spPr>
          <a:xfrm>
            <a:off x="1126881" y="-412636"/>
            <a:ext cx="7636119" cy="1325563"/>
          </a:xfrm>
        </p:spPr>
        <p:txBody>
          <a:bodyPr>
            <a:normAutofit/>
          </a:bodyPr>
          <a:lstStyle/>
          <a:p>
            <a:br>
              <a:rPr lang="en-GB" dirty="0"/>
            </a:br>
            <a:r>
              <a:rPr lang="en-GB" dirty="0"/>
              <a:t>Models of progression in H&amp;WB</a:t>
            </a:r>
            <a:endParaRPr lang="cy-GB" dirty="0"/>
          </a:p>
        </p:txBody>
      </p:sp>
      <p:sp>
        <p:nvSpPr>
          <p:cNvPr id="4" name="Dalfan Cynnwys 3">
            <a:extLst>
              <a:ext uri="{FF2B5EF4-FFF2-40B4-BE49-F238E27FC236}">
                <a16:creationId xmlns:a16="http://schemas.microsoft.com/office/drawing/2014/main" id="{8442671E-8A8D-A93A-1552-70E4E2B597A4}"/>
              </a:ext>
            </a:extLst>
          </p:cNvPr>
          <p:cNvSpPr>
            <a:spLocks noGrp="1"/>
          </p:cNvSpPr>
          <p:nvPr>
            <p:ph sz="half" idx="2"/>
          </p:nvPr>
        </p:nvSpPr>
        <p:spPr>
          <a:xfrm>
            <a:off x="722436" y="1271578"/>
            <a:ext cx="5181600" cy="4351338"/>
          </a:xfrm>
        </p:spPr>
        <p:txBody>
          <a:bodyPr/>
          <a:lstStyle/>
          <a:p>
            <a:r>
              <a:rPr lang="en-US" i="1" dirty="0">
                <a:cs typeface="Calibri"/>
              </a:rPr>
              <a:t>Becoming more self-regulated</a:t>
            </a:r>
          </a:p>
          <a:p>
            <a:r>
              <a:rPr lang="en-US" i="1" dirty="0">
                <a:cs typeface="Calibri"/>
              </a:rPr>
              <a:t>Becoming more socially responsible</a:t>
            </a:r>
          </a:p>
          <a:p>
            <a:r>
              <a:rPr lang="en-US" i="1" dirty="0">
                <a:cs typeface="Calibri"/>
              </a:rPr>
              <a:t>Sophistication of knowledge and skills</a:t>
            </a:r>
          </a:p>
          <a:p>
            <a:r>
              <a:rPr lang="en-US" i="1" dirty="0">
                <a:cs typeface="Calibri"/>
              </a:rPr>
              <a:t>Developmental growth</a:t>
            </a:r>
          </a:p>
          <a:p>
            <a:pPr marL="0" indent="0">
              <a:buNone/>
            </a:pPr>
            <a:endParaRPr lang="cy-GB" dirty="0"/>
          </a:p>
        </p:txBody>
      </p:sp>
      <p:sp>
        <p:nvSpPr>
          <p:cNvPr id="6" name="Blwch Testun 5">
            <a:extLst>
              <a:ext uri="{FF2B5EF4-FFF2-40B4-BE49-F238E27FC236}">
                <a16:creationId xmlns:a16="http://schemas.microsoft.com/office/drawing/2014/main" id="{C6B4385C-7A0A-0377-6449-E2790588B81B}"/>
              </a:ext>
            </a:extLst>
          </p:cNvPr>
          <p:cNvSpPr txBox="1"/>
          <p:nvPr/>
        </p:nvSpPr>
        <p:spPr>
          <a:xfrm>
            <a:off x="3313236" y="4976585"/>
            <a:ext cx="7354764" cy="646331"/>
          </a:xfrm>
          <a:prstGeom prst="rect">
            <a:avLst/>
          </a:prstGeom>
          <a:noFill/>
        </p:spPr>
        <p:txBody>
          <a:bodyPr wrap="square">
            <a:spAutoFit/>
          </a:bodyPr>
          <a:lstStyle/>
          <a:p>
            <a:r>
              <a:rPr lang="cy-GB">
                <a:hlinkClick r:id="rId3"/>
              </a:rPr>
              <a:t>https://hwb.gov.wales/curriculum-for-wales/health-and-well-being/statements-of-what-matters/</a:t>
            </a:r>
            <a:r>
              <a:rPr lang="cy-GB"/>
              <a:t> </a:t>
            </a:r>
          </a:p>
        </p:txBody>
      </p:sp>
    </p:spTree>
    <p:extLst>
      <p:ext uri="{BB962C8B-B14F-4D97-AF65-F5344CB8AC3E}">
        <p14:creationId xmlns:p14="http://schemas.microsoft.com/office/powerpoint/2010/main" val="1039607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CDA78E9D-0A70-981C-CEA3-0845E99797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985" b="2"/>
          <a:stretch/>
        </p:blipFill>
        <p:spPr bwMode="auto">
          <a:xfrm>
            <a:off x="0" y="1282"/>
            <a:ext cx="1219200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3627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4C710-8B07-AE53-5F31-B51455E81E57}"/>
              </a:ext>
            </a:extLst>
          </p:cNvPr>
          <p:cNvSpPr>
            <a:spLocks noGrp="1"/>
          </p:cNvSpPr>
          <p:nvPr>
            <p:ph type="title"/>
          </p:nvPr>
        </p:nvSpPr>
        <p:spPr>
          <a:xfrm>
            <a:off x="838200" y="-183515"/>
            <a:ext cx="10515600" cy="1325563"/>
          </a:xfrm>
        </p:spPr>
        <p:txBody>
          <a:bodyPr/>
          <a:lstStyle/>
          <a:p>
            <a:r>
              <a:rPr lang="en-US" b="1" dirty="0">
                <a:solidFill>
                  <a:schemeClr val="bg1"/>
                </a:solidFill>
              </a:rPr>
              <a:t>Progression steps </a:t>
            </a:r>
          </a:p>
        </p:txBody>
      </p:sp>
      <p:sp>
        <p:nvSpPr>
          <p:cNvPr id="3" name="Content Placeholder 2">
            <a:extLst>
              <a:ext uri="{FF2B5EF4-FFF2-40B4-BE49-F238E27FC236}">
                <a16:creationId xmlns:a16="http://schemas.microsoft.com/office/drawing/2014/main" id="{C9958D68-E7D8-C0E0-7719-03B215251F63}"/>
              </a:ext>
            </a:extLst>
          </p:cNvPr>
          <p:cNvSpPr>
            <a:spLocks noGrp="1"/>
          </p:cNvSpPr>
          <p:nvPr>
            <p:ph idx="1"/>
          </p:nvPr>
        </p:nvSpPr>
        <p:spPr>
          <a:xfrm>
            <a:off x="838200" y="1142048"/>
            <a:ext cx="10515600" cy="5034915"/>
          </a:xfrm>
        </p:spPr>
        <p:txBody>
          <a:bodyPr>
            <a:normAutofit/>
          </a:bodyPr>
          <a:lstStyle/>
          <a:p>
            <a:r>
              <a:rPr lang="en-US" dirty="0"/>
              <a:t>A progressive curriculum and didn’t want ages initially but WG said had to </a:t>
            </a:r>
          </a:p>
          <a:p>
            <a:r>
              <a:rPr lang="en-US" dirty="0"/>
              <a:t>1 – working towards 5years</a:t>
            </a:r>
          </a:p>
          <a:p>
            <a:r>
              <a:rPr lang="en-US" dirty="0"/>
              <a:t>2 ----8years</a:t>
            </a:r>
          </a:p>
          <a:p>
            <a:r>
              <a:rPr lang="en-US" dirty="0"/>
              <a:t>3----11years</a:t>
            </a:r>
          </a:p>
          <a:p>
            <a:r>
              <a:rPr lang="en-US" dirty="0"/>
              <a:t>4----13years</a:t>
            </a:r>
          </a:p>
          <a:p>
            <a:r>
              <a:rPr lang="en-US" dirty="0"/>
              <a:t>5-----16years</a:t>
            </a:r>
          </a:p>
          <a:p>
            <a:r>
              <a:rPr lang="en-US" dirty="0"/>
              <a:t>Funded non maintained nursery settings have own curriculum</a:t>
            </a:r>
          </a:p>
          <a:p>
            <a:r>
              <a:rPr lang="en-US" dirty="0"/>
              <a:t>Revisiting and building on learning- (Bruner)</a:t>
            </a:r>
          </a:p>
        </p:txBody>
      </p:sp>
    </p:spTree>
    <p:extLst>
      <p:ext uri="{BB962C8B-B14F-4D97-AF65-F5344CB8AC3E}">
        <p14:creationId xmlns:p14="http://schemas.microsoft.com/office/powerpoint/2010/main" val="3796305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0036" y="-159311"/>
            <a:ext cx="10515600" cy="1325563"/>
          </a:xfrm>
        </p:spPr>
        <p:txBody>
          <a:bodyPr/>
          <a:lstStyle/>
          <a:p>
            <a:pPr algn="l"/>
            <a:r>
              <a:rPr lang="en-GB" b="1" dirty="0">
                <a:solidFill>
                  <a:schemeClr val="bg1"/>
                </a:solidFill>
              </a:rPr>
              <a:t>More Questions? </a:t>
            </a:r>
          </a:p>
        </p:txBody>
      </p:sp>
      <p:sp>
        <p:nvSpPr>
          <p:cNvPr id="4" name="Content Placeholder 3"/>
          <p:cNvSpPr>
            <a:spLocks noGrp="1"/>
          </p:cNvSpPr>
          <p:nvPr>
            <p:ph idx="1"/>
          </p:nvPr>
        </p:nvSpPr>
        <p:spPr>
          <a:xfrm>
            <a:off x="600456" y="1423289"/>
            <a:ext cx="10515600" cy="4351338"/>
          </a:xfrm>
        </p:spPr>
        <p:txBody>
          <a:bodyPr/>
          <a:lstStyle/>
          <a:p>
            <a:r>
              <a:rPr lang="en-US" dirty="0"/>
              <a:t>Consider how this approach to the curriculum influences your problem?</a:t>
            </a:r>
          </a:p>
          <a:p>
            <a:endParaRPr lang="en-US" dirty="0"/>
          </a:p>
          <a:p>
            <a:r>
              <a:rPr lang="en-US" dirty="0"/>
              <a:t>What sorts of activities can you build/design for children to engage in at </a:t>
            </a:r>
            <a:r>
              <a:rPr lang="en-US" dirty="0" err="1"/>
              <a:t>Cynefin</a:t>
            </a:r>
            <a:r>
              <a:rPr lang="en-US" dirty="0"/>
              <a:t> grounds?</a:t>
            </a:r>
          </a:p>
          <a:p>
            <a:endParaRPr lang="en-US" dirty="0"/>
          </a:p>
          <a:p>
            <a:r>
              <a:rPr lang="en-US" dirty="0"/>
              <a:t>How will learners progress in your grounds?</a:t>
            </a:r>
          </a:p>
          <a:p>
            <a:endParaRPr lang="en-US" dirty="0"/>
          </a:p>
          <a:p>
            <a:r>
              <a:rPr lang="en-US" dirty="0"/>
              <a:t>What do you need to find out now?</a:t>
            </a:r>
          </a:p>
        </p:txBody>
      </p:sp>
    </p:spTree>
    <p:extLst>
      <p:ext uri="{BB962C8B-B14F-4D97-AF65-F5344CB8AC3E}">
        <p14:creationId xmlns:p14="http://schemas.microsoft.com/office/powerpoint/2010/main" val="3423374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4271</TotalTime>
  <Words>2307</Words>
  <Application>Microsoft Macintosh PowerPoint</Application>
  <PresentationFormat>Widescreen</PresentationFormat>
  <Paragraphs>167</Paragraphs>
  <Slides>27</Slides>
  <Notes>18</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27</vt:i4>
      </vt:variant>
    </vt:vector>
  </HeadingPairs>
  <TitlesOfParts>
    <vt:vector size="36" baseType="lpstr">
      <vt:lpstr>Arial</vt:lpstr>
      <vt:lpstr>Calibri</vt:lpstr>
      <vt:lpstr>Calibri Light</vt:lpstr>
      <vt:lpstr>Museo Sans 100</vt:lpstr>
      <vt:lpstr>Rockwell</vt:lpstr>
      <vt:lpstr>Segoe UI</vt:lpstr>
      <vt:lpstr>Office Theme</vt:lpstr>
      <vt:lpstr>Custom Design</vt:lpstr>
      <vt:lpstr>1_Custom Design</vt:lpstr>
      <vt:lpstr> Curriculum for Wales- health and well being </vt:lpstr>
      <vt:lpstr>RECAP…..</vt:lpstr>
      <vt:lpstr>Aims</vt:lpstr>
      <vt:lpstr>Cyn cychwyn … Before starting …</vt:lpstr>
      <vt:lpstr> Building on strengths</vt:lpstr>
      <vt:lpstr>The development of the new curriculum</vt:lpstr>
      <vt:lpstr>PowerPoint Presentation</vt:lpstr>
      <vt:lpstr> Overview of curriculum</vt:lpstr>
      <vt:lpstr>PowerPoint Presentation</vt:lpstr>
      <vt:lpstr>Professor Donaldson video- Your comments? </vt:lpstr>
      <vt:lpstr>PowerPoint Presentation</vt:lpstr>
      <vt:lpstr>The four purposes </vt:lpstr>
      <vt:lpstr>PowerPoint Presentation</vt:lpstr>
      <vt:lpstr>CfW is a rights based curriculum</vt:lpstr>
      <vt:lpstr> Consider</vt:lpstr>
      <vt:lpstr>WM 1:   Developing physical health and well-being has lifelong benefits.   </vt:lpstr>
      <vt:lpstr>WM 2:   How we process and respond to our experiences affects our mental health and emotional well-being. </vt:lpstr>
      <vt:lpstr>WM 3:   Our decision-making impacts on the quality of our lives and the lives of others.  </vt:lpstr>
      <vt:lpstr>WM 4:   How we engage with different social influences shapes who we are and our health and well-being.     </vt:lpstr>
      <vt:lpstr>WM 5:  Healthy relationships are fundamental to our sense of belonging and well-being.      </vt:lpstr>
      <vt:lpstr> Health and Well-being AoLE</vt:lpstr>
      <vt:lpstr>PowerPoint Presentation</vt:lpstr>
      <vt:lpstr> Progression steps  </vt:lpstr>
      <vt:lpstr> Models of progression in H&amp;WB</vt:lpstr>
      <vt:lpstr>PowerPoint Presentation</vt:lpstr>
      <vt:lpstr>Progression steps </vt:lpstr>
      <vt:lpstr>More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Heddwen Davies</cp:lastModifiedBy>
  <cp:revision>64</cp:revision>
  <dcterms:created xsi:type="dcterms:W3CDTF">2019-09-12T10:20:23Z</dcterms:created>
  <dcterms:modified xsi:type="dcterms:W3CDTF">2023-10-03T19:50:14Z</dcterms:modified>
</cp:coreProperties>
</file>