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0" r:id="rId7"/>
    <p:sldId id="261" r:id="rId8"/>
    <p:sldId id="262" r:id="rId9"/>
    <p:sldId id="267" r:id="rId10"/>
    <p:sldId id="263" r:id="rId11"/>
    <p:sldId id="264" r:id="rId12"/>
    <p:sldId id="265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574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924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11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290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745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7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171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636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943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805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459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A4266A-C20E-4F71-93E6-9FC333A7EA93}" type="datetimeFigureOut">
              <a:rPr lang="en-GB" smtClean="0"/>
              <a:t>21/10/2015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B875C8-6BC5-40C5-948B-D4A6A10EE2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432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Indicators of Examination Outcomes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Professor Matt Henn </a:t>
            </a:r>
          </a:p>
          <a:p>
            <a:r>
              <a:rPr lang="en-GB" dirty="0" smtClean="0"/>
              <a:t>(Nottingham Trent University),</a:t>
            </a:r>
          </a:p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(UWTSD)</a:t>
            </a:r>
          </a:p>
        </p:txBody>
      </p:sp>
    </p:spTree>
    <p:extLst>
      <p:ext uri="{BB962C8B-B14F-4D97-AF65-F5344CB8AC3E}">
        <p14:creationId xmlns:p14="http://schemas.microsoft.com/office/powerpoint/2010/main" val="2711747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</a:t>
            </a:r>
            <a:r>
              <a:rPr lang="en-GB" dirty="0" smtClean="0"/>
              <a:t>ork undertaken by Matt Henn at Nottingham Trent University using one year’s set of examiners comments from viva </a:t>
            </a:r>
            <a:r>
              <a:rPr lang="en-GB" dirty="0" err="1" smtClean="0"/>
              <a:t>voces</a:t>
            </a:r>
            <a:endParaRPr lang="en-GB" dirty="0" smtClean="0"/>
          </a:p>
          <a:p>
            <a:r>
              <a:rPr lang="en-GB" dirty="0"/>
              <a:t>A</a:t>
            </a:r>
            <a:r>
              <a:rPr lang="en-GB" dirty="0" smtClean="0"/>
              <a:t>pproximately 80 students across disciplines</a:t>
            </a:r>
          </a:p>
          <a:p>
            <a:r>
              <a:rPr lang="en-GB" dirty="0" smtClean="0"/>
              <a:t>Intended to investigate consistency</a:t>
            </a:r>
          </a:p>
          <a:p>
            <a:r>
              <a:rPr lang="en-GB" dirty="0" smtClean="0"/>
              <a:t>Used for QAA review of PGR provision</a:t>
            </a:r>
          </a:p>
          <a:p>
            <a:r>
              <a:rPr lang="en-GB" dirty="0" smtClean="0"/>
              <a:t>Used for academic staff research supervisory training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4992" y="161159"/>
            <a:ext cx="1179609" cy="1179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593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What Data is Presented?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Analysis of forms providing guidance to students in those cases where further amendments are set as conditions of award</a:t>
            </a:r>
          </a:p>
          <a:p>
            <a:r>
              <a:rPr lang="en-GB" dirty="0" smtClean="0"/>
              <a:t>Analyses of the examiners’ comments and conditions required of candidates following viva</a:t>
            </a:r>
          </a:p>
          <a:p>
            <a:r>
              <a:rPr lang="en-GB" dirty="0" smtClean="0"/>
              <a:t>Organised under the relevant outcomes headings. </a:t>
            </a:r>
          </a:p>
          <a:p>
            <a:r>
              <a:rPr lang="en-GB" dirty="0" smtClean="0"/>
              <a:t>General conclusion?</a:t>
            </a:r>
          </a:p>
          <a:p>
            <a:pPr lvl="1"/>
            <a:r>
              <a:rPr lang="en-GB" dirty="0"/>
              <a:t>B</a:t>
            </a:r>
            <a:r>
              <a:rPr lang="en-GB" dirty="0" smtClean="0"/>
              <a:t>roadly consistent approach to recommendations by examining teams</a:t>
            </a:r>
          </a:p>
          <a:p>
            <a:pPr lvl="1"/>
            <a:r>
              <a:rPr lang="en-GB" dirty="0" smtClean="0"/>
              <a:t>Consistent within and across faculties/colleges</a:t>
            </a:r>
            <a:endParaRPr lang="en-GB" dirty="0"/>
          </a:p>
        </p:txBody>
      </p:sp>
      <p:pic>
        <p:nvPicPr>
          <p:cNvPr id="2050" name="Picture 2" descr="http://www.skills.archwayconsultants.co.uk/SBP/images/sherloc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079" y="41275"/>
            <a:ext cx="1299492" cy="129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056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Similarities, Differences in </a:t>
            </a:r>
            <a:r>
              <a:rPr lang="en-GB" dirty="0" err="1" smtClean="0"/>
              <a:t>Regs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Minor amendments – basically identical rules to UWTSD </a:t>
            </a:r>
          </a:p>
          <a:p>
            <a:pPr lvl="1"/>
            <a:r>
              <a:rPr lang="en-GB" dirty="0" smtClean="0"/>
              <a:t>3 months to complete (full time)</a:t>
            </a:r>
          </a:p>
          <a:p>
            <a:r>
              <a:rPr lang="en-GB" dirty="0" smtClean="0"/>
              <a:t>Substantive amendments – not in UWTSD </a:t>
            </a:r>
            <a:r>
              <a:rPr lang="en-GB" dirty="0" err="1" smtClean="0"/>
              <a:t>regs</a:t>
            </a:r>
            <a:r>
              <a:rPr lang="en-GB" dirty="0" smtClean="0"/>
              <a:t> (halfway house between minor and resubmit)</a:t>
            </a:r>
          </a:p>
          <a:p>
            <a:pPr lvl="1"/>
            <a:r>
              <a:rPr lang="en-GB" dirty="0" smtClean="0"/>
              <a:t>6 months to complete (full time)</a:t>
            </a:r>
          </a:p>
          <a:p>
            <a:r>
              <a:rPr lang="en-GB" dirty="0" smtClean="0"/>
              <a:t>Resubmit for PhD – identical to UWTSD</a:t>
            </a:r>
          </a:p>
          <a:p>
            <a:pPr lvl="1"/>
            <a:r>
              <a:rPr lang="en-GB" dirty="0" smtClean="0"/>
              <a:t>12 months to complete (full time)</a:t>
            </a:r>
          </a:p>
          <a:p>
            <a:r>
              <a:rPr lang="en-GB" dirty="0" smtClean="0"/>
              <a:t>Resubmit for MPhil – not included as it didn’t occur in the sample period</a:t>
            </a:r>
            <a:endParaRPr lang="en-GB" dirty="0"/>
          </a:p>
        </p:txBody>
      </p:sp>
      <p:sp>
        <p:nvSpPr>
          <p:cNvPr id="4" name="AutoShape 2" descr="Image result for clipart mos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44" name="Picture 4" descr="http://sr.photos2.fotosearch.com/bthumb/CSP/CSP992/k1465849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4036" y="43673"/>
            <a:ext cx="1028865" cy="123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0472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Examiner Comments with “Award PhD Subject To Minor Amendments”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Typically, candidates were set only a small number of conditions from those </a:t>
            </a:r>
            <a:r>
              <a:rPr lang="en-GB" dirty="0" smtClean="0"/>
              <a:t>listed, </a:t>
            </a:r>
            <a:r>
              <a:rPr lang="en-GB" dirty="0"/>
              <a:t>consistent with the permitted period for submission of amendments</a:t>
            </a:r>
          </a:p>
        </p:txBody>
      </p:sp>
    </p:spTree>
    <p:extLst>
      <p:ext uri="{BB962C8B-B14F-4D97-AF65-F5344CB8AC3E}">
        <p14:creationId xmlns:p14="http://schemas.microsoft.com/office/powerpoint/2010/main" val="4229468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Minor Amendments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Change title </a:t>
            </a:r>
            <a:endParaRPr lang="en-GB" dirty="0" smtClean="0"/>
          </a:p>
          <a:p>
            <a:pPr lvl="0"/>
            <a:r>
              <a:rPr lang="en-GB" dirty="0" smtClean="0"/>
              <a:t>Reword </a:t>
            </a:r>
            <a:r>
              <a:rPr lang="en-GB" dirty="0"/>
              <a:t>abstract (e.g. to cover contribution to knowledge/ add sample size) </a:t>
            </a:r>
          </a:p>
          <a:p>
            <a:pPr lvl="0"/>
            <a:r>
              <a:rPr lang="en-GB" dirty="0"/>
              <a:t>Summaries necessary for end of each chapter </a:t>
            </a:r>
          </a:p>
          <a:p>
            <a:pPr lvl="0"/>
            <a:r>
              <a:rPr lang="en-GB" dirty="0"/>
              <a:t>Address inconsistencies in use of “I” and “We” </a:t>
            </a:r>
          </a:p>
          <a:p>
            <a:pPr lvl="0"/>
            <a:r>
              <a:rPr lang="en-GB" dirty="0" smtClean="0"/>
              <a:t>Reword </a:t>
            </a:r>
            <a:r>
              <a:rPr lang="en-GB" dirty="0"/>
              <a:t>aims and objectives </a:t>
            </a:r>
          </a:p>
          <a:p>
            <a:pPr lvl="0"/>
            <a:r>
              <a:rPr lang="en-GB" dirty="0"/>
              <a:t>Divide large chapter into several chapters </a:t>
            </a:r>
          </a:p>
          <a:p>
            <a:pPr lvl="0"/>
            <a:r>
              <a:rPr lang="en-GB" dirty="0"/>
              <a:t>Strengthen </a:t>
            </a:r>
            <a:r>
              <a:rPr lang="en-GB" dirty="0" smtClean="0"/>
              <a:t>aspect(s) </a:t>
            </a:r>
            <a:r>
              <a:rPr lang="en-GB" dirty="0"/>
              <a:t>of argument in an identified chapter </a:t>
            </a:r>
          </a:p>
          <a:p>
            <a:pPr lvl="0"/>
            <a:r>
              <a:rPr lang="en-GB" dirty="0"/>
              <a:t>Reorganise discussion in an identified chapter </a:t>
            </a:r>
          </a:p>
          <a:p>
            <a:pPr lvl="0"/>
            <a:r>
              <a:rPr lang="en-GB" dirty="0"/>
              <a:t>Greater critical evaluation of selected aspects of the literature </a:t>
            </a:r>
          </a:p>
          <a:p>
            <a:pPr lvl="0"/>
            <a:r>
              <a:rPr lang="en-GB" dirty="0"/>
              <a:t>Clarify lack of recent papers used in the discussion </a:t>
            </a:r>
          </a:p>
        </p:txBody>
      </p:sp>
      <p:pic>
        <p:nvPicPr>
          <p:cNvPr id="7170" name="Picture 2" descr="http://www.skills.archwayconsultants.co.uk/SBP/images/lift_of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3337"/>
            <a:ext cx="1066799" cy="161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125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Minor Amendments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dirty="0"/>
              <a:t>Qualify small aspects of the </a:t>
            </a:r>
            <a:r>
              <a:rPr lang="en-GB" dirty="0" smtClean="0"/>
              <a:t>discussion</a:t>
            </a:r>
            <a:endParaRPr lang="en-GB" dirty="0"/>
          </a:p>
          <a:p>
            <a:pPr lvl="0"/>
            <a:r>
              <a:rPr lang="en-GB" dirty="0"/>
              <a:t>Deeper explanation of some identified </a:t>
            </a:r>
            <a:r>
              <a:rPr lang="en-GB" dirty="0" smtClean="0"/>
              <a:t>results</a:t>
            </a:r>
            <a:endParaRPr lang="en-GB" dirty="0"/>
          </a:p>
          <a:p>
            <a:pPr lvl="0"/>
            <a:r>
              <a:rPr lang="en-GB" dirty="0"/>
              <a:t>Omitted, but already collected and available data to be included in </a:t>
            </a:r>
            <a:r>
              <a:rPr lang="en-GB" dirty="0" smtClean="0"/>
              <a:t>thesis</a:t>
            </a:r>
            <a:endParaRPr lang="en-GB" dirty="0"/>
          </a:p>
          <a:p>
            <a:pPr lvl="0"/>
            <a:r>
              <a:rPr lang="en-GB" dirty="0" smtClean="0"/>
              <a:t>Reformat </a:t>
            </a:r>
            <a:r>
              <a:rPr lang="en-GB" dirty="0"/>
              <a:t>diagrams and tables / reduce tables and peripheral </a:t>
            </a:r>
            <a:r>
              <a:rPr lang="en-GB" dirty="0" smtClean="0"/>
              <a:t>findings</a:t>
            </a:r>
            <a:endParaRPr lang="en-GB" dirty="0"/>
          </a:p>
          <a:p>
            <a:pPr lvl="0"/>
            <a:r>
              <a:rPr lang="en-GB" dirty="0"/>
              <a:t>Add appendices to two chapters explaining a particular issue or method (e.g. derivation of equations - minor </a:t>
            </a:r>
            <a:r>
              <a:rPr lang="en-GB" dirty="0" smtClean="0"/>
              <a:t>amendment)</a:t>
            </a:r>
            <a:endParaRPr lang="en-GB" dirty="0"/>
          </a:p>
          <a:p>
            <a:pPr lvl="0"/>
            <a:r>
              <a:rPr lang="en-GB" dirty="0"/>
              <a:t>Minor </a:t>
            </a:r>
            <a:r>
              <a:rPr lang="en-GB" dirty="0" smtClean="0"/>
              <a:t>amendments </a:t>
            </a:r>
            <a:r>
              <a:rPr lang="en-GB" dirty="0"/>
              <a:t>such as </a:t>
            </a:r>
            <a:r>
              <a:rPr lang="en-GB" i="1" dirty="0"/>
              <a:t>Acknowledgments </a:t>
            </a:r>
            <a:r>
              <a:rPr lang="en-GB" dirty="0" smtClean="0"/>
              <a:t>section</a:t>
            </a:r>
            <a:endParaRPr lang="en-GB" dirty="0"/>
          </a:p>
        </p:txBody>
      </p:sp>
      <p:pic>
        <p:nvPicPr>
          <p:cNvPr id="4" name="Picture 2" descr="http://www.skills.archwayconsultants.co.uk/SBP/images/lift_of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3337"/>
            <a:ext cx="1066799" cy="161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3316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Minor Amendments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 smtClean="0"/>
              <a:t>Soften tone to minimise impression that candidate is dismissive of a particular approach</a:t>
            </a:r>
          </a:p>
          <a:p>
            <a:pPr lvl="0"/>
            <a:r>
              <a:rPr lang="en-GB" dirty="0" smtClean="0"/>
              <a:t>Re-fashion conclusion in light of new aims and objectives</a:t>
            </a:r>
          </a:p>
          <a:p>
            <a:pPr lvl="0"/>
            <a:r>
              <a:rPr lang="en-GB" dirty="0" smtClean="0"/>
              <a:t>Highlight potential future work</a:t>
            </a:r>
          </a:p>
          <a:p>
            <a:pPr lvl="0"/>
            <a:r>
              <a:rPr lang="en-GB" dirty="0" smtClean="0"/>
              <a:t>Provide list of conferences attended</a:t>
            </a:r>
          </a:p>
          <a:p>
            <a:pPr lvl="0"/>
            <a:r>
              <a:rPr lang="en-GB" dirty="0" smtClean="0"/>
              <a:t>Check references in main to ensure they match those in the main reference list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Conduct thorough proof-read and correction of grammatical and typographical errors</a:t>
            </a:r>
          </a:p>
        </p:txBody>
      </p:sp>
      <p:pic>
        <p:nvPicPr>
          <p:cNvPr id="4" name="Picture 2" descr="http://www.skills.archwayconsultants.co.uk/SBP/images/lift_of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33337"/>
            <a:ext cx="1066799" cy="1619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6160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Examiner Comments with “Resubmit for PhD”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Typically, candidates were set a significant number of conditions from those </a:t>
            </a:r>
            <a:r>
              <a:rPr lang="en-GB" dirty="0" smtClean="0"/>
              <a:t>listed, </a:t>
            </a:r>
            <a:r>
              <a:rPr lang="en-GB" dirty="0"/>
              <a:t>consistent with the permitted period for submission of amendments</a:t>
            </a:r>
          </a:p>
        </p:txBody>
      </p:sp>
    </p:spTree>
    <p:extLst>
      <p:ext uri="{BB962C8B-B14F-4D97-AF65-F5344CB8AC3E}">
        <p14:creationId xmlns:p14="http://schemas.microsoft.com/office/powerpoint/2010/main" val="120282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/>
              <a:t>Statement of originality is only tentative (and needs to be addressed more fully) </a:t>
            </a:r>
          </a:p>
          <a:p>
            <a:pPr lvl="0"/>
            <a:r>
              <a:rPr lang="en-GB" dirty="0"/>
              <a:t>Significant </a:t>
            </a:r>
            <a:r>
              <a:rPr lang="en-GB" dirty="0" smtClean="0"/>
              <a:t>reorganisation </a:t>
            </a:r>
            <a:r>
              <a:rPr lang="en-GB" dirty="0"/>
              <a:t>of material required </a:t>
            </a:r>
            <a:r>
              <a:rPr lang="en-GB" dirty="0" smtClean="0"/>
              <a:t>throughout/ </a:t>
            </a:r>
            <a:r>
              <a:rPr lang="en-GB" dirty="0"/>
              <a:t>restructure </a:t>
            </a:r>
            <a:r>
              <a:rPr lang="en-GB" dirty="0" smtClean="0"/>
              <a:t>thesis/ </a:t>
            </a:r>
            <a:r>
              <a:rPr lang="en-GB" dirty="0"/>
              <a:t>major </a:t>
            </a:r>
            <a:r>
              <a:rPr lang="en-GB" dirty="0" smtClean="0"/>
              <a:t>rethinking </a:t>
            </a:r>
            <a:r>
              <a:rPr lang="en-GB" dirty="0"/>
              <a:t>and </a:t>
            </a:r>
            <a:r>
              <a:rPr lang="en-GB" dirty="0" smtClean="0"/>
              <a:t>reorganisation </a:t>
            </a:r>
            <a:r>
              <a:rPr lang="en-GB" dirty="0"/>
              <a:t>of the literature review </a:t>
            </a:r>
          </a:p>
          <a:p>
            <a:pPr lvl="0"/>
            <a:r>
              <a:rPr lang="en-GB" dirty="0"/>
              <a:t>Major </a:t>
            </a:r>
            <a:r>
              <a:rPr lang="en-GB" dirty="0" smtClean="0"/>
              <a:t>rewrite </a:t>
            </a:r>
            <a:r>
              <a:rPr lang="en-GB" dirty="0"/>
              <a:t>of two early chapters (including literature review)/ </a:t>
            </a:r>
            <a:r>
              <a:rPr lang="en-GB" dirty="0"/>
              <a:t>r</a:t>
            </a:r>
            <a:r>
              <a:rPr lang="en-GB" dirty="0" smtClean="0"/>
              <a:t>ewrite </a:t>
            </a:r>
            <a:r>
              <a:rPr lang="en-GB" dirty="0"/>
              <a:t>and expand </a:t>
            </a:r>
            <a:r>
              <a:rPr lang="en-GB" dirty="0" smtClean="0"/>
              <a:t>conclusion/ </a:t>
            </a:r>
            <a:r>
              <a:rPr lang="en-GB" dirty="0"/>
              <a:t>include methodology </a:t>
            </a:r>
            <a:r>
              <a:rPr lang="en-GB" dirty="0" smtClean="0"/>
              <a:t>chapter</a:t>
            </a:r>
            <a:endParaRPr lang="en-GB" dirty="0"/>
          </a:p>
          <a:p>
            <a:pPr lvl="0"/>
            <a:r>
              <a:rPr lang="en-GB" dirty="0"/>
              <a:t>Introductions and conclusions required for each chapter </a:t>
            </a:r>
          </a:p>
          <a:p>
            <a:pPr lvl="0"/>
            <a:r>
              <a:rPr lang="en-GB" dirty="0"/>
              <a:t>Absence of </a:t>
            </a:r>
            <a:r>
              <a:rPr lang="en-GB" dirty="0" smtClean="0"/>
              <a:t>hypothesis</a:t>
            </a:r>
            <a:endParaRPr lang="en-GB" dirty="0"/>
          </a:p>
          <a:p>
            <a:pPr lvl="0"/>
            <a:r>
              <a:rPr lang="en-GB" dirty="0"/>
              <a:t>Number of misinterpretations of literature identified for reflection and amendment by </a:t>
            </a:r>
            <a:r>
              <a:rPr lang="en-GB" dirty="0" smtClean="0"/>
              <a:t>student</a:t>
            </a:r>
            <a:endParaRPr lang="en-GB" dirty="0"/>
          </a:p>
        </p:txBody>
      </p:sp>
      <p:pic>
        <p:nvPicPr>
          <p:cNvPr id="3074" name="Picture 2" descr="http://www.skills.archwayconsultants.co.uk/SBP/images/woo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16632"/>
            <a:ext cx="1230635" cy="125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850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Considerably more needed by way of synthesis of literature/ connections between key identified literatures and between key concepts require clarification/ clarify conceptual framework </a:t>
            </a:r>
          </a:p>
          <a:p>
            <a:pPr lvl="0"/>
            <a:r>
              <a:rPr lang="en-GB" dirty="0"/>
              <a:t>Relevance of key literature for the research study needs </a:t>
            </a:r>
            <a:r>
              <a:rPr lang="en-GB" dirty="0" smtClean="0"/>
              <a:t>clarification/ </a:t>
            </a:r>
            <a:r>
              <a:rPr lang="en-GB" dirty="0"/>
              <a:t>some of the literature identified as key is </a:t>
            </a:r>
            <a:r>
              <a:rPr lang="en-GB" dirty="0" smtClean="0"/>
              <a:t>out-dated/ </a:t>
            </a:r>
            <a:r>
              <a:rPr lang="en-GB" dirty="0"/>
              <a:t>over-reliance on a literature that is too narrow in scope </a:t>
            </a:r>
          </a:p>
          <a:p>
            <a:pPr lvl="0"/>
            <a:r>
              <a:rPr lang="en-GB" dirty="0"/>
              <a:t>A key theme is left underdeveloped </a:t>
            </a:r>
          </a:p>
          <a:p>
            <a:pPr lvl="0"/>
            <a:r>
              <a:rPr lang="en-GB" dirty="0"/>
              <a:t>Research endeavour is very inefficient </a:t>
            </a:r>
            <a:r>
              <a:rPr lang="en-GB" dirty="0" smtClean="0"/>
              <a:t>(e.g. 20 </a:t>
            </a:r>
            <a:r>
              <a:rPr lang="en-GB" dirty="0"/>
              <a:t>overseas interviews in 11 </a:t>
            </a:r>
            <a:r>
              <a:rPr lang="en-GB" dirty="0" smtClean="0"/>
              <a:t>trips) or weak </a:t>
            </a:r>
            <a:r>
              <a:rPr lang="en-GB" dirty="0"/>
              <a:t>(e.g. sample size very small</a:t>
            </a:r>
            <a:r>
              <a:rPr lang="en-GB" dirty="0" smtClean="0"/>
              <a:t>)</a:t>
            </a:r>
            <a:endParaRPr lang="en-GB" dirty="0"/>
          </a:p>
          <a:p>
            <a:pPr lvl="0"/>
            <a:r>
              <a:rPr lang="en-GB" dirty="0"/>
              <a:t>Some methodological matters not dealt with in sufficiently robust or sophisticated manner </a:t>
            </a:r>
          </a:p>
          <a:p>
            <a:pPr lvl="0"/>
            <a:r>
              <a:rPr lang="en-GB" dirty="0"/>
              <a:t>Insufficient justification for, and characterisation of, choice of research </a:t>
            </a:r>
            <a:r>
              <a:rPr lang="en-GB" dirty="0" smtClean="0"/>
              <a:t>design/ methods/ </a:t>
            </a:r>
            <a:r>
              <a:rPr lang="en-GB" dirty="0"/>
              <a:t>case </a:t>
            </a:r>
            <a:r>
              <a:rPr lang="en-GB" dirty="0" smtClean="0"/>
              <a:t>studies</a:t>
            </a:r>
            <a:endParaRPr lang="en-GB" dirty="0"/>
          </a:p>
        </p:txBody>
      </p:sp>
      <p:pic>
        <p:nvPicPr>
          <p:cNvPr id="5" name="Picture 2" descr="http://www.skills.archwayconsultants.co.uk/SBP/images/woo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16632"/>
            <a:ext cx="1230635" cy="125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113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Research methods issues – discussion not sufficiently accessible/ more detail required regarding implementation/ additional readings required </a:t>
            </a:r>
          </a:p>
          <a:p>
            <a:r>
              <a:rPr lang="en-GB" dirty="0" smtClean="0"/>
              <a:t>Analysis lacking in sufficient depth and rigour/ analyses need to be more systematic / data not fully exploited or inferences drawn-out </a:t>
            </a:r>
          </a:p>
          <a:p>
            <a:r>
              <a:rPr lang="en-GB" dirty="0" smtClean="0"/>
              <a:t>Greater engagement with theory in the analysis/ implications of theory and data need elaboration </a:t>
            </a:r>
          </a:p>
          <a:p>
            <a:r>
              <a:rPr lang="en-GB" dirty="0" smtClean="0"/>
              <a:t>Ensure claims follow from the data </a:t>
            </a:r>
          </a:p>
          <a:p>
            <a:r>
              <a:rPr lang="en-GB" dirty="0" smtClean="0"/>
              <a:t>Strengthen conclusions with greater emphasis given to the original contribution to knowledge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Conduct thorough proof-read and correction of referencing system as well as grammatical and typographical errors </a:t>
            </a:r>
          </a:p>
        </p:txBody>
      </p:sp>
      <p:pic>
        <p:nvPicPr>
          <p:cNvPr id="4" name="Picture 2" descr="http://www.skills.archwayconsultants.co.uk/SBP/images/wood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16632"/>
            <a:ext cx="1230635" cy="1252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5012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Examiner Comments with “Award PhD Subject </a:t>
            </a:r>
            <a:r>
              <a:rPr lang="en-GB" dirty="0"/>
              <a:t>T</a:t>
            </a:r>
            <a:r>
              <a:rPr lang="en-GB" dirty="0" smtClean="0"/>
              <a:t>o Substantive Amendments”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Typically, candidates were set a large number of conditions from those </a:t>
            </a:r>
            <a:r>
              <a:rPr lang="en-GB" dirty="0" smtClean="0"/>
              <a:t>listed, </a:t>
            </a:r>
            <a:r>
              <a:rPr lang="en-GB" dirty="0"/>
              <a:t>consistent with the permitted period for submission of amendments</a:t>
            </a:r>
          </a:p>
        </p:txBody>
      </p:sp>
    </p:spTree>
    <p:extLst>
      <p:ext uri="{BB962C8B-B14F-4D97-AF65-F5344CB8AC3E}">
        <p14:creationId xmlns:p14="http://schemas.microsoft.com/office/powerpoint/2010/main" val="270883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PhD Subject to Substantive Amendments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Not in UWTSD regulations</a:t>
            </a:r>
          </a:p>
          <a:p>
            <a:r>
              <a:rPr lang="en-GB" dirty="0" smtClean="0"/>
              <a:t>Most </a:t>
            </a:r>
            <a:r>
              <a:rPr lang="en-GB" dirty="0"/>
              <a:t>l</a:t>
            </a:r>
            <a:r>
              <a:rPr lang="en-GB" dirty="0" smtClean="0"/>
              <a:t>ikely these will fall for the most part into the “resubmit” category with 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424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Substantive Amendments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 smtClean="0"/>
              <a:t>Restructure </a:t>
            </a:r>
            <a:r>
              <a:rPr lang="en-GB" dirty="0"/>
              <a:t>the thesis in a series of identified ways (</a:t>
            </a:r>
            <a:r>
              <a:rPr lang="en-GB" dirty="0" smtClean="0"/>
              <a:t>e.g. collect </a:t>
            </a:r>
            <a:r>
              <a:rPr lang="en-GB" dirty="0"/>
              <a:t>findings in a single section, review quantify of data set in thesis) </a:t>
            </a:r>
          </a:p>
          <a:p>
            <a:pPr lvl="0"/>
            <a:r>
              <a:rPr lang="en-GB" dirty="0" smtClean="0"/>
              <a:t>Rewrite </a:t>
            </a:r>
            <a:r>
              <a:rPr lang="en-GB" dirty="0"/>
              <a:t>of introduction – more </a:t>
            </a:r>
            <a:r>
              <a:rPr lang="en-GB" dirty="0" smtClean="0"/>
              <a:t>signposting </a:t>
            </a:r>
            <a:r>
              <a:rPr lang="en-GB" dirty="0"/>
              <a:t>and clearer </a:t>
            </a:r>
            <a:r>
              <a:rPr lang="en-GB" dirty="0" smtClean="0"/>
              <a:t>focus</a:t>
            </a:r>
            <a:endParaRPr lang="en-GB" dirty="0"/>
          </a:p>
          <a:p>
            <a:pPr lvl="0"/>
            <a:r>
              <a:rPr lang="en-GB" dirty="0"/>
              <a:t>Expand introductory chapter and signpost conceptual framework, need for study, potential contribution to knowledge / Re-write chapter two and three in line with suggestions made by external </a:t>
            </a:r>
            <a:r>
              <a:rPr lang="en-GB" dirty="0" smtClean="0"/>
              <a:t>examiner</a:t>
            </a:r>
          </a:p>
          <a:p>
            <a:pPr lvl="0"/>
            <a:r>
              <a:rPr lang="en-GB" dirty="0" smtClean="0"/>
              <a:t>Refine </a:t>
            </a:r>
            <a:r>
              <a:rPr lang="en-GB" dirty="0"/>
              <a:t>the research question </a:t>
            </a:r>
          </a:p>
          <a:p>
            <a:pPr lvl="0"/>
            <a:r>
              <a:rPr lang="en-GB" dirty="0"/>
              <a:t>Amend claims </a:t>
            </a:r>
            <a:r>
              <a:rPr lang="en-GB" dirty="0" smtClean="0"/>
              <a:t>in re </a:t>
            </a:r>
            <a:r>
              <a:rPr lang="en-GB" dirty="0"/>
              <a:t>contribution to knowledge </a:t>
            </a:r>
          </a:p>
          <a:p>
            <a:pPr lvl="0"/>
            <a:r>
              <a:rPr lang="en-GB" dirty="0"/>
              <a:t>Extend discussion in literature review </a:t>
            </a:r>
            <a:r>
              <a:rPr lang="en-GB" dirty="0" smtClean="0"/>
              <a:t>chapter/ </a:t>
            </a:r>
            <a:r>
              <a:rPr lang="en-GB" dirty="0"/>
              <a:t>at times </a:t>
            </a:r>
            <a:r>
              <a:rPr lang="en-GB" dirty="0" smtClean="0"/>
              <a:t>overreliance </a:t>
            </a:r>
            <a:r>
              <a:rPr lang="en-GB" dirty="0"/>
              <a:t>on limited range of sources/ </a:t>
            </a:r>
            <a:r>
              <a:rPr lang="en-GB" dirty="0" smtClean="0"/>
              <a:t>overreliance </a:t>
            </a:r>
            <a:r>
              <a:rPr lang="en-GB" dirty="0"/>
              <a:t>on </a:t>
            </a:r>
            <a:r>
              <a:rPr lang="en-GB" dirty="0" smtClean="0"/>
              <a:t>websites</a:t>
            </a:r>
            <a:r>
              <a:rPr lang="en-GB" dirty="0"/>
              <a:t>/ greater reference to primary rather than secondary sources required </a:t>
            </a:r>
          </a:p>
          <a:p>
            <a:pPr lvl="0"/>
            <a:r>
              <a:rPr lang="en-GB" dirty="0"/>
              <a:t>More critical evaluation with literature </a:t>
            </a:r>
          </a:p>
          <a:p>
            <a:endParaRPr lang="en-GB" dirty="0"/>
          </a:p>
        </p:txBody>
      </p:sp>
      <p:pic>
        <p:nvPicPr>
          <p:cNvPr id="5122" name="Picture 2" descr="http://www.skills.archwayconsultants.co.uk/SBP/images/pictur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403" y="34925"/>
            <a:ext cx="1233834" cy="1233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161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Substantive Amendments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/>
              <a:t>Ensure consistency of philosophical grounding of thesis </a:t>
            </a:r>
          </a:p>
          <a:p>
            <a:pPr lvl="0"/>
            <a:r>
              <a:rPr lang="en-GB" dirty="0"/>
              <a:t>More sustained development of theoretical underpinnings </a:t>
            </a:r>
          </a:p>
          <a:p>
            <a:pPr lvl="0"/>
            <a:r>
              <a:rPr lang="en-GB" dirty="0"/>
              <a:t>Greater explanation of, and justification for, conceptual framework </a:t>
            </a:r>
          </a:p>
          <a:p>
            <a:pPr lvl="0"/>
            <a:r>
              <a:rPr lang="en-GB" dirty="0" smtClean="0"/>
              <a:t>Reinterpret </a:t>
            </a:r>
            <a:r>
              <a:rPr lang="en-GB" dirty="0"/>
              <a:t>some key (qualitative) findings </a:t>
            </a:r>
          </a:p>
          <a:p>
            <a:pPr lvl="0"/>
            <a:r>
              <a:rPr lang="en-GB" dirty="0"/>
              <a:t>Development of conclusions required (double length of concluding chapter), and more critical </a:t>
            </a:r>
            <a:r>
              <a:rPr lang="en-GB" dirty="0" smtClean="0"/>
              <a:t>reflection/ short </a:t>
            </a:r>
            <a:r>
              <a:rPr lang="en-GB" dirty="0"/>
              <a:t>concluding chapter required (5-10 pages) </a:t>
            </a:r>
          </a:p>
        </p:txBody>
      </p:sp>
      <p:pic>
        <p:nvPicPr>
          <p:cNvPr id="4" name="Picture 2" descr="http://www.skills.archwayconsultants.co.uk/SBP/images/pictur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403" y="34925"/>
            <a:ext cx="1233834" cy="1233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166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Substantive Amendments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dirty="0" smtClean="0"/>
              <a:t>Brief overview of the comparative method (3 - 5 pages) </a:t>
            </a:r>
          </a:p>
          <a:p>
            <a:pPr lvl="0"/>
            <a:r>
              <a:rPr lang="en-GB" dirty="0" smtClean="0"/>
              <a:t>Include a diagram for the conceptual framework </a:t>
            </a:r>
          </a:p>
          <a:p>
            <a:pPr lvl="0"/>
            <a:r>
              <a:rPr lang="en-GB" dirty="0" smtClean="0"/>
              <a:t>Synthesise findings – refer back to conceptual framework </a:t>
            </a:r>
          </a:p>
          <a:p>
            <a:pPr lvl="0"/>
            <a:r>
              <a:rPr lang="en-GB" dirty="0" smtClean="0"/>
              <a:t>Provide more detail regarding the process of data analysis </a:t>
            </a:r>
          </a:p>
          <a:p>
            <a:pPr lvl="0"/>
            <a:r>
              <a:rPr lang="en-GB" dirty="0" smtClean="0"/>
              <a:t>Inclusion of additional data (one candidate)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Correction of grammatical and typographical errors </a:t>
            </a:r>
          </a:p>
        </p:txBody>
      </p:sp>
      <p:pic>
        <p:nvPicPr>
          <p:cNvPr id="4" name="Picture 2" descr="http://www.skills.archwayconsultants.co.uk/SBP/images/pictur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2403" y="34925"/>
            <a:ext cx="1233834" cy="1233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75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Conclusion (UWTSD Context)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Minor amendments</a:t>
            </a:r>
          </a:p>
          <a:p>
            <a:pPr lvl="1"/>
            <a:r>
              <a:rPr lang="en-GB" dirty="0" smtClean="0"/>
              <a:t>Wording shows when minor</a:t>
            </a:r>
          </a:p>
          <a:p>
            <a:pPr lvl="1"/>
            <a:r>
              <a:rPr lang="en-GB" dirty="0" smtClean="0"/>
              <a:t>Volume of changes shows when minor</a:t>
            </a:r>
          </a:p>
          <a:p>
            <a:pPr lvl="1"/>
            <a:r>
              <a:rPr lang="en-GB" dirty="0" smtClean="0"/>
              <a:t>No new results, no major changes</a:t>
            </a:r>
          </a:p>
          <a:p>
            <a:r>
              <a:rPr lang="en-GB" dirty="0" smtClean="0"/>
              <a:t>Resubmit</a:t>
            </a:r>
          </a:p>
          <a:p>
            <a:pPr lvl="1"/>
            <a:r>
              <a:rPr lang="en-GB" dirty="0" smtClean="0"/>
              <a:t>New work, more work, real changes</a:t>
            </a:r>
          </a:p>
          <a:p>
            <a:pPr lvl="1"/>
            <a:r>
              <a:rPr lang="en-GB" dirty="0" smtClean="0"/>
              <a:t>Volume of changes shows resubmission necessary</a:t>
            </a:r>
          </a:p>
          <a:p>
            <a:pPr lvl="1"/>
            <a:r>
              <a:rPr lang="en-GB" dirty="0" smtClean="0"/>
              <a:t>Wording shows </a:t>
            </a:r>
            <a:r>
              <a:rPr lang="en-GB" smtClean="0"/>
              <a:t>resubmission necessary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806630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1068</Words>
  <Application>Microsoft Office PowerPoint</Application>
  <PresentationFormat>On-screen Show (4:3)</PresentationFormat>
  <Paragraphs>111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Indicators of Examination Outcomes</vt:lpstr>
      <vt:lpstr>Background</vt:lpstr>
      <vt:lpstr>What Data is Presented?</vt:lpstr>
      <vt:lpstr>Similarities, Differences in Regs</vt:lpstr>
      <vt:lpstr>Examiner Comments with “Award PhD Subject To Minor Amendments”</vt:lpstr>
      <vt:lpstr>Minor Amendments</vt:lpstr>
      <vt:lpstr>Minor Amendments</vt:lpstr>
      <vt:lpstr>Minor Amendments</vt:lpstr>
      <vt:lpstr>Examiner Comments with “Resubmit for PhD”</vt:lpstr>
      <vt:lpstr>Resubmission</vt:lpstr>
      <vt:lpstr>Resubmission</vt:lpstr>
      <vt:lpstr>Resubmission</vt:lpstr>
      <vt:lpstr>Examiner Comments with “Award PhD Subject To Substantive Amendments”</vt:lpstr>
      <vt:lpstr>PhD Subject to Substantive Amendments</vt:lpstr>
      <vt:lpstr>Substantive Amendments</vt:lpstr>
      <vt:lpstr>Substantive Amendments</vt:lpstr>
      <vt:lpstr>Substantive Amendments</vt:lpstr>
      <vt:lpstr>In Conclusion (UWTSD Context)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Indicators of Examination Outcomes</dc:title>
  <dc:creator>Rees, John</dc:creator>
  <cp:lastModifiedBy>Rees, John</cp:lastModifiedBy>
  <cp:revision>12</cp:revision>
  <dcterms:created xsi:type="dcterms:W3CDTF">2015-06-26T09:40:24Z</dcterms:created>
  <dcterms:modified xsi:type="dcterms:W3CDTF">2015-10-21T07:35:50Z</dcterms:modified>
</cp:coreProperties>
</file>