
<file path=[Content_Types].xml><?xml version="1.0" encoding="utf-8"?>
<Types xmlns="http://schemas.openxmlformats.org/package/2006/content-types">
  <Default ContentType="image/jpeg" Extension="jpg"/>
  <Default ContentType="application/x-fontdata" Extension="fntdata"/>
  <Default ContentType="application/xml" Extension="xml"/>
  <Default ContentType="image/png" Extension="png"/>
  <Default ContentType="application/vnd.openxmlformats-officedocument.obfuscatedFont" Extension="odttf"/>
  <Default ContentType="application/vnd.openxmlformats-package.relationships+xml" Extension="rels"/>
  <Override ContentType="application/vnd.openxmlformats-officedocument.presentationml.notesSlide+xml" PartName="/ppt/notesSlides/notesSlide6.xml"/>
  <Override ContentType="application/vnd.openxmlformats-officedocument.presentationml.notesSlide+xml" PartName="/ppt/notesSlides/notesSlide13.xml"/>
  <Override ContentType="application/vnd.openxmlformats-officedocument.presentationml.notesSlide+xml" PartName="/ppt/notesSlides/notesSlide1.xml"/>
  <Override ContentType="application/vnd.openxmlformats-officedocument.presentationml.notesSlide+xml" PartName="/ppt/notesSlides/notesSlide3.xml"/>
  <Override ContentType="application/vnd.openxmlformats-officedocument.presentationml.notesSlide+xml" PartName="/ppt/notesSlides/notesSlide9.xml"/>
  <Override ContentType="application/vnd.openxmlformats-officedocument.presentationml.notesSlide+xml" PartName="/ppt/notesSlides/notesSlide15.xml"/>
  <Override ContentType="application/vnd.openxmlformats-officedocument.presentationml.notesSlide+xml" PartName="/ppt/notesSlides/notesSlide7.xml"/>
  <Override ContentType="application/vnd.openxmlformats-officedocument.presentationml.notesSlide+xml" PartName="/ppt/notesSlides/notesSlide11.xml"/>
  <Override ContentType="application/vnd.openxmlformats-officedocument.presentationml.notesSlide+xml" PartName="/ppt/notesSlides/notesSlide5.xml"/>
  <Override ContentType="application/vnd.openxmlformats-officedocument.presentationml.notesSlide+xml" PartName="/ppt/notesSlides/notesSlide12.xml"/>
  <Override ContentType="application/vnd.openxmlformats-officedocument.presentationml.notesSlide+xml" PartName="/ppt/notesSlides/notesSlide8.xml"/>
  <Override ContentType="application/vnd.openxmlformats-officedocument.presentationml.notesSlide+xml" PartName="/ppt/notesSlides/notesSlide14.xml"/>
  <Override ContentType="application/vnd.openxmlformats-officedocument.presentationml.notesSlide+xml" PartName="/ppt/notesSlides/notesSlide2.xml"/>
  <Override ContentType="application/vnd.openxmlformats-officedocument.presentationml.notesSlide+xml" PartName="/ppt/notesSlides/notesSlide4.xml"/>
  <Override ContentType="application/vnd.openxmlformats-officedocument.presentationml.notesSlide+xml" PartName="/ppt/notesSlides/notesSlide10.xml"/>
  <Override ContentType="application/vnd.openxmlformats-officedocument.presentationml.tableStyles+xml" PartName="/ppt/tableStyles.xml"/>
  <Override ContentType="application/vnd.openxmlformats-officedocument.presentationml.slideLayout+xml" PartName="/ppt/slideLayouts/slideLayout3.xml"/>
  <Override ContentType="application/vnd.openxmlformats-officedocument.presentationml.slideLayout+xml" PartName="/ppt/slideLayouts/slideLayout4.xml"/>
  <Override ContentType="application/vnd.openxmlformats-officedocument.presentationml.slideLayout+xml" PartName="/ppt/slideLayouts/slideLayout5.xml"/>
  <Override ContentType="application/vnd.openxmlformats-officedocument.presentationml.slideLayout+xml" PartName="/ppt/slideLayouts/slideLayout2.xml"/>
  <Override ContentType="application/vnd.openxmlformats-officedocument.presentationml.slideLayout+xml" PartName="/ppt/slideLayouts/slideLayout11.xml"/>
  <Override ContentType="application/vnd.openxmlformats-officedocument.presentationml.slideLayout+xml" PartName="/ppt/slideLayouts/slideLayout1.xml"/>
  <Override ContentType="application/vnd.openxmlformats-officedocument.presentationml.slideLayout+xml" PartName="/ppt/slideLayouts/slideLayout10.xml"/>
  <Override ContentType="application/vnd.openxmlformats-officedocument.presentationml.slideLayout+xml" PartName="/ppt/slideLayouts/slideLayout7.xml"/>
  <Override ContentType="application/vnd.openxmlformats-officedocument.presentationml.slideLayout+xml" PartName="/ppt/slideLayouts/slideLayout6.xml"/>
  <Override ContentType="application/vnd.openxmlformats-officedocument.presentationml.slideLayout+xml" PartName="/ppt/slideLayouts/slideLayout8.xml"/>
  <Override ContentType="application/vnd.openxmlformats-officedocument.presentationml.slideLayout+xml" PartName="/ppt/slideLayouts/slideLayout9.xml"/>
  <Override ContentType="application/vnd.openxmlformats-officedocument.presentationml.slideMaster+xml" PartName="/ppt/slideMasters/slideMaster1.xml"/>
  <Override ContentType="application/binary" PartName="/ppt/metadata"/>
  <Override ContentType="application/vnd.openxmlformats-officedocument.presentationml.slide+xml" PartName="/ppt/slides/slide4.xml"/>
  <Override ContentType="application/vnd.openxmlformats-officedocument.presentationml.slide+xml" PartName="/ppt/slides/slide11.xml"/>
  <Override ContentType="application/vnd.openxmlformats-officedocument.presentationml.slide+xml" PartName="/ppt/slides/slide1.xml"/>
  <Override ContentType="application/vnd.openxmlformats-officedocument.presentationml.slide+xml" PartName="/ppt/slides/slide3.xml"/>
  <Override ContentType="application/vnd.openxmlformats-officedocument.presentationml.slide+xml" PartName="/ppt/slides/slide9.xml"/>
  <Override ContentType="application/vnd.openxmlformats-officedocument.presentationml.slide+xml" PartName="/ppt/slides/slide13.xml"/>
  <Override ContentType="application/vnd.openxmlformats-officedocument.presentationml.slide+xml" PartName="/ppt/slides/slide5.xml"/>
  <Override ContentType="application/vnd.openxmlformats-officedocument.presentationml.slide+xml" PartName="/ppt/slides/slide7.xml"/>
  <Override ContentType="application/vnd.openxmlformats-officedocument.presentationml.slide+xml" PartName="/ppt/slides/slide15.xml"/>
  <Override ContentType="application/vnd.openxmlformats-officedocument.presentationml.slide+xml" PartName="/ppt/slides/slide12.xml"/>
  <Override ContentType="application/vnd.openxmlformats-officedocument.presentationml.slide+xml" PartName="/ppt/slides/slide10.xml"/>
  <Override ContentType="application/vnd.openxmlformats-officedocument.presentationml.slide+xml" PartName="/ppt/slides/slide2.xml"/>
  <Override ContentType="application/vnd.openxmlformats-officedocument.presentationml.slide+xml" PartName="/ppt/slides/slide6.xml"/>
  <Override ContentType="application/vnd.openxmlformats-officedocument.presentationml.slide+xml" PartName="/ppt/slides/slide8.xml"/>
  <Override ContentType="application/vnd.openxmlformats-officedocument.presentationml.slide+xml" PartName="/ppt/slides/slide14.xml"/>
  <Override ContentType="application/vnd.openxmlformats-officedocument.presentationml.notesMaster+xml" PartName="/ppt/notesMasters/notesMaster1.xml"/>
  <Override ContentType="application/vnd.openxmlformats-package.core-properties+xml" PartName="/docProps/core.xml"/>
  <Override ContentType="application/vnd.openxmlformats-officedocument.presentationml.presentation.main+xml" PartName="/ppt/presentation.xml"/>
  <Override ContentType="application/vnd.openxmlformats-officedocument.presentationml.presProps+xml" PartName="/ppt/presProps.xml"/>
  <Override ContentType="application/vnd.openxmlformats-officedocument.theme+xml" PartName="/ppt/theme/theme1.xml"/>
  <Override ContentType="application/vnd.openxmlformats-officedocument.theme+xml" PartName="/ppt/theme/theme2.xml"/>
  <Override ContentType="application/vnd.openxmlformats-officedocument.presentationml.viewProps+xml" PartName="/ppt/viewProps.xml"/>
</Types>
</file>

<file path=_rels/.rels><?xml version="1.0" encoding="UTF-8" standalone="yes"?><Relationships xmlns="http://schemas.openxmlformats.org/package/2006/relationships"><Relationship Id="rId1" Type="http://schemas.openxmlformats.org/package/2006/relationships/metadata/core-properties" Target="docProps/core.xml"/><Relationship Id="rId2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autoCompressPictures="0" embedTrueTypeFonts="1" strictFirstAndLastChars="0" saveSubsetFonts="1">
  <p:sldMasterIdLst>
    <p:sldMasterId id="2147483648" r:id="rId5"/>
  </p:sldMasterIdLst>
  <p:notesMasterIdLst>
    <p:notesMasterId r:id="rId6"/>
  </p:notesMasterIdLst>
  <p:sldIdLst>
    <p:sldId id="256" r:id="rId7"/>
    <p:sldId id="257" r:id="rId8"/>
    <p:sldId id="258" r:id="rId9"/>
    <p:sldId id="259" r:id="rId10"/>
    <p:sldId id="260" r:id="rId11"/>
    <p:sldId id="261" r:id="rId12"/>
    <p:sldId id="262" r:id="rId13"/>
    <p:sldId id="263" r:id="rId14"/>
    <p:sldId id="264" r:id="rId15"/>
    <p:sldId id="265" r:id="rId16"/>
    <p:sldId id="266" r:id="rId17"/>
    <p:sldId id="267" r:id="rId18"/>
    <p:sldId id="268" r:id="rId19"/>
    <p:sldId id="269" r:id="rId20"/>
    <p:sldId id="270" r:id="rId21"/>
  </p:sldIdLst>
  <p:sldSz cy="10287000" cx="18288000"/>
  <p:notesSz cx="6858000" cy="9144000"/>
  <p:embeddedFontLst>
    <p:embeddedFont>
      <p:font typeface="Poppins"/>
      <p:regular r:id="rId22"/>
      <p:bold r:id="rId23"/>
      <p:italic r:id="rId24"/>
      <p:boldItalic r:id="rId25"/>
    </p:embeddedFont>
  </p:embeddedFontLst>
  <p:defaultText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defaultTextStyle>
  <p:extLst>
    <p:ext uri="{EFAFB233-063F-42B5-8137-9DF3F51BA10A}">
      <p15:sldGuideLst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GoogleSlidesCustomDataVersion2">
      <go:slidesCustomData xmlns:go="http://customooxmlschemas.google.com/" r:id="rId26" roundtripDataSignature="AMtx7mjzoLpR+9YxmU+ctrEJTAbP/YVD4w==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/>
</file>

<file path=ppt/tableStyles.xml><?xml version="1.0" encoding="utf-8"?>
<a:tblStyleLst xmlns:a="http://schemas.openxmlformats.org/drawingml/2006/main" xmlns:r="http://schemas.openxmlformats.org/officeDocument/2006/relationships" def="{EB79A2C5-B68D-458C-98DE-31017C77C48F}">
  <a:tblStyle styleId="{EB79A2C5-B68D-458C-98DE-31017C77C48F}" styleName="Table_0">
    <a:wholeTbl>
      <a:tcTxStyle>
        <a:font>
          <a:latin typeface="Arial"/>
          <a:ea typeface="Arial"/>
          <a:cs typeface="Arial"/>
        </a:font>
        <a:srgbClr val="000000"/>
      </a:tcTxStyle>
    </a:wholeTbl>
    <a:band1H>
      <a:tcTxStyle/>
    </a:band1H>
    <a:band2H>
      <a:tcTxStyle/>
    </a:band2H>
    <a:band1V>
      <a:tcTxStyle/>
    </a:band1V>
    <a:band2V>
      <a:tcTxStyle/>
    </a:band2V>
    <a:lastCol>
      <a:tcTxStyle/>
    </a:lastCol>
    <a:firstCol>
      <a:tcTxStyle/>
    </a:firstCol>
    <a:lastRow>
      <a:tcTxStyle/>
    </a:lastRow>
    <a:seCell>
      <a:tcTxStyle/>
    </a:seCell>
    <a:swCell>
      <a:tcTxStyle/>
    </a:swCell>
    <a:firstRow>
      <a:tcTxStyle/>
    </a:firstRow>
    <a:neCell>
      <a:tcTxStyle/>
    </a:neCell>
    <a:nwCell>
      <a:tcTxStyle/>
    </a:nwCell>
  </a:tblStyle>
</a:tblStyleLst>
</file>

<file path=ppt/viewProps.xml><?xml version="1.0" encoding="utf-8"?>
<p:view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Comments="0">
  <p:slideViewPr>
    <p:cSldViewPr snapToGrid="0">
      <p:cViewPr varScale="1">
        <p:scale>
          <a:sx n="100" d="100"/>
          <a:sy n="100" d="100"/>
        </p:scale>
        <p:origin x="0" y="0"/>
      </p:cViewPr>
      <p:guideLst>
        <p:guide pos="2160" orient="horz"/>
        <p:guide pos="2880"/>
      </p:guideLst>
    </p:cSldViewPr>
  </p:slideViewPr>
</p:viewPr>
</file>

<file path=ppt/_rels/presentation.xml.rels><?xml version="1.0" encoding="UTF-8" standalone="yes"?><Relationships xmlns="http://schemas.openxmlformats.org/package/2006/relationships"><Relationship Id="rId20" Type="http://schemas.openxmlformats.org/officeDocument/2006/relationships/slide" Target="slides/slide14.xml"/><Relationship Id="rId22" Type="http://schemas.openxmlformats.org/officeDocument/2006/relationships/font" Target="fonts/Poppins-regular.fntdata"/><Relationship Id="rId21" Type="http://schemas.openxmlformats.org/officeDocument/2006/relationships/slide" Target="slides/slide15.xml"/><Relationship Id="rId24" Type="http://schemas.openxmlformats.org/officeDocument/2006/relationships/font" Target="fonts/Poppins-italic.fntdata"/><Relationship Id="rId23" Type="http://schemas.openxmlformats.org/officeDocument/2006/relationships/font" Target="fonts/Poppins-bold.fntdata"/><Relationship Id="rId1" Type="http://schemas.openxmlformats.org/officeDocument/2006/relationships/theme" Target="theme/theme2.xml"/><Relationship Id="rId2" Type="http://schemas.openxmlformats.org/officeDocument/2006/relationships/viewProps" Target="viewProps.xml"/><Relationship Id="rId3" Type="http://schemas.openxmlformats.org/officeDocument/2006/relationships/presProps" Target="presProps.xml"/><Relationship Id="rId4" Type="http://schemas.openxmlformats.org/officeDocument/2006/relationships/tableStyles" Target="tableStyles.xml"/><Relationship Id="rId9" Type="http://schemas.openxmlformats.org/officeDocument/2006/relationships/slide" Target="slides/slide3.xml"/><Relationship Id="rId26" Type="http://customschemas.google.com/relationships/presentationmetadata" Target="metadata"/><Relationship Id="rId25" Type="http://schemas.openxmlformats.org/officeDocument/2006/relationships/font" Target="fonts/Poppins-boldItalic.fntdata"/><Relationship Id="rId5" Type="http://schemas.openxmlformats.org/officeDocument/2006/relationships/slideMaster" Target="slideMasters/slideMaster1.xml"/><Relationship Id="rId6" Type="http://schemas.openxmlformats.org/officeDocument/2006/relationships/notesMaster" Target="notesMasters/notesMaster1.xml"/><Relationship Id="rId7" Type="http://schemas.openxmlformats.org/officeDocument/2006/relationships/slide" Target="slides/slide1.xml"/><Relationship Id="rId8" Type="http://schemas.openxmlformats.org/officeDocument/2006/relationships/slide" Target="slides/slide2.xml"/><Relationship Id="rId11" Type="http://schemas.openxmlformats.org/officeDocument/2006/relationships/slide" Target="slides/slide5.xml"/><Relationship Id="rId10" Type="http://schemas.openxmlformats.org/officeDocument/2006/relationships/slide" Target="slides/slide4.xml"/><Relationship Id="rId13" Type="http://schemas.openxmlformats.org/officeDocument/2006/relationships/slide" Target="slides/slide7.xml"/><Relationship Id="rId12" Type="http://schemas.openxmlformats.org/officeDocument/2006/relationships/slide" Target="slides/slide6.xml"/><Relationship Id="rId15" Type="http://schemas.openxmlformats.org/officeDocument/2006/relationships/slide" Target="slides/slide9.xml"/><Relationship Id="rId14" Type="http://schemas.openxmlformats.org/officeDocument/2006/relationships/slide" Target="slides/slide8.xml"/><Relationship Id="rId17" Type="http://schemas.openxmlformats.org/officeDocument/2006/relationships/slide" Target="slides/slide11.xml"/><Relationship Id="rId16" Type="http://schemas.openxmlformats.org/officeDocument/2006/relationships/slide" Target="slides/slide10.xml"/><Relationship Id="rId19" Type="http://schemas.openxmlformats.org/officeDocument/2006/relationships/slide" Target="slides/slide13.xml"/><Relationship Id="rId18" Type="http://schemas.openxmlformats.org/officeDocument/2006/relationships/slide" Target="slides/slide12.xml"/></Relationships>
</file>

<file path=ppt/notesMasters/_rels/notesMaster1.xml.rels><?xml version="1.0" encoding="UTF-8" standalone="yes"?><Relationships xmlns="http://schemas.openxmlformats.org/package/2006/relationships"><Relationship Id="rId1" Type="http://schemas.openxmlformats.org/officeDocument/2006/relationships/theme" Target="../theme/theme1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2" name="Shape 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Google Shape;3;n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4" name="Google Shape;4;n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lvl="0" marR="0" rtl="0" algn="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5" name="Google Shape;5;n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6" name="Google Shape;6;n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>
            <a:lvl1pPr indent="-228600" lvl="0" marL="457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228600" lvl="1" marL="914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228600" lvl="2" marL="1371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228600" lvl="3" marL="1828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228600" lvl="4" marL="22860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228600" lvl="5" marL="27432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228600" lvl="6" marL="32004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228600" lvl="7" marL="36576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228600" lvl="8" marL="411480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7" name="Google Shape;7;n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8" name="Google Shape;8;n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marR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b="0" i="0" lang="en-US" sz="1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fld>
            <a:endParaRPr b="0" i="0" sz="12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notesStyle>
    <a:defPPr lvl="0" marR="0" rtl="0" algn="l">
      <a:lnSpc>
        <a:spcPct val="100000"/>
      </a:lnSpc>
      <a:spcBef>
        <a:spcPts val="0"/>
      </a:spcBef>
      <a:spcAft>
        <a:spcPts val="0"/>
      </a:spcAft>
    </a:defPPr>
    <a:lvl1pPr lvl="0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1pPr>
    <a:lvl2pPr lvl="1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2pPr>
    <a:lvl3pPr lvl="2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3pPr>
    <a:lvl4pPr lvl="3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4pPr>
    <a:lvl5pPr lvl="4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5pPr>
    <a:lvl6pPr lvl="5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6pPr>
    <a:lvl7pPr lvl="6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7pPr>
    <a:lvl8pPr lvl="7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8pPr>
    <a:lvl9pPr lvl="8" marR="0" rtl="0" algn="l">
      <a:lnSpc>
        <a:spcPct val="100000"/>
      </a:lnSpc>
      <a:spcBef>
        <a:spcPts val="0"/>
      </a:spcBef>
      <a:spcAft>
        <a:spcPts val="0"/>
      </a:spcAft>
      <a:buClr>
        <a:srgbClr val="000000"/>
      </a:buClr>
      <a:buFont typeface="Arial"/>
      <a:defRPr b="0" i="0" spc="0" sz="1400" u="none" cap="none" strike="noStrike">
        <a:solidFill>
          <a:srgbClr val="000000"/>
        </a:solidFill>
        <a:latin typeface="Arial"/>
        <a:ea typeface="Arial"/>
        <a:cs typeface="Arial"/>
        <a:sym typeface="Arial"/>
      </a:defRPr>
    </a:lvl9pPr>
  </p:notesStyle>
</p:notesMaster>
</file>

<file path=ppt/notesSlides/_rels/notesSlide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_rels/notesSlide15.xml.rels><?xml version="1.0" encoding="UTF-8" standalone="yes"?><Relationships xmlns="http://schemas.openxmlformats.org/package/2006/relationships"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84" name="Shape 8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5" name="Google Shape;85;p1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86" name="Google Shape;86;p1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96" name="Shape 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" name="Google Shape;97;p2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98" name="Google Shape;98;p2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06" name="Shape 10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7" name="Google Shape;107;p3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08" name="Google Shape;108;p3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basis: Companies House lists DACORUM BUILDERS LTD (company no. 14434991) as active, private limited, incorporated 21 October 2022, SIC 41202 construction of domestic buildings.</a:t>
            </a:r>
            <a:endParaRPr/>
          </a:p>
        </p:txBody>
      </p:sp>
      <p:sp>
        <p:nvSpPr>
          <p:cNvPr id="109" name="Google Shape;109;p3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16" name="Shape 11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7" name="Google Shape;117;p4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18" name="Google Shape;118;p4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119" name="Google Shape;119;p4:notes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20" name="Google Shape;120;p4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basis: Companies House lists Arsen Toska as the active director. The official website states the business is based in Hemel Hempstead and serves Hertfordshire and nearby areas.</a:t>
            </a:r>
            <a:endParaRPr/>
          </a:p>
        </p:txBody>
      </p:sp>
      <p:sp>
        <p:nvSpPr>
          <p:cNvPr id="121" name="Google Shape;121;p4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22" name="Google Shape;122;p4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30" name="Shape 1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1" name="Google Shape;131;p5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2" name="Google Shape;132;p5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133" name="Google Shape;133;p5:notes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34" name="Google Shape;134;p5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basis: Official Dacorum Builders website lists extensions, refurbishments, kitchens &amp; bathrooms, garage conversions, loft conversions, and painting &amp; decorating.</a:t>
            </a:r>
            <a:endParaRPr/>
          </a:p>
        </p:txBody>
      </p:sp>
      <p:sp>
        <p:nvSpPr>
          <p:cNvPr id="135" name="Google Shape;135;p5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6" name="Google Shape;136;p5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55" name="Shape 15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6" name="Google Shape;156;p6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57" name="Google Shape;157;p6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158" name="Google Shape;158;p6:notes"/>
          <p:cNvSpPr/>
          <p:nvPr>
            <p:ph idx="3" type="sldImg"/>
          </p:nvPr>
        </p:nvSpPr>
        <p:spPr>
          <a:xfrm>
            <a:off x="2290763" y="512763"/>
            <a:ext cx="4562475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159" name="Google Shape;159;p6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Research basis: Companies House confirms private limited company status.</a:t>
            </a:r>
            <a:endParaRPr/>
          </a:p>
        </p:txBody>
      </p:sp>
      <p:sp>
        <p:nvSpPr>
          <p:cNvPr id="160" name="Google Shape;160;p6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1" name="Google Shape;161;p6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196" name="Shape 196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7" name="Google Shape;197;p7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198" name="Google Shape;198;p7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25" name="Shape 2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6" name="Google Shape;226;p8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27" name="Google Shape;227;p8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228" name="Google Shape;228;p8:notes"/>
          <p:cNvSpPr/>
          <p:nvPr>
            <p:ph idx="3" type="sldImg"/>
          </p:nvPr>
        </p:nvSpPr>
        <p:spPr>
          <a:xfrm>
            <a:off x="2290763" y="512763"/>
            <a:ext cx="4562475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29" name="Google Shape;229;p8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PESTLE content combines company-specific context from the official website with strategic planning assumptions.</a:t>
            </a:r>
            <a:endParaRPr/>
          </a:p>
        </p:txBody>
      </p:sp>
      <p:sp>
        <p:nvSpPr>
          <p:cNvPr id="230" name="Google Shape;230;p8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31" name="Google Shape;231;p8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54" name="Shape 25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5" name="Google Shape;255;p9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6" name="Google Shape;256;p9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257" name="Google Shape;257;p9:notes"/>
          <p:cNvSpPr/>
          <p:nvPr>
            <p:ph idx="3" type="sldImg"/>
          </p:nvPr>
        </p:nvSpPr>
        <p:spPr>
          <a:xfrm>
            <a:off x="2290763" y="512763"/>
            <a:ext cx="4562475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58" name="Google Shape;258;p9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PESTLE content combines company-specific context from the official website with strategic planning assumptions.</a:t>
            </a:r>
            <a:endParaRPr/>
          </a:p>
        </p:txBody>
      </p:sp>
      <p:sp>
        <p:nvSpPr>
          <p:cNvPr id="259" name="Google Shape;259;p9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0" name="Google Shape;260;p9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283" name="Shape 28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4" name="Google Shape;284;p10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5" name="Google Shape;285;p10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286" name="Google Shape;286;p10:notes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287" name="Google Shape;287;p10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/>
              <a:t>Our main customer persona is targeted towards Private Car Owners, Taxi Drivers, Delivery drivers and Eco-friendly minded customers who are searching for a quick affordable car wash. Selling points include self-service tech-vending, water recycling solutions, contactless payment and lower price point. We plan to reach customers using online marketing strategies across Facebook, Instagram, Tik Tok, Google Ads and SEO; additionally we will implement loyalty programmes and partner with petrol stations and garages.</a:t>
            </a:r>
            <a:endParaRPr/>
          </a:p>
        </p:txBody>
      </p:sp>
      <p:sp>
        <p:nvSpPr>
          <p:cNvPr id="288" name="Google Shape;288;p10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9" name="Google Shape;289;p10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15" name="Shape 3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6" name="Google Shape;316;p11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7" name="Google Shape;317;p11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318" name="Google Shape;318;p11:notes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19" name="Google Shape;319;p11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Funding and financial figures are illustrative business-plan assumptions, not reported company accounts.</a:t>
            </a:r>
            <a:endParaRPr/>
          </a:p>
        </p:txBody>
      </p:sp>
      <p:sp>
        <p:nvSpPr>
          <p:cNvPr id="320" name="Google Shape;320;p11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1" name="Google Shape;321;p11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47" name="Shape 34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" name="Google Shape;348;p12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49" name="Google Shape;349;p12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Funding and financial figures are illustrative business-plan assumptions, not reported company accounts.</a:t>
            </a:r>
            <a:endParaRPr/>
          </a:p>
        </p:txBody>
      </p:sp>
      <p:sp>
        <p:nvSpPr>
          <p:cNvPr id="350" name="Google Shape;350;p12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375" name="Shape 37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6" name="Google Shape;376;p13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377" name="Google Shape;377;p13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Variable-cost figures are illustrative business-plan assumptions, not reported company accounts.</a:t>
            </a:r>
            <a:endParaRPr/>
          </a:p>
        </p:txBody>
      </p:sp>
      <p:sp>
        <p:nvSpPr>
          <p:cNvPr id="378" name="Google Shape;378;p13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01" name="Shape 40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2" name="Google Shape;402;p14:notes"/>
          <p:cNvSpPr txBox="1"/>
          <p:nvPr>
            <p:ph idx="2" type="hdr"/>
          </p:nvPr>
        </p:nvSpPr>
        <p:spPr>
          <a:xfrm>
            <a:off x="0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3" name="Google Shape;403;p14:notes"/>
          <p:cNvSpPr txBox="1"/>
          <p:nvPr>
            <p:ph idx="10" type="dt"/>
          </p:nvPr>
        </p:nvSpPr>
        <p:spPr>
          <a:xfrm>
            <a:off x="5180013" y="0"/>
            <a:ext cx="3962400" cy="3429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1.7.2013</a:t>
            </a:r>
            <a:endParaRPr/>
          </a:p>
        </p:txBody>
      </p:sp>
      <p:sp>
        <p:nvSpPr>
          <p:cNvPr id="404" name="Google Shape;404;p14:notes"/>
          <p:cNvSpPr/>
          <p:nvPr>
            <p:ph idx="3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  <a:noFill/>
          <a:ln cap="flat" cmpd="sng" w="12700">
            <a:solidFill>
              <a:srgbClr val="000000"/>
            </a:solidFill>
            <a:prstDash val="solid"/>
            <a:round/>
            <a:headEnd len="sm" w="sm" type="none"/>
            <a:tailEnd len="sm" w="sm" type="none"/>
          </a:ln>
        </p:spPr>
      </p:sp>
      <p:sp>
        <p:nvSpPr>
          <p:cNvPr id="405" name="Google Shape;405;p14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Financial forecast is an illustrative six-month planning model, not a statement of actual company performance.</a:t>
            </a:r>
            <a:endParaRPr/>
          </a:p>
        </p:txBody>
      </p:sp>
      <p:sp>
        <p:nvSpPr>
          <p:cNvPr id="406" name="Google Shape;406;p14:notes"/>
          <p:cNvSpPr txBox="1"/>
          <p:nvPr>
            <p:ph idx="11" type="ftr"/>
          </p:nvPr>
        </p:nvSpPr>
        <p:spPr>
          <a:xfrm>
            <a:off x="0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2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7" name="Google Shape;407;p14:notes"/>
          <p:cNvSpPr txBox="1"/>
          <p:nvPr>
            <p:ph idx="12" type="sldNum"/>
          </p:nvPr>
        </p:nvSpPr>
        <p:spPr>
          <a:xfrm>
            <a:off x="5180013" y="6502400"/>
            <a:ext cx="3962400" cy="341313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Autofit/>
          </a:bodyPr>
          <a:lstStyle/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2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‹#›</a:t>
            </a:r>
            <a:endParaRPr/>
          </a:p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showMasterPhAnim="0" showMasterSp="0">
  <p:cSld>
    <p:spTree>
      <p:nvGrpSpPr>
        <p:cNvPr id="430" name="Shape 43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1" name="Google Shape;431;p15:notes"/>
          <p:cNvSpPr txBox="1"/>
          <p:nvPr>
            <p:ph idx="1" type="body"/>
          </p:nvPr>
        </p:nvSpPr>
        <p:spPr>
          <a:xfrm>
            <a:off x="914400" y="3251200"/>
            <a:ext cx="7315200" cy="3081338"/>
          </a:xfrm>
          <a:prstGeom prst="rect">
            <a:avLst/>
          </a:prstGeom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/>
          </a:p>
        </p:txBody>
      </p:sp>
      <p:sp>
        <p:nvSpPr>
          <p:cNvPr id="432" name="Google Shape;432;p15:notes"/>
          <p:cNvSpPr/>
          <p:nvPr>
            <p:ph idx="2" type="sldImg"/>
          </p:nvPr>
        </p:nvSpPr>
        <p:spPr>
          <a:xfrm>
            <a:off x="2857500" y="512763"/>
            <a:ext cx="3429000" cy="2566987"/>
          </a:xfrm>
          <a:custGeom>
            <a:rect b="b" l="l" r="r" t="t"/>
            <a:pathLst>
              <a:path extrusionOk="0" h="120000" w="120000">
                <a:moveTo>
                  <a:pt x="0" y="0"/>
                </a:moveTo>
                <a:lnTo>
                  <a:pt x="120000" y="0"/>
                </a:lnTo>
                <a:lnTo>
                  <a:pt x="120000" y="120000"/>
                </a:lnTo>
                <a:lnTo>
                  <a:pt x="0" y="120000"/>
                </a:lnTo>
                <a:close/>
              </a:path>
            </a:pathLst>
          </a:custGeom>
        </p:spPr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Blank" type="blank">
  <p:cSld name="BLANK">
    <p:spTree>
      <p:nvGrpSpPr>
        <p:cNvPr id="15" name="Shape 1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Google Shape;16;p1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7" name="Google Shape;17;p1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18" name="Google Shape;18;p1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Slide" type="title">
  <p:cSld name="TITLE">
    <p:spTree>
      <p:nvGrpSpPr>
        <p:cNvPr id="19" name="Shape 1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" name="Google Shape;20;p18"/>
          <p:cNvSpPr txBox="1"/>
          <p:nvPr>
            <p:ph type="ctrTitle"/>
          </p:nvPr>
        </p:nvSpPr>
        <p:spPr>
          <a:xfrm>
            <a:off x="685800" y="2130425"/>
            <a:ext cx="7772400" cy="14700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1" name="Google Shape;21;p18"/>
          <p:cNvSpPr txBox="1"/>
          <p:nvPr>
            <p:ph idx="1" type="subTitle"/>
          </p:nvPr>
        </p:nvSpPr>
        <p:spPr>
          <a:xfrm>
            <a:off x="1371600" y="3886200"/>
            <a:ext cx="6400800" cy="1752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ctr">
              <a:spcBef>
                <a:spcPts val="640"/>
              </a:spcBef>
              <a:spcAft>
                <a:spcPts val="0"/>
              </a:spcAft>
              <a:buClr>
                <a:srgbClr val="888888"/>
              </a:buClr>
              <a:buSzPts val="3200"/>
              <a:buNone/>
              <a:defRPr>
                <a:solidFill>
                  <a:srgbClr val="888888"/>
                </a:solidFill>
              </a:defRPr>
            </a:lvl1pPr>
            <a:lvl2pPr lvl="1" algn="ctr">
              <a:spcBef>
                <a:spcPts val="560"/>
              </a:spcBef>
              <a:spcAft>
                <a:spcPts val="0"/>
              </a:spcAft>
              <a:buClr>
                <a:srgbClr val="888888"/>
              </a:buClr>
              <a:buSzPts val="2800"/>
              <a:buNone/>
              <a:defRPr>
                <a:solidFill>
                  <a:srgbClr val="888888"/>
                </a:solidFill>
              </a:defRPr>
            </a:lvl2pPr>
            <a:lvl3pPr lvl="2" algn="ctr">
              <a:spcBef>
                <a:spcPts val="480"/>
              </a:spcBef>
              <a:spcAft>
                <a:spcPts val="0"/>
              </a:spcAft>
              <a:buClr>
                <a:srgbClr val="888888"/>
              </a:buClr>
              <a:buSzPts val="2400"/>
              <a:buNone/>
              <a:defRPr>
                <a:solidFill>
                  <a:srgbClr val="888888"/>
                </a:solidFill>
              </a:defRPr>
            </a:lvl3pPr>
            <a:lvl4pPr lvl="3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4pPr>
            <a:lvl5pPr lvl="4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5pPr>
            <a:lvl6pPr lvl="5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6pPr>
            <a:lvl7pPr lvl="6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7pPr>
            <a:lvl8pPr lvl="7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8pPr>
            <a:lvl9pPr lvl="8" algn="ctr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22" name="Google Shape;22;p18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3" name="Google Shape;23;p18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4" name="Google Shape;24;p18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Content" type="obj">
  <p:cSld name="OBJECT">
    <p:spTree>
      <p:nvGrpSpPr>
        <p:cNvPr id="25" name="Shape 2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Google Shape;26;p19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7" name="Google Shape;27;p19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28" name="Google Shape;28;p19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29" name="Google Shape;29;p19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0" name="Google Shape;30;p19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Section Header" type="secHead">
  <p:cSld name="SECTION_HEADER">
    <p:spTree>
      <p:nvGrpSpPr>
        <p:cNvPr id="31" name="Shape 3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" name="Google Shape;32;p20"/>
          <p:cNvSpPr txBox="1"/>
          <p:nvPr>
            <p:ph type="title"/>
          </p:nvPr>
        </p:nvSpPr>
        <p:spPr>
          <a:xfrm>
            <a:off x="722313" y="4406900"/>
            <a:ext cx="7772400" cy="1362075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000"/>
              <a:buFont typeface="Calibri"/>
              <a:buNone/>
              <a:defRPr b="1" sz="4000" cap="none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3" name="Google Shape;33;p20"/>
          <p:cNvSpPr txBox="1"/>
          <p:nvPr>
            <p:ph idx="1" type="body"/>
          </p:nvPr>
        </p:nvSpPr>
        <p:spPr>
          <a:xfrm>
            <a:off x="722313" y="2906713"/>
            <a:ext cx="7772400" cy="1500187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00"/>
              </a:spcBef>
              <a:spcAft>
                <a:spcPts val="0"/>
              </a:spcAft>
              <a:buClr>
                <a:srgbClr val="888888"/>
              </a:buClr>
              <a:buSzPts val="2000"/>
              <a:buNone/>
              <a:defRPr sz="2000">
                <a:solidFill>
                  <a:srgbClr val="888888"/>
                </a:solidFill>
              </a:defRPr>
            </a:lvl1pPr>
            <a:lvl2pPr indent="-228600" lvl="1" marL="914400" algn="l">
              <a:spcBef>
                <a:spcPts val="360"/>
              </a:spcBef>
              <a:spcAft>
                <a:spcPts val="0"/>
              </a:spcAft>
              <a:buClr>
                <a:srgbClr val="888888"/>
              </a:buClr>
              <a:buSzPts val="1800"/>
              <a:buNone/>
              <a:defRPr sz="1800">
                <a:solidFill>
                  <a:srgbClr val="888888"/>
                </a:solidFill>
              </a:defRPr>
            </a:lvl2pPr>
            <a:lvl3pPr indent="-228600" lvl="2" marL="1371600" algn="l">
              <a:spcBef>
                <a:spcPts val="320"/>
              </a:spcBef>
              <a:spcAft>
                <a:spcPts val="0"/>
              </a:spcAft>
              <a:buClr>
                <a:srgbClr val="888888"/>
              </a:buClr>
              <a:buSzPts val="1600"/>
              <a:buNone/>
              <a:defRPr sz="1600">
                <a:solidFill>
                  <a:srgbClr val="888888"/>
                </a:solidFill>
              </a:defRPr>
            </a:lvl3pPr>
            <a:lvl4pPr indent="-228600" lvl="3" marL="1828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4pPr>
            <a:lvl5pPr indent="-228600" lvl="4" marL="22860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5pPr>
            <a:lvl6pPr indent="-228600" lvl="5" marL="27432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6pPr>
            <a:lvl7pPr indent="-228600" lvl="6" marL="32004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7pPr>
            <a:lvl8pPr indent="-228600" lvl="7" marL="36576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8pPr>
            <a:lvl9pPr indent="-228600" lvl="8" marL="4114800" algn="l">
              <a:spcBef>
                <a:spcPts val="280"/>
              </a:spcBef>
              <a:spcAft>
                <a:spcPts val="0"/>
              </a:spcAft>
              <a:buClr>
                <a:srgbClr val="888888"/>
              </a:buClr>
              <a:buSzPts val="1400"/>
              <a:buNone/>
              <a:defRPr sz="1400">
                <a:solidFill>
                  <a:srgbClr val="888888"/>
                </a:solidFill>
              </a:defRPr>
            </a:lvl9pPr>
          </a:lstStyle>
          <a:p/>
        </p:txBody>
      </p:sp>
      <p:sp>
        <p:nvSpPr>
          <p:cNvPr id="34" name="Google Shape;34;p20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5" name="Google Shape;35;p20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6" name="Google Shape;36;p20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wo Content" type="twoObj">
  <p:cSld name="TWO_OBJECTS">
    <p:spTree>
      <p:nvGrpSpPr>
        <p:cNvPr id="37" name="Shape 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" name="Google Shape;38;p21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39" name="Google Shape;39;p21"/>
          <p:cNvSpPr txBox="1"/>
          <p:nvPr>
            <p:ph idx="1" type="body"/>
          </p:nvPr>
        </p:nvSpPr>
        <p:spPr>
          <a:xfrm>
            <a:off x="457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40" name="Google Shape;40;p21"/>
          <p:cNvSpPr txBox="1"/>
          <p:nvPr>
            <p:ph idx="2" type="body"/>
          </p:nvPr>
        </p:nvSpPr>
        <p:spPr>
          <a:xfrm>
            <a:off x="4648200" y="1600200"/>
            <a:ext cx="4038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06400" lvl="0" marL="4572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•"/>
              <a:defRPr sz="2800"/>
            </a:lvl1pPr>
            <a:lvl2pPr indent="-381000" lvl="1" marL="9144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–"/>
              <a:defRPr sz="2400"/>
            </a:lvl2pPr>
            <a:lvl3pPr indent="-355600" lvl="2" marL="1371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 sz="1800"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 sz="1800"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9pPr>
          </a:lstStyle>
          <a:p/>
        </p:txBody>
      </p:sp>
      <p:sp>
        <p:nvSpPr>
          <p:cNvPr id="41" name="Google Shape;41;p21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2" name="Google Shape;42;p21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3" name="Google Shape;43;p21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mparison" type="twoTxTwoObj">
  <p:cSld name="TWO_OBJECTS_WITH_TEXT">
    <p:spTree>
      <p:nvGrpSpPr>
        <p:cNvPr id="44" name="Shape 44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" name="Google Shape;45;p22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46" name="Google Shape;46;p22"/>
          <p:cNvSpPr txBox="1"/>
          <p:nvPr>
            <p:ph idx="1" type="body"/>
          </p:nvPr>
        </p:nvSpPr>
        <p:spPr>
          <a:xfrm>
            <a:off x="457200" y="1535113"/>
            <a:ext cx="4040188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7" name="Google Shape;47;p22"/>
          <p:cNvSpPr txBox="1"/>
          <p:nvPr>
            <p:ph idx="2" type="body"/>
          </p:nvPr>
        </p:nvSpPr>
        <p:spPr>
          <a:xfrm>
            <a:off x="457200" y="2174875"/>
            <a:ext cx="4040188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48" name="Google Shape;48;p22"/>
          <p:cNvSpPr txBox="1"/>
          <p:nvPr>
            <p:ph idx="3" type="body"/>
          </p:nvPr>
        </p:nvSpPr>
        <p:spPr>
          <a:xfrm>
            <a:off x="4645025" y="1535113"/>
            <a:ext cx="4041775" cy="639762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None/>
              <a:defRPr b="1" sz="2400"/>
            </a:lvl1pPr>
            <a:lvl2pPr indent="-228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None/>
              <a:defRPr b="1" sz="2000"/>
            </a:lvl2pPr>
            <a:lvl3pPr indent="-2286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 b="1" sz="1800"/>
            </a:lvl3pPr>
            <a:lvl4pPr indent="-2286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4pPr>
            <a:lvl5pPr indent="-2286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5pPr>
            <a:lvl6pPr indent="-2286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6pPr>
            <a:lvl7pPr indent="-2286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7pPr>
            <a:lvl8pPr indent="-2286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8pPr>
            <a:lvl9pPr indent="-2286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None/>
              <a:defRPr b="1" sz="1600"/>
            </a:lvl9pPr>
          </a:lstStyle>
          <a:p/>
        </p:txBody>
      </p:sp>
      <p:sp>
        <p:nvSpPr>
          <p:cNvPr id="49" name="Google Shape;49;p22"/>
          <p:cNvSpPr txBox="1"/>
          <p:nvPr>
            <p:ph idx="4" type="body"/>
          </p:nvPr>
        </p:nvSpPr>
        <p:spPr>
          <a:xfrm>
            <a:off x="4645025" y="2174875"/>
            <a:ext cx="4041775" cy="3951288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81000" lvl="0" marL="4572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1pPr>
            <a:lvl2pPr indent="-355600" lvl="1" marL="914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 sz="1800"/>
            </a:lvl3pPr>
            <a:lvl4pPr indent="-330200" lvl="3" marL="1828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–"/>
              <a:defRPr sz="1600"/>
            </a:lvl4pPr>
            <a:lvl5pPr indent="-330200" lvl="4" marL="22860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»"/>
              <a:defRPr sz="1600"/>
            </a:lvl5pPr>
            <a:lvl6pPr indent="-330200" lvl="5" marL="27432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6pPr>
            <a:lvl7pPr indent="-330200" lvl="6" marL="32004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7pPr>
            <a:lvl8pPr indent="-330200" lvl="7" marL="36576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8pPr>
            <a:lvl9pPr indent="-330200" lvl="8" marL="4114800" algn="l">
              <a:spcBef>
                <a:spcPts val="320"/>
              </a:spcBef>
              <a:spcAft>
                <a:spcPts val="0"/>
              </a:spcAft>
              <a:buClr>
                <a:schemeClr val="dk1"/>
              </a:buClr>
              <a:buSzPts val="1600"/>
              <a:buChar char="•"/>
              <a:defRPr sz="1600"/>
            </a:lvl9pPr>
          </a:lstStyle>
          <a:p/>
        </p:txBody>
      </p:sp>
      <p:sp>
        <p:nvSpPr>
          <p:cNvPr id="50" name="Google Shape;50;p22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1" name="Google Shape;51;p22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2" name="Google Shape;52;p22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Only" type="titleOnly">
  <p:cSld name="TITLE_ONLY">
    <p:spTree>
      <p:nvGrpSpPr>
        <p:cNvPr id="53" name="Shape 5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" name="Google Shape;54;p23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5" name="Google Shape;55;p23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6" name="Google Shape;56;p23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57" name="Google Shape;57;p23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Content with Caption" type="objTx">
  <p:cSld name="OBJECT_WITH_CAPTION_TEXT">
    <p:spTree>
      <p:nvGrpSpPr>
        <p:cNvPr id="58" name="Shape 5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9" name="Google Shape;59;p24"/>
          <p:cNvSpPr txBox="1"/>
          <p:nvPr>
            <p:ph type="title"/>
          </p:nvPr>
        </p:nvSpPr>
        <p:spPr>
          <a:xfrm>
            <a:off x="457200" y="273050"/>
            <a:ext cx="3008313" cy="1162050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0" name="Google Shape;60;p24"/>
          <p:cNvSpPr txBox="1"/>
          <p:nvPr>
            <p:ph idx="1" type="body"/>
          </p:nvPr>
        </p:nvSpPr>
        <p:spPr>
          <a:xfrm>
            <a:off x="3575050" y="273050"/>
            <a:ext cx="5111750" cy="585311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Char char="•"/>
              <a:defRPr sz="3200"/>
            </a:lvl1pPr>
            <a:lvl2pPr indent="-406400" lvl="1" marL="91440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Char char="–"/>
              <a:defRPr sz="2800"/>
            </a:lvl2pPr>
            <a:lvl3pPr indent="-381000" lvl="2" marL="137160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Char char="•"/>
              <a:defRPr sz="2400"/>
            </a:lvl3pPr>
            <a:lvl4pPr indent="-355600" lvl="3" marL="1828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–"/>
              <a:defRPr sz="2000"/>
            </a:lvl4pPr>
            <a:lvl5pPr indent="-355600" lvl="4" marL="22860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»"/>
              <a:defRPr sz="2000"/>
            </a:lvl5pPr>
            <a:lvl6pPr indent="-355600" lvl="5" marL="27432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6pPr>
            <a:lvl7pPr indent="-355600" lvl="6" marL="32004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7pPr>
            <a:lvl8pPr indent="-355600" lvl="7" marL="36576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8pPr>
            <a:lvl9pPr indent="-355600" lvl="8" marL="411480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Char char="•"/>
              <a:defRPr sz="2000"/>
            </a:lvl9pPr>
          </a:lstStyle>
          <a:p/>
        </p:txBody>
      </p:sp>
      <p:sp>
        <p:nvSpPr>
          <p:cNvPr id="61" name="Google Shape;61;p24"/>
          <p:cNvSpPr txBox="1"/>
          <p:nvPr>
            <p:ph idx="2" type="body"/>
          </p:nvPr>
        </p:nvSpPr>
        <p:spPr>
          <a:xfrm>
            <a:off x="457200" y="1435100"/>
            <a:ext cx="3008313" cy="46910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2" name="Google Shape;62;p24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3" name="Google Shape;63;p24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4" name="Google Shape;64;p24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Picture with Caption" type="picTx">
  <p:cSld name="PICTURE_WITH_CAPTION_TEXT">
    <p:spTree>
      <p:nvGrpSpPr>
        <p:cNvPr id="65" name="Shape 65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6" name="Google Shape;66;p25"/>
          <p:cNvSpPr txBox="1"/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  <a:noFill/>
          <a:ln>
            <a:noFill/>
          </a:ln>
        </p:spPr>
        <p:txBody>
          <a:bodyPr anchorCtr="0" anchor="b" bIns="45700" lIns="91425" spcFirstLastPara="1" rIns="91425" wrap="square" tIns="45700">
            <a:norm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Calibri"/>
              <a:buNone/>
              <a:defRPr b="1" sz="2000"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67" name="Google Shape;67;p25"/>
          <p:cNvSpPr/>
          <p:nvPr>
            <p:ph idx="2" type="pic"/>
          </p:nvPr>
        </p:nvSpPr>
        <p:spPr>
          <a:xfrm>
            <a:off x="1792288" y="612775"/>
            <a:ext cx="5486400" cy="4114800"/>
          </a:xfrm>
          <a:prstGeom prst="rect">
            <a:avLst/>
          </a:prstGeom>
          <a:noFill/>
          <a:ln>
            <a:noFill/>
          </a:ln>
        </p:spPr>
      </p:sp>
      <p:sp>
        <p:nvSpPr>
          <p:cNvPr id="68" name="Google Shape;68;p25"/>
          <p:cNvSpPr txBox="1"/>
          <p:nvPr>
            <p:ph idx="1" type="body"/>
          </p:nvPr>
        </p:nvSpPr>
        <p:spPr>
          <a:xfrm>
            <a:off x="1792288" y="5367338"/>
            <a:ext cx="5486400" cy="804862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228600" lvl="0" marL="457200" algn="l">
              <a:spcBef>
                <a:spcPts val="280"/>
              </a:spcBef>
              <a:spcAft>
                <a:spcPts val="0"/>
              </a:spcAft>
              <a:buClr>
                <a:schemeClr val="dk1"/>
              </a:buClr>
              <a:buSzPts val="1400"/>
              <a:buNone/>
              <a:defRPr sz="1400"/>
            </a:lvl1pPr>
            <a:lvl2pPr indent="-228600" lvl="1" marL="914400" algn="l">
              <a:spcBef>
                <a:spcPts val="240"/>
              </a:spcBef>
              <a:spcAft>
                <a:spcPts val="0"/>
              </a:spcAft>
              <a:buClr>
                <a:schemeClr val="dk1"/>
              </a:buClr>
              <a:buSzPts val="1200"/>
              <a:buNone/>
              <a:defRPr sz="1200"/>
            </a:lvl2pPr>
            <a:lvl3pPr indent="-228600" lvl="2" marL="1371600" algn="l">
              <a:spcBef>
                <a:spcPts val="200"/>
              </a:spcBef>
              <a:spcAft>
                <a:spcPts val="0"/>
              </a:spcAft>
              <a:buClr>
                <a:schemeClr val="dk1"/>
              </a:buClr>
              <a:buSzPts val="1000"/>
              <a:buNone/>
              <a:defRPr sz="1000"/>
            </a:lvl3pPr>
            <a:lvl4pPr indent="-228600" lvl="3" marL="1828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4pPr>
            <a:lvl5pPr indent="-228600" lvl="4" marL="22860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5pPr>
            <a:lvl6pPr indent="-228600" lvl="5" marL="27432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6pPr>
            <a:lvl7pPr indent="-228600" lvl="6" marL="32004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7pPr>
            <a:lvl8pPr indent="-228600" lvl="7" marL="36576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8pPr>
            <a:lvl9pPr indent="-228600" lvl="8" marL="4114800" algn="l">
              <a:spcBef>
                <a:spcPts val="180"/>
              </a:spcBef>
              <a:spcAft>
                <a:spcPts val="0"/>
              </a:spcAft>
              <a:buClr>
                <a:schemeClr val="dk1"/>
              </a:buClr>
              <a:buSzPts val="900"/>
              <a:buNone/>
              <a:defRPr sz="900"/>
            </a:lvl9pPr>
          </a:lstStyle>
          <a:p/>
        </p:txBody>
      </p:sp>
      <p:sp>
        <p:nvSpPr>
          <p:cNvPr id="69" name="Google Shape;69;p25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0" name="Google Shape;70;p25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1" name="Google Shape;71;p25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Title and Vertical Text" type="vertTx">
  <p:cSld name="VERTICAL_TEXT">
    <p:spTree>
      <p:nvGrpSpPr>
        <p:cNvPr id="72" name="Shape 7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3" name="Google Shape;73;p2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4" name="Google Shape;74;p26"/>
          <p:cNvSpPr txBox="1"/>
          <p:nvPr>
            <p:ph idx="1" type="body"/>
          </p:nvPr>
        </p:nvSpPr>
        <p:spPr>
          <a:xfrm rot="5400000">
            <a:off x="2309019" y="-251618"/>
            <a:ext cx="4525963" cy="82296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75" name="Google Shape;75;p2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6" name="Google Shape;76;p2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77" name="Google Shape;77;p2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 matchingName="Vertical Title and Text" type="vertTitleAndTx">
  <p:cSld name="VERTICAL_TITLE_AND_VERTICAL_TEXT">
    <p:spTree>
      <p:nvGrpSpPr>
        <p:cNvPr id="78" name="Shape 7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9" name="Google Shape;79;p27"/>
          <p:cNvSpPr txBox="1"/>
          <p:nvPr>
            <p:ph type="title"/>
          </p:nvPr>
        </p:nvSpPr>
        <p:spPr>
          <a:xfrm rot="5400000">
            <a:off x="4732338" y="2171701"/>
            <a:ext cx="5851525" cy="20574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None/>
              <a:defRPr/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0" name="Google Shape;80;p27"/>
          <p:cNvSpPr txBox="1"/>
          <p:nvPr>
            <p:ph idx="1" type="body"/>
          </p:nvPr>
        </p:nvSpPr>
        <p:spPr>
          <a:xfrm rot="5400000">
            <a:off x="541338" y="190500"/>
            <a:ext cx="5851525" cy="6019800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342900" lvl="0" marL="457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1pPr>
            <a:lvl2pPr indent="-342900" lvl="1" marL="914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2pPr>
            <a:lvl3pPr indent="-342900" lvl="2" marL="1371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3pPr>
            <a:lvl4pPr indent="-342900" lvl="3" marL="1828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–"/>
              <a:defRPr/>
            </a:lvl4pPr>
            <a:lvl5pPr indent="-342900" lvl="4" marL="22860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»"/>
              <a:defRPr/>
            </a:lvl5pPr>
            <a:lvl6pPr indent="-342900" lvl="5" marL="27432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6pPr>
            <a:lvl7pPr indent="-342900" lvl="6" marL="32004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7pPr>
            <a:lvl8pPr indent="-342900" lvl="7" marL="36576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8pPr>
            <a:lvl9pPr indent="-342900" lvl="8" marL="4114800" algn="l">
              <a:spcBef>
                <a:spcPts val="360"/>
              </a:spcBef>
              <a:spcAft>
                <a:spcPts val="0"/>
              </a:spcAft>
              <a:buClr>
                <a:schemeClr val="dk1"/>
              </a:buClr>
              <a:buSzPts val="1800"/>
              <a:buChar char="•"/>
              <a:defRPr/>
            </a:lvl9pPr>
          </a:lstStyle>
          <a:p/>
        </p:txBody>
      </p:sp>
      <p:sp>
        <p:nvSpPr>
          <p:cNvPr id="81" name="Google Shape;81;p27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2" name="Google Shape;82;p27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algn="ctr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1pPr>
            <a:lvl2pPr lvl="1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2pPr>
            <a:lvl3pPr lvl="2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3pPr>
            <a:lvl4pPr lvl="3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4pPr>
            <a:lvl5pPr lvl="4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5pPr>
            <a:lvl6pPr lvl="5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6pPr>
            <a:lvl7pPr lvl="6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7pPr>
            <a:lvl8pPr lvl="7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8pPr>
            <a:lvl9pPr lvl="8" algn="l">
              <a:spcBef>
                <a:spcPts val="0"/>
              </a:spcBef>
              <a:spcAft>
                <a:spcPts val="0"/>
              </a:spcAft>
              <a:buSzPts val="1400"/>
              <a:buNone/>
              <a:defRPr/>
            </a:lvl9pPr>
          </a:lstStyle>
          <a:p/>
        </p:txBody>
      </p:sp>
      <p:sp>
        <p:nvSpPr>
          <p:cNvPr id="83" name="Google Shape;83;p27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algn="r">
              <a:spcBef>
                <a:spcPts val="0"/>
              </a:spcBef>
              <a:buNone/>
              <a:defRPr/>
            </a:lvl1pPr>
            <a:lvl2pPr indent="0" lvl="1" marL="0" algn="r">
              <a:spcBef>
                <a:spcPts val="0"/>
              </a:spcBef>
              <a:buNone/>
              <a:defRPr/>
            </a:lvl2pPr>
            <a:lvl3pPr indent="0" lvl="2" marL="0" algn="r">
              <a:spcBef>
                <a:spcPts val="0"/>
              </a:spcBef>
              <a:buNone/>
              <a:defRPr/>
            </a:lvl3pPr>
            <a:lvl4pPr indent="0" lvl="3" marL="0" algn="r">
              <a:spcBef>
                <a:spcPts val="0"/>
              </a:spcBef>
              <a:buNone/>
              <a:defRPr/>
            </a:lvl4pPr>
            <a:lvl5pPr indent="0" lvl="4" marL="0" algn="r">
              <a:spcBef>
                <a:spcPts val="0"/>
              </a:spcBef>
              <a:buNone/>
              <a:defRPr/>
            </a:lvl5pPr>
            <a:lvl6pPr indent="0" lvl="5" marL="0" algn="r">
              <a:spcBef>
                <a:spcPts val="0"/>
              </a:spcBef>
              <a:buNone/>
              <a:defRPr/>
            </a:lvl6pPr>
            <a:lvl7pPr indent="0" lvl="6" marL="0" algn="r">
              <a:spcBef>
                <a:spcPts val="0"/>
              </a:spcBef>
              <a:buNone/>
              <a:defRPr/>
            </a:lvl7pPr>
            <a:lvl8pPr indent="0" lvl="7" marL="0" algn="r">
              <a:spcBef>
                <a:spcPts val="0"/>
              </a:spcBef>
              <a:buNone/>
              <a:defRPr/>
            </a:lvl8pPr>
            <a:lvl9pPr indent="0" lvl="8" marL="0" algn="r">
              <a:spcBef>
                <a:spcPts val="0"/>
              </a:spcBef>
              <a:buNone/>
              <a:defRPr/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slideLayout" Target="../slideLayouts/slideLayout2.xml"/><Relationship Id="rId3" Type="http://schemas.openxmlformats.org/officeDocument/2006/relationships/slideLayout" Target="../slideLayouts/slideLayout3.xml"/><Relationship Id="rId4" Type="http://schemas.openxmlformats.org/officeDocument/2006/relationships/slideLayout" Target="../slideLayouts/slideLayout4.xml"/><Relationship Id="rId11" Type="http://schemas.openxmlformats.org/officeDocument/2006/relationships/slideLayout" Target="../slideLayouts/slideLayout11.xml"/><Relationship Id="rId10" Type="http://schemas.openxmlformats.org/officeDocument/2006/relationships/slideLayout" Target="../slideLayouts/slideLayout10.xml"/><Relationship Id="rId12" Type="http://schemas.openxmlformats.org/officeDocument/2006/relationships/theme" Target="../theme/theme2.xml"/><Relationship Id="rId9" Type="http://schemas.openxmlformats.org/officeDocument/2006/relationships/slideLayout" Target="../slideLayouts/slideLayout9.xml"/><Relationship Id="rId5" Type="http://schemas.openxmlformats.org/officeDocument/2006/relationships/slideLayout" Target="../slideLayouts/slideLayout5.xml"/><Relationship Id="rId6" Type="http://schemas.openxmlformats.org/officeDocument/2006/relationships/slideLayout" Target="../slideLayouts/slideLayout6.xml"/><Relationship Id="rId7" Type="http://schemas.openxmlformats.org/officeDocument/2006/relationships/slideLayout" Target="../slideLayouts/slideLayout7.xml"/><Relationship Id="rId8" Type="http://schemas.openxmlformats.org/officeDocument/2006/relationships/slideLayout" Target="../slideLayouts/slideLayout8.xml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chemeClr val="lt1"/>
        </a:solidFill>
      </p:bgPr>
    </p:bg>
    <p:spTree>
      <p:nvGrpSpPr>
        <p:cNvPr id="9" name="Shape 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Google Shape;10;p16"/>
          <p:cNvSpPr txBox="1"/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rm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4400"/>
              <a:buFont typeface="Calibri"/>
              <a:buNone/>
              <a:defRPr b="0" i="0" sz="4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2pPr>
            <a:lvl3pPr lvl="2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3pPr>
            <a:lvl4pPr lvl="3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4pPr>
            <a:lvl5pPr lvl="4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5pPr>
            <a:lvl6pPr lvl="5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6pPr>
            <a:lvl7pPr lvl="6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7pPr>
            <a:lvl8pPr lvl="7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8pPr>
            <a:lvl9pPr lvl="8">
              <a:spcBef>
                <a:spcPts val="0"/>
              </a:spcBef>
              <a:spcAft>
                <a:spcPts val="0"/>
              </a:spcAft>
              <a:buSzPts val="1400"/>
              <a:buNone/>
              <a:defRPr sz="1800"/>
            </a:lvl9pPr>
          </a:lstStyle>
          <a:p/>
        </p:txBody>
      </p:sp>
      <p:sp>
        <p:nvSpPr>
          <p:cNvPr id="11" name="Google Shape;11;p16"/>
          <p:cNvSpPr txBox="1"/>
          <p:nvPr>
            <p:ph idx="1" type="body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</p:spPr>
        <p:txBody>
          <a:bodyPr anchorCtr="0" anchor="t" bIns="45700" lIns="91425" spcFirstLastPara="1" rIns="91425" wrap="square" tIns="45700">
            <a:normAutofit/>
          </a:bodyPr>
          <a:lstStyle>
            <a:lvl1pPr indent="-431800" lvl="0" marL="457200" marR="0" rtl="0" algn="l">
              <a:spcBef>
                <a:spcPts val="640"/>
              </a:spcBef>
              <a:spcAft>
                <a:spcPts val="0"/>
              </a:spcAft>
              <a:buClr>
                <a:schemeClr val="dk1"/>
              </a:buClr>
              <a:buSzPts val="3200"/>
              <a:buFont typeface="Arial"/>
              <a:buChar char="•"/>
              <a:defRPr b="0" i="0" sz="32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-406400" lvl="1" marL="914400" marR="0" rtl="0" algn="l">
              <a:spcBef>
                <a:spcPts val="560"/>
              </a:spcBef>
              <a:spcAft>
                <a:spcPts val="0"/>
              </a:spcAft>
              <a:buClr>
                <a:schemeClr val="dk1"/>
              </a:buClr>
              <a:buSzPts val="2800"/>
              <a:buFont typeface="Arial"/>
              <a:buChar char="–"/>
              <a:defRPr b="0" i="0" sz="2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-381000" lvl="2" marL="1371600" marR="0" rtl="0" algn="l">
              <a:spcBef>
                <a:spcPts val="480"/>
              </a:spcBef>
              <a:spcAft>
                <a:spcPts val="0"/>
              </a:spcAft>
              <a:buClr>
                <a:schemeClr val="dk1"/>
              </a:buClr>
              <a:buSzPts val="2400"/>
              <a:buFont typeface="Arial"/>
              <a:buChar char="•"/>
              <a:defRPr b="0" i="0" sz="24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-355600" lvl="3" marL="1828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–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-355600" lvl="4" marL="22860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»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-355600" lvl="5" marL="27432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-355600" lvl="6" marL="32004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-355600" lvl="7" marL="36576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-355600" lvl="8" marL="4114800" marR="0" rtl="0" algn="l">
              <a:spcBef>
                <a:spcPts val="400"/>
              </a:spcBef>
              <a:spcAft>
                <a:spcPts val="0"/>
              </a:spcAft>
              <a:buClr>
                <a:schemeClr val="dk1"/>
              </a:buClr>
              <a:buSzPts val="2000"/>
              <a:buFont typeface="Arial"/>
              <a:buChar char="•"/>
              <a:defRPr b="0" i="0" sz="20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2" name="Google Shape;12;p16"/>
          <p:cNvSpPr txBox="1"/>
          <p:nvPr>
            <p:ph idx="10" type="dt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3" name="Google Shape;13;p16"/>
          <p:cNvSpPr txBox="1"/>
          <p:nvPr>
            <p:ph idx="11" type="ftr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lvl="0" marR="0" rtl="0" algn="ctr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lvl="1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lvl="2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lvl="3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lvl="4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lvl="5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lvl="6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lvl="7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lvl="8" marR="0" rtl="0" algn="l">
              <a:spcBef>
                <a:spcPts val="0"/>
              </a:spcBef>
              <a:spcAft>
                <a:spcPts val="0"/>
              </a:spcAft>
              <a:buSzPts val="1400"/>
              <a:buNone/>
              <a:defRPr b="0" i="0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/>
        </p:txBody>
      </p:sp>
      <p:sp>
        <p:nvSpPr>
          <p:cNvPr id="14" name="Google Shape;14;p16"/>
          <p:cNvSpPr txBox="1"/>
          <p:nvPr>
            <p:ph idx="12" type="sldNum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  <a:noFill/>
          <a:ln>
            <a:noFill/>
          </a:ln>
        </p:spPr>
        <p:txBody>
          <a:bodyPr anchorCtr="0" anchor="ctr" bIns="45700" lIns="91425" spcFirstLastPara="1" rIns="91425" wrap="square" tIns="45700">
            <a:noAutofit/>
          </a:bodyPr>
          <a:lstStyle>
            <a:lvl1pPr indent="0" lvl="0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1pPr>
            <a:lvl2pPr indent="0" lvl="1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2pPr>
            <a:lvl3pPr indent="0" lvl="2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3pPr>
            <a:lvl4pPr indent="0" lvl="3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4pPr>
            <a:lvl5pPr indent="0" lvl="4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5pPr>
            <a:lvl6pPr indent="0" lvl="5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6pPr>
            <a:lvl7pPr indent="0" lvl="6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7pPr>
            <a:lvl8pPr indent="0" lvl="7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8pPr>
            <a:lvl9pPr indent="0" lvl="8" marL="0" marR="0" rtl="0" algn="r">
              <a:spcBef>
                <a:spcPts val="0"/>
              </a:spcBef>
              <a:buNone/>
              <a:defRPr b="0" i="0" sz="1200" u="none" cap="none" strike="noStrike">
                <a:solidFill>
                  <a:srgbClr val="888888"/>
                </a:solidFill>
                <a:latin typeface="Calibri"/>
                <a:ea typeface="Calibri"/>
                <a:cs typeface="Calibri"/>
                <a:sym typeface="Calibri"/>
              </a:defRPr>
            </a:lvl9pPr>
          </a:lstStyle>
          <a:p>
            <a:pPr indent="0" lvl="0" marL="0" rtl="0" algn="r">
              <a:spcBef>
                <a:spcPts val="0"/>
              </a:spcBef>
              <a:spcAft>
                <a:spcPts val="0"/>
              </a:spcAft>
              <a:buNone/>
            </a:pPr>
            <a:fld id="{00000000-1234-1234-1234-123412341234}" type="slidenum">
              <a:rPr lang="en-US"/>
              <a:t>‹#›</a:t>
            </a:fld>
            <a:endParaRPr/>
          </a:p>
        </p:txBody>
      </p:sp>
    </p:spTree>
  </p:cSld>
  <p:clrMap accent1="accent1" accent2="accent2" accent3="accent3" accent4="accent4" accent5="accent5" accent6="accent6" bg1="lt1" bg2="dk2" tx1="dk1" tx2="lt2" folHlink="folHlink" hlink="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dt="0" ftr="0" hdr="0" sldNum="0"/>
  <p:txStyles>
    <p:title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titleStyle>
    <p:body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bodyStyle>
    <p:otherStyle>
      <a:defPPr lvl="0" marR="0" rtl="0" algn="l">
        <a:lnSpc>
          <a:spcPct val="100000"/>
        </a:lnSpc>
        <a:spcBef>
          <a:spcPts val="0"/>
        </a:spcBef>
        <a:spcAft>
          <a:spcPts val="0"/>
        </a:spcAft>
      </a:defPPr>
      <a:lvl1pPr lvl="0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1pPr>
      <a:lvl2pPr lvl="1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2pPr>
      <a:lvl3pPr lvl="2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3pPr>
      <a:lvl4pPr lvl="3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4pPr>
      <a:lvl5pPr lvl="4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5pPr>
      <a:lvl6pPr lvl="5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6pPr>
      <a:lvl7pPr lvl="6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7pPr>
      <a:lvl8pPr lvl="7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8pPr>
      <a:lvl9pPr lvl="8" marR="0" rtl="0" algn="l">
        <a:lnSpc>
          <a:spcPct val="100000"/>
        </a:lnSpc>
        <a:spcBef>
          <a:spcPts val="0"/>
        </a:spcBef>
        <a:spcAft>
          <a:spcPts val="0"/>
        </a:spcAft>
        <a:buClr>
          <a:srgbClr val="000000"/>
        </a:buClr>
        <a:buFont typeface="Arial"/>
        <a:defRPr b="0" i="0" spc="0" sz="1400" u="none" cap="none" strike="noStrike">
          <a:solidFill>
            <a:srgbClr val="000000"/>
          </a:solidFill>
          <a:latin typeface="Arial"/>
          <a:ea typeface="Arial"/>
          <a:cs typeface="Arial"/>
          <a:sym typeface="Arial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.xml"/><Relationship Id="rId3" Type="http://schemas.openxmlformats.org/officeDocument/2006/relationships/image" Target="../media/image1.jpg"/><Relationship Id="rId4" Type="http://schemas.openxmlformats.org/officeDocument/2006/relationships/image" Target="../media/image4.png"/></Relationships>
</file>

<file path=ppt/slides/_rels/slide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.xml"/><Relationship Id="rId3" Type="http://schemas.openxmlformats.org/officeDocument/2006/relationships/image" Target="../media/image1.jpg"/><Relationship Id="rId4" Type="http://schemas.openxmlformats.org/officeDocument/2006/relationships/image" Target="../media/image6.jpg"/><Relationship Id="rId5" Type="http://schemas.openxmlformats.org/officeDocument/2006/relationships/image" Target="../media/image2.jpg"/></Relationships>
</file>

<file path=ppt/slides/_rels/slide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3.xml"/></Relationships>
</file>

<file path=ppt/slides/_rels/slide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4.xml"/><Relationship Id="rId3" Type="http://schemas.openxmlformats.org/officeDocument/2006/relationships/image" Target="../media/image1.jpg"/></Relationships>
</file>

<file path=ppt/slides/_rels/slide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5.xml"/><Relationship Id="rId3" Type="http://schemas.openxmlformats.org/officeDocument/2006/relationships/image" Target="../media/image1.jpg"/></Relationships>
</file>

<file path=ppt/slides/_rels/slide6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6.xml"/><Relationship Id="rId3" Type="http://schemas.openxmlformats.org/officeDocument/2006/relationships/image" Target="../media/image1.jpg"/></Relationships>
</file>

<file path=ppt/slides/_rels/slide7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7.xml"/></Relationships>
</file>

<file path=ppt/slides/_rels/slide8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8.xml"/><Relationship Id="rId3" Type="http://schemas.openxmlformats.org/officeDocument/2006/relationships/image" Target="../media/image1.jpg"/></Relationships>
</file>

<file path=ppt/slides/_rels/slide9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9.xml"/><Relationship Id="rId3" Type="http://schemas.openxmlformats.org/officeDocument/2006/relationships/image" Target="../media/image1.jpg"/></Relationships>
</file>

<file path=ppt/slides/_rels/slide10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0.xml"/><Relationship Id="rId3" Type="http://schemas.openxmlformats.org/officeDocument/2006/relationships/image" Target="../media/image1.jpg"/></Relationships>
</file>

<file path=ppt/slides/_rels/slide11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1.xml"/><Relationship Id="rId3" Type="http://schemas.openxmlformats.org/officeDocument/2006/relationships/image" Target="../media/image1.jpg"/><Relationship Id="rId4" Type="http://schemas.openxmlformats.org/officeDocument/2006/relationships/image" Target="../media/image3.jpg"/><Relationship Id="rId5" Type="http://schemas.openxmlformats.org/officeDocument/2006/relationships/image" Target="../media/image5.jpg"/></Relationships>
</file>

<file path=ppt/slides/_rels/slide12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2.xml"/><Relationship Id="rId3" Type="http://schemas.openxmlformats.org/officeDocument/2006/relationships/image" Target="../media/image1.jpg"/></Relationships>
</file>

<file path=ppt/slides/_rels/slide13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3.xml"/><Relationship Id="rId3" Type="http://schemas.openxmlformats.org/officeDocument/2006/relationships/image" Target="../media/image1.jpg"/></Relationships>
</file>

<file path=ppt/slides/_rels/slide14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4.xml"/><Relationship Id="rId3" Type="http://schemas.openxmlformats.org/officeDocument/2006/relationships/image" Target="../media/image1.jpg"/></Relationships>
</file>

<file path=ppt/slides/_rels/slide15.xml.rels><?xml version="1.0" encoding="UTF-8" standalone="yes"?>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15.xml"/><Relationship Id="rId3" Type="http://schemas.openxmlformats.org/officeDocument/2006/relationships/image" Target="../media/image1.jpg"/><Relationship Id="rId4" Type="http://schemas.openxmlformats.org/officeDocument/2006/relationships/image" Target="../media/image4.png"/><Relationship Id="rId5" Type="http://schemas.openxmlformats.org/officeDocument/2006/relationships/image" Target="../media/image7.png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A343E"/>
        </a:solidFill>
      </p:bgPr>
    </p:bg>
    <p:spTree>
      <p:nvGrpSpPr>
        <p:cNvPr id="87" name="Shape 8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" name="Google Shape;88;p1"/>
          <p:cNvSpPr/>
          <p:nvPr/>
        </p:nvSpPr>
        <p:spPr>
          <a:xfrm>
            <a:off x="-1233800" y="-11719300"/>
            <a:ext cx="11750040" cy="14633258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89" name="Google Shape;89;p1"/>
          <p:cNvSpPr/>
          <p:nvPr/>
        </p:nvSpPr>
        <p:spPr>
          <a:xfrm>
            <a:off x="5729991" y="6310790"/>
            <a:ext cx="4114800" cy="4114800"/>
          </a:xfrm>
          <a:custGeom>
            <a:rect b="b" l="l" r="r" t="t"/>
            <a:pathLst>
              <a:path extrusionOk="0" h="4114800" w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0" name="Google Shape;90;p1"/>
          <p:cNvSpPr/>
          <p:nvPr/>
        </p:nvSpPr>
        <p:spPr>
          <a:xfrm>
            <a:off x="-2836150" y="-7071450"/>
            <a:ext cx="11189840" cy="13648919"/>
          </a:xfrm>
          <a:custGeom>
            <a:rect b="b" l="l" r="r" t="t"/>
            <a:pathLst>
              <a:path extrusionOk="0" h="6162040" w="6277610">
                <a:moveTo>
                  <a:pt x="2890520" y="4845050"/>
                </a:moveTo>
                <a:lnTo>
                  <a:pt x="1695450" y="4845050"/>
                </a:lnTo>
                <a:lnTo>
                  <a:pt x="1621790" y="4081780"/>
                </a:lnTo>
                <a:lnTo>
                  <a:pt x="1195070" y="5676900"/>
                </a:lnTo>
                <a:lnTo>
                  <a:pt x="0" y="5676900"/>
                </a:lnTo>
                <a:cubicBezTo>
                  <a:pt x="0" y="5676900"/>
                  <a:pt x="852170" y="2481580"/>
                  <a:pt x="1178560" y="1259840"/>
                </a:cubicBezTo>
                <a:cubicBezTo>
                  <a:pt x="1252220" y="984250"/>
                  <a:pt x="1501140" y="792480"/>
                  <a:pt x="1786890" y="792480"/>
                </a:cubicBezTo>
                <a:lnTo>
                  <a:pt x="1901190" y="792480"/>
                </a:lnTo>
                <a:cubicBezTo>
                  <a:pt x="2236470" y="792480"/>
                  <a:pt x="2512060" y="1055370"/>
                  <a:pt x="2529840" y="1389380"/>
                </a:cubicBezTo>
                <a:cubicBezTo>
                  <a:pt x="2560320" y="1996440"/>
                  <a:pt x="2603500" y="2848610"/>
                  <a:pt x="2603500" y="2848610"/>
                </a:cubicBezTo>
                <a:cubicBezTo>
                  <a:pt x="2603500" y="2848610"/>
                  <a:pt x="2717800" y="2038350"/>
                  <a:pt x="2801620" y="1435100"/>
                </a:cubicBezTo>
                <a:cubicBezTo>
                  <a:pt x="2853690" y="1065530"/>
                  <a:pt x="3169920" y="791210"/>
                  <a:pt x="3542030" y="791210"/>
                </a:cubicBezTo>
                <a:cubicBezTo>
                  <a:pt x="3999230" y="791210"/>
                  <a:pt x="4371340" y="1160780"/>
                  <a:pt x="4372610" y="1617980"/>
                </a:cubicBezTo>
                <a:cubicBezTo>
                  <a:pt x="4375150" y="2189480"/>
                  <a:pt x="4377690" y="2848610"/>
                  <a:pt x="4377690" y="2848610"/>
                </a:cubicBezTo>
                <a:lnTo>
                  <a:pt x="4919980" y="0"/>
                </a:lnTo>
                <a:lnTo>
                  <a:pt x="6115050" y="0"/>
                </a:lnTo>
                <a:lnTo>
                  <a:pt x="6277610" y="4845050"/>
                </a:lnTo>
                <a:lnTo>
                  <a:pt x="5082540" y="4845050"/>
                </a:lnTo>
                <a:lnTo>
                  <a:pt x="5049520" y="2849880"/>
                </a:lnTo>
                <a:cubicBezTo>
                  <a:pt x="5049520" y="2849880"/>
                  <a:pt x="4690110" y="4707890"/>
                  <a:pt x="4509770" y="5641340"/>
                </a:cubicBezTo>
                <a:cubicBezTo>
                  <a:pt x="4451350" y="5943600"/>
                  <a:pt x="4187190" y="6162040"/>
                  <a:pt x="3878580" y="6162040"/>
                </a:cubicBezTo>
                <a:cubicBezTo>
                  <a:pt x="3510280" y="6162040"/>
                  <a:pt x="3211830" y="5864860"/>
                  <a:pt x="3210560" y="5496560"/>
                </a:cubicBezTo>
                <a:cubicBezTo>
                  <a:pt x="3205480" y="4593590"/>
                  <a:pt x="3197860" y="3088640"/>
                  <a:pt x="3197860" y="3088640"/>
                </a:cubicBezTo>
                <a:lnTo>
                  <a:pt x="2988310" y="4845050"/>
                </a:lnTo>
                <a:lnTo>
                  <a:pt x="2890520" y="4845050"/>
                </a:lnTo>
              </a:path>
            </a:pathLst>
          </a:custGeom>
          <a:gradFill>
            <a:gsLst>
              <a:gs pos="0">
                <a:srgbClr val="130070"/>
              </a:gs>
              <a:gs pos="100000">
                <a:srgbClr val="226AE2"/>
              </a:gs>
            </a:gsLst>
            <a:lin ang="2700000" scaled="0"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91" name="Google Shape;91;p1"/>
          <p:cNvSpPr/>
          <p:nvPr/>
        </p:nvSpPr>
        <p:spPr>
          <a:xfrm>
            <a:off x="1219353" y="2605450"/>
            <a:ext cx="1970420" cy="1970420"/>
          </a:xfrm>
          <a:custGeom>
            <a:rect b="b" l="l" r="r" t="t"/>
            <a:pathLst>
              <a:path extrusionOk="0" h="1970420" w="1970420">
                <a:moveTo>
                  <a:pt x="0" y="0"/>
                </a:moveTo>
                <a:lnTo>
                  <a:pt x="1970420" y="0"/>
                </a:lnTo>
                <a:lnTo>
                  <a:pt x="1970420" y="1970420"/>
                </a:lnTo>
                <a:lnTo>
                  <a:pt x="0" y="19704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92" name="Google Shape;92;p1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93" name="Google Shape;93;p1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94" name="Google Shape;94;p1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95" name="Google Shape;95;p1"/>
          <p:cNvSpPr txBox="1"/>
          <p:nvPr/>
        </p:nvSpPr>
        <p:spPr>
          <a:xfrm>
            <a:off x="11115347" y="4297945"/>
            <a:ext cx="7172653" cy="227952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200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ENTERPRISE AND ENTREPRENEURSHIP</a:t>
            </a:r>
            <a:endParaRPr/>
          </a:p>
          <a:p>
            <a:pPr indent="0" lvl="0" marL="0" marR="0" rtl="0" algn="l">
              <a:lnSpc>
                <a:spcPct val="108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1" sz="5200">
              <a:solidFill>
                <a:srgbClr val="130070"/>
              </a:solidFill>
              <a:latin typeface="Arial"/>
              <a:ea typeface="Arial"/>
              <a:cs typeface="Arial"/>
              <a:sym typeface="Arial"/>
            </a:endParaRP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A343E"/>
        </a:solidFill>
      </p:bgPr>
    </p:bg>
    <p:spTree>
      <p:nvGrpSpPr>
        <p:cNvPr id="99" name="Shape 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" name="Google Shape;100;p2"/>
          <p:cNvSpPr/>
          <p:nvPr/>
        </p:nvSpPr>
        <p:spPr>
          <a:xfrm>
            <a:off x="0" y="-167575"/>
            <a:ext cx="5532120" cy="10467023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01" name="Google Shape;101;p2"/>
          <p:cNvSpPr txBox="1"/>
          <p:nvPr/>
        </p:nvSpPr>
        <p:spPr>
          <a:xfrm>
            <a:off x="669586" y="3549777"/>
            <a:ext cx="4355324" cy="15937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BUSINESS PLAN</a:t>
            </a:r>
            <a:endParaRPr/>
          </a:p>
        </p:txBody>
      </p:sp>
      <p:sp>
        <p:nvSpPr>
          <p:cNvPr id="102" name="Google Shape;102;p2"/>
          <p:cNvSpPr txBox="1"/>
          <p:nvPr/>
        </p:nvSpPr>
        <p:spPr>
          <a:xfrm>
            <a:off x="669586" y="5713492"/>
            <a:ext cx="3556500" cy="23487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Plan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Presented by: [Cristian Chiuariu]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Module: Enterprise and Entrepreneurship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Module Code: LCLM4006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Lecturer: Richard Ashaye</a:t>
            </a:r>
            <a:endParaRPr/>
          </a:p>
        </p:txBody>
      </p:sp>
      <p:sp>
        <p:nvSpPr>
          <p:cNvPr id="103" name="Google Shape;103;p2"/>
          <p:cNvSpPr txBox="1"/>
          <p:nvPr/>
        </p:nvSpPr>
        <p:spPr>
          <a:xfrm>
            <a:off x="669586" y="1124267"/>
            <a:ext cx="4355324" cy="15937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311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DACORUM BUILDERS LTD</a:t>
            </a:r>
            <a:endParaRPr/>
          </a:p>
        </p:txBody>
      </p:sp>
      <p:pic>
        <p:nvPicPr>
          <p:cNvPr descr="three construction workers looking at a blueprint (provided by Getty Images)" id="104" name="Google Shape;104;p2"/>
          <p:cNvPicPr preferRelativeResize="0"/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5684520" y="152400"/>
            <a:ext cx="7530519" cy="9982203"/>
          </a:xfrm>
          <a:prstGeom prst="rect">
            <a:avLst/>
          </a:prstGeom>
          <a:noFill/>
          <a:ln>
            <a:noFill/>
          </a:ln>
        </p:spPr>
      </p:pic>
      <p:pic>
        <p:nvPicPr>
          <p:cNvPr descr="Downtown construction (provided by Getty Images)" id="105" name="Google Shape;105;p2"/>
          <p:cNvPicPr preferRelativeResize="0"/>
          <p:nvPr/>
        </p:nvPicPr>
        <p:blipFill>
          <a:blip r:embed="rId5">
            <a:alphaModFix/>
          </a:blip>
          <a:stretch>
            <a:fillRect/>
          </a:stretch>
        </p:blipFill>
        <p:spPr>
          <a:xfrm>
            <a:off x="5532125" y="0"/>
            <a:ext cx="12755876" cy="10287000"/>
          </a:xfrm>
          <a:prstGeom prst="rect">
            <a:avLst/>
          </a:prstGeom>
          <a:noFill/>
          <a:ln>
            <a:noFill/>
          </a:ln>
        </p:spPr>
      </p:pic>
    </p:spTree>
  </p:cSld>
  <p:clrMapOvr>
    <a:masterClrMapping/>
  </p:clrMapOvr>
  <p:transition spd="slow">
    <p:push/>
  </p:transition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110" name="Shape 11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11" name="Google Shape;111;p3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112" name="Google Shape;112;p3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13" name="Google Shape;113;p3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14" name="Google Shape;114;p3"/>
          <p:cNvSpPr txBox="1"/>
          <p:nvPr/>
        </p:nvSpPr>
        <p:spPr>
          <a:xfrm>
            <a:off x="5086829" y="923925"/>
            <a:ext cx="8115300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TABLE OF CONTENTS</a:t>
            </a:r>
            <a:endParaRPr/>
          </a:p>
        </p:txBody>
      </p:sp>
      <p:sp>
        <p:nvSpPr>
          <p:cNvPr id="115" name="Google Shape;115;p3"/>
          <p:cNvSpPr txBox="1"/>
          <p:nvPr/>
        </p:nvSpPr>
        <p:spPr>
          <a:xfrm>
            <a:off x="822645" y="3188249"/>
            <a:ext cx="8477400" cy="41985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397933" lvl="1" marL="795866" marR="0" rtl="0" algn="l">
              <a:lnSpc>
                <a:spcPct val="286666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Calibri"/>
              <a:buAutoNum type="arabicPeriod"/>
            </a:pPr>
            <a: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Overview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8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Introduction 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8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Legal Format and Management Structure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8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PESTLE Analysis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8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Marketing Strategies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3686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rPr>
              <a:t>Funding Requirements and Allocation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123" name="Shape 12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4" name="Google Shape;124;p4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125" name="Google Shape;125;p4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126" name="Google Shape;126;p4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27" name="Google Shape;127;p4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28" name="Google Shape;128;p4"/>
          <p:cNvSpPr txBox="1"/>
          <p:nvPr/>
        </p:nvSpPr>
        <p:spPr>
          <a:xfrm>
            <a:off x="5086350" y="923925"/>
            <a:ext cx="8115300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INTRODUCTION</a:t>
            </a:r>
            <a:endParaRPr/>
          </a:p>
        </p:txBody>
      </p:sp>
      <p:sp>
        <p:nvSpPr>
          <p:cNvPr id="129" name="Google Shape;129;p4"/>
          <p:cNvSpPr txBox="1"/>
          <p:nvPr/>
        </p:nvSpPr>
        <p:spPr>
          <a:xfrm>
            <a:off x="938194" y="3446259"/>
            <a:ext cx="8296311" cy="3778758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53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Name &amp; Role: Arsen Toska - Director of Dacorum Builders Ltd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Purpose - To present a practical construction business plan focused on residential building, refurbishment and property improvement services.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979">
              <a:solidFill>
                <a:schemeClr val="dk1"/>
              </a:solidFill>
              <a:latin typeface="Poppins"/>
              <a:ea typeface="Poppins"/>
              <a:cs typeface="Poppins"/>
              <a:sym typeface="Poppins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Motivation - To build on Dacorum Builders Ltd's local reputation by expanding project capacity, strengthening marketing and delivering consistent quality across Hertfordshire.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137" name="Shape 137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8" name="Google Shape;138;p5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39" name="Google Shape;139;p5"/>
          <p:cNvSpPr txBox="1"/>
          <p:nvPr/>
        </p:nvSpPr>
        <p:spPr>
          <a:xfrm>
            <a:off x="4827421" y="923925"/>
            <a:ext cx="8633158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BUSINESS OVERVIEW</a:t>
            </a:r>
            <a:endParaRPr/>
          </a:p>
        </p:txBody>
      </p:sp>
      <p:grpSp>
        <p:nvGrpSpPr>
          <p:cNvPr id="140" name="Google Shape;140;p5"/>
          <p:cNvGrpSpPr/>
          <p:nvPr/>
        </p:nvGrpSpPr>
        <p:grpSpPr>
          <a:xfrm>
            <a:off x="-987748" y="5578692"/>
            <a:ext cx="12044649" cy="12044649"/>
            <a:chOff x="0" y="0"/>
            <a:chExt cx="812800" cy="812800"/>
          </a:xfrm>
        </p:grpSpPr>
        <p:sp>
          <p:nvSpPr>
            <p:cNvPr id="141" name="Google Shape;141;p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>
                    <a:alpha val="52941"/>
                  </a:srgbClr>
                </a:gs>
                <a:gs pos="100000">
                  <a:srgbClr val="226AE2">
                    <a:alpha val="52941"/>
                  </a:srgbClr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2" name="Google Shape;142;p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3" name="Google Shape;143;p5"/>
          <p:cNvGrpSpPr/>
          <p:nvPr/>
        </p:nvGrpSpPr>
        <p:grpSpPr>
          <a:xfrm>
            <a:off x="4350728" y="5311764"/>
            <a:ext cx="9586544" cy="9586544"/>
            <a:chOff x="0" y="0"/>
            <a:chExt cx="812800" cy="812800"/>
          </a:xfrm>
        </p:grpSpPr>
        <p:sp>
          <p:nvSpPr>
            <p:cNvPr id="144" name="Google Shape;144;p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>
                    <a:alpha val="49020"/>
                  </a:srgbClr>
                </a:gs>
                <a:gs pos="100000">
                  <a:srgbClr val="226AE2">
                    <a:alpha val="49020"/>
                  </a:srgbClr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5" name="Google Shape;145;p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6" name="Google Shape;146;p5"/>
          <p:cNvGrpSpPr/>
          <p:nvPr/>
        </p:nvGrpSpPr>
        <p:grpSpPr>
          <a:xfrm>
            <a:off x="11527569" y="7614744"/>
            <a:ext cx="7283564" cy="7283564"/>
            <a:chOff x="0" y="0"/>
            <a:chExt cx="812800" cy="812800"/>
          </a:xfrm>
        </p:grpSpPr>
        <p:sp>
          <p:nvSpPr>
            <p:cNvPr id="147" name="Google Shape;147;p5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48" name="Google Shape;148;p5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49" name="Google Shape;149;p5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150" name="Google Shape;150;p5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51" name="Google Shape;151;p5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52" name="Google Shape;152;p5"/>
          <p:cNvSpPr txBox="1"/>
          <p:nvPr/>
        </p:nvSpPr>
        <p:spPr>
          <a:xfrm>
            <a:off x="1028700" y="1976146"/>
            <a:ext cx="10153129" cy="159096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762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Business Idea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Residential and domestic construction business based in Hemel Hempstead, serving Hertfordshire and nearby areas.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Registered as a Private Limited Company (Ltd).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95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Provides end-to-end building, renovation and property improvement services.</a:t>
            </a:r>
            <a:endParaRPr/>
          </a:p>
        </p:txBody>
      </p:sp>
      <p:sp>
        <p:nvSpPr>
          <p:cNvPr id="153" name="Google Shape;153;p5"/>
          <p:cNvSpPr txBox="1"/>
          <p:nvPr/>
        </p:nvSpPr>
        <p:spPr>
          <a:xfrm>
            <a:off x="13193316" y="4458361"/>
            <a:ext cx="5094684" cy="21358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Products &amp; Services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Home extensions and additions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Full property refurbishments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Kitchen and bathroom installations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Garage and loft conversions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Painting and decorating</a:t>
            </a:r>
            <a:endParaRPr/>
          </a:p>
        </p:txBody>
      </p:sp>
      <p:sp>
        <p:nvSpPr>
          <p:cNvPr id="154" name="Google Shape;154;p5"/>
          <p:cNvSpPr txBox="1"/>
          <p:nvPr/>
        </p:nvSpPr>
        <p:spPr>
          <a:xfrm>
            <a:off x="929891" y="3871430"/>
            <a:ext cx="10127100" cy="24621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944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Market Need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Homeowners need additional living space without moving.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Demand for renovation and refurbishment supports property improvement.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Customers value reliable project management, quality maerials and transparent communication.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09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Local service coverage creates opportunities for repeat and referral business.</a:t>
            </a:r>
            <a:endParaRPr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162" name="Shape 16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" name="Google Shape;163;p6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64" name="Google Shape;164;p6"/>
          <p:cNvSpPr txBox="1"/>
          <p:nvPr/>
        </p:nvSpPr>
        <p:spPr>
          <a:xfrm>
            <a:off x="12389090" y="923925"/>
            <a:ext cx="5898910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LEGAL FORMAT </a:t>
            </a:r>
            <a:endParaRPr/>
          </a:p>
        </p:txBody>
      </p:sp>
      <p:sp>
        <p:nvSpPr>
          <p:cNvPr id="165" name="Google Shape;165;p6"/>
          <p:cNvSpPr txBox="1"/>
          <p:nvPr/>
        </p:nvSpPr>
        <p:spPr>
          <a:xfrm>
            <a:off x="12389090" y="2715654"/>
            <a:ext cx="5898910" cy="56858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-258888" lvl="1" marL="517776" marR="0" rtl="0" algn="l">
              <a:lnSpc>
                <a:spcPct val="251777"/>
              </a:lnSpc>
              <a:spcBef>
                <a:spcPts val="0"/>
              </a:spcBef>
              <a:spcAft>
                <a:spcPts val="0"/>
              </a:spcAft>
              <a:buClr>
                <a:schemeClr val="dk1"/>
              </a:buClr>
              <a:buSzPts val="1800"/>
              <a:buFont typeface="Arial"/>
              <a:buChar char="•"/>
            </a:pPr>
            <a:r>
              <a:rPr b="0" i="0" lang="en-US" sz="1800" u="none" cap="none" strike="noStrike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Legal Structure: Private Limited Company (Ltd)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b="0" i="0" sz="1800" u="none" cap="none" strike="noStrike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239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Why an Ltd?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9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Limited liability protection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9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Greater business credibility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9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Clear separation between business and personal finances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2398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Suitable for long-term growth and hiring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Easier access to external finance when required</a:t>
            </a:r>
            <a:endParaRPr/>
          </a:p>
        </p:txBody>
      </p:sp>
      <p:grpSp>
        <p:nvGrpSpPr>
          <p:cNvPr id="166" name="Google Shape;166;p6"/>
          <p:cNvGrpSpPr/>
          <p:nvPr/>
        </p:nvGrpSpPr>
        <p:grpSpPr>
          <a:xfrm>
            <a:off x="691080" y="53090"/>
            <a:ext cx="9303956" cy="10536773"/>
            <a:chOff x="0" y="0"/>
            <a:chExt cx="812800" cy="812800"/>
          </a:xfrm>
        </p:grpSpPr>
        <p:sp>
          <p:nvSpPr>
            <p:cNvPr id="167" name="Google Shape;167;p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>
                    <a:alpha val="52941"/>
                  </a:srgbClr>
                </a:gs>
                <a:gs pos="100000">
                  <a:srgbClr val="226AE2">
                    <a:alpha val="52941"/>
                  </a:srgbClr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68" name="Google Shape;168;p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69" name="Google Shape;169;p6"/>
          <p:cNvGrpSpPr/>
          <p:nvPr/>
        </p:nvGrpSpPr>
        <p:grpSpPr>
          <a:xfrm>
            <a:off x="988324" y="1227123"/>
            <a:ext cx="9531259" cy="9887694"/>
            <a:chOff x="0" y="0"/>
            <a:chExt cx="812800" cy="812800"/>
          </a:xfrm>
        </p:grpSpPr>
        <p:sp>
          <p:nvSpPr>
            <p:cNvPr id="170" name="Google Shape;170;p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>
                    <a:alpha val="54118"/>
                  </a:srgbClr>
                </a:gs>
                <a:gs pos="100000">
                  <a:srgbClr val="226AE2">
                    <a:alpha val="54118"/>
                  </a:srgbClr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1" name="Google Shape;171;p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72" name="Google Shape;172;p6"/>
          <p:cNvGrpSpPr/>
          <p:nvPr/>
        </p:nvGrpSpPr>
        <p:grpSpPr>
          <a:xfrm>
            <a:off x="1400114" y="2171700"/>
            <a:ext cx="8903189" cy="8903189"/>
            <a:chOff x="0" y="0"/>
            <a:chExt cx="812800" cy="812800"/>
          </a:xfrm>
        </p:grpSpPr>
        <p:sp>
          <p:nvSpPr>
            <p:cNvPr id="173" name="Google Shape;173;p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>
                    <a:alpha val="56078"/>
                  </a:srgbClr>
                </a:gs>
                <a:gs pos="100000">
                  <a:srgbClr val="226AE2">
                    <a:alpha val="56078"/>
                  </a:srgbClr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4" name="Google Shape;174;p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75" name="Google Shape;175;p6"/>
          <p:cNvGrpSpPr/>
          <p:nvPr/>
        </p:nvGrpSpPr>
        <p:grpSpPr>
          <a:xfrm>
            <a:off x="1444029" y="4640812"/>
            <a:ext cx="5095970" cy="5095970"/>
            <a:chOff x="0" y="0"/>
            <a:chExt cx="812800" cy="812800"/>
          </a:xfrm>
        </p:grpSpPr>
        <p:sp>
          <p:nvSpPr>
            <p:cNvPr id="176" name="Google Shape;176;p6"/>
            <p:cNvSpPr/>
            <p:nvPr/>
          </p:nvSpPr>
          <p:spPr>
            <a:xfrm>
              <a:off x="0" y="0"/>
              <a:ext cx="812800" cy="812800"/>
            </a:xfrm>
            <a:custGeom>
              <a:rect b="b" l="l" r="r" t="t"/>
              <a:pathLst>
                <a:path extrusionOk="0" h="812800" w="812800">
                  <a:moveTo>
                    <a:pt x="406400" y="0"/>
                  </a:moveTo>
                  <a:cubicBezTo>
                    <a:pt x="181951" y="0"/>
                    <a:pt x="0" y="181951"/>
                    <a:pt x="0" y="406400"/>
                  </a:cubicBezTo>
                  <a:cubicBezTo>
                    <a:pt x="0" y="630849"/>
                    <a:pt x="181951" y="812800"/>
                    <a:pt x="406400" y="812800"/>
                  </a:cubicBezTo>
                  <a:cubicBezTo>
                    <a:pt x="630849" y="812800"/>
                    <a:pt x="812800" y="630849"/>
                    <a:pt x="812800" y="406400"/>
                  </a:cubicBezTo>
                  <a:cubicBezTo>
                    <a:pt x="812800" y="181951"/>
                    <a:pt x="630849" y="0"/>
                    <a:pt x="406400" y="0"/>
                  </a:cubicBez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77" name="Google Shape;177;p6"/>
            <p:cNvSpPr txBox="1"/>
            <p:nvPr/>
          </p:nvSpPr>
          <p:spPr>
            <a:xfrm>
              <a:off x="76200" y="19050"/>
              <a:ext cx="660400" cy="717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178" name="Google Shape;178;p6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179" name="Google Shape;179;p6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solidFill>
              <a:srgbClr val="FFFFFF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180" name="Google Shape;180;p6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181" name="Google Shape;181;p6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2" name="Google Shape;182;p6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3" name="Google Shape;183;p6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4" name="Google Shape;184;p6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5" name="Google Shape;185;p6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6" name="Google Shape;186;p6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7" name="Google Shape;187;p6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8" name="Google Shape;188;p6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89" name="Google Shape;189;p6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0" name="Google Shape;190;p6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1" name="Google Shape;191;p6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2" name="Google Shape;192;p6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3" name="Google Shape;193;p6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4" name="Google Shape;194;p6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195" name="Google Shape;195;p6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199" name="Shape 19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00" name="Google Shape;200;p7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201" name="Google Shape;201;p7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2" name="Google Shape;202;p7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3" name="Google Shape;203;p7"/>
          <p:cNvGrpSpPr/>
          <p:nvPr/>
        </p:nvGrpSpPr>
        <p:grpSpPr>
          <a:xfrm>
            <a:off x="2114225" y="2674373"/>
            <a:ext cx="3086120" cy="1959611"/>
            <a:chOff x="0" y="-57150"/>
            <a:chExt cx="812800" cy="463550"/>
          </a:xfrm>
        </p:grpSpPr>
        <p:sp>
          <p:nvSpPr>
            <p:cNvPr id="204" name="Google Shape;204;p7"/>
            <p:cNvSpPr/>
            <p:nvPr/>
          </p:nvSpPr>
          <p:spPr>
            <a:xfrm>
              <a:off x="0" y="0"/>
              <a:ext cx="812800" cy="406400"/>
            </a:xfrm>
            <a:custGeom>
              <a:rect b="b" l="l" r="r" t="t"/>
              <a:pathLst>
                <a:path extrusionOk="0" h="406400" w="812800">
                  <a:moveTo>
                    <a:pt x="812800" y="0"/>
                  </a:moveTo>
                  <a:lnTo>
                    <a:pt x="0" y="0"/>
                  </a:lnTo>
                  <a:lnTo>
                    <a:pt x="101600" y="203200"/>
                  </a:lnTo>
                  <a:lnTo>
                    <a:pt x="0" y="406400"/>
                  </a:lnTo>
                  <a:lnTo>
                    <a:pt x="812800" y="406400"/>
                  </a:lnTo>
                  <a:lnTo>
                    <a:pt x="711200" y="203200"/>
                  </a:lnTo>
                  <a:lnTo>
                    <a:pt x="812800" y="0"/>
                  </a:lnTo>
                  <a:close/>
                </a:path>
              </a:pathLst>
            </a:custGeom>
            <a:solidFill>
              <a:srgbClr val="150F8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5" name="Google Shape;205;p7"/>
            <p:cNvSpPr txBox="1"/>
            <p:nvPr/>
          </p:nvSpPr>
          <p:spPr>
            <a:xfrm>
              <a:off x="88900" y="-57150"/>
              <a:ext cx="635000" cy="463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pSp>
        <p:nvGrpSpPr>
          <p:cNvPr id="206" name="Google Shape;206;p7"/>
          <p:cNvGrpSpPr/>
          <p:nvPr/>
        </p:nvGrpSpPr>
        <p:grpSpPr>
          <a:xfrm>
            <a:off x="7267890" y="2674373"/>
            <a:ext cx="3086120" cy="1959611"/>
            <a:chOff x="0" y="-57150"/>
            <a:chExt cx="812800" cy="463550"/>
          </a:xfrm>
        </p:grpSpPr>
        <p:sp>
          <p:nvSpPr>
            <p:cNvPr id="207" name="Google Shape;207;p7"/>
            <p:cNvSpPr/>
            <p:nvPr/>
          </p:nvSpPr>
          <p:spPr>
            <a:xfrm>
              <a:off x="0" y="0"/>
              <a:ext cx="812800" cy="406400"/>
            </a:xfrm>
            <a:custGeom>
              <a:rect b="b" l="l" r="r" t="t"/>
              <a:pathLst>
                <a:path extrusionOk="0" h="406400" w="812800">
                  <a:moveTo>
                    <a:pt x="812800" y="0"/>
                  </a:moveTo>
                  <a:lnTo>
                    <a:pt x="0" y="0"/>
                  </a:lnTo>
                  <a:lnTo>
                    <a:pt x="101600" y="203200"/>
                  </a:lnTo>
                  <a:lnTo>
                    <a:pt x="0" y="406400"/>
                  </a:lnTo>
                  <a:lnTo>
                    <a:pt x="812800" y="406400"/>
                  </a:lnTo>
                  <a:lnTo>
                    <a:pt x="711200" y="203200"/>
                  </a:lnTo>
                  <a:lnTo>
                    <a:pt x="812800" y="0"/>
                  </a:lnTo>
                  <a:close/>
                </a:path>
              </a:pathLst>
            </a:custGeom>
            <a:solidFill>
              <a:srgbClr val="150F8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08" name="Google Shape;208;p7"/>
            <p:cNvSpPr txBox="1"/>
            <p:nvPr/>
          </p:nvSpPr>
          <p:spPr>
            <a:xfrm>
              <a:off x="88900" y="-57150"/>
              <a:ext cx="635000" cy="463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09" name="Google Shape;209;p7"/>
          <p:cNvSpPr txBox="1"/>
          <p:nvPr/>
        </p:nvSpPr>
        <p:spPr>
          <a:xfrm>
            <a:off x="5200317" y="923925"/>
            <a:ext cx="9623879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MANAGEMENT STRUCTURE</a:t>
            </a:r>
            <a:endParaRPr/>
          </a:p>
        </p:txBody>
      </p:sp>
      <p:sp>
        <p:nvSpPr>
          <p:cNvPr id="210" name="Google Shape;210;p7"/>
          <p:cNvSpPr txBox="1"/>
          <p:nvPr/>
        </p:nvSpPr>
        <p:spPr>
          <a:xfrm>
            <a:off x="2114225" y="3379957"/>
            <a:ext cx="30861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Director / Owner</a:t>
            </a:r>
            <a:endParaRPr/>
          </a:p>
        </p:txBody>
      </p:sp>
      <p:sp>
        <p:nvSpPr>
          <p:cNvPr id="211" name="Google Shape;211;p7"/>
          <p:cNvSpPr txBox="1"/>
          <p:nvPr/>
        </p:nvSpPr>
        <p:spPr>
          <a:xfrm>
            <a:off x="2114225" y="4014741"/>
            <a:ext cx="30861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ARSEN TOSKA</a:t>
            </a:r>
            <a:endParaRPr/>
          </a:p>
        </p:txBody>
      </p:sp>
      <p:sp>
        <p:nvSpPr>
          <p:cNvPr id="212" name="Google Shape;212;p7"/>
          <p:cNvSpPr txBox="1"/>
          <p:nvPr/>
        </p:nvSpPr>
        <p:spPr>
          <a:xfrm>
            <a:off x="7267890" y="3545649"/>
            <a:ext cx="30861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Project Manager</a:t>
            </a:r>
            <a:endParaRPr/>
          </a:p>
        </p:txBody>
      </p:sp>
      <p:grpSp>
        <p:nvGrpSpPr>
          <p:cNvPr id="213" name="Google Shape;213;p7"/>
          <p:cNvGrpSpPr/>
          <p:nvPr/>
        </p:nvGrpSpPr>
        <p:grpSpPr>
          <a:xfrm>
            <a:off x="12173952" y="2674373"/>
            <a:ext cx="3086120" cy="1959611"/>
            <a:chOff x="0" y="-57150"/>
            <a:chExt cx="812800" cy="463550"/>
          </a:xfrm>
        </p:grpSpPr>
        <p:sp>
          <p:nvSpPr>
            <p:cNvPr id="214" name="Google Shape;214;p7"/>
            <p:cNvSpPr/>
            <p:nvPr/>
          </p:nvSpPr>
          <p:spPr>
            <a:xfrm>
              <a:off x="0" y="0"/>
              <a:ext cx="812800" cy="406400"/>
            </a:xfrm>
            <a:custGeom>
              <a:rect b="b" l="l" r="r" t="t"/>
              <a:pathLst>
                <a:path extrusionOk="0" h="406400" w="812800">
                  <a:moveTo>
                    <a:pt x="812800" y="0"/>
                  </a:moveTo>
                  <a:lnTo>
                    <a:pt x="0" y="0"/>
                  </a:lnTo>
                  <a:lnTo>
                    <a:pt x="101600" y="203200"/>
                  </a:lnTo>
                  <a:lnTo>
                    <a:pt x="0" y="406400"/>
                  </a:lnTo>
                  <a:lnTo>
                    <a:pt x="812800" y="406400"/>
                  </a:lnTo>
                  <a:lnTo>
                    <a:pt x="711200" y="203200"/>
                  </a:lnTo>
                  <a:lnTo>
                    <a:pt x="812800" y="0"/>
                  </a:lnTo>
                  <a:close/>
                </a:path>
              </a:pathLst>
            </a:custGeom>
            <a:solidFill>
              <a:srgbClr val="150F8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5" name="Google Shape;215;p7"/>
            <p:cNvSpPr txBox="1"/>
            <p:nvPr/>
          </p:nvSpPr>
          <p:spPr>
            <a:xfrm>
              <a:off x="88900" y="-57150"/>
              <a:ext cx="635000" cy="463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16" name="Google Shape;216;p7"/>
          <p:cNvSpPr txBox="1"/>
          <p:nvPr/>
        </p:nvSpPr>
        <p:spPr>
          <a:xfrm>
            <a:off x="12173952" y="3545649"/>
            <a:ext cx="30861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Administrator</a:t>
            </a:r>
            <a:endParaRPr/>
          </a:p>
        </p:txBody>
      </p:sp>
      <p:grpSp>
        <p:nvGrpSpPr>
          <p:cNvPr id="217" name="Google Shape;217;p7"/>
          <p:cNvGrpSpPr/>
          <p:nvPr/>
        </p:nvGrpSpPr>
        <p:grpSpPr>
          <a:xfrm>
            <a:off x="12493055" y="6216426"/>
            <a:ext cx="3086120" cy="1959611"/>
            <a:chOff x="0" y="-57150"/>
            <a:chExt cx="812800" cy="463550"/>
          </a:xfrm>
        </p:grpSpPr>
        <p:sp>
          <p:nvSpPr>
            <p:cNvPr id="218" name="Google Shape;218;p7"/>
            <p:cNvSpPr/>
            <p:nvPr/>
          </p:nvSpPr>
          <p:spPr>
            <a:xfrm>
              <a:off x="0" y="0"/>
              <a:ext cx="812800" cy="406400"/>
            </a:xfrm>
            <a:custGeom>
              <a:rect b="b" l="l" r="r" t="t"/>
              <a:pathLst>
                <a:path extrusionOk="0" h="406400" w="812800">
                  <a:moveTo>
                    <a:pt x="812800" y="0"/>
                  </a:moveTo>
                  <a:lnTo>
                    <a:pt x="0" y="0"/>
                  </a:lnTo>
                  <a:lnTo>
                    <a:pt x="101600" y="203200"/>
                  </a:lnTo>
                  <a:lnTo>
                    <a:pt x="0" y="406400"/>
                  </a:lnTo>
                  <a:lnTo>
                    <a:pt x="812800" y="406400"/>
                  </a:lnTo>
                  <a:lnTo>
                    <a:pt x="711200" y="203200"/>
                  </a:lnTo>
                  <a:lnTo>
                    <a:pt x="812800" y="0"/>
                  </a:lnTo>
                  <a:close/>
                </a:path>
              </a:pathLst>
            </a:custGeom>
            <a:solidFill>
              <a:srgbClr val="150F80"/>
            </a:soli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19" name="Google Shape;219;p7"/>
            <p:cNvSpPr txBox="1"/>
            <p:nvPr/>
          </p:nvSpPr>
          <p:spPr>
            <a:xfrm>
              <a:off x="88900" y="-57150"/>
              <a:ext cx="635000" cy="463550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51777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20" name="Google Shape;220;p7"/>
          <p:cNvSpPr txBox="1"/>
          <p:nvPr/>
        </p:nvSpPr>
        <p:spPr>
          <a:xfrm>
            <a:off x="12493055" y="6896813"/>
            <a:ext cx="3086100" cy="27720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Site Operatives</a:t>
            </a:r>
            <a:endParaRPr/>
          </a:p>
        </p:txBody>
      </p:sp>
      <p:sp>
        <p:nvSpPr>
          <p:cNvPr id="221" name="Google Shape;221;p7"/>
          <p:cNvSpPr txBox="1"/>
          <p:nvPr/>
        </p:nvSpPr>
        <p:spPr>
          <a:xfrm>
            <a:off x="-3039457" y="10086975"/>
            <a:ext cx="3086100" cy="354787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5177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Project Manager</a:t>
            </a:r>
            <a:endParaRPr/>
          </a:p>
        </p:txBody>
      </p:sp>
      <p:cxnSp>
        <p:nvCxnSpPr>
          <p:cNvPr id="222" name="Google Shape;222;p7"/>
          <p:cNvCxnSpPr/>
          <p:nvPr/>
        </p:nvCxnSpPr>
        <p:spPr>
          <a:xfrm>
            <a:off x="5549101" y="3876104"/>
            <a:ext cx="1400400" cy="645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223" name="Google Shape;223;p7"/>
          <p:cNvCxnSpPr/>
          <p:nvPr/>
        </p:nvCxnSpPr>
        <p:spPr>
          <a:xfrm>
            <a:off x="10563827" y="3689221"/>
            <a:ext cx="1400400" cy="645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sm" w="sm" type="none"/>
            <a:tailEnd len="med" w="med" type="triangle"/>
          </a:ln>
        </p:spPr>
      </p:cxnSp>
      <p:cxnSp>
        <p:nvCxnSpPr>
          <p:cNvPr id="224" name="Google Shape;224;p7"/>
          <p:cNvCxnSpPr/>
          <p:nvPr/>
        </p:nvCxnSpPr>
        <p:spPr>
          <a:xfrm>
            <a:off x="14036102" y="5075473"/>
            <a:ext cx="0" cy="907500"/>
          </a:xfrm>
          <a:prstGeom prst="straightConnector1">
            <a:avLst/>
          </a:prstGeom>
          <a:noFill/>
          <a:ln cap="flat" cmpd="sng" w="38100">
            <a:solidFill>
              <a:srgbClr val="000000"/>
            </a:solidFill>
            <a:prstDash val="solid"/>
            <a:round/>
            <a:headEnd len="sm" w="sm" type="none"/>
            <a:tailEnd len="med" w="med" type="triangle"/>
          </a:ln>
        </p:spPr>
      </p:cxnSp>
    </p:spTree>
  </p:cSld>
  <p:clrMapOvr>
    <a:masterClrMapping/>
  </p:clrMapOvr>
  <p:transition spd="slow">
    <p:push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232" name="Shape 23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3" name="Google Shape;233;p8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34" name="Google Shape;234;p8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235" name="Google Shape;235;p8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36" name="Google Shape;236;p8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aphicFrame>
        <p:nvGraphicFramePr>
          <p:cNvPr id="237" name="Google Shape;237;p8"/>
          <p:cNvGraphicFramePr/>
          <p:nvPr/>
        </p:nvGraphicFramePr>
        <p:xfrm>
          <a:off x="1671354" y="30861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4647700"/>
                <a:gridCol w="6711825"/>
                <a:gridCol w="3767425"/>
              </a:tblGrid>
              <a:tr h="9106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 u="none" cap="none" strike="noStrike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FACTOR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Impact on DACORUM BUILDERS LTD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BUSINESS STRATEGY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</a:tr>
              <a:tr h="19458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POLITICAL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Planning policy and building standards influence project delivery.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Monitor planning requirements and maintain compliant project documentation.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16007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ECONOMIC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Inflation and material prices can increase construction costs.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Use detailed quotations, supplier relationships and tight cost control.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16007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SOCIAL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Homeowners increasingly seek extensions, renovations and better use of existing space.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Offer tailored home-improvement solutions with clear communication.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238" name="Google Shape;238;p8"/>
          <p:cNvSpPr txBox="1"/>
          <p:nvPr/>
        </p:nvSpPr>
        <p:spPr>
          <a:xfrm>
            <a:off x="5421443" y="866775"/>
            <a:ext cx="8112223" cy="9777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379">
                <a:solidFill>
                  <a:srgbClr val="130070"/>
                </a:solidFill>
                <a:latin typeface="Poppins"/>
                <a:ea typeface="Poppins"/>
                <a:cs typeface="Poppins"/>
                <a:sym typeface="Poppins"/>
              </a:rPr>
              <a:t>PESTLE ANALYSIS</a:t>
            </a:r>
            <a:endParaRPr/>
          </a:p>
        </p:txBody>
      </p:sp>
      <p:sp>
        <p:nvSpPr>
          <p:cNvPr id="239" name="Google Shape;239;p8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0" name="Google Shape;240;p8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1" name="Google Shape;241;p8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2" name="Google Shape;242;p8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3" name="Google Shape;243;p8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4" name="Google Shape;244;p8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5" name="Google Shape;245;p8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6" name="Google Shape;246;p8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7" name="Google Shape;247;p8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8" name="Google Shape;248;p8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49" name="Google Shape;249;p8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0" name="Google Shape;250;p8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1" name="Google Shape;251;p8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2" name="Google Shape;252;p8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53" name="Google Shape;253;p8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261" name="Shape 26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2" name="Google Shape;262;p9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pSp>
        <p:nvGrpSpPr>
          <p:cNvPr id="263" name="Google Shape;263;p9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264" name="Google Shape;264;p9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65" name="Google Shape;265;p9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aphicFrame>
        <p:nvGraphicFramePr>
          <p:cNvPr id="266" name="Google Shape;266;p9"/>
          <p:cNvGraphicFramePr/>
          <p:nvPr/>
        </p:nvGraphicFramePr>
        <p:xfrm>
          <a:off x="1671354" y="308610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4647700"/>
                <a:gridCol w="6711825"/>
                <a:gridCol w="3767425"/>
              </a:tblGrid>
              <a:tr h="9106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FACTOR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Impact on DACORUM BUILDERS LTD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BUSINESS STRATEGY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191919"/>
                    </a:solidFill>
                  </a:tcPr>
                </a:tc>
              </a:tr>
              <a:tr h="16007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TECHNOLOGICAL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Digital design, project management and communication improve efficiency.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Use digital quotations, scheduling, customer communication and modern construction tools.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19458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ENVIRONMENTAL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Construction creates waste and uses significant materials and energy.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Reduce waste, reuse/recycle materials where practical and recommend energy-efficient improvements.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  <a:tr h="16007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LEGAL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Health &amp; Safety, planning, building regulations and employment obligations must be followed.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Maintain site risk assessments, competent contractors and full regulatory compliance.</a:t>
                      </a:r>
                      <a:endParaRPr/>
                    </a:p>
                  </a:txBody>
                  <a:tcPr marT="190500" marB="190500" marR="190500" marL="190500" anchor="ctr">
                    <a:lnL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38100">
                      <a:solidFill>
                        <a:srgbClr val="000000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</a:tcPr>
                </a:tc>
              </a:tr>
            </a:tbl>
          </a:graphicData>
        </a:graphic>
      </p:graphicFrame>
      <p:sp>
        <p:nvSpPr>
          <p:cNvPr id="267" name="Google Shape;267;p9"/>
          <p:cNvSpPr txBox="1"/>
          <p:nvPr/>
        </p:nvSpPr>
        <p:spPr>
          <a:xfrm>
            <a:off x="5512277" y="533715"/>
            <a:ext cx="8112223" cy="193027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ctr">
              <a:lnSpc>
                <a:spcPct val="140007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379">
                <a:solidFill>
                  <a:srgbClr val="130070"/>
                </a:solidFill>
                <a:latin typeface="Poppins"/>
                <a:ea typeface="Poppins"/>
                <a:cs typeface="Poppins"/>
                <a:sym typeface="Poppins"/>
              </a:rPr>
              <a:t>PESTLE ANALYSIS (CONTINUED)</a:t>
            </a:r>
            <a:endParaRPr/>
          </a:p>
        </p:txBody>
      </p:sp>
      <p:sp>
        <p:nvSpPr>
          <p:cNvPr id="268" name="Google Shape;268;p9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69" name="Google Shape;269;p9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0" name="Google Shape;270;p9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1" name="Google Shape;271;p9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2" name="Google Shape;272;p9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3" name="Google Shape;273;p9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4" name="Google Shape;274;p9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5" name="Google Shape;275;p9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6" name="Google Shape;276;p9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7" name="Google Shape;277;p9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8" name="Google Shape;278;p9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79" name="Google Shape;279;p9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0" name="Google Shape;280;p9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1" name="Google Shape;281;p9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82" name="Google Shape;282;p9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290" name="Shape 290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1" name="Google Shape;291;p10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292" name="Google Shape;292;p10"/>
          <p:cNvSpPr txBox="1"/>
          <p:nvPr/>
        </p:nvSpPr>
        <p:spPr>
          <a:xfrm>
            <a:off x="5001040" y="658719"/>
            <a:ext cx="9386225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MARKETING STRATEGIES</a:t>
            </a:r>
            <a:endParaRPr/>
          </a:p>
        </p:txBody>
      </p:sp>
      <p:sp>
        <p:nvSpPr>
          <p:cNvPr id="293" name="Google Shape;293;p10"/>
          <p:cNvSpPr txBox="1"/>
          <p:nvPr/>
        </p:nvSpPr>
        <p:spPr>
          <a:xfrm>
            <a:off x="3149379" y="2290039"/>
            <a:ext cx="4295108" cy="298643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🎯  Target Market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Homeowners in Hertfordshire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Families needing additional space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Property owners planning renovations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Landlords and small commercial clients</a:t>
            </a:r>
            <a:endParaRPr/>
          </a:p>
        </p:txBody>
      </p:sp>
      <p:grpSp>
        <p:nvGrpSpPr>
          <p:cNvPr id="294" name="Google Shape;294;p10"/>
          <p:cNvGrpSpPr/>
          <p:nvPr/>
        </p:nvGrpSpPr>
        <p:grpSpPr>
          <a:xfrm>
            <a:off x="9525" y="-433983"/>
            <a:ext cx="691080" cy="10720983"/>
            <a:chOff x="0" y="-114300"/>
            <a:chExt cx="182013" cy="2823633"/>
          </a:xfrm>
        </p:grpSpPr>
        <p:sp>
          <p:nvSpPr>
            <p:cNvPr id="295" name="Google Shape;295;p10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296" name="Google Shape;296;p10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297" name="Google Shape;297;p10"/>
          <p:cNvSpPr txBox="1"/>
          <p:nvPr/>
        </p:nvSpPr>
        <p:spPr>
          <a:xfrm>
            <a:off x="8118351" y="6018917"/>
            <a:ext cx="4295108" cy="341505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👥  Customer Segments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Home extension customers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Refurbishment clients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Kitchen &amp; bathroom customers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Garage and loft conversion clients</a:t>
            </a:r>
            <a:endParaRPr/>
          </a:p>
        </p:txBody>
      </p:sp>
      <p:sp>
        <p:nvSpPr>
          <p:cNvPr id="298" name="Google Shape;298;p10"/>
          <p:cNvSpPr txBox="1"/>
          <p:nvPr/>
        </p:nvSpPr>
        <p:spPr>
          <a:xfrm>
            <a:off x="12964192" y="2289536"/>
            <a:ext cx="4295108" cy="4272305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⭐  Unique Selling Points (USP)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End-to-end project management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Experienced builders and renovators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High-quality materials and finishes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Transparent communication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Local Hertfordshire service</a:t>
            </a:r>
            <a:endParaRPr/>
          </a:p>
        </p:txBody>
      </p:sp>
      <p:sp>
        <p:nvSpPr>
          <p:cNvPr id="299" name="Google Shape;299;p10"/>
          <p:cNvSpPr txBox="1"/>
          <p:nvPr/>
        </p:nvSpPr>
        <p:spPr>
          <a:xfrm>
            <a:off x="1308116" y="6018917"/>
            <a:ext cx="4295108" cy="3843680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88055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📢  Marketing Strategies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Google Business Profile &amp; SEO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Facebook &amp; Instagram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Before-and-after project content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Customer reviews and referrals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1979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Partnerships with local property professionals</a:t>
            </a:r>
            <a:endParaRPr/>
          </a:p>
        </p:txBody>
      </p:sp>
      <p:sp>
        <p:nvSpPr>
          <p:cNvPr id="300" name="Google Shape;300;p10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1" name="Google Shape;301;p10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2" name="Google Shape;302;p10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3" name="Google Shape;303;p10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4" name="Google Shape;304;p10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5" name="Google Shape;305;p10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6" name="Google Shape;306;p10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7" name="Google Shape;307;p10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8" name="Google Shape;308;p10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09" name="Google Shape;309;p10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0" name="Google Shape;310;p10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1" name="Google Shape;311;p10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2" name="Google Shape;312;p10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3" name="Google Shape;313;p10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14" name="Google Shape;314;p10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322" name="Shape 322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" name="Google Shape;323;p11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4" name="Google Shape;324;p11"/>
          <p:cNvSpPr/>
          <p:nvPr/>
        </p:nvSpPr>
        <p:spPr>
          <a:xfrm>
            <a:off x="12100825" y="3352466"/>
            <a:ext cx="2467088" cy="8229600"/>
          </a:xfrm>
          <a:custGeom>
            <a:rect b="b" l="l" r="r" t="t"/>
            <a:pathLst>
              <a:path extrusionOk="0" h="60680203" w="18190849">
                <a:moveTo>
                  <a:pt x="53347" y="0"/>
                </a:moveTo>
                <a:lnTo>
                  <a:pt x="18137502" y="0"/>
                </a:lnTo>
                <a:cubicBezTo>
                  <a:pt x="18151650" y="0"/>
                  <a:pt x="18165220" y="5621"/>
                  <a:pt x="18175224" y="15625"/>
                </a:cubicBezTo>
                <a:cubicBezTo>
                  <a:pt x="18185230" y="25630"/>
                  <a:pt x="18190849" y="39199"/>
                  <a:pt x="18190849" y="53347"/>
                </a:cubicBezTo>
                <a:lnTo>
                  <a:pt x="18190849" y="60626854"/>
                </a:lnTo>
                <a:cubicBezTo>
                  <a:pt x="18190849" y="60656316"/>
                  <a:pt x="18166966" y="60680203"/>
                  <a:pt x="18137502" y="60680203"/>
                </a:cubicBezTo>
                <a:lnTo>
                  <a:pt x="53347" y="60680203"/>
                </a:lnTo>
                <a:cubicBezTo>
                  <a:pt x="23884" y="60680203"/>
                  <a:pt x="0" y="60656316"/>
                  <a:pt x="0" y="60626854"/>
                </a:cubicBezTo>
                <a:lnTo>
                  <a:pt x="0" y="53347"/>
                </a:lnTo>
                <a:cubicBezTo>
                  <a:pt x="0" y="23884"/>
                  <a:pt x="23884" y="0"/>
                  <a:pt x="53347" y="0"/>
                </a:cubicBez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-61294" r="-61294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5" name="Google Shape;325;p11"/>
          <p:cNvSpPr/>
          <p:nvPr/>
        </p:nvSpPr>
        <p:spPr>
          <a:xfrm>
            <a:off x="13334369" y="-904876"/>
            <a:ext cx="2467088" cy="8229600"/>
          </a:xfrm>
          <a:custGeom>
            <a:rect b="b" l="l" r="r" t="t"/>
            <a:pathLst>
              <a:path extrusionOk="0" h="60680203" w="18190849">
                <a:moveTo>
                  <a:pt x="53347" y="0"/>
                </a:moveTo>
                <a:lnTo>
                  <a:pt x="18137502" y="0"/>
                </a:lnTo>
                <a:cubicBezTo>
                  <a:pt x="18151650" y="0"/>
                  <a:pt x="18165220" y="5621"/>
                  <a:pt x="18175224" y="15625"/>
                </a:cubicBezTo>
                <a:cubicBezTo>
                  <a:pt x="18185230" y="25630"/>
                  <a:pt x="18190849" y="39199"/>
                  <a:pt x="18190849" y="53347"/>
                </a:cubicBezTo>
                <a:lnTo>
                  <a:pt x="18190849" y="60626854"/>
                </a:lnTo>
                <a:cubicBezTo>
                  <a:pt x="18190849" y="60656316"/>
                  <a:pt x="18166966" y="60680203"/>
                  <a:pt x="18137502" y="60680203"/>
                </a:cubicBezTo>
                <a:lnTo>
                  <a:pt x="53347" y="60680203"/>
                </a:lnTo>
                <a:cubicBezTo>
                  <a:pt x="23884" y="60680203"/>
                  <a:pt x="0" y="60656316"/>
                  <a:pt x="0" y="60626854"/>
                </a:cubicBezTo>
                <a:lnTo>
                  <a:pt x="0" y="53347"/>
                </a:lnTo>
                <a:cubicBezTo>
                  <a:pt x="0" y="23884"/>
                  <a:pt x="23884" y="0"/>
                  <a:pt x="53347" y="0"/>
                </a:cubicBezTo>
                <a:close/>
              </a:path>
            </a:pathLst>
          </a:custGeom>
          <a:gradFill>
            <a:gsLst>
              <a:gs pos="0">
                <a:srgbClr val="130070"/>
              </a:gs>
              <a:gs pos="100000">
                <a:srgbClr val="226AE2"/>
              </a:gs>
            </a:gsLst>
            <a:lin ang="2700000" scaled="0"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6" name="Google Shape;326;p11"/>
          <p:cNvSpPr/>
          <p:nvPr/>
        </p:nvSpPr>
        <p:spPr>
          <a:xfrm>
            <a:off x="14792212" y="1028700"/>
            <a:ext cx="2467088" cy="8229600"/>
          </a:xfrm>
          <a:custGeom>
            <a:rect b="b" l="l" r="r" t="t"/>
            <a:pathLst>
              <a:path extrusionOk="0" h="60680203" w="18190849">
                <a:moveTo>
                  <a:pt x="53347" y="0"/>
                </a:moveTo>
                <a:lnTo>
                  <a:pt x="18137502" y="0"/>
                </a:lnTo>
                <a:cubicBezTo>
                  <a:pt x="18151650" y="0"/>
                  <a:pt x="18165220" y="5621"/>
                  <a:pt x="18175224" y="15625"/>
                </a:cubicBezTo>
                <a:cubicBezTo>
                  <a:pt x="18185230" y="25630"/>
                  <a:pt x="18190849" y="39199"/>
                  <a:pt x="18190849" y="53347"/>
                </a:cubicBezTo>
                <a:lnTo>
                  <a:pt x="18190849" y="60626854"/>
                </a:lnTo>
                <a:cubicBezTo>
                  <a:pt x="18190849" y="60656316"/>
                  <a:pt x="18166966" y="60680203"/>
                  <a:pt x="18137502" y="60680203"/>
                </a:cubicBezTo>
                <a:lnTo>
                  <a:pt x="53347" y="60680203"/>
                </a:lnTo>
                <a:cubicBezTo>
                  <a:pt x="23884" y="60680203"/>
                  <a:pt x="0" y="60656316"/>
                  <a:pt x="0" y="60626854"/>
                </a:cubicBezTo>
                <a:lnTo>
                  <a:pt x="0" y="53347"/>
                </a:lnTo>
                <a:cubicBezTo>
                  <a:pt x="0" y="23884"/>
                  <a:pt x="23884" y="0"/>
                  <a:pt x="53347" y="0"/>
                </a:cubicBezTo>
                <a:close/>
              </a:path>
            </a:pathLst>
          </a:custGeom>
          <a:blipFill rotWithShape="1">
            <a:blip r:embed="rId5">
              <a:alphaModFix/>
            </a:blip>
            <a:stretch>
              <a:fillRect b="0" l="-75088" r="-75088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27" name="Google Shape;327;p11"/>
          <p:cNvSpPr txBox="1"/>
          <p:nvPr/>
        </p:nvSpPr>
        <p:spPr>
          <a:xfrm>
            <a:off x="1811631" y="1302382"/>
            <a:ext cx="9219721" cy="159372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FUNDING REQUIREMENTS AND ALLOCATION</a:t>
            </a:r>
            <a:endParaRPr/>
          </a:p>
        </p:txBody>
      </p:sp>
      <p:sp>
        <p:nvSpPr>
          <p:cNvPr id="328" name="Google Shape;328;p11"/>
          <p:cNvSpPr txBox="1"/>
          <p:nvPr/>
        </p:nvSpPr>
        <p:spPr>
          <a:xfrm>
            <a:off x="2152419" y="4016586"/>
            <a:ext cx="7444769" cy="4686419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233333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Total Funding Required : £250,000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Allocation of Funds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Equipment &amp; tools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Work vehicle and site setup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Working capital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Marketing &amp; website development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3000">
                <a:solidFill>
                  <a:schemeClr val="dk1"/>
                </a:solidFill>
                <a:latin typeface="Poppins"/>
                <a:ea typeface="Poppins"/>
                <a:cs typeface="Poppins"/>
                <a:sym typeface="Poppins"/>
              </a:rPr>
              <a:t>Training, compliance and insurance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Financial Forecast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Break-even Analysis</a:t>
            </a:r>
            <a:endParaRPr/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Note: financial figures are illustrative planning assumptions, not reported company accounts.</a:t>
            </a:r>
            <a:endParaRPr/>
          </a:p>
        </p:txBody>
      </p:sp>
      <p:grpSp>
        <p:nvGrpSpPr>
          <p:cNvPr id="329" name="Google Shape;329;p11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330" name="Google Shape;330;p11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31" name="Google Shape;331;p11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32" name="Google Shape;332;p11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3" name="Google Shape;333;p11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4" name="Google Shape;334;p11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5" name="Google Shape;335;p11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6" name="Google Shape;336;p11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7" name="Google Shape;337;p11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8" name="Google Shape;338;p11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39" name="Google Shape;339;p11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0" name="Google Shape;340;p11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1" name="Google Shape;341;p11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2" name="Google Shape;342;p11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3" name="Google Shape;343;p11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4" name="Google Shape;344;p11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5" name="Google Shape;345;p11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46" name="Google Shape;346;p11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351" name="Shape 351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2" name="Google Shape;352;p12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53" name="Google Shape;353;p12"/>
          <p:cNvGraphicFramePr/>
          <p:nvPr/>
        </p:nvGraphicFramePr>
        <p:xfrm>
          <a:off x="1312527" y="226697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3540300"/>
                <a:gridCol w="4291175"/>
              </a:tblGrid>
              <a:tr h="919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ITEM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COST (£)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</a:tr>
              <a:tr h="919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Work vehicle &amp; setup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55,000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101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Construction tools &amp; equipment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45,000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8887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Scaffolding / site equipment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25,000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94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IT, software &amp; project systems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10,000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94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Marketing &amp; website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10,000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94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Working capital reserve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85,000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94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TOTAL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230,000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54" name="Google Shape;354;p12"/>
          <p:cNvSpPr txBox="1"/>
          <p:nvPr/>
        </p:nvSpPr>
        <p:spPr>
          <a:xfrm>
            <a:off x="1312527" y="923925"/>
            <a:ext cx="9808986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STARTUP COST</a:t>
            </a:r>
            <a:endParaRPr/>
          </a:p>
        </p:txBody>
      </p:sp>
      <p:grpSp>
        <p:nvGrpSpPr>
          <p:cNvPr id="355" name="Google Shape;355;p12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356" name="Google Shape;356;p12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57" name="Google Shape;357;p12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graphicFrame>
        <p:nvGraphicFramePr>
          <p:cNvPr id="358" name="Google Shape;358;p12"/>
          <p:cNvGraphicFramePr/>
          <p:nvPr/>
        </p:nvGraphicFramePr>
        <p:xfrm>
          <a:off x="10833589" y="226697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3410075"/>
                <a:gridCol w="4044325"/>
              </a:tblGrid>
              <a:tr h="9179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ITEM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COST (£)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</a:tr>
              <a:tr h="9179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Office / admin costs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1,200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088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Core staff salaries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8876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Insurance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900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8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Vehicle finance / running costs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1,400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8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Software &amp; communications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9482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Marketing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995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TOTAL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59" name="Google Shape;359;p12"/>
          <p:cNvSpPr txBox="1"/>
          <p:nvPr/>
        </p:nvSpPr>
        <p:spPr>
          <a:xfrm>
            <a:off x="10833589" y="923925"/>
            <a:ext cx="9808986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FIXED COST</a:t>
            </a:r>
            <a:endParaRPr/>
          </a:p>
        </p:txBody>
      </p:sp>
      <p:sp>
        <p:nvSpPr>
          <p:cNvPr id="360" name="Google Shape;360;p12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1" name="Google Shape;361;p12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2" name="Google Shape;362;p12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3" name="Google Shape;363;p12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4" name="Google Shape;364;p12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5" name="Google Shape;365;p12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6" name="Google Shape;366;p12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7" name="Google Shape;367;p12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8" name="Google Shape;368;p12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69" name="Google Shape;369;p12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0" name="Google Shape;370;p12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1" name="Google Shape;371;p12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2" name="Google Shape;372;p12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3" name="Google Shape;373;p12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74" name="Google Shape;374;p12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379" name="Shape 379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0" name="Google Shape;380;p13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381" name="Google Shape;381;p13"/>
          <p:cNvGraphicFramePr/>
          <p:nvPr/>
        </p:nvGraphicFramePr>
        <p:xfrm>
          <a:off x="1312527" y="226697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3176725"/>
                <a:gridCol w="1961600"/>
                <a:gridCol w="2055025"/>
                <a:gridCol w="2137750"/>
                <a:gridCol w="2044325"/>
                <a:gridCol w="2075450"/>
                <a:gridCol w="1950875"/>
              </a:tblGrid>
              <a:tr h="9155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Description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Jan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Feb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Mar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Apr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May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Jun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</a:tr>
              <a:tr h="9155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Materials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10,000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10,500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11,000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11,500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12,000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12,500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06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Subcontractors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5,700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5,900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6,100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6,300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6,500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8853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Waste / skips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700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750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900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950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4000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Site transport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650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700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750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900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385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Consumables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67060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TOTAL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17,300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18,100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18,950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19,750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20,600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21,400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382" name="Google Shape;382;p13"/>
          <p:cNvSpPr txBox="1"/>
          <p:nvPr/>
        </p:nvSpPr>
        <p:spPr>
          <a:xfrm>
            <a:off x="1312527" y="923925"/>
            <a:ext cx="9808986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VARIABLE COST</a:t>
            </a:r>
            <a:endParaRPr/>
          </a:p>
        </p:txBody>
      </p:sp>
      <p:grpSp>
        <p:nvGrpSpPr>
          <p:cNvPr id="383" name="Google Shape;383;p13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384" name="Google Shape;384;p13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385" name="Google Shape;385;p13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386" name="Google Shape;386;p13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7" name="Google Shape;387;p13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8" name="Google Shape;388;p13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89" name="Google Shape;389;p13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0" name="Google Shape;390;p13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1" name="Google Shape;391;p13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2" name="Google Shape;392;p13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3" name="Google Shape;393;p13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4" name="Google Shape;394;p13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5" name="Google Shape;395;p13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6" name="Google Shape;396;p13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7" name="Google Shape;397;p13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8" name="Google Shape;398;p13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399" name="Google Shape;399;p13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00" name="Google Shape;400;p13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F4F5F3"/>
        </a:solidFill>
      </p:bgPr>
    </p:bg>
    <p:spTree>
      <p:nvGrpSpPr>
        <p:cNvPr id="408" name="Shape 408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" name="Google Shape;409;p14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graphicFrame>
        <p:nvGraphicFramePr>
          <p:cNvPr id="410" name="Google Shape;410;p14"/>
          <p:cNvGraphicFramePr/>
          <p:nvPr/>
        </p:nvGraphicFramePr>
        <p:xfrm>
          <a:off x="1312527" y="2266970"/>
          <a:ext cx="3000000" cy="3000000"/>
        </p:xfrm>
        <a:graphic>
          <a:graphicData uri="http://schemas.openxmlformats.org/drawingml/2006/table">
            <a:tbl>
              <a:tblPr>
                <a:noFill/>
                <a:tableStyleId>{EB79A2C5-B68D-458C-98DE-31017C77C48F}</a:tableStyleId>
              </a:tblPr>
              <a:tblGrid>
                <a:gridCol w="3176725"/>
                <a:gridCol w="1961600"/>
                <a:gridCol w="2055025"/>
                <a:gridCol w="2137750"/>
                <a:gridCol w="2044325"/>
                <a:gridCol w="2075450"/>
                <a:gridCol w="1950875"/>
              </a:tblGrid>
              <a:tr h="911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Description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Jan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Feb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Mar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Apr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May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Jun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gradFill>
                      <a:gsLst>
                        <a:gs pos="0">
                          <a:srgbClr val="130070"/>
                        </a:gs>
                        <a:gs pos="100000">
                          <a:srgbClr val="226AE2"/>
                        </a:gs>
                      </a:gsLst>
                      <a:lin ang="2700000" scaled="0"/>
                    </a:gradFill>
                  </a:tcPr>
                </a:tc>
              </a:tr>
              <a:tr h="91122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FIXED COSTS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014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VARIABLE COSTS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17,300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18,100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18,950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19,750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20,600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21,400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8811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TOTAL COSTS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30,300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31,100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31,950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32,750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33,600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34,400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393350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REVENUE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34,000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37,000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40,000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43,000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46,000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49,000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  <a:tr h="1033575"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PROFIT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3,700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5,900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8,050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10,250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12,400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  <a:tc>
                  <a:txBody>
                    <a:bodyPr/>
                    <a:lstStyle/>
                    <a:p>
                      <a:pPr indent="0" lvl="0" marL="0" marR="0" rtl="0" algn="l">
                        <a:spcBef>
                          <a:spcPts val="0"/>
                        </a:spcBef>
                        <a:spcAft>
                          <a:spcPts val="0"/>
                        </a:spcAft>
                        <a:buNone/>
                      </a:pPr>
                      <a:r>
                        <a:rPr lang="en-US" sz="1800">
                          <a:solidFill>
                            <a:schemeClr val="dk1"/>
                          </a:solidFill>
                          <a:latin typeface="Calibri"/>
                          <a:ea typeface="Calibri"/>
                          <a:cs typeface="Calibri"/>
                          <a:sym typeface="Calibri"/>
                        </a:rPr>
                        <a:t>14,600</a:t>
                      </a:r>
                      <a:endParaRPr/>
                    </a:p>
                  </a:txBody>
                  <a:tcPr marT="71225" marB="71225" marR="71225" marL="71225" anchor="ctr">
                    <a:lnL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L>
                    <a:lnR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R>
                    <a:lnT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T>
                    <a:lnB cap="flat" cmpd="sng" w="9525">
                      <a:solidFill>
                        <a:srgbClr val="CCCCCC"/>
                      </a:solidFill>
                      <a:prstDash val="solid"/>
                      <a:round/>
                      <a:headEnd len="sm" w="sm" type="none"/>
                      <a:tailEnd len="sm" w="sm" type="none"/>
                    </a:lnB>
                    <a:solidFill>
                      <a:srgbClr val="FFFFFF"/>
                    </a:solidFill>
                  </a:tcPr>
                </a:tc>
              </a:tr>
            </a:tbl>
          </a:graphicData>
        </a:graphic>
      </p:graphicFrame>
      <p:sp>
        <p:nvSpPr>
          <p:cNvPr id="411" name="Google Shape;411;p14"/>
          <p:cNvSpPr txBox="1"/>
          <p:nvPr/>
        </p:nvSpPr>
        <p:spPr>
          <a:xfrm>
            <a:off x="1312527" y="923925"/>
            <a:ext cx="12988191" cy="888873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108001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b="1" lang="en-US" sz="5199">
                <a:solidFill>
                  <a:srgbClr val="130070"/>
                </a:solidFill>
                <a:latin typeface="Arial"/>
                <a:ea typeface="Arial"/>
                <a:cs typeface="Arial"/>
                <a:sym typeface="Arial"/>
              </a:rPr>
              <a:t>FINANCIAL FORECAST &amp; BREAK-EVEN</a:t>
            </a:r>
            <a:endParaRPr/>
          </a:p>
        </p:txBody>
      </p:sp>
      <p:grpSp>
        <p:nvGrpSpPr>
          <p:cNvPr id="412" name="Google Shape;412;p14"/>
          <p:cNvGrpSpPr/>
          <p:nvPr/>
        </p:nvGrpSpPr>
        <p:grpSpPr>
          <a:xfrm>
            <a:off x="0" y="-433983"/>
            <a:ext cx="691080" cy="10720983"/>
            <a:chOff x="0" y="-114300"/>
            <a:chExt cx="182013" cy="2823633"/>
          </a:xfrm>
        </p:grpSpPr>
        <p:sp>
          <p:nvSpPr>
            <p:cNvPr id="413" name="Google Shape;413;p14"/>
            <p:cNvSpPr/>
            <p:nvPr/>
          </p:nvSpPr>
          <p:spPr>
            <a:xfrm>
              <a:off x="0" y="0"/>
              <a:ext cx="182013" cy="2709333"/>
            </a:xfrm>
            <a:custGeom>
              <a:rect b="b" l="l" r="r" t="t"/>
              <a:pathLst>
                <a:path extrusionOk="0" h="2709333" w="182013">
                  <a:moveTo>
                    <a:pt x="0" y="0"/>
                  </a:moveTo>
                  <a:lnTo>
                    <a:pt x="182013" y="0"/>
                  </a:lnTo>
                  <a:lnTo>
                    <a:pt x="182013" y="2709333"/>
                  </a:lnTo>
                  <a:lnTo>
                    <a:pt x="0" y="2709333"/>
                  </a:lnTo>
                  <a:close/>
                </a:path>
              </a:pathLst>
            </a:custGeom>
            <a:gradFill>
              <a:gsLst>
                <a:gs pos="0">
                  <a:srgbClr val="130070"/>
                </a:gs>
                <a:gs pos="100000">
                  <a:srgbClr val="226AE2"/>
                </a:gs>
              </a:gsLst>
              <a:lin ang="2700000" scaled="0"/>
            </a:gradFill>
            <a:ln>
              <a:noFill/>
            </a:ln>
          </p:spPr>
          <p:txBody>
            <a:bodyPr anchorCtr="0" anchor="t" bIns="45700" lIns="91425" spcFirstLastPara="1" rIns="91425" wrap="square" tIns="45700">
              <a:noAutofit/>
            </a:bodyPr>
            <a:lstStyle/>
            <a:p>
              <a:pPr indent="0" lvl="0" marL="0" marR="0" rtl="0" algn="l"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  <p:sp>
          <p:nvSpPr>
            <p:cNvPr id="414" name="Google Shape;414;p14"/>
            <p:cNvSpPr txBox="1"/>
            <p:nvPr/>
          </p:nvSpPr>
          <p:spPr>
            <a:xfrm>
              <a:off x="0" y="-114300"/>
              <a:ext cx="182013" cy="2823633"/>
            </a:xfrm>
            <a:prstGeom prst="rect">
              <a:avLst/>
            </a:prstGeom>
            <a:noFill/>
            <a:ln>
              <a:noFill/>
            </a:ln>
          </p:spPr>
          <p:txBody>
            <a:bodyPr anchorCtr="0" anchor="ctr" bIns="50800" lIns="50800" spcFirstLastPara="1" rIns="50800" wrap="square" tIns="50800">
              <a:noAutofit/>
            </a:bodyPr>
            <a:lstStyle/>
            <a:p>
              <a:pPr indent="0" lvl="0" marL="0" marR="0" rtl="0" algn="ctr">
                <a:lnSpc>
                  <a:spcPct val="188055"/>
                </a:lnSpc>
                <a:spcBef>
                  <a:spcPts val="0"/>
                </a:spcBef>
                <a:spcAft>
                  <a:spcPts val="0"/>
                </a:spcAft>
                <a:buNone/>
              </a:pPr>
              <a:r>
                <a:t/>
              </a:r>
              <a:endParaRPr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endParaRPr>
            </a:p>
          </p:txBody>
        </p:sp>
      </p:grpSp>
      <p:sp>
        <p:nvSpPr>
          <p:cNvPr id="415" name="Google Shape;415;p14"/>
          <p:cNvSpPr/>
          <p:nvPr/>
        </p:nvSpPr>
        <p:spPr>
          <a:xfrm>
            <a:off x="7315200" y="4434840"/>
            <a:ext cx="2194560" cy="1133856"/>
          </a:xfrm>
          <a:prstGeom prst="rect">
            <a:avLst/>
          </a:prstGeom>
          <a:solidFill>
            <a:srgbClr val="EBEEF2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6" name="Google Shape;416;p14"/>
          <p:cNvSpPr/>
          <p:nvPr/>
        </p:nvSpPr>
        <p:spPr>
          <a:xfrm>
            <a:off x="7635240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7" name="Google Shape;417;p14"/>
          <p:cNvSpPr/>
          <p:nvPr/>
        </p:nvSpPr>
        <p:spPr>
          <a:xfrm>
            <a:off x="8074152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8" name="Google Shape;418;p14"/>
          <p:cNvSpPr/>
          <p:nvPr/>
        </p:nvSpPr>
        <p:spPr>
          <a:xfrm>
            <a:off x="8513064" y="469087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19" name="Google Shape;419;p14"/>
          <p:cNvSpPr/>
          <p:nvPr/>
        </p:nvSpPr>
        <p:spPr>
          <a:xfrm>
            <a:off x="7635240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0" name="Google Shape;420;p14"/>
          <p:cNvSpPr/>
          <p:nvPr/>
        </p:nvSpPr>
        <p:spPr>
          <a:xfrm>
            <a:off x="8074152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1" name="Google Shape;421;p14"/>
          <p:cNvSpPr/>
          <p:nvPr/>
        </p:nvSpPr>
        <p:spPr>
          <a:xfrm>
            <a:off x="8513064" y="508406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2" name="Google Shape;422;p14"/>
          <p:cNvSpPr/>
          <p:nvPr/>
        </p:nvSpPr>
        <p:spPr>
          <a:xfrm>
            <a:off x="9674352" y="4754880"/>
            <a:ext cx="1554480" cy="822960"/>
          </a:xfrm>
          <a:prstGeom prst="rect">
            <a:avLst/>
          </a:prstGeom>
          <a:solidFill>
            <a:srgbClr val="DCE1E6"/>
          </a:solidFill>
          <a:ln cap="flat" cmpd="sng" w="9525">
            <a:solidFill>
              <a:srgbClr val="37414B"/>
            </a:solidFill>
            <a:prstDash val="solid"/>
            <a:round/>
            <a:headEnd len="sm" w="sm" type="none"/>
            <a:tailEnd len="sm" w="sm" type="none"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3" name="Google Shape;423;p14"/>
          <p:cNvSpPr/>
          <p:nvPr/>
        </p:nvSpPr>
        <p:spPr>
          <a:xfrm>
            <a:off x="9948672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4" name="Google Shape;424;p14"/>
          <p:cNvSpPr/>
          <p:nvPr/>
        </p:nvSpPr>
        <p:spPr>
          <a:xfrm>
            <a:off x="10387584" y="4965192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5" name="Google Shape;425;p14"/>
          <p:cNvSpPr/>
          <p:nvPr/>
        </p:nvSpPr>
        <p:spPr>
          <a:xfrm>
            <a:off x="9948672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6" name="Google Shape;426;p14"/>
          <p:cNvSpPr/>
          <p:nvPr/>
        </p:nvSpPr>
        <p:spPr>
          <a:xfrm>
            <a:off x="10387584" y="5358384"/>
            <a:ext cx="201168" cy="164592"/>
          </a:xfrm>
          <a:prstGeom prst="rect">
            <a:avLst/>
          </a:prstGeom>
          <a:solidFill>
            <a:srgbClr val="37414B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7" name="Google Shape;427;p14"/>
          <p:cNvSpPr/>
          <p:nvPr/>
        </p:nvSpPr>
        <p:spPr>
          <a:xfrm>
            <a:off x="7498080" y="5303520"/>
            <a:ext cx="73152" cy="822960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8" name="Google Shape;428;p14"/>
          <p:cNvSpPr/>
          <p:nvPr/>
        </p:nvSpPr>
        <p:spPr>
          <a:xfrm>
            <a:off x="7479792" y="5184648"/>
            <a:ext cx="2926080" cy="64008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29" name="Google Shape;429;p14"/>
          <p:cNvSpPr/>
          <p:nvPr/>
        </p:nvSpPr>
        <p:spPr>
          <a:xfrm>
            <a:off x="6949440" y="6126480"/>
            <a:ext cx="5029200" cy="54864"/>
          </a:xfrm>
          <a:prstGeom prst="rect">
            <a:avLst/>
          </a:prstGeom>
          <a:solidFill>
            <a:srgbClr val="323C46"/>
          </a:solidFill>
          <a:ln>
            <a:noFill/>
          </a:ln>
          <a:effectLst>
            <a:outerShdw blurRad="40000" rotWithShape="0" dir="5400000" dist="23000">
              <a:srgbClr val="000000">
                <a:alpha val="34902"/>
              </a:srgbClr>
            </a:outerShdw>
          </a:effectLst>
        </p:spPr>
        <p:txBody>
          <a:bodyPr anchorCtr="0" anchor="ctr" bIns="45700" lIns="91425" spcFirstLastPara="1" rIns="91425" wrap="square" tIns="45700">
            <a:noAutofit/>
          </a:bodyPr>
          <a:lstStyle/>
          <a:p>
            <a:pPr indent="0" lvl="0" marL="0" marR="0" rtl="0" algn="ctr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</p:spTree>
  </p:cSld>
  <p:clrMapOvr>
    <a:masterClrMapping/>
  </p:clrMapOvr>
  <p:transition spd="slow">
    <p:push/>
  </p:transition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xmlns:p15="http://schemas.microsoft.com/office/powerpoint/2012/main" xmlns:ahyp="http://schemas.microsoft.com/office/drawing/2018/hyperlinkcolor">
  <p:cSld>
    <p:bg>
      <p:bgPr>
        <a:solidFill>
          <a:srgbClr val="2A343E"/>
        </a:solidFill>
      </p:bgPr>
    </p:bg>
    <p:spTree>
      <p:nvGrpSpPr>
        <p:cNvPr id="433" name="Shape 433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4" name="Google Shape;434;p15"/>
          <p:cNvSpPr/>
          <p:nvPr/>
        </p:nvSpPr>
        <p:spPr>
          <a:xfrm>
            <a:off x="0" y="0"/>
            <a:ext cx="18288000" cy="10287000"/>
          </a:xfrm>
          <a:custGeom>
            <a:rect b="b" l="l" r="r" t="t"/>
            <a:pathLst>
              <a:path extrusionOk="0" h="10287000" w="18288000">
                <a:moveTo>
                  <a:pt x="0" y="0"/>
                </a:moveTo>
                <a:lnTo>
                  <a:pt x="18288000" y="0"/>
                </a:lnTo>
                <a:lnTo>
                  <a:pt x="18288000" y="10287000"/>
                </a:lnTo>
                <a:lnTo>
                  <a:pt x="0" y="102870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3">
              <a:alphaModFix/>
            </a:blip>
            <a:stretch>
              <a:fillRect b="-9313" l="0" r="0" t="-9313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5" name="Google Shape;435;p15"/>
          <p:cNvSpPr/>
          <p:nvPr/>
        </p:nvSpPr>
        <p:spPr>
          <a:xfrm>
            <a:off x="5462497" y="6310790"/>
            <a:ext cx="4114800" cy="4114800"/>
          </a:xfrm>
          <a:custGeom>
            <a:rect b="b" l="l" r="r" t="t"/>
            <a:pathLst>
              <a:path extrusionOk="0" h="4114800" w="4114800">
                <a:moveTo>
                  <a:pt x="0" y="0"/>
                </a:moveTo>
                <a:lnTo>
                  <a:pt x="4114800" y="0"/>
                </a:lnTo>
                <a:lnTo>
                  <a:pt x="4114800" y="4114800"/>
                </a:lnTo>
                <a:lnTo>
                  <a:pt x="0" y="411480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6" name="Google Shape;436;p15"/>
          <p:cNvSpPr/>
          <p:nvPr/>
        </p:nvSpPr>
        <p:spPr>
          <a:xfrm>
            <a:off x="-3789952" y="-1919574"/>
            <a:ext cx="13910815" cy="13654719"/>
          </a:xfrm>
          <a:custGeom>
            <a:rect b="b" l="l" r="r" t="t"/>
            <a:pathLst>
              <a:path extrusionOk="0" h="6162040" w="6277610">
                <a:moveTo>
                  <a:pt x="2890520" y="4845050"/>
                </a:moveTo>
                <a:lnTo>
                  <a:pt x="1695450" y="4845050"/>
                </a:lnTo>
                <a:lnTo>
                  <a:pt x="1621790" y="4081780"/>
                </a:lnTo>
                <a:lnTo>
                  <a:pt x="1195070" y="5676900"/>
                </a:lnTo>
                <a:lnTo>
                  <a:pt x="0" y="5676900"/>
                </a:lnTo>
                <a:cubicBezTo>
                  <a:pt x="0" y="5676900"/>
                  <a:pt x="852170" y="2481580"/>
                  <a:pt x="1178560" y="1259840"/>
                </a:cubicBezTo>
                <a:cubicBezTo>
                  <a:pt x="1252220" y="984250"/>
                  <a:pt x="1501140" y="792480"/>
                  <a:pt x="1786890" y="792480"/>
                </a:cubicBezTo>
                <a:lnTo>
                  <a:pt x="1901190" y="792480"/>
                </a:lnTo>
                <a:cubicBezTo>
                  <a:pt x="2236470" y="792480"/>
                  <a:pt x="2512060" y="1055370"/>
                  <a:pt x="2529840" y="1389380"/>
                </a:cubicBezTo>
                <a:cubicBezTo>
                  <a:pt x="2560320" y="1996440"/>
                  <a:pt x="2603500" y="2848610"/>
                  <a:pt x="2603500" y="2848610"/>
                </a:cubicBezTo>
                <a:cubicBezTo>
                  <a:pt x="2603500" y="2848610"/>
                  <a:pt x="2717800" y="2038350"/>
                  <a:pt x="2801620" y="1435100"/>
                </a:cubicBezTo>
                <a:cubicBezTo>
                  <a:pt x="2853690" y="1065530"/>
                  <a:pt x="3169920" y="791210"/>
                  <a:pt x="3542030" y="791210"/>
                </a:cubicBezTo>
                <a:cubicBezTo>
                  <a:pt x="3999230" y="791210"/>
                  <a:pt x="4371340" y="1160780"/>
                  <a:pt x="4372610" y="1617980"/>
                </a:cubicBezTo>
                <a:cubicBezTo>
                  <a:pt x="4375150" y="2189480"/>
                  <a:pt x="4377690" y="2848610"/>
                  <a:pt x="4377690" y="2848610"/>
                </a:cubicBezTo>
                <a:lnTo>
                  <a:pt x="4919980" y="0"/>
                </a:lnTo>
                <a:lnTo>
                  <a:pt x="6115050" y="0"/>
                </a:lnTo>
                <a:lnTo>
                  <a:pt x="6277610" y="4845050"/>
                </a:lnTo>
                <a:lnTo>
                  <a:pt x="5082540" y="4845050"/>
                </a:lnTo>
                <a:lnTo>
                  <a:pt x="5049520" y="2849880"/>
                </a:lnTo>
                <a:cubicBezTo>
                  <a:pt x="5049520" y="2849880"/>
                  <a:pt x="4690110" y="4707890"/>
                  <a:pt x="4509770" y="5641340"/>
                </a:cubicBezTo>
                <a:cubicBezTo>
                  <a:pt x="4451350" y="5943600"/>
                  <a:pt x="4187190" y="6162040"/>
                  <a:pt x="3878580" y="6162040"/>
                </a:cubicBezTo>
                <a:cubicBezTo>
                  <a:pt x="3510280" y="6162040"/>
                  <a:pt x="3211830" y="5864860"/>
                  <a:pt x="3210560" y="5496560"/>
                </a:cubicBezTo>
                <a:cubicBezTo>
                  <a:pt x="3205480" y="4593590"/>
                  <a:pt x="3197860" y="3088640"/>
                  <a:pt x="3197860" y="3088640"/>
                </a:cubicBezTo>
                <a:lnTo>
                  <a:pt x="2988310" y="4845050"/>
                </a:lnTo>
                <a:lnTo>
                  <a:pt x="2890520" y="4845050"/>
                </a:lnTo>
              </a:path>
            </a:pathLst>
          </a:custGeom>
          <a:gradFill>
            <a:gsLst>
              <a:gs pos="0">
                <a:srgbClr val="130070"/>
              </a:gs>
              <a:gs pos="100000">
                <a:srgbClr val="226AE2"/>
              </a:gs>
            </a:gsLst>
            <a:lin ang="2700000" scaled="0"/>
          </a:grad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7" name="Google Shape;437;p15"/>
          <p:cNvSpPr/>
          <p:nvPr/>
        </p:nvSpPr>
        <p:spPr>
          <a:xfrm>
            <a:off x="-4033129" y="-1485900"/>
            <a:ext cx="13910815" cy="13654719"/>
          </a:xfrm>
          <a:custGeom>
            <a:rect b="b" l="l" r="r" t="t"/>
            <a:pathLst>
              <a:path extrusionOk="0" h="6162040" w="6277610">
                <a:moveTo>
                  <a:pt x="2890520" y="4845050"/>
                </a:moveTo>
                <a:lnTo>
                  <a:pt x="1695450" y="4845050"/>
                </a:lnTo>
                <a:lnTo>
                  <a:pt x="1621790" y="4081780"/>
                </a:lnTo>
                <a:lnTo>
                  <a:pt x="1195070" y="5676900"/>
                </a:lnTo>
                <a:lnTo>
                  <a:pt x="0" y="5676900"/>
                </a:lnTo>
                <a:cubicBezTo>
                  <a:pt x="0" y="5676900"/>
                  <a:pt x="852170" y="2481580"/>
                  <a:pt x="1178560" y="1259840"/>
                </a:cubicBezTo>
                <a:cubicBezTo>
                  <a:pt x="1252220" y="984250"/>
                  <a:pt x="1501140" y="792480"/>
                  <a:pt x="1786890" y="792480"/>
                </a:cubicBezTo>
                <a:lnTo>
                  <a:pt x="1901190" y="792480"/>
                </a:lnTo>
                <a:cubicBezTo>
                  <a:pt x="2236470" y="792480"/>
                  <a:pt x="2512060" y="1055370"/>
                  <a:pt x="2529840" y="1389380"/>
                </a:cubicBezTo>
                <a:cubicBezTo>
                  <a:pt x="2560320" y="1996440"/>
                  <a:pt x="2603500" y="2848610"/>
                  <a:pt x="2603500" y="2848610"/>
                </a:cubicBezTo>
                <a:cubicBezTo>
                  <a:pt x="2603500" y="2848610"/>
                  <a:pt x="2717800" y="2038350"/>
                  <a:pt x="2801620" y="1435100"/>
                </a:cubicBezTo>
                <a:cubicBezTo>
                  <a:pt x="2853690" y="1065530"/>
                  <a:pt x="3169920" y="791210"/>
                  <a:pt x="3542030" y="791210"/>
                </a:cubicBezTo>
                <a:cubicBezTo>
                  <a:pt x="3999230" y="791210"/>
                  <a:pt x="4371340" y="1160780"/>
                  <a:pt x="4372610" y="1617980"/>
                </a:cubicBezTo>
                <a:cubicBezTo>
                  <a:pt x="4375150" y="2189480"/>
                  <a:pt x="4377690" y="2848610"/>
                  <a:pt x="4377690" y="2848610"/>
                </a:cubicBezTo>
                <a:lnTo>
                  <a:pt x="4919980" y="0"/>
                </a:lnTo>
                <a:lnTo>
                  <a:pt x="6115050" y="0"/>
                </a:lnTo>
                <a:lnTo>
                  <a:pt x="6277610" y="4845050"/>
                </a:lnTo>
                <a:lnTo>
                  <a:pt x="5082540" y="4845050"/>
                </a:lnTo>
                <a:lnTo>
                  <a:pt x="5049520" y="2849880"/>
                </a:lnTo>
                <a:cubicBezTo>
                  <a:pt x="5049520" y="2849880"/>
                  <a:pt x="4690110" y="4707890"/>
                  <a:pt x="4509770" y="5641340"/>
                </a:cubicBezTo>
                <a:cubicBezTo>
                  <a:pt x="4451350" y="5943600"/>
                  <a:pt x="4187190" y="6162040"/>
                  <a:pt x="3878580" y="6162040"/>
                </a:cubicBezTo>
                <a:cubicBezTo>
                  <a:pt x="3510280" y="6162040"/>
                  <a:pt x="3211830" y="5864860"/>
                  <a:pt x="3210560" y="5496560"/>
                </a:cubicBezTo>
                <a:cubicBezTo>
                  <a:pt x="3205480" y="4593590"/>
                  <a:pt x="3197860" y="3088640"/>
                  <a:pt x="3197860" y="3088640"/>
                </a:cubicBezTo>
                <a:lnTo>
                  <a:pt x="2988310" y="4845050"/>
                </a:lnTo>
                <a:lnTo>
                  <a:pt x="2890520" y="4845050"/>
                </a:lnTo>
              </a:path>
            </a:pathLst>
          </a:custGeom>
          <a:blipFill rotWithShape="1">
            <a:blip r:embed="rId5">
              <a:alphaModFix amt="39000"/>
            </a:blip>
            <a:stretch>
              <a:fillRect b="-5707" l="0" r="0" t="-5707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8" name="Google Shape;438;p15"/>
          <p:cNvSpPr/>
          <p:nvPr/>
        </p:nvSpPr>
        <p:spPr>
          <a:xfrm>
            <a:off x="951859" y="2605450"/>
            <a:ext cx="1970420" cy="1970420"/>
          </a:xfrm>
          <a:custGeom>
            <a:rect b="b" l="l" r="r" t="t"/>
            <a:pathLst>
              <a:path extrusionOk="0" h="1970420" w="1970420">
                <a:moveTo>
                  <a:pt x="0" y="0"/>
                </a:moveTo>
                <a:lnTo>
                  <a:pt x="1970420" y="0"/>
                </a:lnTo>
                <a:lnTo>
                  <a:pt x="1970420" y="1970420"/>
                </a:lnTo>
                <a:lnTo>
                  <a:pt x="0" y="1970420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39" name="Google Shape;439;p15"/>
          <p:cNvSpPr/>
          <p:nvPr/>
        </p:nvSpPr>
        <p:spPr>
          <a:xfrm>
            <a:off x="16180036" y="-1273858"/>
            <a:ext cx="3119046" cy="3119046"/>
          </a:xfrm>
          <a:custGeom>
            <a:rect b="b" l="l" r="r" t="t"/>
            <a:pathLst>
              <a:path extrusionOk="0" h="3119046" w="3119046">
                <a:moveTo>
                  <a:pt x="0" y="0"/>
                </a:moveTo>
                <a:lnTo>
                  <a:pt x="3119046" y="0"/>
                </a:lnTo>
                <a:lnTo>
                  <a:pt x="3119046" y="3119046"/>
                </a:lnTo>
                <a:lnTo>
                  <a:pt x="0" y="3119046"/>
                </a:lnTo>
                <a:lnTo>
                  <a:pt x="0" y="0"/>
                </a:lnTo>
                <a:close/>
              </a:path>
            </a:pathLst>
          </a:custGeom>
          <a:blipFill rotWithShape="1">
            <a:blip r:embed="rId4">
              <a:alphaModFix/>
            </a:blip>
            <a:stretch>
              <a:fillRect b="0" l="0" r="0" t="0"/>
            </a:stretch>
          </a:blipFill>
          <a:ln>
            <a:noFill/>
          </a:ln>
        </p:spPr>
        <p:txBody>
          <a:bodyPr anchorCtr="0" anchor="t" bIns="45700" lIns="91425" spcFirstLastPara="1" rIns="91425" wrap="square" tIns="45700">
            <a:noAutofit/>
          </a:bodyPr>
          <a:lstStyle/>
          <a:p>
            <a:pPr indent="0" lvl="0" marL="0" marR="0" rtl="0" algn="l">
              <a:spcBef>
                <a:spcPts val="0"/>
              </a:spcBef>
              <a:spcAft>
                <a:spcPts val="0"/>
              </a:spcAft>
              <a:buNone/>
            </a:pPr>
            <a:r>
              <a:t/>
            </a:r>
            <a:endParaRPr sz="1800">
              <a:solidFill>
                <a:schemeClr val="dk1"/>
              </a:solidFill>
              <a:latin typeface="Calibri"/>
              <a:ea typeface="Calibri"/>
              <a:cs typeface="Calibri"/>
              <a:sym typeface="Calibri"/>
            </a:endParaRPr>
          </a:p>
        </p:txBody>
      </p:sp>
      <p:sp>
        <p:nvSpPr>
          <p:cNvPr id="440" name="Google Shape;440;p15"/>
          <p:cNvSpPr txBox="1"/>
          <p:nvPr/>
        </p:nvSpPr>
        <p:spPr>
          <a:xfrm>
            <a:off x="10653312" y="1725428"/>
            <a:ext cx="6605988" cy="25473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50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THANK YOU FOR</a:t>
            </a:r>
            <a:endParaRPr/>
          </a:p>
        </p:txBody>
      </p:sp>
      <p:sp>
        <p:nvSpPr>
          <p:cNvPr id="441" name="Google Shape;441;p15"/>
          <p:cNvSpPr txBox="1"/>
          <p:nvPr/>
        </p:nvSpPr>
        <p:spPr>
          <a:xfrm>
            <a:off x="10653312" y="3910679"/>
            <a:ext cx="6605988" cy="3690366"/>
          </a:xfrm>
          <a:prstGeom prst="rect">
            <a:avLst/>
          </a:prstGeom>
          <a:noFill/>
          <a:ln>
            <a:noFill/>
          </a:ln>
        </p:spPr>
        <p:txBody>
          <a:bodyPr anchorCtr="0" anchor="t" bIns="0" lIns="0" spcFirstLastPara="1" rIns="0" wrap="square" tIns="0">
            <a:spAutoFit/>
          </a:bodyPr>
          <a:lstStyle/>
          <a:p>
            <a:pPr indent="0" lvl="0" marL="0" marR="0" rtl="0" algn="l">
              <a:lnSpc>
                <a:spcPct val="504000"/>
              </a:lnSpc>
              <a:spcBef>
                <a:spcPts val="0"/>
              </a:spcBef>
              <a:spcAft>
                <a:spcPts val="0"/>
              </a:spcAft>
              <a:buNone/>
            </a:pPr>
            <a:r>
              <a:rPr lang="en-US" sz="1800">
                <a:solidFill>
                  <a:schemeClr val="dk1"/>
                </a:solidFill>
                <a:latin typeface="Calibri"/>
                <a:ea typeface="Calibri"/>
                <a:cs typeface="Calibri"/>
                <a:sym typeface="Calibri"/>
              </a:rPr>
              <a:t>YOUR TIME AND ATTENTION</a:t>
            </a:r>
            <a:endParaRPr/>
          </a:p>
        </p:txBody>
      </p:sp>
    </p:spTree>
  </p:cSld>
  <p:clrMapOvr>
    <a:masterClrMapping/>
  </p:clrMapOvr>
  <p:transition spd="slow">
    <p:push/>
  </p:transition>
</p:sld>
</file>

<file path=ppt/theme/theme1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rgbClr val="000000"/>
      </a:dk1>
      <a:lt1>
        <a:srgbClr val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rial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terms:created xsi:type="dcterms:W3CDTF">2006-08-16T00:00:00Z</dcterms:created>
</cp:coreProperties>
</file>