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31" r:id="rId3"/>
    <p:sldId id="257" r:id="rId4"/>
    <p:sldId id="258" r:id="rId5"/>
    <p:sldId id="259" r:id="rId6"/>
    <p:sldId id="260" r:id="rId7"/>
    <p:sldId id="261" r:id="rId8"/>
    <p:sldId id="262" r:id="rId9"/>
    <p:sldId id="263" r:id="rId10"/>
    <p:sldId id="264" r:id="rId11"/>
    <p:sldId id="275" r:id="rId12"/>
    <p:sldId id="276" r:id="rId13"/>
    <p:sldId id="280" r:id="rId14"/>
    <p:sldId id="281" r:id="rId15"/>
    <p:sldId id="282" r:id="rId16"/>
    <p:sldId id="283" r:id="rId17"/>
    <p:sldId id="284" r:id="rId18"/>
    <p:sldId id="285" r:id="rId19"/>
    <p:sldId id="286" r:id="rId20"/>
    <p:sldId id="287" r:id="rId21"/>
    <p:sldId id="288" r:id="rId22"/>
    <p:sldId id="289" r:id="rId23"/>
    <p:sldId id="314" r:id="rId24"/>
    <p:sldId id="315" r:id="rId25"/>
    <p:sldId id="317" r:id="rId26"/>
    <p:sldId id="316" r:id="rId27"/>
    <p:sldId id="290" r:id="rId28"/>
    <p:sldId id="291" r:id="rId29"/>
    <p:sldId id="292" r:id="rId30"/>
    <p:sldId id="293" r:id="rId31"/>
    <p:sldId id="294" r:id="rId32"/>
    <p:sldId id="295" r:id="rId33"/>
    <p:sldId id="296" r:id="rId34"/>
    <p:sldId id="297" r:id="rId35"/>
    <p:sldId id="298" r:id="rId36"/>
    <p:sldId id="299" r:id="rId37"/>
    <p:sldId id="300" r:id="rId38"/>
    <p:sldId id="301" r:id="rId39"/>
    <p:sldId id="303" r:id="rId40"/>
    <p:sldId id="304" r:id="rId41"/>
    <p:sldId id="305" r:id="rId42"/>
    <p:sldId id="302" r:id="rId43"/>
    <p:sldId id="306" r:id="rId44"/>
    <p:sldId id="307" r:id="rId45"/>
    <p:sldId id="308" r:id="rId46"/>
    <p:sldId id="309" r:id="rId47"/>
    <p:sldId id="310" r:id="rId48"/>
    <p:sldId id="277" r:id="rId49"/>
    <p:sldId id="278" r:id="rId50"/>
    <p:sldId id="311" r:id="rId51"/>
    <p:sldId id="312" r:id="rId52"/>
    <p:sldId id="313" r:id="rId53"/>
    <p:sldId id="319" r:id="rId54"/>
    <p:sldId id="318" r:id="rId55"/>
    <p:sldId id="328" r:id="rId56"/>
    <p:sldId id="320" r:id="rId57"/>
    <p:sldId id="321" r:id="rId58"/>
    <p:sldId id="322" r:id="rId59"/>
    <p:sldId id="323" r:id="rId60"/>
    <p:sldId id="324" r:id="rId61"/>
    <p:sldId id="325" r:id="rId62"/>
    <p:sldId id="326" r:id="rId63"/>
    <p:sldId id="327" r:id="rId64"/>
    <p:sldId id="265" r:id="rId65"/>
    <p:sldId id="266" r:id="rId66"/>
    <p:sldId id="267" r:id="rId67"/>
    <p:sldId id="268" r:id="rId68"/>
    <p:sldId id="269" r:id="rId69"/>
    <p:sldId id="270" r:id="rId70"/>
    <p:sldId id="271" r:id="rId71"/>
    <p:sldId id="274" r:id="rId72"/>
    <p:sldId id="272" r:id="rId73"/>
    <p:sldId id="273" r:id="rId7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57" d="100"/>
          <a:sy n="57" d="100"/>
        </p:scale>
        <p:origin x="72" y="6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443F64E-8FEF-421E-9342-EECE73E6152E}" type="datetimeFigureOut">
              <a:rPr lang="en-GB" smtClean="0"/>
              <a:pPr/>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C4795B-8FB2-4C58-AC76-4B5D081A5087}" type="slidenum">
              <a:rPr lang="en-GB" smtClean="0"/>
              <a:pPr/>
              <a:t>‹#›</a:t>
            </a:fld>
            <a:endParaRPr lang="en-GB"/>
          </a:p>
        </p:txBody>
      </p:sp>
    </p:spTree>
    <p:extLst>
      <p:ext uri="{BB962C8B-B14F-4D97-AF65-F5344CB8AC3E}">
        <p14:creationId xmlns:p14="http://schemas.microsoft.com/office/powerpoint/2010/main" val="2755205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43F64E-8FEF-421E-9342-EECE73E6152E}" type="datetimeFigureOut">
              <a:rPr lang="en-GB" smtClean="0"/>
              <a:pPr/>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C4795B-8FB2-4C58-AC76-4B5D081A5087}" type="slidenum">
              <a:rPr lang="en-GB" smtClean="0"/>
              <a:pPr/>
              <a:t>‹#›</a:t>
            </a:fld>
            <a:endParaRPr lang="en-GB"/>
          </a:p>
        </p:txBody>
      </p:sp>
    </p:spTree>
    <p:extLst>
      <p:ext uri="{BB962C8B-B14F-4D97-AF65-F5344CB8AC3E}">
        <p14:creationId xmlns:p14="http://schemas.microsoft.com/office/powerpoint/2010/main" val="1382943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43F64E-8FEF-421E-9342-EECE73E6152E}" type="datetimeFigureOut">
              <a:rPr lang="en-GB" smtClean="0"/>
              <a:pPr/>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C4795B-8FB2-4C58-AC76-4B5D081A5087}" type="slidenum">
              <a:rPr lang="en-GB" smtClean="0"/>
              <a:pPr/>
              <a:t>‹#›</a:t>
            </a:fld>
            <a:endParaRPr lang="en-GB"/>
          </a:p>
        </p:txBody>
      </p:sp>
    </p:spTree>
    <p:extLst>
      <p:ext uri="{BB962C8B-B14F-4D97-AF65-F5344CB8AC3E}">
        <p14:creationId xmlns:p14="http://schemas.microsoft.com/office/powerpoint/2010/main" val="41952263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443F64E-8FEF-421E-9342-EECE73E6152E}" type="datetimeFigureOut">
              <a:rPr lang="en-GB" smtClean="0"/>
              <a:pPr/>
              <a:t>17/10/2017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C4795B-8FB2-4C58-AC76-4B5D081A5087}" type="slidenum">
              <a:rPr lang="en-GB" smtClean="0"/>
              <a:pPr/>
              <a:t>‹#›</a:t>
            </a:fld>
            <a:endParaRPr lang="en-GB"/>
          </a:p>
        </p:txBody>
      </p:sp>
    </p:spTree>
    <p:extLst>
      <p:ext uri="{BB962C8B-B14F-4D97-AF65-F5344CB8AC3E}">
        <p14:creationId xmlns:p14="http://schemas.microsoft.com/office/powerpoint/2010/main" val="34268728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443F64E-8FEF-421E-9342-EECE73E6152E}" type="datetimeFigureOut">
              <a:rPr lang="en-GB" smtClean="0"/>
              <a:pPr/>
              <a:t>17/10/2017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C4795B-8FB2-4C58-AC76-4B5D081A5087}" type="slidenum">
              <a:rPr lang="en-GB" smtClean="0"/>
              <a:pPr/>
              <a:t>‹#›</a:t>
            </a:fld>
            <a:endParaRPr lang="en-GB"/>
          </a:p>
        </p:txBody>
      </p:sp>
    </p:spTree>
    <p:extLst>
      <p:ext uri="{BB962C8B-B14F-4D97-AF65-F5344CB8AC3E}">
        <p14:creationId xmlns:p14="http://schemas.microsoft.com/office/powerpoint/2010/main" val="806070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443F64E-8FEF-421E-9342-EECE73E6152E}" type="datetimeFigureOut">
              <a:rPr lang="en-GB" smtClean="0"/>
              <a:pPr/>
              <a:t>17/10/2017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C4795B-8FB2-4C58-AC76-4B5D081A5087}" type="slidenum">
              <a:rPr lang="en-GB" smtClean="0"/>
              <a:pPr/>
              <a:t>‹#›</a:t>
            </a:fld>
            <a:endParaRPr lang="en-GB"/>
          </a:p>
        </p:txBody>
      </p:sp>
    </p:spTree>
    <p:extLst>
      <p:ext uri="{BB962C8B-B14F-4D97-AF65-F5344CB8AC3E}">
        <p14:creationId xmlns:p14="http://schemas.microsoft.com/office/powerpoint/2010/main" val="1850391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43F64E-8FEF-421E-9342-EECE73E6152E}" type="datetimeFigureOut">
              <a:rPr lang="en-GB" smtClean="0"/>
              <a:pPr/>
              <a:t>17/10/2017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C4795B-8FB2-4C58-AC76-4B5D081A5087}" type="slidenum">
              <a:rPr lang="en-GB" smtClean="0"/>
              <a:pPr/>
              <a:t>‹#›</a:t>
            </a:fld>
            <a:endParaRPr lang="en-GB"/>
          </a:p>
        </p:txBody>
      </p:sp>
    </p:spTree>
    <p:extLst>
      <p:ext uri="{BB962C8B-B14F-4D97-AF65-F5344CB8AC3E}">
        <p14:creationId xmlns:p14="http://schemas.microsoft.com/office/powerpoint/2010/main" val="762396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43F64E-8FEF-421E-9342-EECE73E6152E}" type="datetimeFigureOut">
              <a:rPr lang="en-GB" smtClean="0"/>
              <a:pPr/>
              <a:t>17/10/2017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C4795B-8FB2-4C58-AC76-4B5D081A5087}" type="slidenum">
              <a:rPr lang="en-GB" smtClean="0"/>
              <a:pPr/>
              <a:t>‹#›</a:t>
            </a:fld>
            <a:endParaRPr lang="en-GB"/>
          </a:p>
        </p:txBody>
      </p:sp>
    </p:spTree>
    <p:extLst>
      <p:ext uri="{BB962C8B-B14F-4D97-AF65-F5344CB8AC3E}">
        <p14:creationId xmlns:p14="http://schemas.microsoft.com/office/powerpoint/2010/main" val="2167351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43F64E-8FEF-421E-9342-EECE73E6152E}" type="datetimeFigureOut">
              <a:rPr lang="en-GB" smtClean="0"/>
              <a:pPr/>
              <a:t>17/10/2017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C4795B-8FB2-4C58-AC76-4B5D081A5087}" type="slidenum">
              <a:rPr lang="en-GB" smtClean="0"/>
              <a:pPr/>
              <a:t>‹#›</a:t>
            </a:fld>
            <a:endParaRPr lang="en-GB"/>
          </a:p>
        </p:txBody>
      </p:sp>
    </p:spTree>
    <p:extLst>
      <p:ext uri="{BB962C8B-B14F-4D97-AF65-F5344CB8AC3E}">
        <p14:creationId xmlns:p14="http://schemas.microsoft.com/office/powerpoint/2010/main" val="2733580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43F64E-8FEF-421E-9342-EECE73E6152E}" type="datetimeFigureOut">
              <a:rPr lang="en-GB" smtClean="0"/>
              <a:pPr/>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C4795B-8FB2-4C58-AC76-4B5D081A5087}" type="slidenum">
              <a:rPr lang="en-GB" smtClean="0"/>
              <a:pPr/>
              <a:t>‹#›</a:t>
            </a:fld>
            <a:endParaRPr lang="en-GB"/>
          </a:p>
        </p:txBody>
      </p:sp>
    </p:spTree>
    <p:extLst>
      <p:ext uri="{BB962C8B-B14F-4D97-AF65-F5344CB8AC3E}">
        <p14:creationId xmlns:p14="http://schemas.microsoft.com/office/powerpoint/2010/main" val="2123725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43F64E-8FEF-421E-9342-EECE73E6152E}" type="datetimeFigureOut">
              <a:rPr lang="en-GB" smtClean="0"/>
              <a:pPr/>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C4795B-8FB2-4C58-AC76-4B5D081A5087}" type="slidenum">
              <a:rPr lang="en-GB" smtClean="0"/>
              <a:pPr/>
              <a:t>‹#›</a:t>
            </a:fld>
            <a:endParaRPr lang="en-GB"/>
          </a:p>
        </p:txBody>
      </p:sp>
    </p:spTree>
    <p:extLst>
      <p:ext uri="{BB962C8B-B14F-4D97-AF65-F5344CB8AC3E}">
        <p14:creationId xmlns:p14="http://schemas.microsoft.com/office/powerpoint/2010/main" val="2134787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43F64E-8FEF-421E-9342-EECE73E6152E}" type="datetimeFigureOut">
              <a:rPr lang="en-GB" smtClean="0"/>
              <a:pPr/>
              <a:t>17/10/2017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C4795B-8FB2-4C58-AC76-4B5D081A5087}" type="slidenum">
              <a:rPr lang="en-GB" smtClean="0"/>
              <a:pPr/>
              <a:t>‹#›</a:t>
            </a:fld>
            <a:endParaRPr lang="en-GB"/>
          </a:p>
        </p:txBody>
      </p:sp>
    </p:spTree>
    <p:extLst>
      <p:ext uri="{BB962C8B-B14F-4D97-AF65-F5344CB8AC3E}">
        <p14:creationId xmlns:p14="http://schemas.microsoft.com/office/powerpoint/2010/main" val="2884543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designingbuildings.co.uk/wiki/Royal_Institution_of_Chartered_Surveyors" TargetMode="External"/><Relationship Id="rId2" Type="http://schemas.openxmlformats.org/officeDocument/2006/relationships/hyperlink" Target="http://www.rics.org/uk/knowledge/bcis/about-bcis/" TargetMode="External"/><Relationship Id="rId1" Type="http://schemas.openxmlformats.org/officeDocument/2006/relationships/slideLayout" Target="../slideLayouts/slideLayout2.xml"/><Relationship Id="rId6" Type="http://schemas.openxmlformats.org/officeDocument/2006/relationships/hyperlink" Target="https://www.designingbuildings.co.uk/wiki/BCIS" TargetMode="External"/><Relationship Id="rId5" Type="http://schemas.openxmlformats.org/officeDocument/2006/relationships/hyperlink" Target="https://www.designingbuildings.co.uk/wiki/Price" TargetMode="External"/><Relationship Id="rId4" Type="http://schemas.openxmlformats.org/officeDocument/2006/relationships/hyperlink" Target="https://www.designingbuildings.co.uk/wiki/RICS"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BCIS-Building Cost Information Service</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103485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BCIS in a nutshell!</a:t>
            </a:r>
            <a:endParaRPr lang="en-US" dirty="0"/>
          </a:p>
        </p:txBody>
      </p:sp>
      <p:sp>
        <p:nvSpPr>
          <p:cNvPr id="3" name="Content Placeholder 2"/>
          <p:cNvSpPr>
            <a:spLocks noGrp="1"/>
          </p:cNvSpPr>
          <p:nvPr>
            <p:ph idx="1"/>
          </p:nvPr>
        </p:nvSpPr>
        <p:spPr/>
        <p:txBody>
          <a:bodyPr>
            <a:normAutofit fontScale="55000" lnSpcReduction="20000"/>
          </a:bodyPr>
          <a:lstStyle/>
          <a:p>
            <a:pPr fontAlgn="base"/>
            <a:r>
              <a:rPr lang="en-US" b="1" dirty="0" smtClean="0"/>
              <a:t>Building Cost Information Service</a:t>
            </a:r>
          </a:p>
          <a:p>
            <a:pPr fontAlgn="base"/>
            <a:r>
              <a:rPr lang="en-US" dirty="0" smtClean="0"/>
              <a:t>BCIS is the </a:t>
            </a:r>
            <a:r>
              <a:rPr lang="en-US" dirty="0" smtClean="0">
                <a:hlinkClick r:id="rId2"/>
              </a:rPr>
              <a:t>Building Cost Information Service</a:t>
            </a:r>
            <a:r>
              <a:rPr lang="en-US" dirty="0" smtClean="0"/>
              <a:t> of the </a:t>
            </a:r>
            <a:r>
              <a:rPr lang="en-US" dirty="0" smtClean="0">
                <a:hlinkClick r:id="rId3" tooltip="Royal Institution of Chartered Surveyors"/>
              </a:rPr>
              <a:t>Royal Institution of Chartered Surveyors</a:t>
            </a:r>
            <a:r>
              <a:rPr lang="en-US" dirty="0" smtClean="0"/>
              <a:t>(</a:t>
            </a:r>
            <a:r>
              <a:rPr lang="en-US" dirty="0" smtClean="0">
                <a:hlinkClick r:id="rId4" tooltip="RICS"/>
              </a:rPr>
              <a:t>RICS</a:t>
            </a:r>
            <a:r>
              <a:rPr lang="en-US" dirty="0" smtClean="0"/>
              <a:t>). It is described by RICS as ‘the leading provider of cost and price information to the construction industry and anyone else who needs comprehensive, accurate and independent data.’</a:t>
            </a:r>
          </a:p>
          <a:p>
            <a:pPr fontAlgn="base"/>
            <a:r>
              <a:rPr lang="en-US" dirty="0" smtClean="0"/>
              <a:t>It was established in 1961 to facilitate the preparation of elemental cost plans where an 'element' is defined as, ‘a major physical part of a building that fulfils a specific function or functions, irrespective of its design, specification or construction’.</a:t>
            </a:r>
          </a:p>
          <a:p>
            <a:pPr fontAlgn="base"/>
            <a:r>
              <a:rPr lang="en-US" dirty="0" smtClean="0"/>
              <a:t>The BCIS website was launched in 1997.</a:t>
            </a:r>
          </a:p>
          <a:p>
            <a:pPr fontAlgn="base"/>
            <a:r>
              <a:rPr lang="en-US" dirty="0" smtClean="0"/>
              <a:t>Cost and </a:t>
            </a:r>
            <a:r>
              <a:rPr lang="en-US" dirty="0" smtClean="0">
                <a:hlinkClick r:id="rId5" tooltip="Price"/>
              </a:rPr>
              <a:t>price</a:t>
            </a:r>
            <a:r>
              <a:rPr lang="en-US" dirty="0" smtClean="0"/>
              <a:t> information is collected by </a:t>
            </a:r>
            <a:r>
              <a:rPr lang="en-US" dirty="0" smtClean="0">
                <a:hlinkClick r:id="rId6" tooltip="BCIS"/>
              </a:rPr>
              <a:t>BCIS</a:t>
            </a:r>
            <a:r>
              <a:rPr lang="en-US" dirty="0" smtClean="0"/>
              <a:t> from across the UK construction industry  then collated, </a:t>
            </a:r>
            <a:r>
              <a:rPr lang="en-US" dirty="0" err="1" smtClean="0"/>
              <a:t>analysed</a:t>
            </a:r>
            <a:r>
              <a:rPr lang="en-US" dirty="0" smtClean="0"/>
              <a:t>, </a:t>
            </a:r>
            <a:r>
              <a:rPr lang="en-US" dirty="0" err="1" smtClean="0"/>
              <a:t>modelled</a:t>
            </a:r>
            <a:r>
              <a:rPr lang="en-US" dirty="0" smtClean="0"/>
              <a:t>, interpreted and made available to the industry to facilitate accurate cost planning.</a:t>
            </a:r>
          </a:p>
          <a:p>
            <a:pPr fontAlgn="base"/>
            <a:r>
              <a:rPr lang="en-US" dirty="0" smtClean="0"/>
              <a:t>Information is made available online, by data </a:t>
            </a:r>
            <a:r>
              <a:rPr lang="en-US" u="sng" dirty="0" smtClean="0"/>
              <a:t>licensing </a:t>
            </a:r>
            <a:r>
              <a:rPr lang="en-US" dirty="0" smtClean="0"/>
              <a:t>and through publications. It is broken down into five key areas:</a:t>
            </a:r>
          </a:p>
          <a:p>
            <a:pPr fontAlgn="base"/>
            <a:r>
              <a:rPr lang="en-US" dirty="0" smtClean="0"/>
              <a:t>Construction.</a:t>
            </a:r>
          </a:p>
          <a:p>
            <a:pPr fontAlgn="base"/>
            <a:r>
              <a:rPr lang="en-US" dirty="0" smtClean="0"/>
              <a:t>Maintenance</a:t>
            </a:r>
          </a:p>
          <a:p>
            <a:pPr fontAlgn="base"/>
            <a:r>
              <a:rPr lang="en-US" dirty="0" smtClean="0"/>
              <a:t>Rebuilding.</a:t>
            </a:r>
          </a:p>
          <a:p>
            <a:pPr fontAlgn="base"/>
            <a:r>
              <a:rPr lang="en-US" dirty="0" smtClean="0"/>
              <a:t>Consultancy.</a:t>
            </a:r>
          </a:p>
          <a:p>
            <a:pPr fontAlgn="base"/>
            <a:r>
              <a:rPr lang="en-US" dirty="0" smtClean="0"/>
              <a:t>Insurance.</a:t>
            </a:r>
          </a:p>
          <a:p>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BCIS</a:t>
            </a:r>
            <a:endParaRPr lang="en-GB" b="1" dirty="0">
              <a:solidFill>
                <a:srgbClr val="FF0000"/>
              </a:solidFill>
            </a:endParaRPr>
          </a:p>
        </p:txBody>
      </p:sp>
      <p:sp>
        <p:nvSpPr>
          <p:cNvPr id="3" name="Content Placeholder 2"/>
          <p:cNvSpPr>
            <a:spLocks noGrp="1"/>
          </p:cNvSpPr>
          <p:nvPr>
            <p:ph idx="1"/>
          </p:nvPr>
        </p:nvSpPr>
        <p:spPr/>
        <p:txBody>
          <a:bodyPr/>
          <a:lstStyle/>
          <a:p>
            <a:r>
              <a:rPr lang="en-GB" b="0" i="0" dirty="0" smtClean="0">
                <a:solidFill>
                  <a:srgbClr val="333333"/>
                </a:solidFill>
                <a:effectLst/>
                <a:latin typeface="Arial" panose="020B0604020202020204" pitchFamily="34" charset="0"/>
              </a:rPr>
              <a:t>BCIS Online gives you access to independent data. It is a tool to help Quantity Surveyors and Cost Estimators provide early cost advice and prepare cost plans for clients. You can benchmark costs for both commercial and residential buildings.</a:t>
            </a:r>
          </a:p>
          <a:p>
            <a:r>
              <a:rPr lang="en-GB" b="0" i="0" dirty="0" smtClean="0">
                <a:solidFill>
                  <a:srgbClr val="333333"/>
                </a:solidFill>
                <a:effectLst/>
                <a:latin typeface="Arial" panose="020B0604020202020204" pitchFamily="34" charset="0"/>
              </a:rPr>
              <a:t>Also, the latest Indices are at your fingertips including the All in Tender Price Index (TPI) and the General Building Cost Index which measures the movement of prices.</a:t>
            </a:r>
          </a:p>
          <a:p>
            <a:endParaRPr lang="en-GB" dirty="0"/>
          </a:p>
        </p:txBody>
      </p:sp>
    </p:spTree>
    <p:extLst>
      <p:ext uri="{BB962C8B-B14F-4D97-AF65-F5344CB8AC3E}">
        <p14:creationId xmlns:p14="http://schemas.microsoft.com/office/powerpoint/2010/main" val="15305553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0" dirty="0" smtClean="0">
                <a:solidFill>
                  <a:srgbClr val="FF0000"/>
                </a:solidFill>
                <a:effectLst/>
                <a:latin typeface="Arial" panose="020B0604020202020204" pitchFamily="34" charset="0"/>
              </a:rPr>
              <a:t>It can help:</a:t>
            </a:r>
            <a:r>
              <a:rPr lang="en-GB" b="0" i="0" dirty="0" smtClean="0">
                <a:solidFill>
                  <a:srgbClr val="333333"/>
                </a:solidFill>
                <a:effectLst/>
                <a:latin typeface="Arial" panose="020B0604020202020204" pitchFamily="34" charset="0"/>
              </a:rPr>
              <a:t/>
            </a:r>
            <a:br>
              <a:rPr lang="en-GB" b="0" i="0" dirty="0" smtClean="0">
                <a:solidFill>
                  <a:srgbClr val="333333"/>
                </a:solidFill>
                <a:effectLst/>
                <a:latin typeface="Arial" panose="020B0604020202020204" pitchFamily="34" charset="0"/>
              </a:rPr>
            </a:br>
            <a:endParaRPr lang="en-GB" dirty="0"/>
          </a:p>
        </p:txBody>
      </p:sp>
      <p:sp>
        <p:nvSpPr>
          <p:cNvPr id="3" name="Content Placeholder 2"/>
          <p:cNvSpPr>
            <a:spLocks noGrp="1"/>
          </p:cNvSpPr>
          <p:nvPr>
            <p:ph idx="1"/>
          </p:nvPr>
        </p:nvSpPr>
        <p:spPr/>
        <p:txBody>
          <a:bodyPr>
            <a:normAutofit/>
          </a:bodyPr>
          <a:lstStyle/>
          <a:p>
            <a:r>
              <a:rPr lang="en-GB" dirty="0"/>
              <a:t>You to benchmark; It gives a view of the market and bid comparisons to help ensure that sum costs are in the right ball park.</a:t>
            </a:r>
          </a:p>
          <a:p>
            <a:r>
              <a:rPr lang="en-GB" dirty="0"/>
              <a:t>You to determine what a building should cost.</a:t>
            </a:r>
          </a:p>
          <a:p>
            <a:r>
              <a:rPr lang="en-GB" dirty="0"/>
              <a:t>You to expand your horizon. If your firm focuses on a particular sector BCIS can provide you with a wider view of the market.</a:t>
            </a:r>
          </a:p>
          <a:p>
            <a:r>
              <a:rPr lang="en-GB" dirty="0"/>
              <a:t>Your firm to enter new markets or do jobs outside your normal scope</a:t>
            </a:r>
            <a:r>
              <a:rPr lang="en-GB" dirty="0" smtClean="0"/>
              <a:t>.</a:t>
            </a:r>
            <a:endParaRPr lang="en-GB" dirty="0"/>
          </a:p>
        </p:txBody>
      </p:sp>
    </p:spTree>
    <p:extLst>
      <p:ext uri="{BB962C8B-B14F-4D97-AF65-F5344CB8AC3E}">
        <p14:creationId xmlns:p14="http://schemas.microsoft.com/office/powerpoint/2010/main" val="38374808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0" dirty="0" smtClean="0">
                <a:solidFill>
                  <a:srgbClr val="FF0000"/>
                </a:solidFill>
                <a:effectLst/>
                <a:latin typeface="Arial" panose="020B0604020202020204" pitchFamily="34" charset="0"/>
              </a:rPr>
              <a:t>It can help:</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Save you invaluable time in your work as everything you need is in one place.</a:t>
            </a:r>
          </a:p>
          <a:p>
            <a:r>
              <a:rPr lang="en-GB" dirty="0" smtClean="0"/>
              <a:t>Your firm might benchmark one sector but will not have the data for cross sector benchmarking – BCIS can help you to gap fill.</a:t>
            </a:r>
          </a:p>
          <a:p>
            <a:r>
              <a:rPr lang="en-GB" dirty="0" smtClean="0"/>
              <a:t>Show you when the profit will fall out of a project.  The data will help predict the profitability of your project more confidently.</a:t>
            </a:r>
          </a:p>
          <a:p>
            <a:r>
              <a:rPr lang="en-GB" dirty="0" smtClean="0"/>
              <a:t>Give you reassurance, as you are using BCIS data that you can be more confident in profit levels. </a:t>
            </a:r>
          </a:p>
          <a:p>
            <a:r>
              <a:rPr lang="en-GB" dirty="0" smtClean="0"/>
              <a:t>Provide assurance and gives your quotes/tenders credibility. BCIS is reliable; our data is not subject to commercial bias. It is the only available source of independent data in the UK.</a:t>
            </a:r>
          </a:p>
          <a:p>
            <a:endParaRPr lang="en-GB" dirty="0" smtClean="0"/>
          </a:p>
          <a:p>
            <a:endParaRPr lang="en-GB" dirty="0"/>
          </a:p>
        </p:txBody>
      </p:sp>
    </p:spTree>
    <p:extLst>
      <p:ext uri="{BB962C8B-B14F-4D97-AF65-F5344CB8AC3E}">
        <p14:creationId xmlns:p14="http://schemas.microsoft.com/office/powerpoint/2010/main" val="281172967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BCIS Online features:</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t>Has over 18,500 cost analyses</a:t>
            </a:r>
          </a:p>
          <a:p>
            <a:r>
              <a:rPr lang="en-GB" dirty="0"/>
              <a:t>It includes average £/m2 building prices</a:t>
            </a:r>
          </a:p>
          <a:p>
            <a:r>
              <a:rPr lang="en-GB" dirty="0"/>
              <a:t>You can select projects that are relevant to what you are working on.</a:t>
            </a:r>
          </a:p>
          <a:p>
            <a:r>
              <a:rPr lang="en-GB" dirty="0"/>
              <a:t>You can edit the data  to suit your needs; the Elemental Analyses cannot be edited, but can be downloaded to excel, for example, and manipulated off line and independently of BCIS.</a:t>
            </a:r>
          </a:p>
          <a:p>
            <a:r>
              <a:rPr lang="en-GB" dirty="0"/>
              <a:t>Location and time adjustment factors within the cost database allow you to use the data in a flexible way to suit your individual project needs.</a:t>
            </a:r>
          </a:p>
          <a:p>
            <a:endParaRPr lang="en-GB" dirty="0"/>
          </a:p>
        </p:txBody>
      </p:sp>
    </p:spTree>
    <p:extLst>
      <p:ext uri="{BB962C8B-B14F-4D97-AF65-F5344CB8AC3E}">
        <p14:creationId xmlns:p14="http://schemas.microsoft.com/office/powerpoint/2010/main" val="365612020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BCIS Online features:</a:t>
            </a:r>
            <a:endParaRPr lang="en-GB" dirty="0"/>
          </a:p>
        </p:txBody>
      </p:sp>
      <p:sp>
        <p:nvSpPr>
          <p:cNvPr id="3" name="Content Placeholder 2"/>
          <p:cNvSpPr>
            <a:spLocks noGrp="1"/>
          </p:cNvSpPr>
          <p:nvPr>
            <p:ph idx="1"/>
          </p:nvPr>
        </p:nvSpPr>
        <p:spPr/>
        <p:txBody>
          <a:bodyPr>
            <a:normAutofit/>
          </a:bodyPr>
          <a:lstStyle/>
          <a:p>
            <a:r>
              <a:rPr lang="en-GB" dirty="0"/>
              <a:t>On selected analyses it is possible to view ‘Drawings &amp; Plans’ to compliment the price data and so you can see the analyses in greater detail.</a:t>
            </a:r>
          </a:p>
          <a:p>
            <a:r>
              <a:rPr lang="en-GB" dirty="0"/>
              <a:t>As well as a search capability to locate information, useful help pages are provided in each section.</a:t>
            </a:r>
          </a:p>
          <a:p>
            <a:r>
              <a:rPr lang="en-GB" dirty="0"/>
              <a:t>RICS </a:t>
            </a:r>
            <a:r>
              <a:rPr lang="en-GB" dirty="0" err="1"/>
              <a:t>Daywork</a:t>
            </a:r>
            <a:r>
              <a:rPr lang="en-GB" dirty="0"/>
              <a:t> rates are also included that include construction wage rates, labour rates</a:t>
            </a:r>
            <a:r>
              <a:rPr lang="en-GB" dirty="0" smtClean="0"/>
              <a:t>.</a:t>
            </a:r>
            <a:endParaRPr lang="en-GB" dirty="0"/>
          </a:p>
        </p:txBody>
      </p:sp>
    </p:spTree>
    <p:extLst>
      <p:ext uri="{BB962C8B-B14F-4D97-AF65-F5344CB8AC3E}">
        <p14:creationId xmlns:p14="http://schemas.microsoft.com/office/powerpoint/2010/main" val="7746542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BCIS Online features:</a:t>
            </a:r>
            <a:endParaRPr lang="en-GB" dirty="0"/>
          </a:p>
        </p:txBody>
      </p:sp>
      <p:sp>
        <p:nvSpPr>
          <p:cNvPr id="3" name="Content Placeholder 2"/>
          <p:cNvSpPr>
            <a:spLocks noGrp="1"/>
          </p:cNvSpPr>
          <p:nvPr>
            <p:ph idx="1"/>
          </p:nvPr>
        </p:nvSpPr>
        <p:spPr/>
        <p:txBody>
          <a:bodyPr/>
          <a:lstStyle/>
          <a:p>
            <a:r>
              <a:rPr lang="en-GB" dirty="0" smtClean="0"/>
              <a:t>A Construction Duration Calculator is included to help you estimate the construction build time and monitor performance.</a:t>
            </a:r>
          </a:p>
          <a:p>
            <a:r>
              <a:rPr lang="en-GB" dirty="0" smtClean="0"/>
              <a:t>You have direct access to BCIS Technical assistance to help you with your queries.</a:t>
            </a:r>
          </a:p>
          <a:p>
            <a:r>
              <a:rPr lang="en-GB" dirty="0" smtClean="0"/>
              <a:t>As well as a search capability to locate information, useful help pages are provided in each section.</a:t>
            </a:r>
          </a:p>
          <a:p>
            <a:r>
              <a:rPr lang="en-GB" dirty="0" smtClean="0"/>
              <a:t>You have direct access to BCIS Technical assistance to help you with your queries.</a:t>
            </a:r>
          </a:p>
          <a:p>
            <a:endParaRPr lang="en-GB" dirty="0" smtClean="0"/>
          </a:p>
          <a:p>
            <a:endParaRPr lang="en-GB" dirty="0"/>
          </a:p>
        </p:txBody>
      </p:sp>
    </p:spTree>
    <p:extLst>
      <p:ext uri="{BB962C8B-B14F-4D97-AF65-F5344CB8AC3E}">
        <p14:creationId xmlns:p14="http://schemas.microsoft.com/office/powerpoint/2010/main" val="27405774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Indices included</a:t>
            </a:r>
            <a:r>
              <a:rPr lang="en-GB" dirty="0"/>
              <a:t/>
            </a:r>
            <a:br>
              <a:rPr lang="en-GB" dirty="0"/>
            </a:br>
            <a:endParaRPr lang="en-GB" dirty="0"/>
          </a:p>
        </p:txBody>
      </p:sp>
      <p:sp>
        <p:nvSpPr>
          <p:cNvPr id="3" name="Content Placeholder 2"/>
          <p:cNvSpPr>
            <a:spLocks noGrp="1"/>
          </p:cNvSpPr>
          <p:nvPr>
            <p:ph idx="1"/>
          </p:nvPr>
        </p:nvSpPr>
        <p:spPr/>
        <p:txBody>
          <a:bodyPr>
            <a:normAutofit fontScale="85000" lnSpcReduction="20000"/>
          </a:bodyPr>
          <a:lstStyle/>
          <a:p>
            <a:r>
              <a:rPr lang="en-GB" dirty="0"/>
              <a:t>BCIS Cost Indices</a:t>
            </a:r>
          </a:p>
          <a:p>
            <a:r>
              <a:rPr lang="en-GB" dirty="0"/>
              <a:t>BCIS Tender Price Indices</a:t>
            </a:r>
          </a:p>
          <a:p>
            <a:r>
              <a:rPr lang="en-GB" dirty="0"/>
              <a:t>BCIS Regional Price Indices</a:t>
            </a:r>
          </a:p>
          <a:p>
            <a:r>
              <a:rPr lang="en-GB" dirty="0"/>
              <a:t>BCIS Output Indices</a:t>
            </a:r>
          </a:p>
          <a:p>
            <a:r>
              <a:rPr lang="en-GB" dirty="0"/>
              <a:t>BCIS Trade Indices</a:t>
            </a:r>
          </a:p>
          <a:p>
            <a:r>
              <a:rPr lang="en-GB" dirty="0"/>
              <a:t>Construction New Orders</a:t>
            </a:r>
          </a:p>
          <a:p>
            <a:r>
              <a:rPr lang="en-GB" dirty="0"/>
              <a:t>Construction Output</a:t>
            </a:r>
          </a:p>
          <a:p>
            <a:r>
              <a:rPr lang="en-GB" dirty="0"/>
              <a:t>House Prices</a:t>
            </a:r>
          </a:p>
          <a:p>
            <a:r>
              <a:rPr lang="en-GB" dirty="0"/>
              <a:t>Housing Starts and Completions</a:t>
            </a:r>
          </a:p>
          <a:p>
            <a:r>
              <a:rPr lang="en-GB" dirty="0"/>
              <a:t>Resource Indices</a:t>
            </a:r>
          </a:p>
          <a:p>
            <a:r>
              <a:rPr lang="en-GB" dirty="0"/>
              <a:t>Retail Prices</a:t>
            </a:r>
          </a:p>
          <a:p>
            <a:endParaRPr lang="en-GB" dirty="0"/>
          </a:p>
        </p:txBody>
      </p:sp>
    </p:spTree>
    <p:extLst>
      <p:ext uri="{BB962C8B-B14F-4D97-AF65-F5344CB8AC3E}">
        <p14:creationId xmlns:p14="http://schemas.microsoft.com/office/powerpoint/2010/main" val="7362143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People who use the BCIS</a:t>
            </a:r>
            <a:endParaRPr lang="en-GB" dirty="0"/>
          </a:p>
        </p:txBody>
      </p:sp>
      <p:sp>
        <p:nvSpPr>
          <p:cNvPr id="3" name="Content Placeholder 2"/>
          <p:cNvSpPr>
            <a:spLocks noGrp="1"/>
          </p:cNvSpPr>
          <p:nvPr>
            <p:ph idx="1"/>
          </p:nvPr>
        </p:nvSpPr>
        <p:spPr/>
        <p:txBody>
          <a:bodyPr>
            <a:normAutofit lnSpcReduction="10000"/>
          </a:bodyPr>
          <a:lstStyle/>
          <a:p>
            <a:r>
              <a:rPr lang="en-GB" dirty="0"/>
              <a:t>Quantity Surveyors</a:t>
            </a:r>
          </a:p>
          <a:p>
            <a:r>
              <a:rPr lang="en-GB" dirty="0"/>
              <a:t>Cost Consultants</a:t>
            </a:r>
          </a:p>
          <a:p>
            <a:r>
              <a:rPr lang="en-GB" dirty="0"/>
              <a:t>Local Authorities</a:t>
            </a:r>
          </a:p>
          <a:p>
            <a:r>
              <a:rPr lang="en-GB" dirty="0"/>
              <a:t>Building Contractors</a:t>
            </a:r>
          </a:p>
          <a:p>
            <a:r>
              <a:rPr lang="en-GB" dirty="0"/>
              <a:t>Property Developers</a:t>
            </a:r>
          </a:p>
          <a:p>
            <a:r>
              <a:rPr lang="en-GB" dirty="0"/>
              <a:t>Investors</a:t>
            </a:r>
          </a:p>
          <a:p>
            <a:r>
              <a:rPr lang="en-GB" dirty="0"/>
              <a:t>Property Owners</a:t>
            </a:r>
          </a:p>
          <a:p>
            <a:r>
              <a:rPr lang="en-GB" dirty="0"/>
              <a:t>Building Surveyors</a:t>
            </a:r>
          </a:p>
          <a:p>
            <a:r>
              <a:rPr lang="en-GB" dirty="0"/>
              <a:t>Financial Analyst</a:t>
            </a:r>
          </a:p>
          <a:p>
            <a:endParaRPr lang="en-GB" dirty="0"/>
          </a:p>
        </p:txBody>
      </p:sp>
    </p:spTree>
    <p:extLst>
      <p:ext uri="{BB962C8B-B14F-4D97-AF65-F5344CB8AC3E}">
        <p14:creationId xmlns:p14="http://schemas.microsoft.com/office/powerpoint/2010/main" val="67204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Cost Analysis</a:t>
            </a:r>
            <a:endParaRPr lang="en-GB" b="1" dirty="0">
              <a:solidFill>
                <a:srgbClr val="FF0000"/>
              </a:solidFill>
            </a:endParaRPr>
          </a:p>
        </p:txBody>
      </p:sp>
      <p:sp>
        <p:nvSpPr>
          <p:cNvPr id="3" name="Content Placeholder 2"/>
          <p:cNvSpPr>
            <a:spLocks noGrp="1"/>
          </p:cNvSpPr>
          <p:nvPr>
            <p:ph idx="1"/>
          </p:nvPr>
        </p:nvSpPr>
        <p:spPr/>
        <p:txBody>
          <a:bodyPr>
            <a:normAutofit lnSpcReduction="10000"/>
          </a:bodyPr>
          <a:lstStyle/>
          <a:p>
            <a:r>
              <a:rPr lang="en-GB" dirty="0" smtClean="0"/>
              <a:t>Cost analysis is an examination of the distribution of cost across the construction elements of a project. </a:t>
            </a:r>
          </a:p>
          <a:p>
            <a:r>
              <a:rPr lang="en-GB" dirty="0" smtClean="0"/>
              <a:t>According to RICS it is: ‘…</a:t>
            </a:r>
            <a:r>
              <a:rPr lang="en-GB" sz="3600" b="1" dirty="0" smtClean="0">
                <a:solidFill>
                  <a:srgbClr val="7030A0"/>
                </a:solidFill>
              </a:rPr>
              <a:t>a full appraisal of costs involved in previously constructed buildings…aimed …at providing reliable information which will assist in accurately estimating (the) cost of future buildings. It provides a product-based cost model, providing data on which initial elemental estimates and elemental cost plans can be based.’ (NRM, 2009 p10</a:t>
            </a:r>
            <a:endParaRPr lang="en-GB" sz="3600" b="1" dirty="0">
              <a:solidFill>
                <a:srgbClr val="7030A0"/>
              </a:solidFill>
            </a:endParaRPr>
          </a:p>
        </p:txBody>
      </p:sp>
    </p:spTree>
    <p:extLst>
      <p:ext uri="{BB962C8B-B14F-4D97-AF65-F5344CB8AC3E}">
        <p14:creationId xmlns:p14="http://schemas.microsoft.com/office/powerpoint/2010/main" val="161641633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9100" y="581024"/>
            <a:ext cx="11023600" cy="5718175"/>
          </a:xfrm>
        </p:spPr>
        <p:txBody>
          <a:bodyPr/>
          <a:lstStyle/>
          <a:p>
            <a:r>
              <a:rPr lang="en-GB" b="1" dirty="0" smtClean="0">
                <a:solidFill>
                  <a:srgbClr val="FF0000"/>
                </a:solidFill>
              </a:rPr>
              <a:t>A cost analysis will reveal the cost impact of design proposals for each of the construction elements and an analysis may be used for:</a:t>
            </a:r>
          </a:p>
          <a:p>
            <a:endParaRPr lang="en-GB" dirty="0" smtClean="0"/>
          </a:p>
          <a:p>
            <a:r>
              <a:rPr lang="en-GB" sz="3600" b="1" dirty="0" smtClean="0">
                <a:solidFill>
                  <a:srgbClr val="7030A0"/>
                </a:solidFill>
              </a:rPr>
              <a:t>estimating the costs of similar buildings</a:t>
            </a:r>
          </a:p>
          <a:p>
            <a:r>
              <a:rPr lang="en-GB" sz="3600" b="1" dirty="0" smtClean="0">
                <a:solidFill>
                  <a:srgbClr val="7030A0"/>
                </a:solidFill>
              </a:rPr>
              <a:t>estimating the cost of similar construction	elements</a:t>
            </a:r>
          </a:p>
          <a:p>
            <a:r>
              <a:rPr lang="en-GB" sz="3600" b="1" dirty="0" smtClean="0">
                <a:solidFill>
                  <a:srgbClr val="7030A0"/>
                </a:solidFill>
              </a:rPr>
              <a:t> comparing the cost of design options at an element level</a:t>
            </a:r>
          </a:p>
          <a:p>
            <a:r>
              <a:rPr lang="en-GB" sz="3600" b="1" dirty="0" smtClean="0">
                <a:solidFill>
                  <a:srgbClr val="7030A0"/>
                </a:solidFill>
              </a:rPr>
              <a:t> cost modelling design solutions.</a:t>
            </a:r>
            <a:endParaRPr lang="en-GB" sz="3600" b="1" dirty="0">
              <a:solidFill>
                <a:srgbClr val="7030A0"/>
              </a:solidFill>
            </a:endParaRPr>
          </a:p>
        </p:txBody>
      </p:sp>
    </p:spTree>
    <p:extLst>
      <p:ext uri="{BB962C8B-B14F-4D97-AF65-F5344CB8AC3E}">
        <p14:creationId xmlns:p14="http://schemas.microsoft.com/office/powerpoint/2010/main" val="196989104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Cost Analysis</a:t>
            </a:r>
            <a:endParaRPr lang="en-GB" dirty="0"/>
          </a:p>
        </p:txBody>
      </p:sp>
      <p:sp>
        <p:nvSpPr>
          <p:cNvPr id="3" name="Content Placeholder 2"/>
          <p:cNvSpPr>
            <a:spLocks noGrp="1"/>
          </p:cNvSpPr>
          <p:nvPr>
            <p:ph idx="1"/>
          </p:nvPr>
        </p:nvSpPr>
        <p:spPr/>
        <p:txBody>
          <a:bodyPr>
            <a:normAutofit lnSpcReduction="10000"/>
          </a:bodyPr>
          <a:lstStyle/>
          <a:p>
            <a:r>
              <a:rPr lang="en-GB" dirty="0" smtClean="0"/>
              <a:t>The format in which historic project data is held may be referred to as a ‘cost analysis’ and this might contain information such as: </a:t>
            </a:r>
          </a:p>
          <a:p>
            <a:r>
              <a:rPr lang="en-GB" dirty="0" smtClean="0"/>
              <a:t> contract details (i.e. form of contract used, start and completion dates) </a:t>
            </a:r>
          </a:p>
          <a:p>
            <a:r>
              <a:rPr lang="en-GB" dirty="0" smtClean="0"/>
              <a:t> description of the project </a:t>
            </a:r>
          </a:p>
          <a:p>
            <a:r>
              <a:rPr lang="en-GB" dirty="0" smtClean="0"/>
              <a:t> floor areas including the gross internal floor area (GIA) and the net internal floor area (NIA) </a:t>
            </a:r>
          </a:p>
          <a:p>
            <a:r>
              <a:rPr lang="en-GB" dirty="0" smtClean="0"/>
              <a:t> the contract sum </a:t>
            </a:r>
          </a:p>
          <a:p>
            <a:r>
              <a:rPr lang="en-GB" dirty="0" smtClean="0"/>
              <a:t> the base date for the project, and </a:t>
            </a:r>
          </a:p>
          <a:p>
            <a:r>
              <a:rPr lang="en-GB" dirty="0" smtClean="0"/>
              <a:t> the location of the project.</a:t>
            </a:r>
            <a:endParaRPr lang="en-GB" dirty="0"/>
          </a:p>
        </p:txBody>
      </p:sp>
    </p:spTree>
    <p:extLst>
      <p:ext uri="{BB962C8B-B14F-4D97-AF65-F5344CB8AC3E}">
        <p14:creationId xmlns:p14="http://schemas.microsoft.com/office/powerpoint/2010/main" val="331962177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Project modelling</a:t>
            </a:r>
            <a:endParaRPr lang="en-GB" dirty="0">
              <a:solidFill>
                <a:srgbClr val="FF0000"/>
              </a:solidFill>
            </a:endParaRPr>
          </a:p>
        </p:txBody>
      </p:sp>
      <p:sp>
        <p:nvSpPr>
          <p:cNvPr id="3" name="Content Placeholder 2"/>
          <p:cNvSpPr>
            <a:spLocks noGrp="1"/>
          </p:cNvSpPr>
          <p:nvPr>
            <p:ph idx="1"/>
          </p:nvPr>
        </p:nvSpPr>
        <p:spPr/>
        <p:txBody>
          <a:bodyPr/>
          <a:lstStyle/>
          <a:p>
            <a:r>
              <a:rPr lang="en-GB" dirty="0" smtClean="0"/>
              <a:t>Construction projects can (with or without BIM) be modelled conceptually in terms of: </a:t>
            </a:r>
          </a:p>
          <a:p>
            <a:r>
              <a:rPr lang="en-GB" dirty="0" smtClean="0"/>
              <a:t> build cost</a:t>
            </a:r>
          </a:p>
          <a:p>
            <a:r>
              <a:rPr lang="en-GB" dirty="0" smtClean="0"/>
              <a:t> GIFA </a:t>
            </a:r>
          </a:p>
          <a:p>
            <a:r>
              <a:rPr lang="en-GB" dirty="0" smtClean="0"/>
              <a:t> build duration</a:t>
            </a:r>
          </a:p>
          <a:p>
            <a:r>
              <a:rPr lang="en-GB" dirty="0" smtClean="0"/>
              <a:t> design efficiency, and </a:t>
            </a:r>
          </a:p>
          <a:p>
            <a:r>
              <a:rPr lang="en-GB" dirty="0" smtClean="0"/>
              <a:t> energy efficiency</a:t>
            </a:r>
            <a:endParaRPr lang="en-GB" dirty="0"/>
          </a:p>
        </p:txBody>
      </p:sp>
    </p:spTree>
    <p:extLst>
      <p:ext uri="{BB962C8B-B14F-4D97-AF65-F5344CB8AC3E}">
        <p14:creationId xmlns:p14="http://schemas.microsoft.com/office/powerpoint/2010/main" val="24334638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Analysing cost data</a:t>
            </a:r>
            <a:endParaRPr lang="en-GB" b="1" dirty="0">
              <a:solidFill>
                <a:srgbClr val="FF0000"/>
              </a:solidFill>
            </a:endParaRPr>
          </a:p>
        </p:txBody>
      </p:sp>
      <p:sp>
        <p:nvSpPr>
          <p:cNvPr id="3" name="Content Placeholder 2"/>
          <p:cNvSpPr>
            <a:spLocks noGrp="1"/>
          </p:cNvSpPr>
          <p:nvPr>
            <p:ph idx="1"/>
          </p:nvPr>
        </p:nvSpPr>
        <p:spPr/>
        <p:txBody>
          <a:bodyPr/>
          <a:lstStyle/>
          <a:p>
            <a:r>
              <a:rPr lang="en-GB" dirty="0" smtClean="0"/>
              <a:t>A project cost analysis is a model that shows a systematic breakdown of existing cost data to allow for an extent of examination. </a:t>
            </a:r>
            <a:endParaRPr lang="en-GB" dirty="0" smtClean="0"/>
          </a:p>
          <a:p>
            <a:r>
              <a:rPr lang="en-GB" dirty="0" smtClean="0"/>
              <a:t>The </a:t>
            </a:r>
            <a:r>
              <a:rPr lang="en-GB" dirty="0" smtClean="0"/>
              <a:t>detail of the breakdown can be simple through to complex but it is essential that the breakdown is appropriate and will provide data that can be of use.</a:t>
            </a:r>
            <a:endParaRPr lang="en-GB" dirty="0"/>
          </a:p>
        </p:txBody>
      </p:sp>
    </p:spTree>
    <p:extLst>
      <p:ext uri="{BB962C8B-B14F-4D97-AF65-F5344CB8AC3E}">
        <p14:creationId xmlns:p14="http://schemas.microsoft.com/office/powerpoint/2010/main" val="295553664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rgbClr val="FF0000"/>
                </a:solidFill>
              </a:rPr>
              <a:t>Standardising the cost analysis format </a:t>
            </a:r>
            <a:br>
              <a:rPr lang="en-GB" b="1" dirty="0" smtClean="0">
                <a:solidFill>
                  <a:srgbClr val="FF0000"/>
                </a:solidFill>
              </a:rPr>
            </a:br>
            <a:r>
              <a:rPr lang="en-GB" b="1" dirty="0" smtClean="0">
                <a:solidFill>
                  <a:srgbClr val="FF0000"/>
                </a:solidFill>
              </a:rPr>
              <a:t>( RICS NRM )potentially provides: </a:t>
            </a:r>
            <a:r>
              <a:rPr lang="en-GB" dirty="0" smtClean="0"/>
              <a:t/>
            </a:r>
            <a:br>
              <a:rPr lang="en-GB" dirty="0" smtClean="0"/>
            </a:br>
            <a:endParaRPr lang="en-GB" dirty="0"/>
          </a:p>
        </p:txBody>
      </p:sp>
      <p:sp>
        <p:nvSpPr>
          <p:cNvPr id="3" name="Content Placeholder 2"/>
          <p:cNvSpPr>
            <a:spLocks noGrp="1"/>
          </p:cNvSpPr>
          <p:nvPr>
            <p:ph idx="1"/>
          </p:nvPr>
        </p:nvSpPr>
        <p:spPr/>
        <p:txBody>
          <a:bodyPr/>
          <a:lstStyle/>
          <a:p>
            <a:r>
              <a:rPr lang="en-GB" dirty="0" smtClean="0"/>
              <a:t>the ability to collect and compare data across a large volume of construction projects</a:t>
            </a:r>
          </a:p>
          <a:p>
            <a:r>
              <a:rPr lang="en-GB" dirty="0" smtClean="0"/>
              <a:t>a definition of cost allocation </a:t>
            </a:r>
          </a:p>
          <a:p>
            <a:r>
              <a:rPr lang="en-GB" dirty="0" smtClean="0"/>
              <a:t>data for trend analysis over time </a:t>
            </a:r>
            <a:endParaRPr lang="en-GB" dirty="0"/>
          </a:p>
        </p:txBody>
      </p:sp>
    </p:spTree>
    <p:extLst>
      <p:ext uri="{BB962C8B-B14F-4D97-AF65-F5344CB8AC3E}">
        <p14:creationId xmlns:p14="http://schemas.microsoft.com/office/powerpoint/2010/main" val="12850906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External factors influencing cost</a:t>
            </a:r>
            <a:endParaRPr lang="en-GB" b="1" dirty="0">
              <a:solidFill>
                <a:srgbClr val="FF0000"/>
              </a:solidFill>
            </a:endParaRPr>
          </a:p>
        </p:txBody>
      </p:sp>
      <p:sp>
        <p:nvSpPr>
          <p:cNvPr id="3" name="Content Placeholder 2"/>
          <p:cNvSpPr>
            <a:spLocks noGrp="1"/>
          </p:cNvSpPr>
          <p:nvPr>
            <p:ph idx="1"/>
          </p:nvPr>
        </p:nvSpPr>
        <p:spPr/>
        <p:txBody>
          <a:bodyPr/>
          <a:lstStyle/>
          <a:p>
            <a:pPr marL="0" indent="0">
              <a:buNone/>
            </a:pPr>
            <a:r>
              <a:rPr lang="en-GB" dirty="0" smtClean="0"/>
              <a:t> Before starting out on the analysis and/or cost estimating/planning process, it might be worth considering the nature of construction cost. </a:t>
            </a:r>
          </a:p>
          <a:p>
            <a:pPr marL="0" indent="0">
              <a:buNone/>
            </a:pPr>
            <a:r>
              <a:rPr lang="en-GB" dirty="0" smtClean="0"/>
              <a:t>Cost is influenced by a number of factors and </a:t>
            </a:r>
            <a:r>
              <a:rPr lang="en-GB" b="1" u="sng" dirty="0" smtClean="0">
                <a:solidFill>
                  <a:srgbClr val="FF0000"/>
                </a:solidFill>
              </a:rPr>
              <a:t>two key </a:t>
            </a:r>
            <a:r>
              <a:rPr lang="en-GB" b="1" u="sng" dirty="0" smtClean="0"/>
              <a:t>f</a:t>
            </a:r>
            <a:r>
              <a:rPr lang="en-GB" dirty="0" smtClean="0"/>
              <a:t>actors to be mindful of are:</a:t>
            </a:r>
          </a:p>
          <a:p>
            <a:pPr marL="0" indent="0">
              <a:buNone/>
            </a:pPr>
            <a:r>
              <a:rPr lang="en-GB" dirty="0" smtClean="0"/>
              <a:t>1 .The location of the building project, and </a:t>
            </a:r>
          </a:p>
          <a:p>
            <a:pPr marL="0" indent="0">
              <a:buNone/>
            </a:pPr>
            <a:r>
              <a:rPr lang="en-GB" dirty="0" smtClean="0"/>
              <a:t>2 .The state of the construction economy (and the general economy) at the point in time when the construction cost is established.</a:t>
            </a:r>
            <a:endParaRPr lang="en-GB" dirty="0"/>
          </a:p>
        </p:txBody>
      </p:sp>
    </p:spTree>
    <p:extLst>
      <p:ext uri="{BB962C8B-B14F-4D97-AF65-F5344CB8AC3E}">
        <p14:creationId xmlns:p14="http://schemas.microsoft.com/office/powerpoint/2010/main" val="289193441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L</a:t>
            </a:r>
            <a:r>
              <a:rPr lang="en-GB" b="1" dirty="0" smtClean="0">
                <a:solidFill>
                  <a:srgbClr val="FF0000"/>
                </a:solidFill>
              </a:rPr>
              <a:t>ocation of the project</a:t>
            </a:r>
            <a:endParaRPr lang="en-GB" b="1" dirty="0">
              <a:solidFill>
                <a:srgbClr val="FF0000"/>
              </a:solidFill>
            </a:endParaRPr>
          </a:p>
        </p:txBody>
      </p:sp>
      <p:sp>
        <p:nvSpPr>
          <p:cNvPr id="3" name="Content Placeholder 2"/>
          <p:cNvSpPr>
            <a:spLocks noGrp="1"/>
          </p:cNvSpPr>
          <p:nvPr>
            <p:ph idx="1"/>
          </p:nvPr>
        </p:nvSpPr>
        <p:spPr/>
        <p:txBody>
          <a:bodyPr>
            <a:normAutofit lnSpcReduction="10000"/>
          </a:bodyPr>
          <a:lstStyle/>
          <a:p>
            <a:r>
              <a:rPr lang="en-GB" dirty="0" smtClean="0"/>
              <a:t>the availability of materials </a:t>
            </a:r>
          </a:p>
          <a:p>
            <a:r>
              <a:rPr lang="en-GB" dirty="0" smtClean="0"/>
              <a:t> transportation cost and routes</a:t>
            </a:r>
          </a:p>
          <a:p>
            <a:r>
              <a:rPr lang="en-GB" dirty="0" smtClean="0"/>
              <a:t> the availability of both local and specialised labour </a:t>
            </a:r>
          </a:p>
          <a:p>
            <a:r>
              <a:rPr lang="en-GB" dirty="0" smtClean="0"/>
              <a:t> ease of access to the sites </a:t>
            </a:r>
          </a:p>
          <a:p>
            <a:r>
              <a:rPr lang="en-GB" dirty="0" smtClean="0"/>
              <a:t> availability of services to the sites </a:t>
            </a:r>
          </a:p>
          <a:p>
            <a:r>
              <a:rPr lang="en-GB" dirty="0" smtClean="0"/>
              <a:t> the vicinity of the sites in relation to amenities</a:t>
            </a:r>
          </a:p>
          <a:p>
            <a:r>
              <a:rPr lang="en-GB" dirty="0" smtClean="0"/>
              <a:t> local labour costs </a:t>
            </a:r>
          </a:p>
          <a:p>
            <a:r>
              <a:rPr lang="en-GB" dirty="0" smtClean="0"/>
              <a:t> travel distances, </a:t>
            </a:r>
          </a:p>
          <a:p>
            <a:r>
              <a:rPr lang="en-GB" dirty="0" smtClean="0"/>
              <a:t>existing land conditions.</a:t>
            </a:r>
            <a:endParaRPr lang="en-GB" dirty="0"/>
          </a:p>
        </p:txBody>
      </p:sp>
    </p:spTree>
    <p:extLst>
      <p:ext uri="{BB962C8B-B14F-4D97-AF65-F5344CB8AC3E}">
        <p14:creationId xmlns:p14="http://schemas.microsoft.com/office/powerpoint/2010/main" val="168113498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Similarly, construction prices are not static over time; </a:t>
            </a:r>
            <a:endParaRPr lang="en-GB" b="1" dirty="0">
              <a:solidFill>
                <a:srgbClr val="FF0000"/>
              </a:solidFill>
            </a:endParaRPr>
          </a:p>
        </p:txBody>
      </p:sp>
      <p:sp>
        <p:nvSpPr>
          <p:cNvPr id="3" name="Content Placeholder 2"/>
          <p:cNvSpPr>
            <a:spLocks noGrp="1"/>
          </p:cNvSpPr>
          <p:nvPr>
            <p:ph idx="1"/>
          </p:nvPr>
        </p:nvSpPr>
        <p:spPr/>
        <p:txBody>
          <a:bodyPr>
            <a:normAutofit/>
          </a:bodyPr>
          <a:lstStyle/>
          <a:p>
            <a:r>
              <a:rPr lang="en-GB" sz="3600" dirty="0" smtClean="0"/>
              <a:t>While in the long term construction prices tend to rise (commonly referred to as ‘inflation’), there are pockets of time when construction prices, if compared year-on year, quarter-on-quarter, or sometimes month-on month, either increase at a slower rate than previous periods, stabilise, or even fall.</a:t>
            </a:r>
            <a:endParaRPr lang="en-GB" sz="3600" dirty="0"/>
          </a:p>
        </p:txBody>
      </p:sp>
    </p:spTree>
    <p:extLst>
      <p:ext uri="{BB962C8B-B14F-4D97-AF65-F5344CB8AC3E}">
        <p14:creationId xmlns:p14="http://schemas.microsoft.com/office/powerpoint/2010/main" val="219096890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Project indexation</a:t>
            </a:r>
            <a:endParaRPr lang="en-GB" b="1" dirty="0">
              <a:solidFill>
                <a:srgbClr val="FF0000"/>
              </a:solidFill>
            </a:endParaRPr>
          </a:p>
        </p:txBody>
      </p:sp>
      <p:sp>
        <p:nvSpPr>
          <p:cNvPr id="3" name="Content Placeholder 2"/>
          <p:cNvSpPr>
            <a:spLocks noGrp="1"/>
          </p:cNvSpPr>
          <p:nvPr>
            <p:ph idx="1"/>
          </p:nvPr>
        </p:nvSpPr>
        <p:spPr/>
        <p:txBody>
          <a:bodyPr>
            <a:normAutofit/>
          </a:bodyPr>
          <a:lstStyle/>
          <a:p>
            <a:r>
              <a:rPr lang="en-GB" sz="4000" dirty="0" smtClean="0"/>
              <a:t>If historical data is to be used as a source of cost data for current or future projects then it is likely that it will need to be adjusted in some way to account for the change in </a:t>
            </a:r>
            <a:r>
              <a:rPr lang="en-GB" sz="4000" dirty="0" smtClean="0">
                <a:solidFill>
                  <a:srgbClr val="FF0000"/>
                </a:solidFill>
              </a:rPr>
              <a:t>location</a:t>
            </a:r>
            <a:r>
              <a:rPr lang="en-GB" sz="4000" dirty="0" smtClean="0"/>
              <a:t> and to </a:t>
            </a:r>
            <a:r>
              <a:rPr lang="en-GB" sz="4000" dirty="0" smtClean="0">
                <a:solidFill>
                  <a:srgbClr val="FF0000"/>
                </a:solidFill>
              </a:rPr>
              <a:t>bring costs up to date </a:t>
            </a:r>
            <a:r>
              <a:rPr lang="en-GB" sz="4000" dirty="0" smtClean="0"/>
              <a:t>or to </a:t>
            </a:r>
            <a:r>
              <a:rPr lang="en-GB" sz="4000" dirty="0" smtClean="0">
                <a:solidFill>
                  <a:srgbClr val="FF0000"/>
                </a:solidFill>
              </a:rPr>
              <a:t>project them into the future</a:t>
            </a:r>
            <a:r>
              <a:rPr lang="en-GB" sz="4000" dirty="0" smtClean="0"/>
              <a:t>.</a:t>
            </a:r>
            <a:endParaRPr lang="en-GB" sz="4000" dirty="0"/>
          </a:p>
        </p:txBody>
      </p:sp>
    </p:spTree>
    <p:extLst>
      <p:ext uri="{BB962C8B-B14F-4D97-AF65-F5344CB8AC3E}">
        <p14:creationId xmlns:p14="http://schemas.microsoft.com/office/powerpoint/2010/main" val="285840124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Indices</a:t>
            </a:r>
            <a:endParaRPr lang="en-GB" b="1" dirty="0">
              <a:solidFill>
                <a:srgbClr val="FF0000"/>
              </a:solidFill>
            </a:endParaRPr>
          </a:p>
        </p:txBody>
      </p:sp>
      <p:sp>
        <p:nvSpPr>
          <p:cNvPr id="3" name="Content Placeholder 2"/>
          <p:cNvSpPr>
            <a:spLocks noGrp="1"/>
          </p:cNvSpPr>
          <p:nvPr>
            <p:ph idx="1"/>
          </p:nvPr>
        </p:nvSpPr>
        <p:spPr/>
        <p:txBody>
          <a:bodyPr/>
          <a:lstStyle/>
          <a:p>
            <a:r>
              <a:rPr lang="en-GB" sz="3200" dirty="0" smtClean="0"/>
              <a:t>A simple way to address this is to attach indices to the cost data – one to deal with location and the other to consider the time associated with the historical construction cost.</a:t>
            </a:r>
          </a:p>
          <a:p>
            <a:r>
              <a:rPr lang="en-GB" sz="3200" dirty="0" smtClean="0"/>
              <a:t>BCIS publish an established set of </a:t>
            </a:r>
            <a:r>
              <a:rPr lang="en-GB" sz="3200" dirty="0" smtClean="0">
                <a:solidFill>
                  <a:srgbClr val="FF0000"/>
                </a:solidFill>
              </a:rPr>
              <a:t>location fac</a:t>
            </a:r>
            <a:r>
              <a:rPr lang="en-GB" sz="3200" dirty="0" smtClean="0"/>
              <a:t>tors and </a:t>
            </a:r>
            <a:r>
              <a:rPr lang="en-GB" sz="3200" dirty="0" smtClean="0">
                <a:solidFill>
                  <a:srgbClr val="FF0000"/>
                </a:solidFill>
              </a:rPr>
              <a:t>tender price indices </a:t>
            </a:r>
            <a:r>
              <a:rPr lang="en-GB" sz="3200" dirty="0" smtClean="0"/>
              <a:t>which are updated regularly to make sure that the indices are appropriate. These can be used to adjust construction cost analysis data to reflect such an impact of location and time</a:t>
            </a:r>
            <a:r>
              <a:rPr lang="en-GB" dirty="0" smtClean="0"/>
              <a:t>.</a:t>
            </a:r>
            <a:endParaRPr lang="en-GB" dirty="0"/>
          </a:p>
        </p:txBody>
      </p:sp>
    </p:spTree>
    <p:extLst>
      <p:ext uri="{BB962C8B-B14F-4D97-AF65-F5344CB8AC3E}">
        <p14:creationId xmlns:p14="http://schemas.microsoft.com/office/powerpoint/2010/main" val="350712013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tender price index</a:t>
            </a:r>
            <a:endParaRPr lang="en-GB" b="1" dirty="0">
              <a:solidFill>
                <a:srgbClr val="FF0000"/>
              </a:solidFill>
            </a:endParaRPr>
          </a:p>
        </p:txBody>
      </p:sp>
      <p:sp>
        <p:nvSpPr>
          <p:cNvPr id="3" name="Content Placeholder 2"/>
          <p:cNvSpPr>
            <a:spLocks noGrp="1"/>
          </p:cNvSpPr>
          <p:nvPr>
            <p:ph idx="1"/>
          </p:nvPr>
        </p:nvSpPr>
        <p:spPr/>
        <p:txBody>
          <a:bodyPr>
            <a:normAutofit/>
          </a:bodyPr>
          <a:lstStyle/>
          <a:p>
            <a:r>
              <a:rPr lang="en-GB" dirty="0" smtClean="0"/>
              <a:t>This project index will reflect all the influences on price. In addition to those considerations following on from the location and date of the project, it will also reflect the scale of the project, ease of construction of the design and other factors that can be expected to be shared by similar buildings. </a:t>
            </a:r>
            <a:endParaRPr lang="en-GB" dirty="0"/>
          </a:p>
        </p:txBody>
      </p:sp>
    </p:spTree>
    <p:extLst>
      <p:ext uri="{BB962C8B-B14F-4D97-AF65-F5344CB8AC3E}">
        <p14:creationId xmlns:p14="http://schemas.microsoft.com/office/powerpoint/2010/main" val="249460234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BCIS Tender Price Study – Location Study</a:t>
            </a:r>
            <a:endParaRPr lang="en-GB" dirty="0">
              <a:solidFill>
                <a:srgbClr val="FF0000"/>
              </a:solidFill>
            </a:endParaRPr>
          </a:p>
        </p:txBody>
      </p:sp>
      <p:sp>
        <p:nvSpPr>
          <p:cNvPr id="3" name="Content Placeholder 2"/>
          <p:cNvSpPr>
            <a:spLocks noGrp="1"/>
          </p:cNvSpPr>
          <p:nvPr>
            <p:ph idx="1"/>
          </p:nvPr>
        </p:nvSpPr>
        <p:spPr/>
        <p:txBody>
          <a:bodyPr/>
          <a:lstStyle/>
          <a:p>
            <a:r>
              <a:rPr lang="en-GB" dirty="0" smtClean="0"/>
              <a:t>The BCIS also publishes location indices (BCIS Tender Price Study – Location Study). </a:t>
            </a:r>
          </a:p>
          <a:p>
            <a:r>
              <a:rPr lang="en-GB" dirty="0" smtClean="0"/>
              <a:t>The indices reflect ‘…regional price differences with a long term average intra-regional variation’. (BCIS http:// service.bcis.co.uk) The indices are recorded at three levels:</a:t>
            </a:r>
          </a:p>
          <a:p>
            <a:r>
              <a:rPr lang="en-GB" dirty="0" smtClean="0"/>
              <a:t> 1 Regional </a:t>
            </a:r>
          </a:p>
          <a:p>
            <a:r>
              <a:rPr lang="en-GB" dirty="0" smtClean="0"/>
              <a:t>2 County </a:t>
            </a:r>
          </a:p>
          <a:p>
            <a:r>
              <a:rPr lang="en-GB" dirty="0" smtClean="0"/>
              <a:t>3 District. </a:t>
            </a:r>
          </a:p>
          <a:p>
            <a:r>
              <a:rPr lang="en-GB" dirty="0" smtClean="0"/>
              <a:t>These indices are periodically reviewed and updated.</a:t>
            </a:r>
            <a:endParaRPr lang="en-GB" dirty="0"/>
          </a:p>
        </p:txBody>
      </p:sp>
    </p:spTree>
    <p:extLst>
      <p:ext uri="{BB962C8B-B14F-4D97-AF65-F5344CB8AC3E}">
        <p14:creationId xmlns:p14="http://schemas.microsoft.com/office/powerpoint/2010/main" val="343483360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p:cNvPicPr>
          <p:nvPr>
            <p:ph idx="1"/>
          </p:nvPr>
        </p:nvPicPr>
        <p:blipFill rotWithShape="1">
          <a:blip r:embed="rId2"/>
          <a:srcRect l="23726" t="37914" r="22021" b="21029"/>
          <a:stretch/>
        </p:blipFill>
        <p:spPr bwMode="auto">
          <a:xfrm>
            <a:off x="215900" y="279400"/>
            <a:ext cx="10210800" cy="62230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13622942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£1100/m2	 x </a:t>
            </a:r>
            <a:r>
              <a:rPr lang="en-GB" u="sng" dirty="0" smtClean="0"/>
              <a:t>232x 96 </a:t>
            </a:r>
            <a:r>
              <a:rPr lang="en-GB" dirty="0" smtClean="0"/>
              <a:t>	=  </a:t>
            </a:r>
            <a:r>
              <a:rPr lang="en-GB" u="sng" dirty="0" smtClean="0"/>
              <a:t>22272</a:t>
            </a:r>
            <a:r>
              <a:rPr lang="en-GB" dirty="0" smtClean="0"/>
              <a:t> = 0.9427	</a:t>
            </a:r>
          </a:p>
          <a:p>
            <a:pPr marL="0" indent="0">
              <a:buNone/>
            </a:pPr>
            <a:r>
              <a:rPr lang="en-GB" dirty="0" smtClean="0"/>
              <a:t>	        	   225 x 105  	    23625</a:t>
            </a:r>
          </a:p>
          <a:p>
            <a:pPr marL="0" indent="0">
              <a:buNone/>
            </a:pPr>
            <a:endParaRPr lang="en-GB" dirty="0"/>
          </a:p>
          <a:p>
            <a:pPr marL="0" indent="0">
              <a:buNone/>
            </a:pPr>
            <a:r>
              <a:rPr lang="en-GB" dirty="0" smtClean="0"/>
              <a:t>   x£ 1100 x 0.9427 = £ 1,037/m2</a:t>
            </a:r>
            <a:endParaRPr lang="en-GB" dirty="0"/>
          </a:p>
        </p:txBody>
      </p:sp>
    </p:spTree>
    <p:extLst>
      <p:ext uri="{BB962C8B-B14F-4D97-AF65-F5344CB8AC3E}">
        <p14:creationId xmlns:p14="http://schemas.microsoft.com/office/powerpoint/2010/main" val="215641629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rotWithShape="1">
          <a:blip r:embed="rId2"/>
          <a:srcRect l="23063" t="37914" r="22021" b="11813"/>
          <a:stretch/>
        </p:blipFill>
        <p:spPr bwMode="auto">
          <a:xfrm>
            <a:off x="0" y="241300"/>
            <a:ext cx="9931400" cy="63627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918358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 further point to note is that construction activity, although influenced by the economic activity of the UK, </a:t>
            </a:r>
            <a:r>
              <a:rPr lang="en-GB" dirty="0" smtClean="0">
                <a:solidFill>
                  <a:srgbClr val="FF0000"/>
                </a:solidFill>
              </a:rPr>
              <a:t>does no</a:t>
            </a:r>
            <a:r>
              <a:rPr lang="en-GB" dirty="0" smtClean="0"/>
              <a:t>t necessarily reflect the pattern or profile of UK economic activity. </a:t>
            </a:r>
          </a:p>
          <a:p>
            <a:r>
              <a:rPr lang="en-GB" dirty="0" smtClean="0"/>
              <a:t>The Retail Prices Index (RPI) or the Consumer Prices Index (CPI) – the government’s preferred measure of inflation, might be used as a means of updating construction cost, but neither data set is construction specific and should therefore be used with care and consideration.</a:t>
            </a:r>
            <a:endParaRPr lang="en-GB" dirty="0"/>
          </a:p>
        </p:txBody>
      </p:sp>
    </p:spTree>
    <p:extLst>
      <p:ext uri="{BB962C8B-B14F-4D97-AF65-F5344CB8AC3E}">
        <p14:creationId xmlns:p14="http://schemas.microsoft.com/office/powerpoint/2010/main" val="200192626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Data from cost analyses can</a:t>
            </a:r>
            <a:r>
              <a:rPr lang="en-GB" dirty="0" smtClean="0"/>
              <a:t>: </a:t>
            </a:r>
            <a:br>
              <a:rPr lang="en-GB" dirty="0" smtClean="0"/>
            </a:br>
            <a:endParaRPr lang="en-GB" dirty="0"/>
          </a:p>
        </p:txBody>
      </p:sp>
      <p:sp>
        <p:nvSpPr>
          <p:cNvPr id="3" name="Content Placeholder 2"/>
          <p:cNvSpPr>
            <a:spLocks noGrp="1"/>
          </p:cNvSpPr>
          <p:nvPr>
            <p:ph idx="1"/>
          </p:nvPr>
        </p:nvSpPr>
        <p:spPr/>
        <p:txBody>
          <a:bodyPr/>
          <a:lstStyle/>
          <a:p>
            <a:r>
              <a:rPr lang="en-GB" dirty="0" smtClean="0"/>
              <a:t>act as a useful source of cost, programme and specification information that can be used for cost estimating and elemental cost planning, particularly at </a:t>
            </a:r>
            <a:r>
              <a:rPr lang="en-GB" b="1" dirty="0" smtClean="0">
                <a:solidFill>
                  <a:srgbClr val="FF0000"/>
                </a:solidFill>
              </a:rPr>
              <a:t>RIBA stages A–C and OGC Gateways 1–3A</a:t>
            </a:r>
            <a:r>
              <a:rPr lang="en-GB" dirty="0" smtClean="0"/>
              <a:t>, and </a:t>
            </a:r>
          </a:p>
          <a:p>
            <a:r>
              <a:rPr lang="en-GB" dirty="0" smtClean="0"/>
              <a:t> support benchmarking exercises.</a:t>
            </a:r>
            <a:endParaRPr lang="en-GB" dirty="0"/>
          </a:p>
        </p:txBody>
      </p:sp>
    </p:spTree>
    <p:extLst>
      <p:ext uri="{BB962C8B-B14F-4D97-AF65-F5344CB8AC3E}">
        <p14:creationId xmlns:p14="http://schemas.microsoft.com/office/powerpoint/2010/main" val="280888802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As well as acting as a factual record of a building project as constructed, a cost analysis can generate valuable data which may serve many additional purposes. </a:t>
            </a:r>
            <a:endParaRPr lang="en-GB" dirty="0"/>
          </a:p>
        </p:txBody>
      </p:sp>
    </p:spTree>
    <p:extLst>
      <p:ext uri="{BB962C8B-B14F-4D97-AF65-F5344CB8AC3E}">
        <p14:creationId xmlns:p14="http://schemas.microsoft.com/office/powerpoint/2010/main" val="113271051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a:r>
            <a:br>
              <a:rPr lang="en-GB" dirty="0" smtClean="0"/>
            </a:br>
            <a:endParaRPr lang="en-GB" dirty="0"/>
          </a:p>
        </p:txBody>
      </p:sp>
      <p:sp>
        <p:nvSpPr>
          <p:cNvPr id="3" name="Content Placeholder 2"/>
          <p:cNvSpPr>
            <a:spLocks noGrp="1"/>
          </p:cNvSpPr>
          <p:nvPr>
            <p:ph idx="1"/>
          </p:nvPr>
        </p:nvSpPr>
        <p:spPr/>
        <p:txBody>
          <a:bodyPr/>
          <a:lstStyle/>
          <a:p>
            <a:r>
              <a:rPr lang="en-GB" dirty="0" smtClean="0">
                <a:solidFill>
                  <a:srgbClr val="0070C0"/>
                </a:solidFill>
              </a:rPr>
              <a:t>The following information can prove to be useful in the design development process of planned building projects:</a:t>
            </a:r>
          </a:p>
          <a:p>
            <a:r>
              <a:rPr lang="en-GB" dirty="0" smtClean="0">
                <a:solidFill>
                  <a:srgbClr val="7030A0"/>
                </a:solidFill>
              </a:rPr>
              <a:t>A record of the GIA and the NIA. (It is suggested that these areas are calculated using established and defined principles such as those published in the RICS Code of Measuring Practice – that is: – GIA ‘…the area of a building measured to the internal face of the perimeter walls at each floor level’ (RICS 2007, p12)</a:t>
            </a:r>
          </a:p>
          <a:p>
            <a:r>
              <a:rPr lang="en-GB" dirty="0" smtClean="0"/>
              <a:t>NIA ‘…the usable area within a building measured to the internal face of the perimeter walls at each floor level’ (RICS 2007, p16).</a:t>
            </a:r>
            <a:endParaRPr lang="en-GB" dirty="0">
              <a:solidFill>
                <a:srgbClr val="7030A0"/>
              </a:solidFill>
            </a:endParaRPr>
          </a:p>
        </p:txBody>
      </p:sp>
    </p:spTree>
    <p:extLst>
      <p:ext uri="{BB962C8B-B14F-4D97-AF65-F5344CB8AC3E}">
        <p14:creationId xmlns:p14="http://schemas.microsoft.com/office/powerpoint/2010/main" val="274409004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The wall to floor ratio</a:t>
            </a:r>
            <a:endParaRPr lang="en-GB" dirty="0">
              <a:solidFill>
                <a:srgbClr val="FF0000"/>
              </a:solidFill>
            </a:endParaRPr>
          </a:p>
        </p:txBody>
      </p:sp>
      <p:sp>
        <p:nvSpPr>
          <p:cNvPr id="3" name="Content Placeholder 2"/>
          <p:cNvSpPr>
            <a:spLocks noGrp="1"/>
          </p:cNvSpPr>
          <p:nvPr>
            <p:ph idx="1"/>
          </p:nvPr>
        </p:nvSpPr>
        <p:spPr/>
        <p:txBody>
          <a:bodyPr/>
          <a:lstStyle/>
          <a:p>
            <a:r>
              <a:rPr lang="en-GB" dirty="0" smtClean="0"/>
              <a:t>Recording wall to floor ratios and the NIA to GIA ratios can provide an indication of how efficient the building design is and may be an important consideration in the future use of the cost analysis. </a:t>
            </a:r>
          </a:p>
          <a:p>
            <a:r>
              <a:rPr lang="en-GB" dirty="0" smtClean="0"/>
              <a:t>If cost analyses based on inefficient design are used for guidance in respect of future projects then it is possible that the forecast cost of these future projects will be based on an element of inefficient design. </a:t>
            </a:r>
          </a:p>
          <a:p>
            <a:r>
              <a:rPr lang="en-GB" dirty="0" smtClean="0"/>
              <a:t>This can mean that forecast cost advice may be inaccurate and, in addition, using inefficient information as a base tends not to lead to continuous improvement. </a:t>
            </a:r>
            <a:endParaRPr lang="en-GB" dirty="0"/>
          </a:p>
        </p:txBody>
      </p:sp>
    </p:spTree>
    <p:extLst>
      <p:ext uri="{BB962C8B-B14F-4D97-AF65-F5344CB8AC3E}">
        <p14:creationId xmlns:p14="http://schemas.microsoft.com/office/powerpoint/2010/main" val="28076621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The number of storeys of the building</a:t>
            </a:r>
            <a:endParaRPr lang="en-GB" b="1" dirty="0">
              <a:solidFill>
                <a:srgbClr val="FF0000"/>
              </a:solidFill>
            </a:endParaRPr>
          </a:p>
        </p:txBody>
      </p:sp>
      <p:sp>
        <p:nvSpPr>
          <p:cNvPr id="3" name="Content Placeholder 2"/>
          <p:cNvSpPr>
            <a:spLocks noGrp="1"/>
          </p:cNvSpPr>
          <p:nvPr>
            <p:ph idx="1"/>
          </p:nvPr>
        </p:nvSpPr>
        <p:spPr/>
        <p:txBody>
          <a:bodyPr/>
          <a:lstStyle/>
          <a:p>
            <a:r>
              <a:rPr lang="en-GB" dirty="0" smtClean="0"/>
              <a:t>and whether or not the building has a basement (in which case the number of storeys associated with the basement could also be recorded).</a:t>
            </a:r>
            <a:endParaRPr lang="en-GB" dirty="0"/>
          </a:p>
        </p:txBody>
      </p:sp>
    </p:spTree>
    <p:extLst>
      <p:ext uri="{BB962C8B-B14F-4D97-AF65-F5344CB8AC3E}">
        <p14:creationId xmlns:p14="http://schemas.microsoft.com/office/powerpoint/2010/main" val="19196821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The number and type of functional units associated with the building (if applicable).</a:t>
            </a:r>
            <a:endParaRPr lang="en-GB" b="1" dirty="0">
              <a:solidFill>
                <a:srgbClr val="FF0000"/>
              </a:solidFill>
            </a:endParaRPr>
          </a:p>
        </p:txBody>
      </p:sp>
      <p:sp>
        <p:nvSpPr>
          <p:cNvPr id="3" name="Content Placeholder 2"/>
          <p:cNvSpPr>
            <a:spLocks noGrp="1"/>
          </p:cNvSpPr>
          <p:nvPr>
            <p:ph idx="1"/>
          </p:nvPr>
        </p:nvSpPr>
        <p:spPr/>
        <p:txBody>
          <a:bodyPr/>
          <a:lstStyle/>
          <a:p>
            <a:r>
              <a:rPr lang="en-GB" dirty="0" smtClean="0"/>
              <a:t>Guidance on functional units can be found in the RICS New Rules of Measurement for Order of Cost Estimating and Elemental Cost Planning (NRM); refer also to Appendix A.</a:t>
            </a:r>
            <a:endParaRPr lang="en-GB" dirty="0"/>
          </a:p>
        </p:txBody>
      </p:sp>
    </p:spTree>
    <p:extLst>
      <p:ext uri="{BB962C8B-B14F-4D97-AF65-F5344CB8AC3E}">
        <p14:creationId xmlns:p14="http://schemas.microsoft.com/office/powerpoint/2010/main" val="198278378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rgbClr val="FF0000"/>
                </a:solidFill>
              </a:rPr>
              <a:t>The construction ‘start on site’ date, the ‘completion on site’ date, and the duration of the project in weeks.</a:t>
            </a:r>
            <a:endParaRPr lang="en-GB" b="1" dirty="0">
              <a:solidFill>
                <a:srgbClr val="FF0000"/>
              </a:solidFill>
            </a:endParaRP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11438934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The method by which the project was tendered</a:t>
            </a:r>
            <a:endParaRPr lang="en-GB" b="1" dirty="0">
              <a:solidFill>
                <a:srgbClr val="FF0000"/>
              </a:solidFill>
            </a:endParaRPr>
          </a:p>
        </p:txBody>
      </p:sp>
      <p:sp>
        <p:nvSpPr>
          <p:cNvPr id="3" name="Content Placeholder 2"/>
          <p:cNvSpPr>
            <a:spLocks noGrp="1"/>
          </p:cNvSpPr>
          <p:nvPr>
            <p:ph idx="1"/>
          </p:nvPr>
        </p:nvSpPr>
        <p:spPr/>
        <p:txBody>
          <a:bodyPr/>
          <a:lstStyle/>
          <a:p>
            <a:r>
              <a:rPr lang="en-GB" dirty="0" smtClean="0"/>
              <a:t>i.e. based on cost reimbursement; a guaranteed maximum price or a fixed lump sum; through competition or negotiation; in a single stage or two stages.</a:t>
            </a:r>
            <a:endParaRPr lang="en-GB" dirty="0"/>
          </a:p>
        </p:txBody>
      </p:sp>
    </p:spTree>
    <p:extLst>
      <p:ext uri="{BB962C8B-B14F-4D97-AF65-F5344CB8AC3E}">
        <p14:creationId xmlns:p14="http://schemas.microsoft.com/office/powerpoint/2010/main" val="128749097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The means of procurement and the form of contract used</a:t>
            </a:r>
            <a:endParaRPr lang="en-GB" b="1" dirty="0">
              <a:solidFill>
                <a:srgbClr val="FF0000"/>
              </a:solidFill>
            </a:endParaRPr>
          </a:p>
        </p:txBody>
      </p:sp>
      <p:sp>
        <p:nvSpPr>
          <p:cNvPr id="3" name="Content Placeholder 2"/>
          <p:cNvSpPr>
            <a:spLocks noGrp="1"/>
          </p:cNvSpPr>
          <p:nvPr>
            <p:ph idx="1"/>
          </p:nvPr>
        </p:nvSpPr>
        <p:spPr/>
        <p:txBody>
          <a:bodyPr>
            <a:normAutofit/>
          </a:bodyPr>
          <a:lstStyle/>
          <a:p>
            <a:r>
              <a:rPr lang="en-GB" dirty="0" smtClean="0"/>
              <a:t>i.e. the philosophy surrounding design development, design risk and liability plus price certainty. </a:t>
            </a:r>
          </a:p>
          <a:p>
            <a:r>
              <a:rPr lang="en-GB" dirty="0" smtClean="0"/>
              <a:t>For example, a project based on a ‘design and build’ contract may have a different cost profile to a traditionally designed lump sum project since the employer is, in effect, transferring risk over to the contractor. </a:t>
            </a:r>
          </a:p>
          <a:p>
            <a:r>
              <a:rPr lang="en-GB" dirty="0" smtClean="0"/>
              <a:t>The cost associated with risk may be distributed over elements of the project, it may be allocated to a risk section or it might be a combination of the two..</a:t>
            </a:r>
            <a:endParaRPr lang="en-GB" dirty="0"/>
          </a:p>
        </p:txBody>
      </p:sp>
    </p:spTree>
    <p:extLst>
      <p:ext uri="{BB962C8B-B14F-4D97-AF65-F5344CB8AC3E}">
        <p14:creationId xmlns:p14="http://schemas.microsoft.com/office/powerpoint/2010/main" val="294924490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90500"/>
            <a:ext cx="11353800" cy="5986463"/>
          </a:xfrm>
        </p:spPr>
        <p:txBody>
          <a:bodyPr>
            <a:normAutofit fontScale="92500" lnSpcReduction="10000"/>
          </a:bodyPr>
          <a:lstStyle/>
          <a:p>
            <a:r>
              <a:rPr lang="en-GB" dirty="0" smtClean="0"/>
              <a:t>The location of the project.</a:t>
            </a:r>
          </a:p>
          <a:p>
            <a:r>
              <a:rPr lang="en-GB" dirty="0" smtClean="0"/>
              <a:t> The base date for the project.</a:t>
            </a:r>
          </a:p>
          <a:p>
            <a:r>
              <a:rPr lang="en-GB" dirty="0" smtClean="0"/>
              <a:t> The number of tenderers and the tender spread.</a:t>
            </a:r>
          </a:p>
          <a:p>
            <a:r>
              <a:rPr lang="en-GB" dirty="0" smtClean="0"/>
              <a:t> The sustainability rating attached to the project. </a:t>
            </a:r>
          </a:p>
          <a:p>
            <a:r>
              <a:rPr lang="en-GB" dirty="0" smtClean="0"/>
              <a:t> The cost of the building, broken down as appropriate. It is suggested that using the elemental structure identified in the RICS NRM and BCIS Standard Form of Cost Analysis would be appropriate for most building types and functions. </a:t>
            </a:r>
          </a:p>
          <a:p>
            <a:r>
              <a:rPr lang="en-GB" dirty="0" smtClean="0"/>
              <a:t>The scope of works falling under the remit of the building contract, i.e. whether the project is new build, refurbishment, fit-out, extension, combination, and so on. </a:t>
            </a:r>
          </a:p>
          <a:p>
            <a:r>
              <a:rPr lang="en-GB" dirty="0" smtClean="0"/>
              <a:t>The type of building constructed – consider standardising a list of building types by, for example, setting out a list of sectors and subsectors. </a:t>
            </a:r>
          </a:p>
          <a:p>
            <a:r>
              <a:rPr lang="en-GB" dirty="0" smtClean="0"/>
              <a:t>The outline specification for the works, i.e. what is the foundation solution (pile or strip); whether the frame is concrete (pre-cast or cast in-situ), timber or steel, etc.</a:t>
            </a:r>
            <a:endParaRPr lang="en-GB" dirty="0"/>
          </a:p>
        </p:txBody>
      </p:sp>
    </p:spTree>
    <p:extLst>
      <p:ext uri="{BB962C8B-B14F-4D97-AF65-F5344CB8AC3E}">
        <p14:creationId xmlns:p14="http://schemas.microsoft.com/office/powerpoint/2010/main" val="374117123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Important!</a:t>
            </a:r>
            <a:endParaRPr lang="en-GB" dirty="0"/>
          </a:p>
        </p:txBody>
      </p:sp>
      <p:sp>
        <p:nvSpPr>
          <p:cNvPr id="3" name="Content Placeholder 2"/>
          <p:cNvSpPr>
            <a:spLocks noGrp="1"/>
          </p:cNvSpPr>
          <p:nvPr>
            <p:ph idx="1"/>
          </p:nvPr>
        </p:nvSpPr>
        <p:spPr/>
        <p:txBody>
          <a:bodyPr>
            <a:normAutofit/>
          </a:bodyPr>
          <a:lstStyle/>
          <a:p>
            <a:r>
              <a:rPr lang="en-GB" dirty="0" smtClean="0"/>
              <a:t>It is also advisable to record whether the analysis represents the contract sum or the agreed final account. In some instances there can be a significant difference between the two; perhaps because the employer has introduced a number of variations impacting on overall cost, or it might be that a claim has arisen on the contract, again, impacting on cost. </a:t>
            </a:r>
          </a:p>
          <a:p>
            <a:r>
              <a:rPr lang="en-GB" dirty="0" smtClean="0"/>
              <a:t>In many instances it is most straightforward to analyse </a:t>
            </a:r>
            <a:r>
              <a:rPr lang="en-GB" b="1" dirty="0" smtClean="0">
                <a:solidFill>
                  <a:srgbClr val="FF0000"/>
                </a:solidFill>
              </a:rPr>
              <a:t>the contract sum;</a:t>
            </a:r>
            <a:r>
              <a:rPr lang="en-GB" dirty="0" smtClean="0"/>
              <a:t> allocating costs associated with extensions of time and claims can be problematic and may distort the cost profile of the project. </a:t>
            </a:r>
            <a:endParaRPr lang="en-GB" dirty="0"/>
          </a:p>
        </p:txBody>
      </p:sp>
    </p:spTree>
    <p:extLst>
      <p:ext uri="{BB962C8B-B14F-4D97-AF65-F5344CB8AC3E}">
        <p14:creationId xmlns:p14="http://schemas.microsoft.com/office/powerpoint/2010/main" val="54584797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Benchmarking</a:t>
            </a:r>
            <a:endParaRPr lang="en-GB" b="1" dirty="0">
              <a:solidFill>
                <a:srgbClr val="FF0000"/>
              </a:solidFill>
            </a:endParaRPr>
          </a:p>
        </p:txBody>
      </p:sp>
      <p:sp>
        <p:nvSpPr>
          <p:cNvPr id="3" name="Content Placeholder 2"/>
          <p:cNvSpPr>
            <a:spLocks noGrp="1"/>
          </p:cNvSpPr>
          <p:nvPr>
            <p:ph idx="1"/>
          </p:nvPr>
        </p:nvSpPr>
        <p:spPr/>
        <p:txBody>
          <a:bodyPr/>
          <a:lstStyle/>
          <a:p>
            <a:r>
              <a:rPr lang="en-GB" dirty="0" smtClean="0"/>
              <a:t>‘Benchmarking’ is a frequently used term and has been defined as: </a:t>
            </a:r>
          </a:p>
          <a:p>
            <a:pPr marL="0" indent="0">
              <a:buNone/>
            </a:pPr>
            <a:endParaRPr lang="en-GB" dirty="0"/>
          </a:p>
          <a:p>
            <a:pPr marL="0" indent="0">
              <a:buNone/>
            </a:pPr>
            <a:r>
              <a:rPr lang="en-GB" dirty="0" smtClean="0"/>
              <a:t>‘…the overall process of improvement aimed at providing better value for money for our employers’  and </a:t>
            </a:r>
          </a:p>
          <a:p>
            <a:pPr marL="0" indent="0">
              <a:buNone/>
            </a:pPr>
            <a:r>
              <a:rPr lang="en-GB" dirty="0" smtClean="0"/>
              <a:t>‘…a systematic method of comparing the performance of your organisation against others, then using lessons from the best to make targeted improvements’ </a:t>
            </a:r>
            <a:endParaRPr lang="en-GB" dirty="0"/>
          </a:p>
          <a:p>
            <a:pPr marL="0" indent="0">
              <a:buNone/>
            </a:pPr>
            <a:r>
              <a:rPr lang="en-GB" dirty="0" smtClean="0"/>
              <a:t>A ‘benchmark’ is the ‘</a:t>
            </a:r>
            <a:r>
              <a:rPr lang="en-GB" dirty="0" smtClean="0">
                <a:solidFill>
                  <a:srgbClr val="FF0000"/>
                </a:solidFill>
              </a:rPr>
              <a:t>best in class</a:t>
            </a:r>
            <a:r>
              <a:rPr lang="en-GB" dirty="0" smtClean="0"/>
              <a:t>’ performance achieved based on a specific aspect.</a:t>
            </a:r>
          </a:p>
        </p:txBody>
      </p:sp>
    </p:spTree>
    <p:extLst>
      <p:ext uri="{BB962C8B-B14F-4D97-AF65-F5344CB8AC3E}">
        <p14:creationId xmlns:p14="http://schemas.microsoft.com/office/powerpoint/2010/main" val="125445301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Benchmarking</a:t>
            </a:r>
            <a:endParaRPr lang="en-GB" b="1" dirty="0">
              <a:solidFill>
                <a:srgbClr val="FF0000"/>
              </a:solidFill>
            </a:endParaRPr>
          </a:p>
        </p:txBody>
      </p:sp>
      <p:sp>
        <p:nvSpPr>
          <p:cNvPr id="3" name="Content Placeholder 2"/>
          <p:cNvSpPr>
            <a:spLocks noGrp="1"/>
          </p:cNvSpPr>
          <p:nvPr>
            <p:ph idx="1"/>
          </p:nvPr>
        </p:nvSpPr>
        <p:spPr/>
        <p:txBody>
          <a:bodyPr>
            <a:normAutofit/>
          </a:bodyPr>
          <a:lstStyle/>
          <a:p>
            <a:r>
              <a:rPr lang="en-GB" sz="4000" dirty="0" smtClean="0"/>
              <a:t>Benchmarking tends to be a business-based process used to measure and then improve performance. It can be effective in developing an understanding of the market and generating </a:t>
            </a:r>
            <a:r>
              <a:rPr lang="en-GB" sz="4000" dirty="0" smtClean="0">
                <a:solidFill>
                  <a:srgbClr val="FF0000"/>
                </a:solidFill>
              </a:rPr>
              <a:t>competitive advantage </a:t>
            </a:r>
            <a:r>
              <a:rPr lang="en-GB" sz="4000" dirty="0" smtClean="0"/>
              <a:t>through </a:t>
            </a:r>
            <a:r>
              <a:rPr lang="en-GB" sz="4000" dirty="0" smtClean="0">
                <a:solidFill>
                  <a:srgbClr val="FF0000"/>
                </a:solidFill>
              </a:rPr>
              <a:t>increased efficiency</a:t>
            </a:r>
            <a:endParaRPr lang="en-GB" sz="4000" dirty="0">
              <a:solidFill>
                <a:srgbClr val="FF0000"/>
              </a:solidFill>
            </a:endParaRPr>
          </a:p>
        </p:txBody>
      </p:sp>
    </p:spTree>
    <p:extLst>
      <p:ext uri="{BB962C8B-B14F-4D97-AF65-F5344CB8AC3E}">
        <p14:creationId xmlns:p14="http://schemas.microsoft.com/office/powerpoint/2010/main" val="321180251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Whatever the nature of the benchmarking activity there are a number of key steps in the benchmarking process, as illustrated in Figure 1 in the next slide: </a:t>
            </a:r>
          </a:p>
          <a:p>
            <a:r>
              <a:rPr lang="en-GB" dirty="0" smtClean="0"/>
              <a:t> Data collection</a:t>
            </a:r>
          </a:p>
          <a:p>
            <a:r>
              <a:rPr lang="en-GB" dirty="0" smtClean="0"/>
              <a:t> Data comparison </a:t>
            </a:r>
          </a:p>
          <a:p>
            <a:r>
              <a:rPr lang="en-GB" dirty="0" smtClean="0"/>
              <a:t> Data analysis </a:t>
            </a:r>
          </a:p>
          <a:p>
            <a:r>
              <a:rPr lang="en-GB" dirty="0" smtClean="0"/>
              <a:t>Action </a:t>
            </a:r>
          </a:p>
          <a:p>
            <a:r>
              <a:rPr lang="en-GB" dirty="0" smtClean="0"/>
              <a:t>Repeat.</a:t>
            </a:r>
            <a:endParaRPr lang="en-GB" dirty="0"/>
          </a:p>
        </p:txBody>
      </p:sp>
    </p:spTree>
    <p:extLst>
      <p:ext uri="{BB962C8B-B14F-4D97-AF65-F5344CB8AC3E}">
        <p14:creationId xmlns:p14="http://schemas.microsoft.com/office/powerpoint/2010/main" val="94863544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Benchmarkin</a:t>
            </a:r>
            <a:r>
              <a:rPr lang="en-GB" dirty="0" smtClean="0">
                <a:solidFill>
                  <a:srgbClr val="FF0000"/>
                </a:solidFill>
              </a:rPr>
              <a:t>g</a:t>
            </a:r>
            <a:endParaRPr lang="en-GB" dirty="0">
              <a:solidFill>
                <a:srgbClr val="FF0000"/>
              </a:solidFill>
            </a:endParaRPr>
          </a:p>
        </p:txBody>
      </p:sp>
      <p:pic>
        <p:nvPicPr>
          <p:cNvPr id="4" name="Content Placeholder 3"/>
          <p:cNvPicPr>
            <a:picLocks noGrp="1"/>
          </p:cNvPicPr>
          <p:nvPr>
            <p:ph idx="1"/>
          </p:nvPr>
        </p:nvPicPr>
        <p:blipFill rotWithShape="1">
          <a:blip r:embed="rId2"/>
          <a:srcRect l="46864" t="47154" r="20563" b="21063"/>
          <a:stretch/>
        </p:blipFill>
        <p:spPr bwMode="auto">
          <a:xfrm>
            <a:off x="2997200" y="2209800"/>
            <a:ext cx="5600700" cy="37719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897512158"/>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Why can benchmarking be both beneficial and important for construction projects?</a:t>
            </a:r>
            <a:endParaRPr lang="en-GB" b="1" dirty="0">
              <a:solidFill>
                <a:srgbClr val="FF0000"/>
              </a:solidFill>
            </a:endParaRPr>
          </a:p>
        </p:txBody>
      </p:sp>
      <p:sp>
        <p:nvSpPr>
          <p:cNvPr id="3" name="Content Placeholder 2"/>
          <p:cNvSpPr>
            <a:spLocks noGrp="1"/>
          </p:cNvSpPr>
          <p:nvPr>
            <p:ph idx="1"/>
          </p:nvPr>
        </p:nvSpPr>
        <p:spPr/>
        <p:txBody>
          <a:bodyPr/>
          <a:lstStyle/>
          <a:p>
            <a:r>
              <a:rPr lang="en-GB" dirty="0" smtClean="0"/>
              <a:t>The simple answer is that the process identifies what has been achieved in reality. </a:t>
            </a:r>
          </a:p>
          <a:p>
            <a:r>
              <a:rPr lang="en-GB" dirty="0" smtClean="0"/>
              <a:t>Understanding factual outputs of executed projects and the means by which these outputs were achieved creates realistic targets for similar, planned construction projects. </a:t>
            </a:r>
          </a:p>
          <a:p>
            <a:r>
              <a:rPr lang="en-GB" dirty="0" smtClean="0"/>
              <a:t>Such targets should be an improvement on what ‘has gone before’.</a:t>
            </a:r>
            <a:endParaRPr lang="en-GB" dirty="0"/>
          </a:p>
        </p:txBody>
      </p:sp>
    </p:spTree>
    <p:extLst>
      <p:ext uri="{BB962C8B-B14F-4D97-AF65-F5344CB8AC3E}">
        <p14:creationId xmlns:p14="http://schemas.microsoft.com/office/powerpoint/2010/main" val="157757997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smtClean="0">
                <a:solidFill>
                  <a:srgbClr val="FF0000"/>
                </a:solidFill>
              </a:rPr>
              <a:t>While construction cost is often a main consideration when benchmarking, it is also worth considering other factors relating to a construction project such as:</a:t>
            </a:r>
            <a:endParaRPr lang="en-GB" sz="3600" b="1" dirty="0">
              <a:solidFill>
                <a:srgbClr val="FF0000"/>
              </a:solidFill>
            </a:endParaRPr>
          </a:p>
        </p:txBody>
      </p:sp>
      <p:sp>
        <p:nvSpPr>
          <p:cNvPr id="3" name="Content Placeholder 2"/>
          <p:cNvSpPr>
            <a:spLocks noGrp="1"/>
          </p:cNvSpPr>
          <p:nvPr>
            <p:ph idx="1"/>
          </p:nvPr>
        </p:nvSpPr>
        <p:spPr/>
        <p:txBody>
          <a:bodyPr/>
          <a:lstStyle/>
          <a:p>
            <a:r>
              <a:rPr lang="en-GB" dirty="0" smtClean="0"/>
              <a:t>construction cost/m2 GIA </a:t>
            </a:r>
          </a:p>
          <a:p>
            <a:r>
              <a:rPr lang="en-GB" dirty="0" smtClean="0"/>
              <a:t> cost per functional unit </a:t>
            </a:r>
          </a:p>
          <a:p>
            <a:r>
              <a:rPr lang="en-GB" dirty="0" smtClean="0"/>
              <a:t> the distribution of construction cost</a:t>
            </a:r>
          </a:p>
          <a:p>
            <a:r>
              <a:rPr lang="en-GB" dirty="0" smtClean="0"/>
              <a:t> carbon dioxide emissions </a:t>
            </a:r>
          </a:p>
          <a:p>
            <a:r>
              <a:rPr lang="en-GB" dirty="0" smtClean="0"/>
              <a:t> Energy Performance Certificate (EPC) ratings </a:t>
            </a:r>
          </a:p>
          <a:p>
            <a:r>
              <a:rPr lang="en-GB" dirty="0" smtClean="0"/>
              <a:t> building efficiency (wall to floor ratio, NIA to GIA ratio)</a:t>
            </a:r>
          </a:p>
          <a:p>
            <a:r>
              <a:rPr lang="en-GB" dirty="0" smtClean="0"/>
              <a:t> sustainability ratings </a:t>
            </a:r>
          </a:p>
          <a:p>
            <a:r>
              <a:rPr lang="en-GB" dirty="0" smtClean="0"/>
              <a:t> construction duration</a:t>
            </a:r>
            <a:endParaRPr lang="en-GB" dirty="0"/>
          </a:p>
        </p:txBody>
      </p:sp>
    </p:spTree>
    <p:extLst>
      <p:ext uri="{BB962C8B-B14F-4D97-AF65-F5344CB8AC3E}">
        <p14:creationId xmlns:p14="http://schemas.microsoft.com/office/powerpoint/2010/main" val="94004332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The timing of Benchmarking exercises</a:t>
            </a:r>
            <a:endParaRPr lang="en-GB" b="1" dirty="0">
              <a:solidFill>
                <a:srgbClr val="FF0000"/>
              </a:solidFill>
            </a:endParaRPr>
          </a:p>
        </p:txBody>
      </p:sp>
      <p:sp>
        <p:nvSpPr>
          <p:cNvPr id="3" name="Content Placeholder 2"/>
          <p:cNvSpPr>
            <a:spLocks noGrp="1"/>
          </p:cNvSpPr>
          <p:nvPr>
            <p:ph idx="1"/>
          </p:nvPr>
        </p:nvSpPr>
        <p:spPr/>
        <p:txBody>
          <a:bodyPr/>
          <a:lstStyle/>
          <a:p>
            <a:r>
              <a:rPr lang="en-GB" dirty="0" smtClean="0"/>
              <a:t>There are a number of factors to consider .</a:t>
            </a:r>
          </a:p>
          <a:p>
            <a:r>
              <a:rPr lang="en-GB" dirty="0" smtClean="0"/>
              <a:t> At RIBA stages A and B (RIBA 2007) (OGC Gateways 1 and 2 (OGC 2007)) the employer is likely to be concerned with establishing an affordable cost limit for a project and they may be considering a number of outline design solutions. This is therefore an ideal time for initial benchmarking because the process should reveal achievable targets for the cost limit, building efficiencies and gross internal floors areas, for example, before too much time and cost is spent</a:t>
            </a:r>
            <a:endParaRPr lang="en-GB" dirty="0"/>
          </a:p>
        </p:txBody>
      </p:sp>
    </p:spTree>
    <p:extLst>
      <p:ext uri="{BB962C8B-B14F-4D97-AF65-F5344CB8AC3E}">
        <p14:creationId xmlns:p14="http://schemas.microsoft.com/office/powerpoint/2010/main" val="10460224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These results can help support the employer’s business case for the project and can also inform the concept design process .</a:t>
            </a:r>
          </a:p>
          <a:p>
            <a:r>
              <a:rPr lang="en-GB" dirty="0" smtClean="0"/>
              <a:t>Research carried out by Mott MacDonald found that there tends to be a high level of optimism in project estimates! referred to as ‘</a:t>
            </a:r>
            <a:r>
              <a:rPr lang="en-GB" dirty="0" smtClean="0">
                <a:solidFill>
                  <a:srgbClr val="FF0000"/>
                </a:solidFill>
              </a:rPr>
              <a:t>optimism </a:t>
            </a:r>
            <a:r>
              <a:rPr lang="en-GB" dirty="0" err="1" smtClean="0">
                <a:solidFill>
                  <a:srgbClr val="FF0000"/>
                </a:solidFill>
              </a:rPr>
              <a:t>bias</a:t>
            </a:r>
            <a:r>
              <a:rPr lang="en-GB" dirty="0" err="1" smtClean="0"/>
              <a:t>’</a:t>
            </a:r>
            <a:r>
              <a:rPr lang="en-GB" dirty="0" smtClean="0"/>
              <a:t> and in order for projects to be delivered to time and cost the optimism in project estimates has to be reduced.</a:t>
            </a:r>
          </a:p>
          <a:p>
            <a:r>
              <a:rPr lang="en-GB" dirty="0" smtClean="0"/>
              <a:t> The process of analysing cost and benchmarking can help reduce optimism bias and consequently create a more ‘realistically predictable’ project outcome).</a:t>
            </a:r>
            <a:endParaRPr lang="en-GB" dirty="0"/>
          </a:p>
        </p:txBody>
      </p:sp>
    </p:spTree>
    <p:extLst>
      <p:ext uri="{BB962C8B-B14F-4D97-AF65-F5344CB8AC3E}">
        <p14:creationId xmlns:p14="http://schemas.microsoft.com/office/powerpoint/2010/main" val="270999911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Important!</a:t>
            </a:r>
            <a:endParaRPr lang="en-GB" b="1" dirty="0">
              <a:solidFill>
                <a:srgbClr val="FF0000"/>
              </a:solidFill>
            </a:endParaRPr>
          </a:p>
        </p:txBody>
      </p:sp>
      <p:sp>
        <p:nvSpPr>
          <p:cNvPr id="3" name="Content Placeholder 2"/>
          <p:cNvSpPr>
            <a:spLocks noGrp="1"/>
          </p:cNvSpPr>
          <p:nvPr>
            <p:ph idx="1"/>
          </p:nvPr>
        </p:nvSpPr>
        <p:spPr/>
        <p:txBody>
          <a:bodyPr/>
          <a:lstStyle/>
          <a:p>
            <a:r>
              <a:rPr lang="en-GB" dirty="0" smtClean="0"/>
              <a:t>As design development progresses, along with knowledge about the employer’s brief and the site itself, some features of a project may change beyond what was initially envisaged. </a:t>
            </a:r>
          </a:p>
          <a:p>
            <a:r>
              <a:rPr lang="en-GB" dirty="0" smtClean="0">
                <a:solidFill>
                  <a:srgbClr val="FF0000"/>
                </a:solidFill>
              </a:rPr>
              <a:t>Repeating benchmarking exercises </a:t>
            </a:r>
            <a:r>
              <a:rPr lang="en-GB" dirty="0" smtClean="0"/>
              <a:t>throughout the design development process should therefore be considered. </a:t>
            </a:r>
          </a:p>
          <a:p>
            <a:r>
              <a:rPr lang="en-GB" dirty="0" smtClean="0"/>
              <a:t>The process of benchmarking is not complete until the resulting data is analysed and necessary action taken.</a:t>
            </a:r>
            <a:endParaRPr lang="en-GB" dirty="0"/>
          </a:p>
        </p:txBody>
      </p:sp>
    </p:spTree>
    <p:extLst>
      <p:ext uri="{BB962C8B-B14F-4D97-AF65-F5344CB8AC3E}">
        <p14:creationId xmlns:p14="http://schemas.microsoft.com/office/powerpoint/2010/main" val="2370910873"/>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Benchmarking</a:t>
            </a:r>
            <a:endParaRPr lang="en-GB" b="1" dirty="0">
              <a:solidFill>
                <a:srgbClr val="FF0000"/>
              </a:solidFill>
            </a:endParaRPr>
          </a:p>
        </p:txBody>
      </p:sp>
      <p:sp>
        <p:nvSpPr>
          <p:cNvPr id="3" name="Content Placeholder 2"/>
          <p:cNvSpPr>
            <a:spLocks noGrp="1"/>
          </p:cNvSpPr>
          <p:nvPr>
            <p:ph idx="1"/>
          </p:nvPr>
        </p:nvSpPr>
        <p:spPr/>
        <p:txBody>
          <a:bodyPr/>
          <a:lstStyle/>
          <a:p>
            <a:r>
              <a:rPr lang="en-GB" dirty="0" smtClean="0"/>
              <a:t>Benchmarking is the process of collecting and comparing data within an organisation or external to an organisation to identify the ‘best in class’ </a:t>
            </a:r>
            <a:endParaRPr lang="en-GB" dirty="0"/>
          </a:p>
        </p:txBody>
      </p:sp>
    </p:spTree>
    <p:extLst>
      <p:ext uri="{BB962C8B-B14F-4D97-AF65-F5344CB8AC3E}">
        <p14:creationId xmlns:p14="http://schemas.microsoft.com/office/powerpoint/2010/main" val="201103119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Elemental cost plan (or cost plan) is..</a:t>
            </a:r>
            <a:endParaRPr lang="en-GB" b="1" dirty="0">
              <a:solidFill>
                <a:srgbClr val="FF0000"/>
              </a:solidFill>
            </a:endParaRPr>
          </a:p>
        </p:txBody>
      </p:sp>
      <p:sp>
        <p:nvSpPr>
          <p:cNvPr id="3" name="Content Placeholder 2"/>
          <p:cNvSpPr>
            <a:spLocks noGrp="1"/>
          </p:cNvSpPr>
          <p:nvPr>
            <p:ph idx="1"/>
          </p:nvPr>
        </p:nvSpPr>
        <p:spPr/>
        <p:txBody>
          <a:bodyPr/>
          <a:lstStyle/>
          <a:p>
            <a:r>
              <a:rPr lang="en-GB" dirty="0" smtClean="0"/>
              <a:t>‘…the critical breakdown of the cost limit for the building(s) into cost targets for each element of the building(s) . . .’ (NRM, 2009 p10)</a:t>
            </a:r>
          </a:p>
          <a:p>
            <a:endParaRPr lang="en-GB" b="1" dirty="0">
              <a:solidFill>
                <a:srgbClr val="7030A0"/>
              </a:solidFill>
            </a:endParaRPr>
          </a:p>
          <a:p>
            <a:r>
              <a:rPr lang="en-GB" b="1" dirty="0" smtClean="0">
                <a:solidFill>
                  <a:srgbClr val="7030A0"/>
                </a:solidFill>
              </a:rPr>
              <a:t>An elemental cost plan also provides a frame of reference from which to develop the design for a project and maintain cost control.</a:t>
            </a:r>
            <a:endParaRPr lang="en-GB" b="1" dirty="0">
              <a:solidFill>
                <a:srgbClr val="7030A0"/>
              </a:solidFill>
            </a:endParaRPr>
          </a:p>
        </p:txBody>
      </p:sp>
    </p:spTree>
    <p:extLst>
      <p:ext uri="{BB962C8B-B14F-4D97-AF65-F5344CB8AC3E}">
        <p14:creationId xmlns:p14="http://schemas.microsoft.com/office/powerpoint/2010/main" val="1786986086"/>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Preparing a cost analysis-attention to detail!</a:t>
            </a:r>
            <a:endParaRPr lang="en-GB" b="1" dirty="0">
              <a:solidFill>
                <a:srgbClr val="FF0000"/>
              </a:solidFill>
            </a:endParaRPr>
          </a:p>
        </p:txBody>
      </p:sp>
      <p:pic>
        <p:nvPicPr>
          <p:cNvPr id="4" name="Content Placeholder 3"/>
          <p:cNvPicPr>
            <a:picLocks noGrp="1"/>
          </p:cNvPicPr>
          <p:nvPr>
            <p:ph idx="1"/>
          </p:nvPr>
        </p:nvPicPr>
        <p:blipFill rotWithShape="1">
          <a:blip r:embed="rId2"/>
          <a:srcRect l="20940" t="52140" r="23554" b="28957"/>
          <a:stretch/>
        </p:blipFill>
        <p:spPr bwMode="auto">
          <a:xfrm>
            <a:off x="838200" y="2095500"/>
            <a:ext cx="10515600" cy="40767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77666502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If the source of cost data permits, the substructures item could be further broken down into:</a:t>
            </a:r>
          </a:p>
          <a:p>
            <a:r>
              <a:rPr lang="en-GB" dirty="0" smtClean="0"/>
              <a:t> ground beams (measured m) </a:t>
            </a:r>
          </a:p>
          <a:p>
            <a:r>
              <a:rPr lang="en-GB" dirty="0" smtClean="0"/>
              <a:t>pad foundations (measured </a:t>
            </a:r>
            <a:r>
              <a:rPr lang="en-GB" dirty="0" err="1" smtClean="0"/>
              <a:t>nr</a:t>
            </a:r>
            <a:r>
              <a:rPr lang="en-GB" dirty="0" smtClean="0"/>
              <a:t>), and </a:t>
            </a:r>
          </a:p>
          <a:p>
            <a:r>
              <a:rPr lang="en-GB" dirty="0" smtClean="0"/>
              <a:t>ground floor slab (measured m2). </a:t>
            </a:r>
          </a:p>
          <a:p>
            <a:r>
              <a:rPr lang="en-GB" dirty="0" smtClean="0"/>
              <a:t>This would then act as a record of the construction detailing, the associated quantities, unit rates and the resulting total cost. This generates useable cost data but also informs the observer about key details relating to the project.</a:t>
            </a:r>
            <a:endParaRPr lang="en-GB" dirty="0"/>
          </a:p>
        </p:txBody>
      </p:sp>
    </p:spTree>
    <p:extLst>
      <p:ext uri="{BB962C8B-B14F-4D97-AF65-F5344CB8AC3E}">
        <p14:creationId xmlns:p14="http://schemas.microsoft.com/office/powerpoint/2010/main" val="105324932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Project analysis indexation</a:t>
            </a:r>
            <a:endParaRPr lang="en-GB" b="1" dirty="0">
              <a:solidFill>
                <a:srgbClr val="FF0000"/>
              </a:solidFill>
            </a:endParaRPr>
          </a:p>
        </p:txBody>
      </p:sp>
      <p:sp>
        <p:nvSpPr>
          <p:cNvPr id="3" name="Content Placeholder 2"/>
          <p:cNvSpPr>
            <a:spLocks noGrp="1"/>
          </p:cNvSpPr>
          <p:nvPr>
            <p:ph idx="1"/>
          </p:nvPr>
        </p:nvSpPr>
        <p:spPr/>
        <p:txBody>
          <a:bodyPr/>
          <a:lstStyle/>
          <a:p>
            <a:r>
              <a:rPr lang="en-GB" dirty="0" smtClean="0"/>
              <a:t>Project analysis indexation The data to be captured in a project analysis is specific to that project. In addition two key factors which tend to influence the cost data are:</a:t>
            </a:r>
          </a:p>
          <a:p>
            <a:r>
              <a:rPr lang="en-GB" dirty="0" smtClean="0"/>
              <a:t> 1 Pricing conditions at the time the project cost was calculated </a:t>
            </a:r>
          </a:p>
          <a:p>
            <a:r>
              <a:rPr lang="en-GB" dirty="0" smtClean="0"/>
              <a:t>2 The location of the project</a:t>
            </a:r>
            <a:endParaRPr lang="en-GB" dirty="0"/>
          </a:p>
        </p:txBody>
      </p:sp>
    </p:spTree>
    <p:extLst>
      <p:ext uri="{BB962C8B-B14F-4D97-AF65-F5344CB8AC3E}">
        <p14:creationId xmlns:p14="http://schemas.microsoft.com/office/powerpoint/2010/main" val="3655964096"/>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The distribution of costs over elements</a:t>
            </a:r>
            <a:endParaRPr lang="en-GB" dirty="0">
              <a:solidFill>
                <a:srgbClr val="FF0000"/>
              </a:solidFill>
            </a:endParaRPr>
          </a:p>
        </p:txBody>
      </p:sp>
      <p:sp>
        <p:nvSpPr>
          <p:cNvPr id="3" name="Content Placeholder 2"/>
          <p:cNvSpPr>
            <a:spLocks noGrp="1"/>
          </p:cNvSpPr>
          <p:nvPr>
            <p:ph idx="1"/>
          </p:nvPr>
        </p:nvSpPr>
        <p:spPr/>
        <p:txBody>
          <a:bodyPr/>
          <a:lstStyle/>
          <a:p>
            <a:r>
              <a:rPr lang="en-GB" dirty="0" smtClean="0"/>
              <a:t>Understanding </a:t>
            </a:r>
            <a:r>
              <a:rPr lang="en-GB" dirty="0"/>
              <a:t>how construction cost is spread over elements is really helpful when considering value analysis and design development; for example, </a:t>
            </a:r>
            <a:endParaRPr lang="en-GB" dirty="0" smtClean="0"/>
          </a:p>
          <a:p>
            <a:r>
              <a:rPr lang="en-GB" dirty="0" smtClean="0"/>
              <a:t>Figure </a:t>
            </a:r>
            <a:r>
              <a:rPr lang="en-GB" dirty="0"/>
              <a:t>2 shows the elemental distribution of cost for a number of </a:t>
            </a:r>
            <a:endParaRPr lang="en-GB" dirty="0" smtClean="0"/>
          </a:p>
          <a:p>
            <a:pPr marL="0" indent="0">
              <a:buNone/>
            </a:pPr>
            <a:r>
              <a:rPr lang="en-GB" b="1" dirty="0" smtClean="0">
                <a:solidFill>
                  <a:srgbClr val="FF0000"/>
                </a:solidFill>
              </a:rPr>
              <a:t>new </a:t>
            </a:r>
            <a:r>
              <a:rPr lang="en-GB" b="1" dirty="0">
                <a:solidFill>
                  <a:srgbClr val="FF0000"/>
                </a:solidFill>
              </a:rPr>
              <a:t>build secondary school projects</a:t>
            </a:r>
            <a:r>
              <a:rPr lang="en-GB" b="1" dirty="0" smtClean="0">
                <a:solidFill>
                  <a:srgbClr val="FF0000"/>
                </a:solidFill>
              </a:rPr>
              <a:t>. </a:t>
            </a:r>
          </a:p>
          <a:p>
            <a:pPr marL="0" indent="0">
              <a:buNone/>
            </a:pPr>
            <a:r>
              <a:rPr lang="en-GB" b="1" dirty="0" smtClean="0">
                <a:solidFill>
                  <a:srgbClr val="FF0000"/>
                </a:solidFill>
              </a:rPr>
              <a:t>If </a:t>
            </a:r>
            <a:r>
              <a:rPr lang="en-GB" dirty="0" smtClean="0"/>
              <a:t>we were to consider the average distribution of the project cost apportioned to elements…..</a:t>
            </a:r>
            <a:endParaRPr lang="en-GB" dirty="0"/>
          </a:p>
        </p:txBody>
      </p:sp>
    </p:spTree>
    <p:extLst>
      <p:ext uri="{BB962C8B-B14F-4D97-AF65-F5344CB8AC3E}">
        <p14:creationId xmlns:p14="http://schemas.microsoft.com/office/powerpoint/2010/main" val="324376032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pic>
        <p:nvPicPr>
          <p:cNvPr id="4" name="Picture 3"/>
          <p:cNvPicPr/>
          <p:nvPr/>
        </p:nvPicPr>
        <p:blipFill rotWithShape="1">
          <a:blip r:embed="rId2"/>
          <a:srcRect l="20607" t="28251" r="20397" b="12132"/>
          <a:stretch/>
        </p:blipFill>
        <p:spPr bwMode="auto">
          <a:xfrm>
            <a:off x="0" y="0"/>
            <a:ext cx="10477500" cy="70739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25845127"/>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From the chart it is clear that there are inconsistencies between projects; </a:t>
            </a:r>
            <a:endParaRPr lang="en-GB" dirty="0" smtClean="0"/>
          </a:p>
          <a:p>
            <a:r>
              <a:rPr lang="en-GB" dirty="0" smtClean="0"/>
              <a:t>some </a:t>
            </a:r>
            <a:r>
              <a:rPr lang="en-GB" dirty="0"/>
              <a:t>are showing overheads and profit, some are not. </a:t>
            </a:r>
            <a:endParaRPr lang="en-GB" dirty="0" smtClean="0"/>
          </a:p>
          <a:p>
            <a:r>
              <a:rPr lang="en-GB" dirty="0" smtClean="0"/>
              <a:t>Likewise</a:t>
            </a:r>
            <a:r>
              <a:rPr lang="en-GB" dirty="0"/>
              <a:t>, some show risk and inflation and others do not and this might lead us to review and amend the projects included in the exercise</a:t>
            </a:r>
            <a:r>
              <a:rPr lang="en-GB" dirty="0" smtClean="0"/>
              <a:t>.</a:t>
            </a:r>
          </a:p>
          <a:p>
            <a:r>
              <a:rPr lang="en-GB" b="1" dirty="0">
                <a:solidFill>
                  <a:srgbClr val="FF0000"/>
                </a:solidFill>
              </a:rPr>
              <a:t>The data does have an initial use though; from it we can draw an average overall </a:t>
            </a:r>
            <a:r>
              <a:rPr lang="en-GB" b="1" dirty="0" smtClean="0">
                <a:solidFill>
                  <a:srgbClr val="FF0000"/>
                </a:solidFill>
              </a:rPr>
              <a:t>picture……..</a:t>
            </a:r>
            <a:endParaRPr lang="en-GB" b="1" dirty="0">
              <a:solidFill>
                <a:srgbClr val="FF0000"/>
              </a:solidFill>
            </a:endParaRPr>
          </a:p>
        </p:txBody>
      </p:sp>
    </p:spTree>
    <p:extLst>
      <p:ext uri="{BB962C8B-B14F-4D97-AF65-F5344CB8AC3E}">
        <p14:creationId xmlns:p14="http://schemas.microsoft.com/office/powerpoint/2010/main" val="279254345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rotWithShape="1">
          <a:blip r:embed="rId2"/>
          <a:srcRect l="19610" t="12880" r="23388" b="38928"/>
          <a:stretch/>
        </p:blipFill>
        <p:spPr bwMode="auto">
          <a:xfrm>
            <a:off x="520700" y="127000"/>
            <a:ext cx="9855199" cy="65659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257836639"/>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4400" dirty="0" smtClean="0"/>
              <a:t>If we were to consider the effect of different project types on elemental cost distribution.</a:t>
            </a:r>
          </a:p>
          <a:p>
            <a:endParaRPr lang="en-GB" sz="4400" b="1" dirty="0">
              <a:solidFill>
                <a:srgbClr val="FF0000"/>
              </a:solidFill>
            </a:endParaRPr>
          </a:p>
          <a:p>
            <a:r>
              <a:rPr lang="en-GB" sz="4400" b="1" dirty="0" smtClean="0">
                <a:solidFill>
                  <a:srgbClr val="FF0000"/>
                </a:solidFill>
              </a:rPr>
              <a:t>Consider and discuss the differences</a:t>
            </a:r>
            <a:endParaRPr lang="en-GB" sz="4400" b="1" dirty="0">
              <a:solidFill>
                <a:srgbClr val="FF0000"/>
              </a:solidFill>
            </a:endParaRPr>
          </a:p>
        </p:txBody>
      </p:sp>
    </p:spTree>
    <p:extLst>
      <p:ext uri="{BB962C8B-B14F-4D97-AF65-F5344CB8AC3E}">
        <p14:creationId xmlns:p14="http://schemas.microsoft.com/office/powerpoint/2010/main" val="413319537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rotWithShape="1">
          <a:blip r:embed="rId2"/>
          <a:srcRect l="20109" t="26382" r="20563" b="44952"/>
          <a:stretch/>
        </p:blipFill>
        <p:spPr bwMode="auto">
          <a:xfrm>
            <a:off x="596900" y="-190500"/>
            <a:ext cx="10490200" cy="70485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062150545"/>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From Figure 4 we can see that the substructures for each project do not vary too much. </a:t>
            </a:r>
          </a:p>
          <a:p>
            <a:r>
              <a:rPr lang="en-GB" dirty="0" smtClean="0"/>
              <a:t>However, Project A appears to have a higher percentage cost for fixtures, fittings and equipment (FF&amp;E) than the other projects.</a:t>
            </a:r>
          </a:p>
          <a:p>
            <a:r>
              <a:rPr lang="en-GB" dirty="0" smtClean="0"/>
              <a:t> Projects D, E and H appear to be quite heavily serviced in comparison to the others.</a:t>
            </a:r>
          </a:p>
          <a:p>
            <a:r>
              <a:rPr lang="en-GB" dirty="0" smtClean="0"/>
              <a:t> Looking at the Data Table in conjunction with Figure 4 will locate where the specific differences lie. Going back to the cost analyses will identify the reasoning behind the differences.</a:t>
            </a:r>
            <a:endParaRPr lang="en-GB" dirty="0"/>
          </a:p>
        </p:txBody>
      </p:sp>
    </p:spTree>
    <p:extLst>
      <p:ext uri="{BB962C8B-B14F-4D97-AF65-F5344CB8AC3E}">
        <p14:creationId xmlns:p14="http://schemas.microsoft.com/office/powerpoint/2010/main" val="1008232233"/>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Using Appropriate data</a:t>
            </a:r>
            <a:endParaRPr lang="en-GB" b="1" dirty="0">
              <a:solidFill>
                <a:srgbClr val="FF0000"/>
              </a:solidFill>
            </a:endParaRPr>
          </a:p>
        </p:txBody>
      </p:sp>
      <p:sp>
        <p:nvSpPr>
          <p:cNvPr id="3" name="Content Placeholder 2"/>
          <p:cNvSpPr>
            <a:spLocks noGrp="1"/>
          </p:cNvSpPr>
          <p:nvPr>
            <p:ph idx="1"/>
          </p:nvPr>
        </p:nvSpPr>
        <p:spPr/>
        <p:txBody>
          <a:bodyPr/>
          <a:lstStyle/>
          <a:p>
            <a:r>
              <a:rPr lang="en-GB" dirty="0" smtClean="0"/>
              <a:t>If project data is to be used for benchmarking it is important that the appropriate projects are selected in the first place. </a:t>
            </a:r>
          </a:p>
          <a:p>
            <a:r>
              <a:rPr lang="en-GB" dirty="0" smtClean="0"/>
              <a:t>It is helpful for the projects to all:</a:t>
            </a:r>
          </a:p>
          <a:p>
            <a:r>
              <a:rPr lang="en-GB" dirty="0" smtClean="0"/>
              <a:t> be of a similar size (GIA and number of storeys)</a:t>
            </a:r>
          </a:p>
          <a:p>
            <a:r>
              <a:rPr lang="en-GB" dirty="0" smtClean="0"/>
              <a:t> be of the same construction type (i.e. all new build), and </a:t>
            </a:r>
          </a:p>
          <a:p>
            <a:r>
              <a:rPr lang="en-GB" dirty="0" smtClean="0"/>
              <a:t> perform the same function (i.e. all schools or all offices, not a combination). </a:t>
            </a:r>
            <a:endParaRPr lang="en-GB" dirty="0"/>
          </a:p>
        </p:txBody>
      </p:sp>
    </p:spTree>
    <p:extLst>
      <p:ext uri="{BB962C8B-B14F-4D97-AF65-F5344CB8AC3E}">
        <p14:creationId xmlns:p14="http://schemas.microsoft.com/office/powerpoint/2010/main" val="2600807513"/>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rotWithShape="1">
          <a:blip r:embed="rId2"/>
          <a:srcRect l="19342" t="20194" r="21298" b="32688"/>
          <a:stretch/>
        </p:blipFill>
        <p:spPr bwMode="auto">
          <a:xfrm>
            <a:off x="241300" y="-254000"/>
            <a:ext cx="10541000" cy="71120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876445888"/>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All of the cost data has been rebased to a common TPI of 208 and a location factor of 1. </a:t>
            </a:r>
            <a:endParaRPr lang="en-GB" dirty="0" smtClean="0"/>
          </a:p>
          <a:p>
            <a:r>
              <a:rPr lang="en-GB" dirty="0" smtClean="0"/>
              <a:t>The </a:t>
            </a:r>
            <a:r>
              <a:rPr lang="en-GB" dirty="0"/>
              <a:t>mean total cost/m2 GIA is £1,589 and the median is £1,486. </a:t>
            </a:r>
            <a:endParaRPr lang="en-GB" dirty="0" smtClean="0"/>
          </a:p>
          <a:p>
            <a:r>
              <a:rPr lang="en-GB" dirty="0" smtClean="0"/>
              <a:t>From </a:t>
            </a:r>
            <a:r>
              <a:rPr lang="en-GB" dirty="0"/>
              <a:t>this data it appears initially that the benchmark (lowest cost) is Project I. </a:t>
            </a:r>
            <a:endParaRPr lang="en-GB" dirty="0" smtClean="0"/>
          </a:p>
          <a:p>
            <a:r>
              <a:rPr lang="en-GB" dirty="0" smtClean="0"/>
              <a:t>However</a:t>
            </a:r>
            <a:r>
              <a:rPr lang="en-GB" dirty="0"/>
              <a:t>, we might want to consider the distribution of cost to establish if Project I represents best value as well as other factors such as:</a:t>
            </a:r>
          </a:p>
        </p:txBody>
      </p:sp>
    </p:spTree>
    <p:extLst>
      <p:ext uri="{BB962C8B-B14F-4D97-AF65-F5344CB8AC3E}">
        <p14:creationId xmlns:p14="http://schemas.microsoft.com/office/powerpoint/2010/main" val="2854057607"/>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Considerations</a:t>
            </a:r>
            <a:endParaRPr lang="en-GB" b="1" dirty="0">
              <a:solidFill>
                <a:srgbClr val="FF0000"/>
              </a:solidFill>
            </a:endParaRPr>
          </a:p>
        </p:txBody>
      </p:sp>
      <p:sp>
        <p:nvSpPr>
          <p:cNvPr id="3" name="Content Placeholder 2"/>
          <p:cNvSpPr>
            <a:spLocks noGrp="1"/>
          </p:cNvSpPr>
          <p:nvPr>
            <p:ph idx="1"/>
          </p:nvPr>
        </p:nvSpPr>
        <p:spPr/>
        <p:txBody>
          <a:bodyPr/>
          <a:lstStyle/>
          <a:p>
            <a:r>
              <a:rPr lang="en-GB" dirty="0"/>
              <a:t>wall to floor ratio: this may reveal how efficient the design is and may also help inform the construction cost </a:t>
            </a:r>
            <a:endParaRPr lang="en-GB" dirty="0" smtClean="0"/>
          </a:p>
          <a:p>
            <a:r>
              <a:rPr lang="en-GB" dirty="0" smtClean="0"/>
              <a:t> </a:t>
            </a:r>
            <a:r>
              <a:rPr lang="en-GB" dirty="0"/>
              <a:t>quality of the general </a:t>
            </a:r>
            <a:r>
              <a:rPr lang="en-GB" dirty="0" smtClean="0"/>
              <a:t>specification</a:t>
            </a:r>
          </a:p>
          <a:p>
            <a:r>
              <a:rPr lang="en-GB" dirty="0" smtClean="0"/>
              <a:t> </a:t>
            </a:r>
            <a:r>
              <a:rPr lang="en-GB" dirty="0"/>
              <a:t>number of children/students in comparison to the GIA and NIA </a:t>
            </a:r>
            <a:endParaRPr lang="en-GB" dirty="0" smtClean="0"/>
          </a:p>
          <a:p>
            <a:r>
              <a:rPr lang="en-GB" dirty="0" smtClean="0"/>
              <a:t> </a:t>
            </a:r>
            <a:r>
              <a:rPr lang="en-GB" dirty="0"/>
              <a:t>percentage of circulation space </a:t>
            </a:r>
            <a:endParaRPr lang="en-GB" dirty="0" smtClean="0"/>
          </a:p>
          <a:p>
            <a:r>
              <a:rPr lang="en-GB" dirty="0" smtClean="0"/>
              <a:t> </a:t>
            </a:r>
            <a:r>
              <a:rPr lang="en-GB" dirty="0"/>
              <a:t>room sizes.</a:t>
            </a:r>
          </a:p>
        </p:txBody>
      </p:sp>
    </p:spTree>
    <p:extLst>
      <p:ext uri="{BB962C8B-B14F-4D97-AF65-F5344CB8AC3E}">
        <p14:creationId xmlns:p14="http://schemas.microsoft.com/office/powerpoint/2010/main" val="1315733066"/>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BCIS and BIM</a:t>
            </a:r>
            <a:endParaRPr lang="en-GB" dirty="0"/>
          </a:p>
        </p:txBody>
      </p:sp>
      <p:sp>
        <p:nvSpPr>
          <p:cNvPr id="3" name="Content Placeholder 2"/>
          <p:cNvSpPr>
            <a:spLocks noGrp="1"/>
          </p:cNvSpPr>
          <p:nvPr>
            <p:ph idx="1"/>
          </p:nvPr>
        </p:nvSpPr>
        <p:spPr/>
        <p:txBody>
          <a:bodyPr/>
          <a:lstStyle/>
          <a:p>
            <a:r>
              <a:rPr lang="en-GB" dirty="0"/>
              <a:t>BCIS has been a pioneer in the development of IT-based applications from the launch of BCIS Online in 1994, to the web-based service in 2000, to the new online delivery channels launched in 20</a:t>
            </a:r>
          </a:p>
        </p:txBody>
      </p:sp>
    </p:spTree>
    <p:extLst>
      <p:ext uri="{BB962C8B-B14F-4D97-AF65-F5344CB8AC3E}">
        <p14:creationId xmlns:p14="http://schemas.microsoft.com/office/powerpoint/2010/main" val="1733477790"/>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Why BIM? Why now?</a:t>
            </a:r>
            <a:r>
              <a:rPr lang="en-GB" dirty="0" smtClean="0"/>
              <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smtClean="0"/>
              <a:t>Building </a:t>
            </a:r>
            <a:r>
              <a:rPr lang="en-GB" dirty="0"/>
              <a:t>Information Modelling (BIM) is an idea that has been around for a long time; it has now moved from niche capability to general competence.</a:t>
            </a:r>
          </a:p>
          <a:p>
            <a:endParaRPr lang="en-GB" dirty="0"/>
          </a:p>
        </p:txBody>
      </p:sp>
    </p:spTree>
    <p:extLst>
      <p:ext uri="{BB962C8B-B14F-4D97-AF65-F5344CB8AC3E}">
        <p14:creationId xmlns:p14="http://schemas.microsoft.com/office/powerpoint/2010/main" val="3814480582"/>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What’s changed is that the government’s UK Construction Strategy has advocated BIM as a key part of achieving the 20% saving in procurement costs they are seeking to achieve – and created a tremendous ‘pull’ to make BIM a reality. It expects ‘the industry’ to help ‘push’ the acceleration of adoption and utilisation of the model by providing information; standards; training; and the infrastructure. This could involve profound changes to the way in which designers, constructors and suppliers work.</a:t>
            </a:r>
          </a:p>
        </p:txBody>
      </p:sp>
    </p:spTree>
    <p:extLst>
      <p:ext uri="{BB962C8B-B14F-4D97-AF65-F5344CB8AC3E}">
        <p14:creationId xmlns:p14="http://schemas.microsoft.com/office/powerpoint/2010/main" val="2635731342"/>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 government strategy does not address the technology issues but will specify what data it expects to be available from the BIM at different stages in the project and the form in which they should be delivered (</a:t>
            </a:r>
            <a:r>
              <a:rPr lang="en-GB" dirty="0" err="1" smtClean="0"/>
              <a:t>COBie</a:t>
            </a:r>
            <a:r>
              <a:rPr lang="en-GB" dirty="0" smtClean="0"/>
              <a:t>). So for the government BIM is about collaborative working and information, not about the technology.</a:t>
            </a:r>
          </a:p>
          <a:p>
            <a:endParaRPr lang="en-GB" dirty="0" smtClean="0"/>
          </a:p>
          <a:p>
            <a:endParaRPr lang="en-GB" dirty="0"/>
          </a:p>
        </p:txBody>
      </p:sp>
    </p:spTree>
    <p:extLst>
      <p:ext uri="{BB962C8B-B14F-4D97-AF65-F5344CB8AC3E}">
        <p14:creationId xmlns:p14="http://schemas.microsoft.com/office/powerpoint/2010/main" val="1513362181"/>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What are the opportunities presented by BIM?</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92500"/>
          </a:bodyPr>
          <a:lstStyle/>
          <a:p>
            <a:r>
              <a:rPr lang="en-GB" dirty="0" smtClean="0"/>
              <a:t>The </a:t>
            </a:r>
            <a:r>
              <a:rPr lang="en-GB" dirty="0"/>
              <a:t>opportunities presented by BIM are driven by the prospect of predictable client demand for BIM, better and more integrated tools and more scope for collaborative working through an integrated project delivery team model.</a:t>
            </a:r>
          </a:p>
          <a:p>
            <a:r>
              <a:rPr lang="en-GB" dirty="0"/>
              <a:t>For construction consultants there is a need to get information out of the BIM in the standard way so that we can benchmark it – providing information which is contextual and quality assured – expanded to incorporate carbon data (operational and embodied) and maintenance, FM and life cycle requirements to allow us to manage built assets better.</a:t>
            </a:r>
          </a:p>
          <a:p>
            <a:r>
              <a:rPr lang="en-GB" dirty="0"/>
              <a:t>BIM will apply to infrastructure projects and building projects, UK and internationally.</a:t>
            </a:r>
          </a:p>
          <a:p>
            <a:endParaRPr lang="en-GB" dirty="0"/>
          </a:p>
        </p:txBody>
      </p:sp>
    </p:spTree>
    <p:extLst>
      <p:ext uri="{BB962C8B-B14F-4D97-AF65-F5344CB8AC3E}">
        <p14:creationId xmlns:p14="http://schemas.microsoft.com/office/powerpoint/2010/main" val="3696469411"/>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We are still going to need people to interpret the data and know how to use it. We also need to make sure that we can provide cost data, carbon data and lifecycle data that will reflect the information that goes into and comes out of a BIM supported by improved application interfaces for integrated working.</a:t>
            </a:r>
          </a:p>
          <a:p>
            <a:r>
              <a:rPr lang="en-GB" dirty="0"/>
              <a:t>Unlocking this latent value of BIM could be a step change – in the same way elemental cost planning was 50 years ago. Just as cost planning required information to be collected and delivered in a new format, so will BIM.</a:t>
            </a:r>
          </a:p>
          <a:p>
            <a:endParaRPr lang="en-GB" dirty="0"/>
          </a:p>
        </p:txBody>
      </p:sp>
    </p:spTree>
    <p:extLst>
      <p:ext uri="{BB962C8B-B14F-4D97-AF65-F5344CB8AC3E}">
        <p14:creationId xmlns:p14="http://schemas.microsoft.com/office/powerpoint/2010/main" val="1082509465"/>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BCIS Role in BIM</a:t>
            </a:r>
          </a:p>
        </p:txBody>
      </p:sp>
      <p:sp>
        <p:nvSpPr>
          <p:cNvPr id="3" name="Content Placeholder 2"/>
          <p:cNvSpPr>
            <a:spLocks noGrp="1"/>
          </p:cNvSpPr>
          <p:nvPr>
            <p:ph idx="1"/>
          </p:nvPr>
        </p:nvSpPr>
        <p:spPr/>
        <p:txBody>
          <a:bodyPr/>
          <a:lstStyle/>
          <a:p>
            <a:r>
              <a:rPr lang="en-GB" dirty="0"/>
              <a:t>As pioneers of web-based data delivery to construction, BCIS is striving to be a key player in BIM's development, providing services to enable practitioners to benefit from the productivity and speed of response that the BIM process can offer.</a:t>
            </a:r>
          </a:p>
          <a:p>
            <a:r>
              <a:rPr lang="en-GB" dirty="0"/>
              <a:t>BCIS are actively engaged by supplying BIM solution software providers with data. They are at the forefront of BIM developments for building, infrastructure, FM and embodied carbon cost benchmarking to ensure that the information we supply is relevant in this new environment.</a:t>
            </a:r>
          </a:p>
          <a:p>
            <a:endParaRPr lang="en-GB" dirty="0"/>
          </a:p>
        </p:txBody>
      </p:sp>
    </p:spTree>
    <p:extLst>
      <p:ext uri="{BB962C8B-B14F-4D97-AF65-F5344CB8AC3E}">
        <p14:creationId xmlns:p14="http://schemas.microsoft.com/office/powerpoint/2010/main" val="4177453199"/>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The effect of project size on the cost of housing construction </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45907242"/>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Figure 1: Summary results, build cost by development size. </a:t>
            </a:r>
            <a:endParaRPr lang="en-GB" dirty="0"/>
          </a:p>
        </p:txBody>
      </p:sp>
      <p:pic>
        <p:nvPicPr>
          <p:cNvPr id="4" name="Content Placeholder 3"/>
          <p:cNvPicPr>
            <a:picLocks noGrp="1" noChangeAspect="1"/>
          </p:cNvPicPr>
          <p:nvPr>
            <p:ph idx="1"/>
          </p:nvPr>
        </p:nvPicPr>
        <p:blipFill>
          <a:blip r:embed="rId2"/>
          <a:stretch>
            <a:fillRect/>
          </a:stretch>
        </p:blipFill>
        <p:spPr>
          <a:xfrm>
            <a:off x="2184400" y="1825625"/>
            <a:ext cx="6877101" cy="5045452"/>
          </a:xfrm>
          <a:prstGeom prst="rect">
            <a:avLst/>
          </a:prstGeom>
        </p:spPr>
      </p:pic>
    </p:spTree>
    <p:extLst>
      <p:ext uri="{BB962C8B-B14F-4D97-AF65-F5344CB8AC3E}">
        <p14:creationId xmlns:p14="http://schemas.microsoft.com/office/powerpoint/2010/main" val="1370406517"/>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65477027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217</TotalTime>
  <Words>3957</Words>
  <Application>Microsoft Office PowerPoint</Application>
  <PresentationFormat>Widescreen</PresentationFormat>
  <Paragraphs>269</Paragraphs>
  <Slides>73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73</vt:i4>
      </vt:variant>
    </vt:vector>
  </HeadingPairs>
  <TitlesOfParts>
    <vt:vector size="77" baseType="lpstr">
      <vt:lpstr>Arial</vt:lpstr>
      <vt:lpstr>Calibri</vt:lpstr>
      <vt:lpstr>Calibri Light</vt:lpstr>
      <vt:lpstr>Office Theme</vt:lpstr>
      <vt:lpstr>BCIS-Building Cost Information Service</vt:lpstr>
      <vt:lpstr>BCIS in a nutshell!</vt:lpstr>
      <vt:lpstr>BCIS</vt:lpstr>
      <vt:lpstr>It can help: </vt:lpstr>
      <vt:lpstr>It can help:</vt:lpstr>
      <vt:lpstr>BCIS Online features: </vt:lpstr>
      <vt:lpstr>BCIS Online features:</vt:lpstr>
      <vt:lpstr>BCIS Online features:</vt:lpstr>
      <vt:lpstr>Indices included </vt:lpstr>
      <vt:lpstr>People who use the BCIS</vt:lpstr>
      <vt:lpstr>Cost Analysis</vt:lpstr>
      <vt:lpstr>PowerPoint Presentation</vt:lpstr>
      <vt:lpstr>Cost Analysis</vt:lpstr>
      <vt:lpstr>Project modelling</vt:lpstr>
      <vt:lpstr>Analysing cost data</vt:lpstr>
      <vt:lpstr>Standardising the cost analysis format  ( RICS NRM )potentially provides:  </vt:lpstr>
      <vt:lpstr>External factors influencing cost</vt:lpstr>
      <vt:lpstr>Location of the project</vt:lpstr>
      <vt:lpstr>Similarly, construction prices are not static over time; </vt:lpstr>
      <vt:lpstr>Project indexation</vt:lpstr>
      <vt:lpstr>Indices</vt:lpstr>
      <vt:lpstr>tender price index</vt:lpstr>
      <vt:lpstr>BCIS Tender Price Study – Location Study</vt:lpstr>
      <vt:lpstr>PowerPoint Presentation</vt:lpstr>
      <vt:lpstr>PowerPoint Presentation</vt:lpstr>
      <vt:lpstr>PowerPoint Presentation</vt:lpstr>
      <vt:lpstr>PowerPoint Presentation</vt:lpstr>
      <vt:lpstr>Data from cost analyses can:  </vt:lpstr>
      <vt:lpstr>PowerPoint Presentation</vt:lpstr>
      <vt:lpstr> </vt:lpstr>
      <vt:lpstr>The wall to floor ratio</vt:lpstr>
      <vt:lpstr>The number of storeys of the building</vt:lpstr>
      <vt:lpstr>The number and type of functional units associated with the building (if applicable).</vt:lpstr>
      <vt:lpstr>The construction ‘start on site’ date, the ‘completion on site’ date, and the duration of the project in weeks.</vt:lpstr>
      <vt:lpstr>The method by which the project was tendered</vt:lpstr>
      <vt:lpstr>The means of procurement and the form of contract used</vt:lpstr>
      <vt:lpstr>PowerPoint Presentation</vt:lpstr>
      <vt:lpstr>Important!</vt:lpstr>
      <vt:lpstr>Benchmarking</vt:lpstr>
      <vt:lpstr>Benchmarking</vt:lpstr>
      <vt:lpstr>PowerPoint Presentation</vt:lpstr>
      <vt:lpstr>Benchmarking</vt:lpstr>
      <vt:lpstr>Why can benchmarking be both beneficial and important for construction projects?</vt:lpstr>
      <vt:lpstr>While construction cost is often a main consideration when benchmarking, it is also worth considering other factors relating to a construction project such as:</vt:lpstr>
      <vt:lpstr>The timing of Benchmarking exercises</vt:lpstr>
      <vt:lpstr>PowerPoint Presentation</vt:lpstr>
      <vt:lpstr>Important!</vt:lpstr>
      <vt:lpstr>Benchmarking</vt:lpstr>
      <vt:lpstr>Elemental cost plan (or cost plan) is..</vt:lpstr>
      <vt:lpstr>Preparing a cost analysis-attention to detail!</vt:lpstr>
      <vt:lpstr>PowerPoint Presentation</vt:lpstr>
      <vt:lpstr>Project analysis indexation</vt:lpstr>
      <vt:lpstr>The distribution of costs over elements</vt:lpstr>
      <vt:lpstr>PowerPoint Presentation</vt:lpstr>
      <vt:lpstr>PowerPoint Presentation</vt:lpstr>
      <vt:lpstr>PowerPoint Presentation</vt:lpstr>
      <vt:lpstr>PowerPoint Presentation</vt:lpstr>
      <vt:lpstr>PowerPoint Presentation</vt:lpstr>
      <vt:lpstr>PowerPoint Presentation</vt:lpstr>
      <vt:lpstr>Using Appropriate data</vt:lpstr>
      <vt:lpstr>PowerPoint Presentation</vt:lpstr>
      <vt:lpstr>PowerPoint Presentation</vt:lpstr>
      <vt:lpstr>Considerations</vt:lpstr>
      <vt:lpstr>BCIS and BIM</vt:lpstr>
      <vt:lpstr>Why BIM? Why now? </vt:lpstr>
      <vt:lpstr>PowerPoint Presentation</vt:lpstr>
      <vt:lpstr>PowerPoint Presentation</vt:lpstr>
      <vt:lpstr>What are the opportunities presented by BIM? </vt:lpstr>
      <vt:lpstr>PowerPoint Presentation</vt:lpstr>
      <vt:lpstr>BCIS Role in BIM</vt:lpstr>
      <vt:lpstr>The effect of project size on the cost of housing construction </vt:lpstr>
      <vt:lpstr>Figure 1: Summary results, build cost by development size. </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BCIS-Building Cost Information Service</dc:title>
  <dc:creator>Lindsay Richards</dc:creator>
  <cp:lastModifiedBy>Lindsay Richards</cp:lastModifiedBy>
  <cp:revision>23</cp:revision>
  <dcterms:created xsi:type="dcterms:W3CDTF">2016-11-07T11:44:24Z</dcterms:created>
  <dcterms:modified xsi:type="dcterms:W3CDTF">2017-10-17T07:23:27Z</dcterms:modified>
</cp:coreProperties>
</file>