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84" r:id="rId2"/>
    <p:sldId id="259" r:id="rId3"/>
    <p:sldId id="268" r:id="rId4"/>
    <p:sldId id="271" r:id="rId5"/>
    <p:sldId id="270" r:id="rId6"/>
    <p:sldId id="272" r:id="rId7"/>
    <p:sldId id="273" r:id="rId8"/>
    <p:sldId id="274" r:id="rId9"/>
    <p:sldId id="275" r:id="rId10"/>
    <p:sldId id="276" r:id="rId11"/>
    <p:sldId id="277" r:id="rId12"/>
    <p:sldId id="278" r:id="rId13"/>
    <p:sldId id="279" r:id="rId14"/>
    <p:sldId id="280" r:id="rId15"/>
    <p:sldId id="281" r:id="rId16"/>
    <p:sldId id="283" r:id="rId17"/>
    <p:sldId id="282" r:id="rId18"/>
    <p:sldId id="267" r:id="rId19"/>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0021"/>
    <a:srgbClr val="006666"/>
    <a:srgbClr val="422C16"/>
    <a:srgbClr val="0C788E"/>
    <a:srgbClr val="54381C"/>
    <a:srgbClr val="FFFFA3"/>
    <a:srgbClr val="FFB061"/>
    <a:srgbClr val="99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15E292-2C0D-47B3-A3AD-5CBEBADCAF8E}" v="3" dt="2020-03-24T11:27:15.6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23" autoAdjust="0"/>
    <p:restoredTop sz="94652" autoAdjust="0"/>
  </p:normalViewPr>
  <p:slideViewPr>
    <p:cSldViewPr>
      <p:cViewPr varScale="1">
        <p:scale>
          <a:sx n="81" d="100"/>
          <a:sy n="81" d="100"/>
        </p:scale>
        <p:origin x="715"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 Green" userId="071a3f278bfcf617" providerId="LiveId" clId="{D915E292-2C0D-47B3-A3AD-5CBEBADCAF8E}"/>
    <pc:docChg chg="custSel mod addSld delSld modSld">
      <pc:chgData name="Jan Green" userId="071a3f278bfcf617" providerId="LiveId" clId="{D915E292-2C0D-47B3-A3AD-5CBEBADCAF8E}" dt="2020-03-24T11:33:25.064" v="282" actId="47"/>
      <pc:docMkLst>
        <pc:docMk/>
      </pc:docMkLst>
      <pc:sldChg chg="modSp del">
        <pc:chgData name="Jan Green" userId="071a3f278bfcf617" providerId="LiveId" clId="{D915E292-2C0D-47B3-A3AD-5CBEBADCAF8E}" dt="2020-03-24T11:33:25.064" v="282" actId="47"/>
        <pc:sldMkLst>
          <pc:docMk/>
          <pc:sldMk cId="0" sldId="256"/>
        </pc:sldMkLst>
        <pc:spChg chg="mod">
          <ac:chgData name="Jan Green" userId="071a3f278bfcf617" providerId="LiveId" clId="{D915E292-2C0D-47B3-A3AD-5CBEBADCAF8E}" dt="2020-03-24T11:23:18.808" v="20" actId="20577"/>
          <ac:spMkLst>
            <pc:docMk/>
            <pc:sldMk cId="0" sldId="256"/>
            <ac:spMk id="2217" creationId="{00000000-0000-0000-0000-000000000000}"/>
          </ac:spMkLst>
        </pc:spChg>
      </pc:sldChg>
      <pc:sldChg chg="addSp delSp modSp add mod modClrScheme chgLayout">
        <pc:chgData name="Jan Green" userId="071a3f278bfcf617" providerId="LiveId" clId="{D915E292-2C0D-47B3-A3AD-5CBEBADCAF8E}" dt="2020-03-24T11:33:10.138" v="281" actId="20577"/>
        <pc:sldMkLst>
          <pc:docMk/>
          <pc:sldMk cId="3232500740" sldId="284"/>
        </pc:sldMkLst>
        <pc:spChg chg="del">
          <ac:chgData name="Jan Green" userId="071a3f278bfcf617" providerId="LiveId" clId="{D915E292-2C0D-47B3-A3AD-5CBEBADCAF8E}" dt="2020-03-24T11:26:29.011" v="24" actId="26606"/>
          <ac:spMkLst>
            <pc:docMk/>
            <pc:sldMk cId="3232500740" sldId="284"/>
            <ac:spMk id="2" creationId="{0F1B4C09-D27E-423A-8052-C8E54990E5B0}"/>
          </ac:spMkLst>
        </pc:spChg>
        <pc:spChg chg="del">
          <ac:chgData name="Jan Green" userId="071a3f278bfcf617" providerId="LiveId" clId="{D915E292-2C0D-47B3-A3AD-5CBEBADCAF8E}" dt="2020-03-24T11:26:29.011" v="24" actId="26606"/>
          <ac:spMkLst>
            <pc:docMk/>
            <pc:sldMk cId="3232500740" sldId="284"/>
            <ac:spMk id="3" creationId="{DCB1EAA3-9EF6-4C08-8F98-4B09D2B37833}"/>
          </ac:spMkLst>
        </pc:spChg>
        <pc:spChg chg="add mod">
          <ac:chgData name="Jan Green" userId="071a3f278bfcf617" providerId="LiveId" clId="{D915E292-2C0D-47B3-A3AD-5CBEBADCAF8E}" dt="2020-03-24T11:29:26.968" v="240" actId="20577"/>
          <ac:spMkLst>
            <pc:docMk/>
            <pc:sldMk cId="3232500740" sldId="284"/>
            <ac:spMk id="9" creationId="{07E171D4-1D32-4481-9E69-67C80AE80C81}"/>
          </ac:spMkLst>
        </pc:spChg>
        <pc:spChg chg="add mod">
          <ac:chgData name="Jan Green" userId="071a3f278bfcf617" providerId="LiveId" clId="{D915E292-2C0D-47B3-A3AD-5CBEBADCAF8E}" dt="2020-03-24T11:33:10.138" v="281" actId="20577"/>
          <ac:spMkLst>
            <pc:docMk/>
            <pc:sldMk cId="3232500740" sldId="284"/>
            <ac:spMk id="11" creationId="{AB6C249C-9CDE-42F8-87F9-042570A675CA}"/>
          </ac:spMkLst>
        </pc:spChg>
        <pc:picChg chg="add mod">
          <ac:chgData name="Jan Green" userId="071a3f278bfcf617" providerId="LiveId" clId="{D915E292-2C0D-47B3-A3AD-5CBEBADCAF8E}" dt="2020-03-24T11:26:29.011" v="24" actId="26606"/>
          <ac:picMkLst>
            <pc:docMk/>
            <pc:sldMk cId="3232500740" sldId="284"/>
            <ac:picMk id="4" creationId="{E3021E1B-A9CA-46B9-B0DF-CDEE6E80D0C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CB69D5-D74D-4516-A9C7-265B867DCA02}" type="datetimeFigureOut">
              <a:rPr lang="en-GB" smtClean="0"/>
              <a:t>24/03/2020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5B2A9E-6A9B-4B64-9355-567C72B1BB95}" type="slidenum">
              <a:rPr lang="en-GB" smtClean="0"/>
              <a:t>‹#›</a:t>
            </a:fld>
            <a:endParaRPr lang="en-GB"/>
          </a:p>
        </p:txBody>
      </p:sp>
    </p:spTree>
    <p:extLst>
      <p:ext uri="{BB962C8B-B14F-4D97-AF65-F5344CB8AC3E}">
        <p14:creationId xmlns:p14="http://schemas.microsoft.com/office/powerpoint/2010/main" val="3604148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65B2A9E-6A9B-4B64-9355-567C72B1BB95}" type="slidenum">
              <a:rPr lang="en-GB" smtClean="0"/>
              <a:t>14</a:t>
            </a:fld>
            <a:endParaRPr lang="en-GB"/>
          </a:p>
        </p:txBody>
      </p:sp>
    </p:spTree>
    <p:extLst>
      <p:ext uri="{BB962C8B-B14F-4D97-AF65-F5344CB8AC3E}">
        <p14:creationId xmlns:p14="http://schemas.microsoft.com/office/powerpoint/2010/main" val="1423018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s-ES"/>
          </a:p>
        </p:txBody>
      </p:sp>
      <p:sp>
        <p:nvSpPr>
          <p:cNvPr id="5" name="Footer Placeholder 4"/>
          <p:cNvSpPr>
            <a:spLocks noGrp="1"/>
          </p:cNvSpPr>
          <p:nvPr>
            <p:ph type="ftr" sz="quarter" idx="11"/>
          </p:nvPr>
        </p:nvSpPr>
        <p:spPr/>
        <p:txBody>
          <a:bodyPr/>
          <a:lstStyle>
            <a:lvl1pPr>
              <a:defRPr/>
            </a:lvl1pPr>
          </a:lstStyle>
          <a:p>
            <a:endParaRPr lang="es-ES"/>
          </a:p>
        </p:txBody>
      </p:sp>
      <p:sp>
        <p:nvSpPr>
          <p:cNvPr id="6" name="Slide Number Placeholder 5"/>
          <p:cNvSpPr>
            <a:spLocks noGrp="1"/>
          </p:cNvSpPr>
          <p:nvPr>
            <p:ph type="sldNum" sz="quarter" idx="12"/>
          </p:nvPr>
        </p:nvSpPr>
        <p:spPr/>
        <p:txBody>
          <a:bodyPr/>
          <a:lstStyle>
            <a:lvl1pPr>
              <a:defRPr/>
            </a:lvl1pPr>
          </a:lstStyle>
          <a:p>
            <a:fld id="{AB817B28-4C98-4E3F-BC0D-B9B9C5BB2FF7}" type="slidenum">
              <a:rPr lang="es-ES"/>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s-ES"/>
          </a:p>
        </p:txBody>
      </p:sp>
      <p:sp>
        <p:nvSpPr>
          <p:cNvPr id="5" name="Footer Placeholder 4"/>
          <p:cNvSpPr>
            <a:spLocks noGrp="1"/>
          </p:cNvSpPr>
          <p:nvPr>
            <p:ph type="ftr" sz="quarter" idx="11"/>
          </p:nvPr>
        </p:nvSpPr>
        <p:spPr/>
        <p:txBody>
          <a:bodyPr/>
          <a:lstStyle>
            <a:lvl1pPr>
              <a:defRPr/>
            </a:lvl1pPr>
          </a:lstStyle>
          <a:p>
            <a:endParaRPr lang="es-ES"/>
          </a:p>
        </p:txBody>
      </p:sp>
      <p:sp>
        <p:nvSpPr>
          <p:cNvPr id="6" name="Slide Number Placeholder 5"/>
          <p:cNvSpPr>
            <a:spLocks noGrp="1"/>
          </p:cNvSpPr>
          <p:nvPr>
            <p:ph type="sldNum" sz="quarter" idx="12"/>
          </p:nvPr>
        </p:nvSpPr>
        <p:spPr/>
        <p:txBody>
          <a:bodyPr/>
          <a:lstStyle>
            <a:lvl1pPr>
              <a:defRPr/>
            </a:lvl1pPr>
          </a:lstStyle>
          <a:p>
            <a:fld id="{5406AA45-8439-44BE-8421-D281663DB3E4}" type="slidenum">
              <a:rPr lang="es-ES"/>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s-ES"/>
          </a:p>
        </p:txBody>
      </p:sp>
      <p:sp>
        <p:nvSpPr>
          <p:cNvPr id="5" name="Footer Placeholder 4"/>
          <p:cNvSpPr>
            <a:spLocks noGrp="1"/>
          </p:cNvSpPr>
          <p:nvPr>
            <p:ph type="ftr" sz="quarter" idx="11"/>
          </p:nvPr>
        </p:nvSpPr>
        <p:spPr/>
        <p:txBody>
          <a:bodyPr/>
          <a:lstStyle>
            <a:lvl1pPr>
              <a:defRPr/>
            </a:lvl1pPr>
          </a:lstStyle>
          <a:p>
            <a:endParaRPr lang="es-ES"/>
          </a:p>
        </p:txBody>
      </p:sp>
      <p:sp>
        <p:nvSpPr>
          <p:cNvPr id="6" name="Slide Number Placeholder 5"/>
          <p:cNvSpPr>
            <a:spLocks noGrp="1"/>
          </p:cNvSpPr>
          <p:nvPr>
            <p:ph type="sldNum" sz="quarter" idx="12"/>
          </p:nvPr>
        </p:nvSpPr>
        <p:spPr/>
        <p:txBody>
          <a:bodyPr/>
          <a:lstStyle>
            <a:lvl1pPr>
              <a:defRPr/>
            </a:lvl1pPr>
          </a:lstStyle>
          <a:p>
            <a:fld id="{8C2914E5-1A3F-451A-BCC3-A4BFE4738C92}" type="slidenum">
              <a:rPr lang="es-ES"/>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s-ES"/>
          </a:p>
        </p:txBody>
      </p:sp>
      <p:sp>
        <p:nvSpPr>
          <p:cNvPr id="6" name="Footer Placeholder 5"/>
          <p:cNvSpPr>
            <a:spLocks noGrp="1"/>
          </p:cNvSpPr>
          <p:nvPr>
            <p:ph type="ftr" sz="quarter" idx="11"/>
          </p:nvPr>
        </p:nvSpPr>
        <p:spPr/>
        <p:txBody>
          <a:bodyPr/>
          <a:lstStyle>
            <a:lvl1pPr>
              <a:defRPr/>
            </a:lvl1pPr>
          </a:lstStyle>
          <a:p>
            <a:endParaRPr lang="es-ES"/>
          </a:p>
        </p:txBody>
      </p:sp>
      <p:sp>
        <p:nvSpPr>
          <p:cNvPr id="7" name="Slide Number Placeholder 6"/>
          <p:cNvSpPr>
            <a:spLocks noGrp="1"/>
          </p:cNvSpPr>
          <p:nvPr>
            <p:ph type="sldNum" sz="quarter" idx="12"/>
          </p:nvPr>
        </p:nvSpPr>
        <p:spPr/>
        <p:txBody>
          <a:bodyPr/>
          <a:lstStyle>
            <a:lvl1pPr>
              <a:defRPr/>
            </a:lvl1pPr>
          </a:lstStyle>
          <a:p>
            <a:fld id="{5343D965-3AB6-4EC9-B913-58CB8568F585}" type="slidenum">
              <a:rPr lang="es-ES"/>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s-ES"/>
          </a:p>
        </p:txBody>
      </p:sp>
      <p:sp>
        <p:nvSpPr>
          <p:cNvPr id="8" name="Footer Placeholder 7"/>
          <p:cNvSpPr>
            <a:spLocks noGrp="1"/>
          </p:cNvSpPr>
          <p:nvPr>
            <p:ph type="ftr" sz="quarter" idx="11"/>
          </p:nvPr>
        </p:nvSpPr>
        <p:spPr/>
        <p:txBody>
          <a:bodyPr/>
          <a:lstStyle>
            <a:lvl1pPr>
              <a:defRPr/>
            </a:lvl1pPr>
          </a:lstStyle>
          <a:p>
            <a:endParaRPr lang="es-ES"/>
          </a:p>
        </p:txBody>
      </p:sp>
      <p:sp>
        <p:nvSpPr>
          <p:cNvPr id="9" name="Slide Number Placeholder 8"/>
          <p:cNvSpPr>
            <a:spLocks noGrp="1"/>
          </p:cNvSpPr>
          <p:nvPr>
            <p:ph type="sldNum" sz="quarter" idx="12"/>
          </p:nvPr>
        </p:nvSpPr>
        <p:spPr/>
        <p:txBody>
          <a:bodyPr/>
          <a:lstStyle>
            <a:lvl1pPr>
              <a:defRPr/>
            </a:lvl1pPr>
          </a:lstStyle>
          <a:p>
            <a:fld id="{5D04B334-B905-43CD-954A-DFDA5BAD8240}" type="slidenum">
              <a:rPr lang="es-ES"/>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s-ES"/>
          </a:p>
        </p:txBody>
      </p:sp>
      <p:sp>
        <p:nvSpPr>
          <p:cNvPr id="4" name="Footer Placeholder 3"/>
          <p:cNvSpPr>
            <a:spLocks noGrp="1"/>
          </p:cNvSpPr>
          <p:nvPr>
            <p:ph type="ftr" sz="quarter" idx="11"/>
          </p:nvPr>
        </p:nvSpPr>
        <p:spPr/>
        <p:txBody>
          <a:bodyPr/>
          <a:lstStyle>
            <a:lvl1pPr>
              <a:defRPr/>
            </a:lvl1pPr>
          </a:lstStyle>
          <a:p>
            <a:endParaRPr lang="es-ES"/>
          </a:p>
        </p:txBody>
      </p:sp>
      <p:sp>
        <p:nvSpPr>
          <p:cNvPr id="5" name="Slide Number Placeholder 4"/>
          <p:cNvSpPr>
            <a:spLocks noGrp="1"/>
          </p:cNvSpPr>
          <p:nvPr>
            <p:ph type="sldNum" sz="quarter" idx="12"/>
          </p:nvPr>
        </p:nvSpPr>
        <p:spPr/>
        <p:txBody>
          <a:bodyPr/>
          <a:lstStyle>
            <a:lvl1pPr>
              <a:defRPr/>
            </a:lvl1pPr>
          </a:lstStyle>
          <a:p>
            <a:fld id="{FA991F4C-5762-4DE4-9BEA-CF10484BED2C}" type="slidenum">
              <a:rPr lang="es-ES"/>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s-ES"/>
          </a:p>
        </p:txBody>
      </p:sp>
      <p:sp>
        <p:nvSpPr>
          <p:cNvPr id="3" name="Footer Placeholder 2"/>
          <p:cNvSpPr>
            <a:spLocks noGrp="1"/>
          </p:cNvSpPr>
          <p:nvPr>
            <p:ph type="ftr" sz="quarter" idx="11"/>
          </p:nvPr>
        </p:nvSpPr>
        <p:spPr/>
        <p:txBody>
          <a:bodyPr/>
          <a:lstStyle>
            <a:lvl1pPr>
              <a:defRPr/>
            </a:lvl1pPr>
          </a:lstStyle>
          <a:p>
            <a:endParaRPr lang="es-ES"/>
          </a:p>
        </p:txBody>
      </p:sp>
      <p:sp>
        <p:nvSpPr>
          <p:cNvPr id="4" name="Slide Number Placeholder 3"/>
          <p:cNvSpPr>
            <a:spLocks noGrp="1"/>
          </p:cNvSpPr>
          <p:nvPr>
            <p:ph type="sldNum" sz="quarter" idx="12"/>
          </p:nvPr>
        </p:nvSpPr>
        <p:spPr/>
        <p:txBody>
          <a:bodyPr/>
          <a:lstStyle>
            <a:lvl1pPr>
              <a:defRPr/>
            </a:lvl1pPr>
          </a:lstStyle>
          <a:p>
            <a:fld id="{370A72C2-010A-4FE9-A18B-BE4E6ADDFE99}" type="slidenum">
              <a:rPr lang="es-ES"/>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s-ES"/>
          </a:p>
        </p:txBody>
      </p:sp>
      <p:sp>
        <p:nvSpPr>
          <p:cNvPr id="6" name="Footer Placeholder 5"/>
          <p:cNvSpPr>
            <a:spLocks noGrp="1"/>
          </p:cNvSpPr>
          <p:nvPr>
            <p:ph type="ftr" sz="quarter" idx="11"/>
          </p:nvPr>
        </p:nvSpPr>
        <p:spPr/>
        <p:txBody>
          <a:bodyPr/>
          <a:lstStyle>
            <a:lvl1pPr>
              <a:defRPr/>
            </a:lvl1pPr>
          </a:lstStyle>
          <a:p>
            <a:endParaRPr lang="es-ES"/>
          </a:p>
        </p:txBody>
      </p:sp>
      <p:sp>
        <p:nvSpPr>
          <p:cNvPr id="7" name="Slide Number Placeholder 6"/>
          <p:cNvSpPr>
            <a:spLocks noGrp="1"/>
          </p:cNvSpPr>
          <p:nvPr>
            <p:ph type="sldNum" sz="quarter" idx="12"/>
          </p:nvPr>
        </p:nvSpPr>
        <p:spPr/>
        <p:txBody>
          <a:bodyPr/>
          <a:lstStyle>
            <a:lvl1pPr>
              <a:defRPr/>
            </a:lvl1pPr>
          </a:lstStyle>
          <a:p>
            <a:fld id="{9802FEFA-314E-423E-BB46-81C5329E1D28}" type="slidenum">
              <a:rPr lang="es-ES"/>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s-ES"/>
          </a:p>
        </p:txBody>
      </p:sp>
      <p:sp>
        <p:nvSpPr>
          <p:cNvPr id="6" name="Footer Placeholder 5"/>
          <p:cNvSpPr>
            <a:spLocks noGrp="1"/>
          </p:cNvSpPr>
          <p:nvPr>
            <p:ph type="ftr" sz="quarter" idx="11"/>
          </p:nvPr>
        </p:nvSpPr>
        <p:spPr/>
        <p:txBody>
          <a:bodyPr/>
          <a:lstStyle>
            <a:lvl1pPr>
              <a:defRPr/>
            </a:lvl1pPr>
          </a:lstStyle>
          <a:p>
            <a:endParaRPr lang="es-ES"/>
          </a:p>
        </p:txBody>
      </p:sp>
      <p:sp>
        <p:nvSpPr>
          <p:cNvPr id="7" name="Slide Number Placeholder 6"/>
          <p:cNvSpPr>
            <a:spLocks noGrp="1"/>
          </p:cNvSpPr>
          <p:nvPr>
            <p:ph type="sldNum" sz="quarter" idx="12"/>
          </p:nvPr>
        </p:nvSpPr>
        <p:spPr/>
        <p:txBody>
          <a:bodyPr/>
          <a:lstStyle>
            <a:lvl1pPr>
              <a:defRPr/>
            </a:lvl1pPr>
          </a:lstStyle>
          <a:p>
            <a:fld id="{47EB159D-2107-4837-94A4-6AC92EEA62BB}" type="slidenum">
              <a:rPr lang="es-ES"/>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s-ES"/>
          </a:p>
        </p:txBody>
      </p:sp>
      <p:sp>
        <p:nvSpPr>
          <p:cNvPr id="5" name="Footer Placeholder 4"/>
          <p:cNvSpPr>
            <a:spLocks noGrp="1"/>
          </p:cNvSpPr>
          <p:nvPr>
            <p:ph type="ftr" sz="quarter" idx="11"/>
          </p:nvPr>
        </p:nvSpPr>
        <p:spPr/>
        <p:txBody>
          <a:bodyPr/>
          <a:lstStyle>
            <a:lvl1pPr>
              <a:defRPr/>
            </a:lvl1pPr>
          </a:lstStyle>
          <a:p>
            <a:endParaRPr lang="es-ES"/>
          </a:p>
        </p:txBody>
      </p:sp>
      <p:sp>
        <p:nvSpPr>
          <p:cNvPr id="6" name="Slide Number Placeholder 5"/>
          <p:cNvSpPr>
            <a:spLocks noGrp="1"/>
          </p:cNvSpPr>
          <p:nvPr>
            <p:ph type="sldNum" sz="quarter" idx="12"/>
          </p:nvPr>
        </p:nvSpPr>
        <p:spPr/>
        <p:txBody>
          <a:bodyPr/>
          <a:lstStyle>
            <a:lvl1pPr>
              <a:defRPr/>
            </a:lvl1pPr>
          </a:lstStyle>
          <a:p>
            <a:fld id="{5EAB712B-9C85-4DDA-A985-A53BCC076723}" type="slidenum">
              <a:rPr lang="es-ES"/>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s-ES"/>
          </a:p>
        </p:txBody>
      </p:sp>
      <p:sp>
        <p:nvSpPr>
          <p:cNvPr id="5" name="Footer Placeholder 4"/>
          <p:cNvSpPr>
            <a:spLocks noGrp="1"/>
          </p:cNvSpPr>
          <p:nvPr>
            <p:ph type="ftr" sz="quarter" idx="11"/>
          </p:nvPr>
        </p:nvSpPr>
        <p:spPr/>
        <p:txBody>
          <a:bodyPr/>
          <a:lstStyle>
            <a:lvl1pPr>
              <a:defRPr/>
            </a:lvl1pPr>
          </a:lstStyle>
          <a:p>
            <a:endParaRPr lang="es-ES"/>
          </a:p>
        </p:txBody>
      </p:sp>
      <p:sp>
        <p:nvSpPr>
          <p:cNvPr id="6" name="Slide Number Placeholder 5"/>
          <p:cNvSpPr>
            <a:spLocks noGrp="1"/>
          </p:cNvSpPr>
          <p:nvPr>
            <p:ph type="sldNum" sz="quarter" idx="12"/>
          </p:nvPr>
        </p:nvSpPr>
        <p:spPr/>
        <p:txBody>
          <a:bodyPr/>
          <a:lstStyle>
            <a:lvl1pPr>
              <a:defRPr/>
            </a:lvl1pPr>
          </a:lstStyle>
          <a:p>
            <a:fld id="{63803501-ABAF-4002-B1A8-297F1D9B37E6}" type="slidenum">
              <a:rPr lang="es-ES"/>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s-ES"/>
              <a:t>Haga clic para cambiar el estilo de título	</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s-E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s-E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950198B8-CA50-4F11-AC77-7189CBC2EC88}" type="slidenum">
              <a:rPr lang="es-ES"/>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course/view.php?id=7780" TargetMode="Externa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7E171D4-1D32-4481-9E69-67C80AE80C81}"/>
              </a:ext>
            </a:extLst>
          </p:cNvPr>
          <p:cNvSpPr>
            <a:spLocks noGrp="1"/>
          </p:cNvSpPr>
          <p:nvPr>
            <p:ph type="title"/>
          </p:nvPr>
        </p:nvSpPr>
        <p:spPr>
          <a:xfrm>
            <a:off x="467544" y="3760744"/>
            <a:ext cx="7992888" cy="1678602"/>
          </a:xfrm>
        </p:spPr>
        <p:txBody>
          <a:bodyPr/>
          <a:lstStyle/>
          <a:p>
            <a:r>
              <a:rPr lang="en-US" dirty="0">
                <a:solidFill>
                  <a:schemeClr val="tx1"/>
                </a:solidFill>
                <a:hlinkClick r:id="rId2"/>
              </a:rPr>
              <a:t>Workplace Culture and its impact on Organizational Efficiency  </a:t>
            </a:r>
            <a:br>
              <a:rPr lang="en-US" b="0" u="sng" dirty="0">
                <a:hlinkClick r:id="rId2"/>
              </a:rPr>
            </a:br>
            <a:br>
              <a:rPr lang="en-US" b="0" u="sng" dirty="0">
                <a:hlinkClick r:id="rId2"/>
              </a:rPr>
            </a:br>
            <a:r>
              <a:rPr lang="en-US" b="0" u="sng" dirty="0">
                <a:hlinkClick r:id="rId2"/>
              </a:rPr>
              <a:t>Module code: (BMSW5105_LON)</a:t>
            </a:r>
            <a:br>
              <a:rPr lang="en-US" b="0" u="sng" dirty="0"/>
            </a:br>
            <a:endParaRPr lang="en-US" u="sng" dirty="0"/>
          </a:p>
        </p:txBody>
      </p:sp>
      <p:pic>
        <p:nvPicPr>
          <p:cNvPr id="4" name="Picture 3">
            <a:extLst>
              <a:ext uri="{FF2B5EF4-FFF2-40B4-BE49-F238E27FC236}">
                <a16:creationId xmlns:a16="http://schemas.microsoft.com/office/drawing/2014/main" id="{E3021E1B-A9CA-46B9-B0DF-CDEE6E80D0C5}"/>
              </a:ext>
            </a:extLst>
          </p:cNvPr>
          <p:cNvPicPr>
            <a:picLocks noChangeAspect="1"/>
          </p:cNvPicPr>
          <p:nvPr/>
        </p:nvPicPr>
        <p:blipFill>
          <a:blip r:embed="rId3"/>
          <a:stretch>
            <a:fillRect/>
          </a:stretch>
        </p:blipFill>
        <p:spPr>
          <a:xfrm>
            <a:off x="1792288" y="1579606"/>
            <a:ext cx="5486400" cy="2181138"/>
          </a:xfrm>
          <a:prstGeom prst="rect">
            <a:avLst/>
          </a:prstGeom>
          <a:noFill/>
        </p:spPr>
      </p:pic>
      <p:sp>
        <p:nvSpPr>
          <p:cNvPr id="11" name="Text Placeholder 3">
            <a:extLst>
              <a:ext uri="{FF2B5EF4-FFF2-40B4-BE49-F238E27FC236}">
                <a16:creationId xmlns:a16="http://schemas.microsoft.com/office/drawing/2014/main" id="{AB6C249C-9CDE-42F8-87F9-042570A675CA}"/>
              </a:ext>
            </a:extLst>
          </p:cNvPr>
          <p:cNvSpPr>
            <a:spLocks noGrp="1"/>
          </p:cNvSpPr>
          <p:nvPr>
            <p:ph type="body" sz="half" idx="2"/>
          </p:nvPr>
        </p:nvSpPr>
        <p:spPr>
          <a:xfrm>
            <a:off x="1792288" y="5367338"/>
            <a:ext cx="5486400" cy="804862"/>
          </a:xfrm>
        </p:spPr>
        <p:txBody>
          <a:bodyPr/>
          <a:lstStyle/>
          <a:p>
            <a:r>
              <a:rPr lang="en-US" sz="2800" dirty="0"/>
              <a:t>Management Theories - Week 5</a:t>
            </a:r>
          </a:p>
        </p:txBody>
      </p:sp>
    </p:spTree>
    <p:extLst>
      <p:ext uri="{BB962C8B-B14F-4D97-AF65-F5344CB8AC3E}">
        <p14:creationId xmlns:p14="http://schemas.microsoft.com/office/powerpoint/2010/main" val="3232500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b="1" dirty="0">
                <a:solidFill>
                  <a:schemeClr val="tx2"/>
                </a:solidFill>
                <a:latin typeface="+mj-lt"/>
                <a:ea typeface="+mj-ea"/>
                <a:cs typeface="+mj-cs"/>
              </a:rPr>
            </a:br>
            <a:r>
              <a:rPr lang="en-GB" b="1" dirty="0">
                <a:solidFill>
                  <a:srgbClr val="C00000"/>
                </a:solidFill>
                <a:latin typeface="+mj-lt"/>
                <a:ea typeface="+mj-ea"/>
                <a:cs typeface="+mj-cs"/>
              </a:rPr>
              <a:t>Management theory: </a:t>
            </a:r>
            <a:br>
              <a:rPr lang="en-US" dirty="0">
                <a:solidFill>
                  <a:srgbClr val="C00000"/>
                </a:solidFill>
                <a:latin typeface="+mj-lt"/>
                <a:ea typeface="+mj-ea"/>
                <a:cs typeface="+mj-cs"/>
              </a:rPr>
            </a:br>
            <a:endParaRPr lang="en-US" dirty="0">
              <a:solidFill>
                <a:srgbClr val="C00000"/>
              </a:solidFill>
            </a:endParaRPr>
          </a:p>
        </p:txBody>
      </p:sp>
      <p:sp>
        <p:nvSpPr>
          <p:cNvPr id="3" name="Content Placeholder 2"/>
          <p:cNvSpPr>
            <a:spLocks noGrp="1"/>
          </p:cNvSpPr>
          <p:nvPr>
            <p:ph idx="1"/>
          </p:nvPr>
        </p:nvSpPr>
        <p:spPr/>
        <p:txBody>
          <a:bodyPr/>
          <a:lstStyle/>
          <a:p>
            <a:pPr>
              <a:buNone/>
            </a:pPr>
            <a:r>
              <a:rPr lang="en-GB" dirty="0">
                <a:solidFill>
                  <a:schemeClr val="tx1"/>
                </a:solidFill>
                <a:latin typeface="+mn-lt"/>
                <a:ea typeface="+mn-ea"/>
                <a:cs typeface="+mn-cs"/>
              </a:rPr>
              <a:t>    </a:t>
            </a:r>
            <a:r>
              <a:rPr lang="en-GB" b="1" dirty="0">
                <a:solidFill>
                  <a:srgbClr val="FF0000"/>
                </a:solidFill>
                <a:latin typeface="+mn-lt"/>
                <a:ea typeface="+mn-ea"/>
                <a:cs typeface="+mn-cs"/>
              </a:rPr>
              <a:t>Contemporary and seminal theories of</a:t>
            </a:r>
          </a:p>
          <a:p>
            <a:pPr>
              <a:buNone/>
            </a:pPr>
            <a:r>
              <a:rPr lang="en-GB" b="1" dirty="0">
                <a:solidFill>
                  <a:srgbClr val="FF0000"/>
                </a:solidFill>
              </a:rPr>
              <a:t>                        </a:t>
            </a:r>
            <a:r>
              <a:rPr lang="en-GB" b="1" dirty="0">
                <a:solidFill>
                  <a:srgbClr val="FF0000"/>
                </a:solidFill>
                <a:latin typeface="+mn-lt"/>
                <a:ea typeface="+mn-ea"/>
                <a:cs typeface="+mn-cs"/>
              </a:rPr>
              <a:t>management</a:t>
            </a:r>
          </a:p>
          <a:p>
            <a:pPr>
              <a:buNone/>
            </a:pPr>
            <a:endParaRPr lang="en-GB" b="1" dirty="0">
              <a:solidFill>
                <a:srgbClr val="FF0000"/>
              </a:solidFill>
              <a:latin typeface="+mn-lt"/>
              <a:ea typeface="+mn-ea"/>
              <a:cs typeface="+mn-cs"/>
            </a:endParaRPr>
          </a:p>
          <a:p>
            <a:pPr>
              <a:buFont typeface="Wingdings" panose="05000000000000000000" pitchFamily="2" charset="2"/>
              <a:buChar char="§"/>
            </a:pPr>
            <a:r>
              <a:rPr lang="en-GB" dirty="0">
                <a:solidFill>
                  <a:srgbClr val="FF0000"/>
                </a:solidFill>
              </a:rPr>
              <a:t>M</a:t>
            </a:r>
            <a:r>
              <a:rPr lang="en-GB" dirty="0">
                <a:solidFill>
                  <a:srgbClr val="FF0000"/>
                </a:solidFill>
                <a:latin typeface="+mn-lt"/>
                <a:ea typeface="+mn-ea"/>
                <a:cs typeface="+mn-cs"/>
              </a:rPr>
              <a:t>anagement by objectives</a:t>
            </a:r>
          </a:p>
          <a:p>
            <a:pPr>
              <a:buFont typeface="Wingdings" panose="05000000000000000000" pitchFamily="2" charset="2"/>
              <a:buChar char="§"/>
            </a:pPr>
            <a:r>
              <a:rPr lang="en-US" dirty="0">
                <a:solidFill>
                  <a:srgbClr val="FF0000"/>
                </a:solidFill>
              </a:rPr>
              <a:t>Classical management theories</a:t>
            </a:r>
          </a:p>
          <a:p>
            <a:pPr>
              <a:buFont typeface="Wingdings" panose="05000000000000000000" pitchFamily="2" charset="2"/>
              <a:buChar char="§"/>
            </a:pPr>
            <a:r>
              <a:rPr lang="en-GB" dirty="0">
                <a:solidFill>
                  <a:srgbClr val="FF0000"/>
                </a:solidFill>
              </a:rPr>
              <a:t>B</a:t>
            </a:r>
            <a:r>
              <a:rPr lang="en-GB" dirty="0">
                <a:solidFill>
                  <a:srgbClr val="FF0000"/>
                </a:solidFill>
                <a:latin typeface="+mn-lt"/>
                <a:ea typeface="+mn-ea"/>
                <a:cs typeface="+mn-cs"/>
              </a:rPr>
              <a:t>ehavioural theory </a:t>
            </a:r>
            <a:endParaRPr lang="en-GB" dirty="0">
              <a:solidFill>
                <a:srgbClr val="FF0000"/>
              </a:solidFill>
            </a:endParaRPr>
          </a:p>
          <a:p>
            <a:pPr>
              <a:buFont typeface="Wingdings" panose="05000000000000000000" pitchFamily="2" charset="2"/>
              <a:buChar char="§"/>
            </a:pPr>
            <a:r>
              <a:rPr lang="en-US" dirty="0">
                <a:solidFill>
                  <a:srgbClr val="FF0000"/>
                </a:solidFill>
              </a:rPr>
              <a:t>Contingency theory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12968" cy="1152128"/>
          </a:xfrm>
        </p:spPr>
        <p:txBody>
          <a:bodyPr/>
          <a:lstStyle/>
          <a:p>
            <a:r>
              <a:rPr lang="en-GB" dirty="0"/>
              <a:t>Management by objectives</a:t>
            </a:r>
            <a:br>
              <a:rPr lang="en-GB" dirty="0"/>
            </a:br>
            <a:endParaRPr lang="en-GB" dirty="0"/>
          </a:p>
        </p:txBody>
      </p:sp>
      <p:sp>
        <p:nvSpPr>
          <p:cNvPr id="3" name="Content Placeholder 2"/>
          <p:cNvSpPr>
            <a:spLocks noGrp="1"/>
          </p:cNvSpPr>
          <p:nvPr>
            <p:ph idx="1"/>
          </p:nvPr>
        </p:nvSpPr>
        <p:spPr>
          <a:xfrm>
            <a:off x="323528" y="1600200"/>
            <a:ext cx="8363272" cy="4565104"/>
          </a:xfrm>
        </p:spPr>
        <p:txBody>
          <a:bodyPr/>
          <a:lstStyle/>
          <a:p>
            <a:pPr algn="just"/>
            <a:r>
              <a:rPr lang="en-GB" dirty="0"/>
              <a:t>Management by Objectives (MBO) is a personnel management technique where managers and employees work together to set, record and monitor goals for a specific period of time.</a:t>
            </a:r>
          </a:p>
          <a:p>
            <a:endParaRPr lang="en-GB" dirty="0"/>
          </a:p>
        </p:txBody>
      </p:sp>
    </p:spTree>
    <p:extLst>
      <p:ext uri="{BB962C8B-B14F-4D97-AF65-F5344CB8AC3E}">
        <p14:creationId xmlns:p14="http://schemas.microsoft.com/office/powerpoint/2010/main" val="4129577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by objectives</a:t>
            </a:r>
            <a:br>
              <a:rPr lang="en-GB" dirty="0"/>
            </a:br>
            <a:endParaRPr lang="en-GB" dirty="0"/>
          </a:p>
        </p:txBody>
      </p:sp>
      <p:sp>
        <p:nvSpPr>
          <p:cNvPr id="3" name="Content Placeholder 2"/>
          <p:cNvSpPr>
            <a:spLocks noGrp="1"/>
          </p:cNvSpPr>
          <p:nvPr>
            <p:ph idx="1"/>
          </p:nvPr>
        </p:nvSpPr>
        <p:spPr/>
        <p:txBody>
          <a:bodyPr/>
          <a:lstStyle/>
          <a:p>
            <a:pPr algn="just"/>
            <a:r>
              <a:rPr lang="en-GB" dirty="0"/>
              <a:t>Organizational goals and planning flow top-down through the organization and are translated into personal goals for organizational members. </a:t>
            </a:r>
          </a:p>
          <a:p>
            <a:pPr algn="just"/>
            <a:r>
              <a:rPr lang="en-GB" dirty="0"/>
              <a:t>The technique was first championed by management expert Peter Drucker and became commonly used in the 1960s. </a:t>
            </a:r>
          </a:p>
        </p:txBody>
      </p:sp>
    </p:spTree>
    <p:extLst>
      <p:ext uri="{BB962C8B-B14F-4D97-AF65-F5344CB8AC3E}">
        <p14:creationId xmlns:p14="http://schemas.microsoft.com/office/powerpoint/2010/main" val="1545635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by objectives</a:t>
            </a:r>
            <a:br>
              <a:rPr lang="en-GB" dirty="0"/>
            </a:br>
            <a:endParaRPr lang="en-GB" dirty="0"/>
          </a:p>
        </p:txBody>
      </p:sp>
      <p:sp>
        <p:nvSpPr>
          <p:cNvPr id="3" name="Content Placeholder 2"/>
          <p:cNvSpPr>
            <a:spLocks noGrp="1"/>
          </p:cNvSpPr>
          <p:nvPr>
            <p:ph idx="1"/>
          </p:nvPr>
        </p:nvSpPr>
        <p:spPr/>
        <p:txBody>
          <a:bodyPr/>
          <a:lstStyle/>
          <a:p>
            <a:pPr algn="just"/>
            <a:r>
              <a:rPr lang="en-GB" dirty="0"/>
              <a:t>The core concept of MBO is planning, which means that an organization and its members are not merely reacting to the problems. </a:t>
            </a:r>
          </a:p>
          <a:p>
            <a:pPr algn="just"/>
            <a:r>
              <a:rPr lang="en-GB" dirty="0"/>
              <a:t>MBO requires that employees set measurable personal goals based upon the organizational goals. </a:t>
            </a:r>
          </a:p>
        </p:txBody>
      </p:sp>
    </p:spTree>
    <p:extLst>
      <p:ext uri="{BB962C8B-B14F-4D97-AF65-F5344CB8AC3E}">
        <p14:creationId xmlns:p14="http://schemas.microsoft.com/office/powerpoint/2010/main" val="3777232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by objectives</a:t>
            </a:r>
            <a:br>
              <a:rPr lang="en-GB" dirty="0"/>
            </a:br>
            <a:endParaRPr lang="en-GB" dirty="0"/>
          </a:p>
        </p:txBody>
      </p:sp>
      <p:sp>
        <p:nvSpPr>
          <p:cNvPr id="3" name="Content Placeholder 2"/>
          <p:cNvSpPr>
            <a:spLocks noGrp="1"/>
          </p:cNvSpPr>
          <p:nvPr>
            <p:ph idx="1"/>
          </p:nvPr>
        </p:nvSpPr>
        <p:spPr/>
        <p:txBody>
          <a:bodyPr/>
          <a:lstStyle/>
          <a:p>
            <a:pPr algn="just"/>
            <a:r>
              <a:rPr lang="en-GB" dirty="0"/>
              <a:t>For example, a goal for a civil engineer may be to complete the infrastructure of a housing division within the next twelve months. The personal goal aligns with the organizational goal of completing the subdivision. </a:t>
            </a:r>
          </a:p>
          <a:p>
            <a:endParaRPr lang="en-GB" dirty="0"/>
          </a:p>
        </p:txBody>
      </p:sp>
    </p:spTree>
    <p:extLst>
      <p:ext uri="{BB962C8B-B14F-4D97-AF65-F5344CB8AC3E}">
        <p14:creationId xmlns:p14="http://schemas.microsoft.com/office/powerpoint/2010/main" val="2311283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by objectives</a:t>
            </a:r>
          </a:p>
        </p:txBody>
      </p:sp>
      <p:sp>
        <p:nvSpPr>
          <p:cNvPr id="3" name="Content Placeholder 2"/>
          <p:cNvSpPr>
            <a:spLocks noGrp="1"/>
          </p:cNvSpPr>
          <p:nvPr>
            <p:ph idx="1"/>
          </p:nvPr>
        </p:nvSpPr>
        <p:spPr>
          <a:xfrm>
            <a:off x="457200" y="1600200"/>
            <a:ext cx="8291264" cy="4525963"/>
          </a:xfrm>
        </p:spPr>
        <p:txBody>
          <a:bodyPr/>
          <a:lstStyle/>
          <a:p>
            <a:pPr algn="just"/>
            <a:r>
              <a:rPr lang="en-GB" dirty="0"/>
              <a:t>MBO is a supervised and managed activity so that all of the individual goals can be coordinated to work towards the overall organizational goal.</a:t>
            </a:r>
          </a:p>
        </p:txBody>
      </p:sp>
    </p:spTree>
    <p:extLst>
      <p:ext uri="{BB962C8B-B14F-4D97-AF65-F5344CB8AC3E}">
        <p14:creationId xmlns:p14="http://schemas.microsoft.com/office/powerpoint/2010/main" val="1758291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by objectives</a:t>
            </a:r>
          </a:p>
        </p:txBody>
      </p:sp>
      <p:sp>
        <p:nvSpPr>
          <p:cNvPr id="3" name="Content Placeholder 2"/>
          <p:cNvSpPr>
            <a:spLocks noGrp="1"/>
          </p:cNvSpPr>
          <p:nvPr>
            <p:ph idx="1"/>
          </p:nvPr>
        </p:nvSpPr>
        <p:spPr/>
        <p:txBody>
          <a:bodyPr/>
          <a:lstStyle/>
          <a:p>
            <a:pPr marL="0" indent="0">
              <a:buNone/>
            </a:pPr>
            <a:r>
              <a:rPr lang="en-GB" b="1" u="sng" dirty="0"/>
              <a:t>Advantages:</a:t>
            </a:r>
          </a:p>
          <a:p>
            <a:pPr marL="0" indent="0" algn="just">
              <a:buNone/>
            </a:pPr>
            <a:r>
              <a:rPr lang="en-GB" dirty="0"/>
              <a:t>MBO has some distinct advantages. It provides a means to identify and plan for achievement of goals. If you don't know what your goals are, you will not be able to achieve them.</a:t>
            </a:r>
          </a:p>
        </p:txBody>
      </p:sp>
    </p:spTree>
    <p:extLst>
      <p:ext uri="{BB962C8B-B14F-4D97-AF65-F5344CB8AC3E}">
        <p14:creationId xmlns:p14="http://schemas.microsoft.com/office/powerpoint/2010/main" val="1770257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by objectives</a:t>
            </a:r>
          </a:p>
        </p:txBody>
      </p:sp>
      <p:sp>
        <p:nvSpPr>
          <p:cNvPr id="3" name="Content Placeholder 2"/>
          <p:cNvSpPr>
            <a:spLocks noGrp="1"/>
          </p:cNvSpPr>
          <p:nvPr>
            <p:ph idx="1"/>
          </p:nvPr>
        </p:nvSpPr>
        <p:spPr>
          <a:xfrm>
            <a:off x="457200" y="1600200"/>
            <a:ext cx="8291264" cy="4709120"/>
          </a:xfrm>
        </p:spPr>
        <p:txBody>
          <a:bodyPr/>
          <a:lstStyle/>
          <a:p>
            <a:pPr marL="0" indent="0">
              <a:buNone/>
            </a:pPr>
            <a:r>
              <a:rPr lang="en-GB" b="1" u="sng" dirty="0"/>
              <a:t>Disadvantages</a:t>
            </a:r>
          </a:p>
          <a:p>
            <a:pPr marL="0" indent="0" algn="just">
              <a:buNone/>
            </a:pPr>
            <a:r>
              <a:rPr lang="en-GB" dirty="0"/>
              <a:t>MBO is not without disadvantages. Application of MBO takes concerted effort. You cannot rely upon a thoughtless, setting individual goals for your work is not really necessary. </a:t>
            </a:r>
            <a:endParaRPr lang="en-GB" b="1" u="sng" dirty="0"/>
          </a:p>
        </p:txBody>
      </p:sp>
    </p:spTree>
    <p:extLst>
      <p:ext uri="{BB962C8B-B14F-4D97-AF65-F5344CB8AC3E}">
        <p14:creationId xmlns:p14="http://schemas.microsoft.com/office/powerpoint/2010/main" val="4078253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management theories</a:t>
            </a:r>
            <a:br>
              <a:rPr lang="en-GB" dirty="0"/>
            </a:br>
            <a:endParaRPr lang="en-GB" dirty="0"/>
          </a:p>
        </p:txBody>
      </p:sp>
      <p:sp>
        <p:nvSpPr>
          <p:cNvPr id="3" name="Content Placeholder 2"/>
          <p:cNvSpPr>
            <a:spLocks noGrp="1"/>
          </p:cNvSpPr>
          <p:nvPr>
            <p:ph idx="1"/>
          </p:nvPr>
        </p:nvSpPr>
        <p:spPr/>
        <p:txBody>
          <a:bodyPr/>
          <a:lstStyle/>
          <a:p>
            <a:pPr algn="just"/>
            <a:r>
              <a:rPr lang="en-GB" dirty="0"/>
              <a:t>The classical management approach is the theory of management that focuses on the productivity, output and the efficiency of workers in an organisation. </a:t>
            </a:r>
          </a:p>
        </p:txBody>
      </p:sp>
    </p:spTree>
    <p:extLst>
      <p:ext uri="{BB962C8B-B14F-4D97-AF65-F5344CB8AC3E}">
        <p14:creationId xmlns:p14="http://schemas.microsoft.com/office/powerpoint/2010/main" val="882844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management theories</a:t>
            </a:r>
          </a:p>
        </p:txBody>
      </p:sp>
      <p:sp>
        <p:nvSpPr>
          <p:cNvPr id="3" name="Content Placeholder 2"/>
          <p:cNvSpPr>
            <a:spLocks noGrp="1"/>
          </p:cNvSpPr>
          <p:nvPr>
            <p:ph idx="1"/>
          </p:nvPr>
        </p:nvSpPr>
        <p:spPr/>
        <p:txBody>
          <a:bodyPr/>
          <a:lstStyle/>
          <a:p>
            <a:pPr algn="just"/>
            <a:r>
              <a:rPr lang="en-GB" dirty="0"/>
              <a:t>The classical management theory was proposed during the Industrial Revolution, based on the works of Henri Fayol. </a:t>
            </a:r>
          </a:p>
          <a:p>
            <a:pPr algn="just"/>
            <a:r>
              <a:rPr lang="en-GB" dirty="0"/>
              <a:t>The classical management approach proposes of the division of labour, which increases employees performance. </a:t>
            </a:r>
          </a:p>
        </p:txBody>
      </p:sp>
    </p:spTree>
    <p:extLst>
      <p:ext uri="{BB962C8B-B14F-4D97-AF65-F5344CB8AC3E}">
        <p14:creationId xmlns:p14="http://schemas.microsoft.com/office/powerpoint/2010/main" val="365196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management theories</a:t>
            </a:r>
          </a:p>
        </p:txBody>
      </p:sp>
      <p:sp>
        <p:nvSpPr>
          <p:cNvPr id="3" name="Content Placeholder 2"/>
          <p:cNvSpPr>
            <a:spLocks noGrp="1"/>
          </p:cNvSpPr>
          <p:nvPr>
            <p:ph idx="1"/>
          </p:nvPr>
        </p:nvSpPr>
        <p:spPr/>
        <p:txBody>
          <a:bodyPr/>
          <a:lstStyle/>
          <a:p>
            <a:pPr algn="just"/>
            <a:r>
              <a:rPr lang="en-GB" dirty="0"/>
              <a:t>The classical management approach is hierarchical organization is an organisational structure where every entry in the organisation. It defines the responsibilities and objectives of each managers within each level of management in an organisation. </a:t>
            </a:r>
          </a:p>
        </p:txBody>
      </p:sp>
    </p:spTree>
    <p:extLst>
      <p:ext uri="{BB962C8B-B14F-4D97-AF65-F5344CB8AC3E}">
        <p14:creationId xmlns:p14="http://schemas.microsoft.com/office/powerpoint/2010/main" val="4074048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Behavioural management theory</a:t>
            </a:r>
            <a:br>
              <a:rPr lang="en-GB" dirty="0"/>
            </a:br>
            <a:endParaRPr lang="en-GB" dirty="0"/>
          </a:p>
        </p:txBody>
      </p:sp>
      <p:sp>
        <p:nvSpPr>
          <p:cNvPr id="3" name="Content Placeholder 2"/>
          <p:cNvSpPr>
            <a:spLocks noGrp="1"/>
          </p:cNvSpPr>
          <p:nvPr>
            <p:ph idx="1"/>
          </p:nvPr>
        </p:nvSpPr>
        <p:spPr/>
        <p:txBody>
          <a:bodyPr/>
          <a:lstStyle/>
          <a:p>
            <a:pPr algn="just"/>
            <a:r>
              <a:rPr lang="en-GB" dirty="0"/>
              <a:t>Behavioural management theory relies on the notion that managers will better understand the human aspect to workers and treat employees as important assets to achieve goals. </a:t>
            </a:r>
          </a:p>
          <a:p>
            <a:pPr algn="just"/>
            <a:r>
              <a:rPr lang="en-GB" dirty="0"/>
              <a:t>Management taking a special interest in workers makes them feel like part of a special group. </a:t>
            </a:r>
          </a:p>
        </p:txBody>
      </p:sp>
    </p:spTree>
    <p:extLst>
      <p:ext uri="{BB962C8B-B14F-4D97-AF65-F5344CB8AC3E}">
        <p14:creationId xmlns:p14="http://schemas.microsoft.com/office/powerpoint/2010/main" val="2973883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Behavioural management theory </a:t>
            </a:r>
          </a:p>
        </p:txBody>
      </p:sp>
      <p:sp>
        <p:nvSpPr>
          <p:cNvPr id="3" name="Content Placeholder 2"/>
          <p:cNvSpPr>
            <a:spLocks noGrp="1"/>
          </p:cNvSpPr>
          <p:nvPr>
            <p:ph idx="1"/>
          </p:nvPr>
        </p:nvSpPr>
        <p:spPr>
          <a:xfrm>
            <a:off x="107504" y="1600200"/>
            <a:ext cx="8928992" cy="4525963"/>
          </a:xfrm>
        </p:spPr>
        <p:txBody>
          <a:bodyPr/>
          <a:lstStyle/>
          <a:p>
            <a:pPr algn="just"/>
            <a:r>
              <a:rPr lang="en-GB" dirty="0"/>
              <a:t>Elton Mayo's Hawthorne experiment provides a good example of this. </a:t>
            </a:r>
          </a:p>
          <a:p>
            <a:pPr marL="0" indent="0" algn="just">
              <a:buNone/>
            </a:pPr>
            <a:r>
              <a:rPr lang="en-GB" u="sng" dirty="0"/>
              <a:t>For Example; </a:t>
            </a:r>
            <a:r>
              <a:rPr lang="en-GB" dirty="0"/>
              <a:t>thinking shifted &amp; management started looking at employee satisfaction and working conditions as a way to increase productivity.</a:t>
            </a:r>
          </a:p>
        </p:txBody>
      </p:sp>
    </p:spTree>
    <p:extLst>
      <p:ext uri="{BB962C8B-B14F-4D97-AF65-F5344CB8AC3E}">
        <p14:creationId xmlns:p14="http://schemas.microsoft.com/office/powerpoint/2010/main" val="1230317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Behavioural management theory </a:t>
            </a:r>
            <a:br>
              <a:rPr lang="en-GB" dirty="0"/>
            </a:br>
            <a:endParaRPr lang="en-GB" dirty="0"/>
          </a:p>
        </p:txBody>
      </p:sp>
      <p:sp>
        <p:nvSpPr>
          <p:cNvPr id="3" name="Content Placeholder 2"/>
          <p:cNvSpPr>
            <a:spLocks noGrp="1"/>
          </p:cNvSpPr>
          <p:nvPr>
            <p:ph idx="1"/>
          </p:nvPr>
        </p:nvSpPr>
        <p:spPr>
          <a:xfrm>
            <a:off x="323528" y="1600200"/>
            <a:ext cx="8363272" cy="4525963"/>
          </a:xfrm>
        </p:spPr>
        <p:txBody>
          <a:bodyPr/>
          <a:lstStyle/>
          <a:p>
            <a:pPr algn="just"/>
            <a:r>
              <a:rPr lang="en-GB" dirty="0"/>
              <a:t>Behaviour and motivation  is defined as the way a person conducts themselves towards others. </a:t>
            </a:r>
          </a:p>
          <a:p>
            <a:pPr algn="just"/>
            <a:r>
              <a:rPr lang="en-GB" dirty="0"/>
              <a:t>When workers are treated as humans rather than machines.</a:t>
            </a:r>
          </a:p>
          <a:p>
            <a:pPr algn="just"/>
            <a:r>
              <a:rPr lang="en-GB" dirty="0"/>
              <a:t>The particular work situation in a positive way by increasing individual productivity.</a:t>
            </a:r>
          </a:p>
        </p:txBody>
      </p:sp>
    </p:spTree>
    <p:extLst>
      <p:ext uri="{BB962C8B-B14F-4D97-AF65-F5344CB8AC3E}">
        <p14:creationId xmlns:p14="http://schemas.microsoft.com/office/powerpoint/2010/main" val="3735176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Contingency theory</a:t>
            </a:r>
          </a:p>
        </p:txBody>
      </p:sp>
      <p:sp>
        <p:nvSpPr>
          <p:cNvPr id="3" name="Content Placeholder 2"/>
          <p:cNvSpPr>
            <a:spLocks noGrp="1"/>
          </p:cNvSpPr>
          <p:nvPr>
            <p:ph idx="1"/>
          </p:nvPr>
        </p:nvSpPr>
        <p:spPr>
          <a:xfrm>
            <a:off x="179512" y="1556792"/>
            <a:ext cx="8661648" cy="4525963"/>
          </a:xfrm>
        </p:spPr>
        <p:txBody>
          <a:bodyPr/>
          <a:lstStyle/>
          <a:p>
            <a:pPr algn="just"/>
            <a:r>
              <a:rPr lang="en-GB" dirty="0"/>
              <a:t>The contingency approach to management finds its foundation in the contingency theory of leadership effectiveness developed by management psychologist Fred Fielder.</a:t>
            </a:r>
          </a:p>
        </p:txBody>
      </p:sp>
    </p:spTree>
    <p:extLst>
      <p:ext uri="{BB962C8B-B14F-4D97-AF65-F5344CB8AC3E}">
        <p14:creationId xmlns:p14="http://schemas.microsoft.com/office/powerpoint/2010/main" val="393604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Contingency theory</a:t>
            </a:r>
            <a:br>
              <a:rPr lang="en-GB" dirty="0"/>
            </a:br>
            <a:endParaRPr lang="en-GB" dirty="0"/>
          </a:p>
        </p:txBody>
      </p:sp>
      <p:sp>
        <p:nvSpPr>
          <p:cNvPr id="3" name="Content Placeholder 2"/>
          <p:cNvSpPr>
            <a:spLocks noGrp="1"/>
          </p:cNvSpPr>
          <p:nvPr>
            <p:ph idx="1"/>
          </p:nvPr>
        </p:nvSpPr>
        <p:spPr/>
        <p:txBody>
          <a:bodyPr/>
          <a:lstStyle/>
          <a:p>
            <a:pPr algn="just"/>
            <a:r>
              <a:rPr lang="en-GB" dirty="0"/>
              <a:t>A contingency approach to management is based on the theory that management effectiveness is contingent, or dependent between the application of management, behaviours and or specific situations. </a:t>
            </a:r>
          </a:p>
          <a:p>
            <a:pPr algn="just"/>
            <a:r>
              <a:rPr lang="en-GB" dirty="0"/>
              <a:t>The way you manage employees and should change the circumstances if necessary. </a:t>
            </a:r>
          </a:p>
        </p:txBody>
      </p:sp>
    </p:spTree>
    <p:extLst>
      <p:ext uri="{BB962C8B-B14F-4D97-AF65-F5344CB8AC3E}">
        <p14:creationId xmlns:p14="http://schemas.microsoft.com/office/powerpoint/2010/main" val="3326951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descr="C:\Users\Tawhid Nurani Tuhin\Desktop\VAI\download.jpg"/>
          <p:cNvPicPr>
            <a:picLocks noGrp="1" noChangeAspect="1" noChangeArrowheads="1"/>
          </p:cNvPicPr>
          <p:nvPr>
            <p:ph idx="1"/>
          </p:nvPr>
        </p:nvPicPr>
        <p:blipFill>
          <a:blip r:embed="rId2"/>
          <a:srcRect/>
          <a:stretch>
            <a:fillRect/>
          </a:stretch>
        </p:blipFill>
        <p:spPr bwMode="auto">
          <a:xfrm>
            <a:off x="1857356" y="1857364"/>
            <a:ext cx="5234924" cy="3429024"/>
          </a:xfrm>
          <a:prstGeom prst="rect">
            <a:avLst/>
          </a:prstGeom>
          <a:noFill/>
        </p:spPr>
      </p:pic>
    </p:spTree>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618</Words>
  <Application>Microsoft Office PowerPoint</Application>
  <PresentationFormat>On-screen Show (4:3)</PresentationFormat>
  <Paragraphs>51</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Wingdings</vt:lpstr>
      <vt:lpstr>Diseño predeterminado</vt:lpstr>
      <vt:lpstr>Workplace Culture and its impact on Organizational Efficiency    Module code: (BMSW5105_LON) </vt:lpstr>
      <vt:lpstr> Management theory:  </vt:lpstr>
      <vt:lpstr>Management by objectives </vt:lpstr>
      <vt:lpstr>Management by objectives </vt:lpstr>
      <vt:lpstr>Management by objectives </vt:lpstr>
      <vt:lpstr>Management by objectives </vt:lpstr>
      <vt:lpstr>Management by objectives</vt:lpstr>
      <vt:lpstr>Management by objectives</vt:lpstr>
      <vt:lpstr>Management by objectives</vt:lpstr>
      <vt:lpstr>Classical management theories </vt:lpstr>
      <vt:lpstr>Classical management theories</vt:lpstr>
      <vt:lpstr>Classical management theories</vt:lpstr>
      <vt:lpstr> Behavioural management theory </vt:lpstr>
      <vt:lpstr>Behavioural management theory </vt:lpstr>
      <vt:lpstr> Behavioural management theory  </vt:lpstr>
      <vt:lpstr>Contingency theory</vt:lpstr>
      <vt:lpstr> Contingency theory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its impact on Organizational Efficiency    Module code: (BMSW5105_LON) </dc:title>
  <dc:creator>Jan Green</dc:creator>
  <cp:lastModifiedBy>Jan Green</cp:lastModifiedBy>
  <cp:revision>1</cp:revision>
  <dcterms:created xsi:type="dcterms:W3CDTF">2020-03-24T11:26:28Z</dcterms:created>
  <dcterms:modified xsi:type="dcterms:W3CDTF">2020-03-24T11:33:34Z</dcterms:modified>
</cp:coreProperties>
</file>