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320" r:id="rId3"/>
    <p:sldId id="321" r:id="rId4"/>
    <p:sldId id="322" r:id="rId5"/>
    <p:sldId id="324" r:id="rId6"/>
    <p:sldId id="325" r:id="rId7"/>
    <p:sldId id="326" r:id="rId8"/>
    <p:sldId id="327" r:id="rId9"/>
    <p:sldId id="329" r:id="rId10"/>
    <p:sldId id="333" r:id="rId11"/>
    <p:sldId id="334" r:id="rId12"/>
    <p:sldId id="335" r:id="rId13"/>
    <p:sldId id="336" r:id="rId14"/>
    <p:sldId id="342" r:id="rId15"/>
    <p:sldId id="343" r:id="rId16"/>
    <p:sldId id="344" r:id="rId17"/>
    <p:sldId id="346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47514-1758-46F8-95C8-9B09D983466B}" type="doc">
      <dgm:prSet loTypeId="urn:microsoft.com/office/officeart/2005/8/layout/default#34" loCatId="list" qsTypeId="urn:microsoft.com/office/officeart/2005/8/quickstyle/3d4" qsCatId="3D" csTypeId="urn:microsoft.com/office/officeart/2005/8/colors/accent4_3" csCatId="accent4" phldr="1"/>
      <dgm:spPr/>
      <dgm:t>
        <a:bodyPr/>
        <a:lstStyle/>
        <a:p>
          <a:endParaRPr lang="en-GB"/>
        </a:p>
      </dgm:t>
    </dgm:pt>
    <dgm:pt modelId="{02B8F63B-F0FB-48AE-AAC7-4078F1114C93}">
      <dgm:prSet phldrT="[Text]"/>
      <dgm:spPr/>
      <dgm:t>
        <a:bodyPr/>
        <a:lstStyle/>
        <a:p>
          <a:r>
            <a:rPr lang="en-GB" dirty="0" smtClean="0"/>
            <a:t>Capital Rationing occurs when there is not enough cash to invest in all positive NPV projects</a:t>
          </a:r>
          <a:endParaRPr lang="en-GB" dirty="0"/>
        </a:p>
      </dgm:t>
    </dgm:pt>
    <dgm:pt modelId="{2E280E7F-D970-4CAB-97C8-997D45A2AD10}" type="parTrans" cxnId="{81BF97D9-84B2-440D-BCC7-C8277BF66AFC}">
      <dgm:prSet/>
      <dgm:spPr/>
      <dgm:t>
        <a:bodyPr/>
        <a:lstStyle/>
        <a:p>
          <a:endParaRPr lang="en-GB"/>
        </a:p>
      </dgm:t>
    </dgm:pt>
    <dgm:pt modelId="{04391F7E-4E92-4727-89E5-87BC18CC3E06}" type="sibTrans" cxnId="{81BF97D9-84B2-440D-BCC7-C8277BF66AFC}">
      <dgm:prSet/>
      <dgm:spPr/>
      <dgm:t>
        <a:bodyPr/>
        <a:lstStyle/>
        <a:p>
          <a:endParaRPr lang="en-GB"/>
        </a:p>
      </dgm:t>
    </dgm:pt>
    <dgm:pt modelId="{5170DB52-3854-443D-BFDD-F43E9CC7D7CD}">
      <dgm:prSet phldrT="[Text]"/>
      <dgm:spPr/>
      <dgm:t>
        <a:bodyPr/>
        <a:lstStyle/>
        <a:p>
          <a:r>
            <a:rPr lang="en-GB" dirty="0" smtClean="0"/>
            <a:t>Under Capital Rationing you cannot rank projects according to NPV</a:t>
          </a:r>
          <a:endParaRPr lang="en-GB" dirty="0"/>
        </a:p>
      </dgm:t>
    </dgm:pt>
    <dgm:pt modelId="{DF83806D-F348-411D-A990-746E346F5E68}" type="parTrans" cxnId="{A9DC97B7-ADC4-4F12-BAB4-A38A8B5D4809}">
      <dgm:prSet/>
      <dgm:spPr/>
      <dgm:t>
        <a:bodyPr/>
        <a:lstStyle/>
        <a:p>
          <a:endParaRPr lang="en-GB"/>
        </a:p>
      </dgm:t>
    </dgm:pt>
    <dgm:pt modelId="{57147D56-A905-4FAE-AFE5-EE182117A1A5}" type="sibTrans" cxnId="{A9DC97B7-ADC4-4F12-BAB4-A38A8B5D4809}">
      <dgm:prSet/>
      <dgm:spPr/>
      <dgm:t>
        <a:bodyPr/>
        <a:lstStyle/>
        <a:p>
          <a:endParaRPr lang="en-GB"/>
        </a:p>
      </dgm:t>
    </dgm:pt>
    <dgm:pt modelId="{0690C77D-5C14-4BE9-B6E4-AD1126EED4F3}">
      <dgm:prSet phldrT="[Text]"/>
      <dgm:spPr/>
      <dgm:t>
        <a:bodyPr/>
        <a:lstStyle/>
        <a:p>
          <a:r>
            <a:rPr lang="en-GB" smtClean="0"/>
            <a:t>Should use Profitability Index or Incremental NPV</a:t>
          </a:r>
          <a:endParaRPr lang="en-GB" dirty="0"/>
        </a:p>
      </dgm:t>
    </dgm:pt>
    <dgm:pt modelId="{638A39EA-1E27-4181-8E47-D86CE227C053}" type="parTrans" cxnId="{F2B07EDF-E387-4A82-A01B-239620FA8466}">
      <dgm:prSet/>
      <dgm:spPr/>
      <dgm:t>
        <a:bodyPr/>
        <a:lstStyle/>
        <a:p>
          <a:endParaRPr lang="en-GB"/>
        </a:p>
      </dgm:t>
    </dgm:pt>
    <dgm:pt modelId="{AC14CA7A-6F80-4419-8AEF-3F55C4ECAC9C}" type="sibTrans" cxnId="{F2B07EDF-E387-4A82-A01B-239620FA8466}">
      <dgm:prSet/>
      <dgm:spPr/>
      <dgm:t>
        <a:bodyPr/>
        <a:lstStyle/>
        <a:p>
          <a:endParaRPr lang="en-GB"/>
        </a:p>
      </dgm:t>
    </dgm:pt>
    <dgm:pt modelId="{91002FD3-242B-49D1-9B0E-4011088E8005}" type="pres">
      <dgm:prSet presAssocID="{41547514-1758-46F8-95C8-9B09D983466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6825620-E978-4C99-8876-44A07CCD1979}" type="pres">
      <dgm:prSet presAssocID="{02B8F63B-F0FB-48AE-AAC7-4078F1114C9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06ADE25-7291-46E6-ADA6-53CE0B6BFCF3}" type="pres">
      <dgm:prSet presAssocID="{04391F7E-4E92-4727-89E5-87BC18CC3E06}" presName="sibTrans" presStyleCnt="0"/>
      <dgm:spPr/>
      <dgm:t>
        <a:bodyPr/>
        <a:lstStyle/>
        <a:p>
          <a:endParaRPr lang="en-US"/>
        </a:p>
      </dgm:t>
    </dgm:pt>
    <dgm:pt modelId="{BD23EF37-BC32-493B-B4B1-D716B7A4EC49}" type="pres">
      <dgm:prSet presAssocID="{5170DB52-3854-443D-BFDD-F43E9CC7D7CD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CEAA6D-EB2D-4DA1-8D17-4A315EEF25A4}" type="pres">
      <dgm:prSet presAssocID="{57147D56-A905-4FAE-AFE5-EE182117A1A5}" presName="sibTrans" presStyleCnt="0"/>
      <dgm:spPr/>
      <dgm:t>
        <a:bodyPr/>
        <a:lstStyle/>
        <a:p>
          <a:endParaRPr lang="en-US"/>
        </a:p>
      </dgm:t>
    </dgm:pt>
    <dgm:pt modelId="{8C989B00-2534-4359-A6E2-7F179F6E6112}" type="pres">
      <dgm:prSet presAssocID="{0690C77D-5C14-4BE9-B6E4-AD1126EED4F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FB5404F-FD3F-48B4-9AD9-0D1655DE357B}" type="presOf" srcId="{02B8F63B-F0FB-48AE-AAC7-4078F1114C93}" destId="{06825620-E978-4C99-8876-44A07CCD1979}" srcOrd="0" destOrd="0" presId="urn:microsoft.com/office/officeart/2005/8/layout/default#34"/>
    <dgm:cxn modelId="{81BF97D9-84B2-440D-BCC7-C8277BF66AFC}" srcId="{41547514-1758-46F8-95C8-9B09D983466B}" destId="{02B8F63B-F0FB-48AE-AAC7-4078F1114C93}" srcOrd="0" destOrd="0" parTransId="{2E280E7F-D970-4CAB-97C8-997D45A2AD10}" sibTransId="{04391F7E-4E92-4727-89E5-87BC18CC3E06}"/>
    <dgm:cxn modelId="{A9DC97B7-ADC4-4F12-BAB4-A38A8B5D4809}" srcId="{41547514-1758-46F8-95C8-9B09D983466B}" destId="{5170DB52-3854-443D-BFDD-F43E9CC7D7CD}" srcOrd="1" destOrd="0" parTransId="{DF83806D-F348-411D-A990-746E346F5E68}" sibTransId="{57147D56-A905-4FAE-AFE5-EE182117A1A5}"/>
    <dgm:cxn modelId="{435D9F90-0C26-4D77-B68A-8B15B4BCFF54}" type="presOf" srcId="{0690C77D-5C14-4BE9-B6E4-AD1126EED4F3}" destId="{8C989B00-2534-4359-A6E2-7F179F6E6112}" srcOrd="0" destOrd="0" presId="urn:microsoft.com/office/officeart/2005/8/layout/default#34"/>
    <dgm:cxn modelId="{F2B07EDF-E387-4A82-A01B-239620FA8466}" srcId="{41547514-1758-46F8-95C8-9B09D983466B}" destId="{0690C77D-5C14-4BE9-B6E4-AD1126EED4F3}" srcOrd="2" destOrd="0" parTransId="{638A39EA-1E27-4181-8E47-D86CE227C053}" sibTransId="{AC14CA7A-6F80-4419-8AEF-3F55C4ECAC9C}"/>
    <dgm:cxn modelId="{2C0F1865-E9A0-4594-A2B3-610E8D5BFCE2}" type="presOf" srcId="{5170DB52-3854-443D-BFDD-F43E9CC7D7CD}" destId="{BD23EF37-BC32-493B-B4B1-D716B7A4EC49}" srcOrd="0" destOrd="0" presId="urn:microsoft.com/office/officeart/2005/8/layout/default#34"/>
    <dgm:cxn modelId="{0B46E986-E85C-4BBB-B817-D2B99615DC94}" type="presOf" srcId="{41547514-1758-46F8-95C8-9B09D983466B}" destId="{91002FD3-242B-49D1-9B0E-4011088E8005}" srcOrd="0" destOrd="0" presId="urn:microsoft.com/office/officeart/2005/8/layout/default#34"/>
    <dgm:cxn modelId="{670F8F36-509D-42F3-B5AE-369DE289AA28}" type="presParOf" srcId="{91002FD3-242B-49D1-9B0E-4011088E8005}" destId="{06825620-E978-4C99-8876-44A07CCD1979}" srcOrd="0" destOrd="0" presId="urn:microsoft.com/office/officeart/2005/8/layout/default#34"/>
    <dgm:cxn modelId="{9A8711A6-44FF-4A9D-B8DD-C6A54D3B465D}" type="presParOf" srcId="{91002FD3-242B-49D1-9B0E-4011088E8005}" destId="{D06ADE25-7291-46E6-ADA6-53CE0B6BFCF3}" srcOrd="1" destOrd="0" presId="urn:microsoft.com/office/officeart/2005/8/layout/default#34"/>
    <dgm:cxn modelId="{70821687-0BDB-4B3B-8D03-517C8AFFF639}" type="presParOf" srcId="{91002FD3-242B-49D1-9B0E-4011088E8005}" destId="{BD23EF37-BC32-493B-B4B1-D716B7A4EC49}" srcOrd="2" destOrd="0" presId="urn:microsoft.com/office/officeart/2005/8/layout/default#34"/>
    <dgm:cxn modelId="{3C88371D-6F33-40BD-9207-F49091CEB26D}" type="presParOf" srcId="{91002FD3-242B-49D1-9B0E-4011088E8005}" destId="{97CEAA6D-EB2D-4DA1-8D17-4A315EEF25A4}" srcOrd="3" destOrd="0" presId="urn:microsoft.com/office/officeart/2005/8/layout/default#34"/>
    <dgm:cxn modelId="{E4016295-9330-4977-B1AF-F5D768647DB6}" type="presParOf" srcId="{91002FD3-242B-49D1-9B0E-4011088E8005}" destId="{8C989B00-2534-4359-A6E2-7F179F6E6112}" srcOrd="4" destOrd="0" presId="urn:microsoft.com/office/officeart/2005/8/layout/default#3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25620-E978-4C99-8876-44A07CCD1979}">
      <dsp:nvSpPr>
        <dsp:cNvPr id="0" name=""/>
        <dsp:cNvSpPr/>
      </dsp:nvSpPr>
      <dsp:spPr>
        <a:xfrm>
          <a:off x="705487" y="2435"/>
          <a:ext cx="3342214" cy="2005328"/>
        </a:xfrm>
        <a:prstGeom prst="rect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Capital Rationing occurs when there is not enough cash to invest in all positive NPV projects</a:t>
          </a:r>
          <a:endParaRPr lang="en-GB" sz="2600" kern="1200" dirty="0"/>
        </a:p>
      </dsp:txBody>
      <dsp:txXfrm>
        <a:off x="705487" y="2435"/>
        <a:ext cx="3342214" cy="2005328"/>
      </dsp:txXfrm>
    </dsp:sp>
    <dsp:sp modelId="{BD23EF37-BC32-493B-B4B1-D716B7A4EC49}">
      <dsp:nvSpPr>
        <dsp:cNvPr id="0" name=""/>
        <dsp:cNvSpPr/>
      </dsp:nvSpPr>
      <dsp:spPr>
        <a:xfrm>
          <a:off x="4381923" y="2435"/>
          <a:ext cx="3342214" cy="2005328"/>
        </a:xfrm>
        <a:prstGeom prst="rect">
          <a:avLst/>
        </a:prstGeom>
        <a:solidFill>
          <a:schemeClr val="accent4">
            <a:shade val="80000"/>
            <a:hueOff val="-88279"/>
            <a:satOff val="-2183"/>
            <a:lumOff val="1249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Under Capital Rationing you cannot rank projects according to NPV</a:t>
          </a:r>
          <a:endParaRPr lang="en-GB" sz="2600" kern="1200" dirty="0"/>
        </a:p>
      </dsp:txBody>
      <dsp:txXfrm>
        <a:off x="4381923" y="2435"/>
        <a:ext cx="3342214" cy="2005328"/>
      </dsp:txXfrm>
    </dsp:sp>
    <dsp:sp modelId="{8C989B00-2534-4359-A6E2-7F179F6E6112}">
      <dsp:nvSpPr>
        <dsp:cNvPr id="0" name=""/>
        <dsp:cNvSpPr/>
      </dsp:nvSpPr>
      <dsp:spPr>
        <a:xfrm>
          <a:off x="2543705" y="2341985"/>
          <a:ext cx="3342214" cy="2005328"/>
        </a:xfrm>
        <a:prstGeom prst="rect">
          <a:avLst/>
        </a:prstGeom>
        <a:solidFill>
          <a:schemeClr val="accent4">
            <a:shade val="80000"/>
            <a:hueOff val="-176558"/>
            <a:satOff val="-4365"/>
            <a:lumOff val="2498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smtClean="0"/>
            <a:t>Should use Profitability Index or Incremental NPV</a:t>
          </a:r>
          <a:endParaRPr lang="en-GB" sz="2600" kern="1200" dirty="0"/>
        </a:p>
      </dsp:txBody>
      <dsp:txXfrm>
        <a:off x="2543705" y="2341985"/>
        <a:ext cx="3342214" cy="20053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34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73478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0355" name="Rectangle 3075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93873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46480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98474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368807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87175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112643" name="Rectangle 1027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94396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Multinational Capital Budgeting &amp; Capital Rationing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6629400" cy="803176"/>
          </a:xfrm>
        </p:spPr>
        <p:txBody>
          <a:bodyPr/>
          <a:lstStyle/>
          <a:p>
            <a:r>
              <a:rPr lang="en-US" altLang="en-US" sz="3200" dirty="0" smtClean="0"/>
              <a:t>Lecture’s 4.2 </a:t>
            </a:r>
            <a:r>
              <a:rPr lang="en-US" altLang="en-US" sz="3200" dirty="0"/>
              <a:t>Objectives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323528" y="1600200"/>
            <a:ext cx="8363272" cy="413305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compare the capital budgeting 	analysis of an MNC’s subsidiary with that of its parent;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demonstrate how multinational capital budgeting can be applied to determine whether an international project should be implemented;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explain how the risk of international projects can be assessed</a:t>
            </a:r>
            <a:r>
              <a:rPr lang="en-US" altLang="en-US" sz="2800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To explain Capital Rationing</a:t>
            </a:r>
            <a:endParaRPr lang="en-US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798607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2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3" name="Rectangle 5"/>
          <p:cNvSpPr>
            <a:spLocks noGrp="1" noChangeArrowheads="1"/>
          </p:cNvSpPr>
          <p:nvPr>
            <p:ph type="title"/>
          </p:nvPr>
        </p:nvSpPr>
        <p:spPr>
          <a:xfrm>
            <a:off x="615950" y="235315"/>
            <a:ext cx="6781800" cy="745413"/>
          </a:xfrm>
        </p:spPr>
        <p:txBody>
          <a:bodyPr/>
          <a:lstStyle/>
          <a:p>
            <a:r>
              <a:rPr lang="en-US" altLang="en-US" sz="3200" dirty="0"/>
              <a:t>Subsidiary versus Parent Perspective</a:t>
            </a:r>
          </a:p>
        </p:txBody>
      </p:sp>
      <p:sp>
        <p:nvSpPr>
          <p:cNvPr id="993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23528" y="1340768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Should the capital budgeting for a multi-national project be conducted from the viewpoint of  the subsidiary that will administer the project, or the parent that will provide most of the financing?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 results may vary with the perspective taken because the net after-tax cash inflows to the parent can differ substantially from those to the subsidiary.</a:t>
            </a:r>
          </a:p>
        </p:txBody>
      </p:sp>
    </p:spTree>
    <p:extLst>
      <p:ext uri="{BB962C8B-B14F-4D97-AF65-F5344CB8AC3E}">
        <p14:creationId xmlns:p14="http://schemas.microsoft.com/office/powerpoint/2010/main" val="3172497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93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5" name="Rectangle 1029"/>
          <p:cNvSpPr>
            <a:spLocks noGrp="1" noChangeArrowheads="1"/>
          </p:cNvSpPr>
          <p:nvPr>
            <p:ph type="title"/>
          </p:nvPr>
        </p:nvSpPr>
        <p:spPr>
          <a:xfrm>
            <a:off x="755576" y="188640"/>
            <a:ext cx="6781800" cy="648072"/>
          </a:xfrm>
          <a:noFill/>
          <a:ln/>
        </p:spPr>
        <p:txBody>
          <a:bodyPr/>
          <a:lstStyle/>
          <a:p>
            <a:r>
              <a:rPr lang="en-US" altLang="en-US" sz="3200" dirty="0"/>
              <a:t>Subsidiary versus Parent Perspective</a:t>
            </a:r>
          </a:p>
        </p:txBody>
      </p:sp>
      <p:sp>
        <p:nvSpPr>
          <p:cNvPr id="122886" name="Rectangle 1030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 difference in cash inflows is due to 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Tax differentials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dirty="0"/>
              <a:t>What is the tax rate on remitted funds?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Regulations that restrict remittances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Excessive remittances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dirty="0"/>
              <a:t>The parent may charge its subsidiary very high administrative fees.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Exchange rate movements</a:t>
            </a:r>
          </a:p>
        </p:txBody>
      </p:sp>
    </p:spTree>
    <p:extLst>
      <p:ext uri="{BB962C8B-B14F-4D97-AF65-F5344CB8AC3E}">
        <p14:creationId xmlns:p14="http://schemas.microsoft.com/office/powerpoint/2010/main" val="169044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8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8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28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228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228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228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228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6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067800" cy="60325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Remitting Subsidiary Earnings to the Parent</a:t>
            </a:r>
          </a:p>
        </p:txBody>
      </p:sp>
      <p:grpSp>
        <p:nvGrpSpPr>
          <p:cNvPr id="101448" name="Group 1096"/>
          <p:cNvGrpSpPr>
            <a:grpSpLocks/>
          </p:cNvGrpSpPr>
          <p:nvPr/>
        </p:nvGrpSpPr>
        <p:grpSpPr bwMode="auto">
          <a:xfrm>
            <a:off x="228600" y="1219200"/>
            <a:ext cx="8610600" cy="5354638"/>
            <a:chOff x="144" y="624"/>
            <a:chExt cx="5424" cy="3373"/>
          </a:xfrm>
        </p:grpSpPr>
        <p:sp>
          <p:nvSpPr>
            <p:cNvPr id="101439" name="Line 1087"/>
            <p:cNvSpPr>
              <a:spLocks noChangeShapeType="1"/>
            </p:cNvSpPr>
            <p:nvPr/>
          </p:nvSpPr>
          <p:spPr bwMode="auto">
            <a:xfrm>
              <a:off x="1968" y="912"/>
              <a:ext cx="0" cy="288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0" name="Line 1088"/>
            <p:cNvSpPr>
              <a:spLocks noChangeShapeType="1"/>
            </p:cNvSpPr>
            <p:nvPr/>
          </p:nvSpPr>
          <p:spPr bwMode="auto">
            <a:xfrm>
              <a:off x="1968" y="1488"/>
              <a:ext cx="0" cy="288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1" name="Line 1089"/>
            <p:cNvSpPr>
              <a:spLocks noChangeShapeType="1"/>
            </p:cNvSpPr>
            <p:nvPr/>
          </p:nvSpPr>
          <p:spPr bwMode="auto">
            <a:xfrm>
              <a:off x="1968" y="2064"/>
              <a:ext cx="0" cy="288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2" name="Line 1090"/>
            <p:cNvSpPr>
              <a:spLocks noChangeShapeType="1"/>
            </p:cNvSpPr>
            <p:nvPr/>
          </p:nvSpPr>
          <p:spPr bwMode="auto">
            <a:xfrm>
              <a:off x="1968" y="2592"/>
              <a:ext cx="0" cy="288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3" name="Line 1091"/>
            <p:cNvSpPr>
              <a:spLocks noChangeShapeType="1"/>
            </p:cNvSpPr>
            <p:nvPr/>
          </p:nvSpPr>
          <p:spPr bwMode="auto">
            <a:xfrm>
              <a:off x="1968" y="3360"/>
              <a:ext cx="0" cy="336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1380" name="Group 1028"/>
            <p:cNvGrpSpPr>
              <a:grpSpLocks/>
            </p:cNvGrpSpPr>
            <p:nvPr/>
          </p:nvGrpSpPr>
          <p:grpSpPr bwMode="auto">
            <a:xfrm>
              <a:off x="144" y="2352"/>
              <a:ext cx="3634" cy="312"/>
              <a:chOff x="77" y="2355"/>
              <a:chExt cx="3634" cy="312"/>
            </a:xfrm>
          </p:grpSpPr>
          <p:sp>
            <p:nvSpPr>
              <p:cNvPr id="101381" name="Rectangle 1029"/>
              <p:cNvSpPr>
                <a:spLocks noChangeArrowheads="1"/>
              </p:cNvSpPr>
              <p:nvPr/>
            </p:nvSpPr>
            <p:spPr bwMode="auto">
              <a:xfrm>
                <a:off x="77" y="2355"/>
                <a:ext cx="3598" cy="26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82" name="Rectangle 1030"/>
              <p:cNvSpPr>
                <a:spLocks noChangeArrowheads="1"/>
              </p:cNvSpPr>
              <p:nvPr/>
            </p:nvSpPr>
            <p:spPr bwMode="auto">
              <a:xfrm>
                <a:off x="113" y="2391"/>
                <a:ext cx="3598" cy="26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83" name="Rectangle 1031"/>
              <p:cNvSpPr>
                <a:spLocks noChangeArrowheads="1"/>
              </p:cNvSpPr>
              <p:nvPr/>
            </p:nvSpPr>
            <p:spPr bwMode="auto">
              <a:xfrm>
                <a:off x="125" y="2419"/>
                <a:ext cx="3570" cy="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2000" dirty="0"/>
                  <a:t>After-Tax Cash Flows Remitted by Subsidiary</a:t>
                </a:r>
              </a:p>
            </p:txBody>
          </p:sp>
        </p:grpSp>
        <p:grpSp>
          <p:nvGrpSpPr>
            <p:cNvPr id="101384" name="Group 1032"/>
            <p:cNvGrpSpPr>
              <a:grpSpLocks/>
            </p:cNvGrpSpPr>
            <p:nvPr/>
          </p:nvGrpSpPr>
          <p:grpSpPr bwMode="auto">
            <a:xfrm>
              <a:off x="144" y="624"/>
              <a:ext cx="3634" cy="312"/>
              <a:chOff x="78" y="627"/>
              <a:chExt cx="3634" cy="312"/>
            </a:xfrm>
          </p:grpSpPr>
          <p:sp>
            <p:nvSpPr>
              <p:cNvPr id="101385" name="Rectangle 1033"/>
              <p:cNvSpPr>
                <a:spLocks noChangeArrowheads="1"/>
              </p:cNvSpPr>
              <p:nvPr/>
            </p:nvSpPr>
            <p:spPr bwMode="auto">
              <a:xfrm>
                <a:off x="78" y="627"/>
                <a:ext cx="3598" cy="26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86" name="Rectangle 1034"/>
              <p:cNvSpPr>
                <a:spLocks noChangeArrowheads="1"/>
              </p:cNvSpPr>
              <p:nvPr/>
            </p:nvSpPr>
            <p:spPr bwMode="auto">
              <a:xfrm>
                <a:off x="114" y="663"/>
                <a:ext cx="3598" cy="26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87" name="Rectangle 1035"/>
              <p:cNvSpPr>
                <a:spLocks noChangeArrowheads="1"/>
              </p:cNvSpPr>
              <p:nvPr/>
            </p:nvSpPr>
            <p:spPr bwMode="auto">
              <a:xfrm>
                <a:off x="446" y="691"/>
                <a:ext cx="2931" cy="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2000"/>
                  <a:t>Cash Flows Generated by Subsidiary</a:t>
                </a:r>
              </a:p>
            </p:txBody>
          </p:sp>
        </p:grpSp>
        <p:grpSp>
          <p:nvGrpSpPr>
            <p:cNvPr id="101388" name="Group 1036"/>
            <p:cNvGrpSpPr>
              <a:grpSpLocks/>
            </p:cNvGrpSpPr>
            <p:nvPr/>
          </p:nvGrpSpPr>
          <p:grpSpPr bwMode="auto">
            <a:xfrm>
              <a:off x="144" y="1200"/>
              <a:ext cx="3634" cy="312"/>
              <a:chOff x="78" y="1203"/>
              <a:chExt cx="3634" cy="312"/>
            </a:xfrm>
          </p:grpSpPr>
          <p:sp>
            <p:nvSpPr>
              <p:cNvPr id="101389" name="Rectangle 1037"/>
              <p:cNvSpPr>
                <a:spLocks noChangeArrowheads="1"/>
              </p:cNvSpPr>
              <p:nvPr/>
            </p:nvSpPr>
            <p:spPr bwMode="auto">
              <a:xfrm>
                <a:off x="78" y="1203"/>
                <a:ext cx="3598" cy="26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0" name="Rectangle 1038"/>
              <p:cNvSpPr>
                <a:spLocks noChangeArrowheads="1"/>
              </p:cNvSpPr>
              <p:nvPr/>
            </p:nvSpPr>
            <p:spPr bwMode="auto">
              <a:xfrm>
                <a:off x="114" y="1239"/>
                <a:ext cx="3598" cy="26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1" name="Rectangle 1039"/>
              <p:cNvSpPr>
                <a:spLocks noChangeArrowheads="1"/>
              </p:cNvSpPr>
              <p:nvPr/>
            </p:nvSpPr>
            <p:spPr bwMode="auto">
              <a:xfrm>
                <a:off x="508" y="1267"/>
                <a:ext cx="2806" cy="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2000"/>
                  <a:t>After-Tax Cash Flows to Subsidiary</a:t>
                </a:r>
              </a:p>
            </p:txBody>
          </p:sp>
        </p:grpSp>
        <p:grpSp>
          <p:nvGrpSpPr>
            <p:cNvPr id="101392" name="Group 1040"/>
            <p:cNvGrpSpPr>
              <a:grpSpLocks/>
            </p:cNvGrpSpPr>
            <p:nvPr/>
          </p:nvGrpSpPr>
          <p:grpSpPr bwMode="auto">
            <a:xfrm>
              <a:off x="144" y="1776"/>
              <a:ext cx="3634" cy="312"/>
              <a:chOff x="78" y="1779"/>
              <a:chExt cx="3634" cy="312"/>
            </a:xfrm>
          </p:grpSpPr>
          <p:sp>
            <p:nvSpPr>
              <p:cNvPr id="101393" name="Rectangle 1041"/>
              <p:cNvSpPr>
                <a:spLocks noChangeArrowheads="1"/>
              </p:cNvSpPr>
              <p:nvPr/>
            </p:nvSpPr>
            <p:spPr bwMode="auto">
              <a:xfrm>
                <a:off x="78" y="1779"/>
                <a:ext cx="3598" cy="268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4" name="Rectangle 1042"/>
              <p:cNvSpPr>
                <a:spLocks noChangeArrowheads="1"/>
              </p:cNvSpPr>
              <p:nvPr/>
            </p:nvSpPr>
            <p:spPr bwMode="auto">
              <a:xfrm>
                <a:off x="114" y="1815"/>
                <a:ext cx="3598" cy="268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5" name="Rectangle 1043"/>
              <p:cNvSpPr>
                <a:spLocks noChangeArrowheads="1"/>
              </p:cNvSpPr>
              <p:nvPr/>
            </p:nvSpPr>
            <p:spPr bwMode="auto">
              <a:xfrm>
                <a:off x="499" y="1843"/>
                <a:ext cx="2824" cy="24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r>
                  <a:rPr lang="en-US" altLang="en-US" sz="2000"/>
                  <a:t>Cash Flows Remitted by Subsidiary</a:t>
                </a:r>
              </a:p>
            </p:txBody>
          </p:sp>
        </p:grpSp>
        <p:grpSp>
          <p:nvGrpSpPr>
            <p:cNvPr id="101435" name="Group 1083"/>
            <p:cNvGrpSpPr>
              <a:grpSpLocks/>
            </p:cNvGrpSpPr>
            <p:nvPr/>
          </p:nvGrpSpPr>
          <p:grpSpPr bwMode="auto">
            <a:xfrm>
              <a:off x="3936" y="2016"/>
              <a:ext cx="1632" cy="672"/>
              <a:chOff x="3888" y="2016"/>
              <a:chExt cx="1632" cy="672"/>
            </a:xfrm>
          </p:grpSpPr>
          <p:sp>
            <p:nvSpPr>
              <p:cNvPr id="101397" name="Rectangle 1045"/>
              <p:cNvSpPr>
                <a:spLocks noChangeArrowheads="1"/>
              </p:cNvSpPr>
              <p:nvPr/>
            </p:nvSpPr>
            <p:spPr bwMode="auto">
              <a:xfrm>
                <a:off x="3888" y="2016"/>
                <a:ext cx="1584" cy="624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8" name="Rectangle 1046"/>
              <p:cNvSpPr>
                <a:spLocks noChangeArrowheads="1"/>
              </p:cNvSpPr>
              <p:nvPr/>
            </p:nvSpPr>
            <p:spPr bwMode="auto">
              <a:xfrm>
                <a:off x="3936" y="2064"/>
                <a:ext cx="1584" cy="62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399" name="Rectangle 1047"/>
              <p:cNvSpPr>
                <a:spLocks noChangeArrowheads="1"/>
              </p:cNvSpPr>
              <p:nvPr/>
            </p:nvSpPr>
            <p:spPr bwMode="auto">
              <a:xfrm>
                <a:off x="3936" y="2092"/>
                <a:ext cx="1584" cy="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Withholding Tax Paid to Host Government</a:t>
                </a:r>
              </a:p>
            </p:txBody>
          </p:sp>
        </p:grpSp>
        <p:grpSp>
          <p:nvGrpSpPr>
            <p:cNvPr id="101436" name="Group 1084"/>
            <p:cNvGrpSpPr>
              <a:grpSpLocks/>
            </p:cNvGrpSpPr>
            <p:nvPr/>
          </p:nvGrpSpPr>
          <p:grpSpPr bwMode="auto">
            <a:xfrm>
              <a:off x="3936" y="1392"/>
              <a:ext cx="1632" cy="528"/>
              <a:chOff x="3888" y="1392"/>
              <a:chExt cx="1632" cy="528"/>
            </a:xfrm>
          </p:grpSpPr>
          <p:sp>
            <p:nvSpPr>
              <p:cNvPr id="101401" name="Rectangle 1049"/>
              <p:cNvSpPr>
                <a:spLocks noChangeArrowheads="1"/>
              </p:cNvSpPr>
              <p:nvPr/>
            </p:nvSpPr>
            <p:spPr bwMode="auto">
              <a:xfrm>
                <a:off x="3888" y="1392"/>
                <a:ext cx="1584" cy="480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02" name="Rectangle 1050"/>
              <p:cNvSpPr>
                <a:spLocks noChangeArrowheads="1"/>
              </p:cNvSpPr>
              <p:nvPr/>
            </p:nvSpPr>
            <p:spPr bwMode="auto">
              <a:xfrm>
                <a:off x="3936" y="1440"/>
                <a:ext cx="1584" cy="480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03" name="Rectangle 1051"/>
              <p:cNvSpPr>
                <a:spLocks noChangeArrowheads="1"/>
              </p:cNvSpPr>
              <p:nvPr/>
            </p:nvSpPr>
            <p:spPr bwMode="auto">
              <a:xfrm>
                <a:off x="3936" y="1482"/>
                <a:ext cx="1584" cy="4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Retained Earnings</a:t>
                </a:r>
              </a:p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by Subsidiary</a:t>
                </a:r>
              </a:p>
            </p:txBody>
          </p:sp>
        </p:grpSp>
        <p:grpSp>
          <p:nvGrpSpPr>
            <p:cNvPr id="101434" name="Group 1082"/>
            <p:cNvGrpSpPr>
              <a:grpSpLocks/>
            </p:cNvGrpSpPr>
            <p:nvPr/>
          </p:nvGrpSpPr>
          <p:grpSpPr bwMode="auto">
            <a:xfrm>
              <a:off x="3936" y="624"/>
              <a:ext cx="1632" cy="672"/>
              <a:chOff x="3888" y="816"/>
              <a:chExt cx="1632" cy="672"/>
            </a:xfrm>
          </p:grpSpPr>
          <p:sp>
            <p:nvSpPr>
              <p:cNvPr id="101405" name="Rectangle 1053"/>
              <p:cNvSpPr>
                <a:spLocks noChangeArrowheads="1"/>
              </p:cNvSpPr>
              <p:nvPr/>
            </p:nvSpPr>
            <p:spPr bwMode="auto">
              <a:xfrm>
                <a:off x="3888" y="816"/>
                <a:ext cx="1584" cy="624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06" name="Rectangle 1054"/>
              <p:cNvSpPr>
                <a:spLocks noChangeArrowheads="1"/>
              </p:cNvSpPr>
              <p:nvPr/>
            </p:nvSpPr>
            <p:spPr bwMode="auto">
              <a:xfrm>
                <a:off x="3936" y="864"/>
                <a:ext cx="1584" cy="624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07" name="Rectangle 1055"/>
              <p:cNvSpPr>
                <a:spLocks noChangeArrowheads="1"/>
              </p:cNvSpPr>
              <p:nvPr/>
            </p:nvSpPr>
            <p:spPr bwMode="auto">
              <a:xfrm>
                <a:off x="3936" y="876"/>
                <a:ext cx="1584" cy="5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Corporate Taxes Paid to Host Government</a:t>
                </a:r>
              </a:p>
            </p:txBody>
          </p:sp>
        </p:grpSp>
        <p:grpSp>
          <p:nvGrpSpPr>
            <p:cNvPr id="101438" name="Group 1086"/>
            <p:cNvGrpSpPr>
              <a:grpSpLocks/>
            </p:cNvGrpSpPr>
            <p:nvPr/>
          </p:nvGrpSpPr>
          <p:grpSpPr bwMode="auto">
            <a:xfrm>
              <a:off x="576" y="2880"/>
              <a:ext cx="2736" cy="480"/>
              <a:chOff x="576" y="3024"/>
              <a:chExt cx="2736" cy="480"/>
            </a:xfrm>
          </p:grpSpPr>
          <p:sp>
            <p:nvSpPr>
              <p:cNvPr id="101409" name="Oval 1057"/>
              <p:cNvSpPr>
                <a:spLocks noChangeArrowheads="1"/>
              </p:cNvSpPr>
              <p:nvPr/>
            </p:nvSpPr>
            <p:spPr bwMode="auto">
              <a:xfrm>
                <a:off x="576" y="3024"/>
                <a:ext cx="2429" cy="432"/>
              </a:xfrm>
              <a:prstGeom prst="ellipse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10" name="Oval 1058"/>
              <p:cNvSpPr>
                <a:spLocks noChangeArrowheads="1"/>
              </p:cNvSpPr>
              <p:nvPr/>
            </p:nvSpPr>
            <p:spPr bwMode="auto">
              <a:xfrm>
                <a:off x="624" y="3072"/>
                <a:ext cx="2688" cy="432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11" name="Rectangle 1059"/>
              <p:cNvSpPr>
                <a:spLocks noChangeArrowheads="1"/>
              </p:cNvSpPr>
              <p:nvPr/>
            </p:nvSpPr>
            <p:spPr bwMode="auto">
              <a:xfrm>
                <a:off x="1119" y="3100"/>
                <a:ext cx="1715" cy="4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Conversion of Funds</a:t>
                </a:r>
              </a:p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to Parent’s Currency</a:t>
                </a:r>
              </a:p>
            </p:txBody>
          </p:sp>
        </p:grpSp>
        <p:grpSp>
          <p:nvGrpSpPr>
            <p:cNvPr id="101444" name="Group 1092"/>
            <p:cNvGrpSpPr>
              <a:grpSpLocks/>
            </p:cNvGrpSpPr>
            <p:nvPr/>
          </p:nvGrpSpPr>
          <p:grpSpPr bwMode="auto">
            <a:xfrm>
              <a:off x="1392" y="3696"/>
              <a:ext cx="1108" cy="301"/>
              <a:chOff x="1392" y="3696"/>
              <a:chExt cx="1108" cy="301"/>
            </a:xfrm>
          </p:grpSpPr>
          <p:sp>
            <p:nvSpPr>
              <p:cNvPr id="101413" name="Rectangle 1061"/>
              <p:cNvSpPr>
                <a:spLocks noChangeArrowheads="1"/>
              </p:cNvSpPr>
              <p:nvPr/>
            </p:nvSpPr>
            <p:spPr bwMode="auto">
              <a:xfrm>
                <a:off x="1392" y="3696"/>
                <a:ext cx="1066" cy="265"/>
              </a:xfrm>
              <a:prstGeom prst="rect">
                <a:avLst/>
              </a:prstGeom>
              <a:solidFill>
                <a:srgbClr val="006B61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14" name="Rectangle 1062"/>
              <p:cNvSpPr>
                <a:spLocks noChangeArrowheads="1"/>
              </p:cNvSpPr>
              <p:nvPr/>
            </p:nvSpPr>
            <p:spPr bwMode="auto">
              <a:xfrm>
                <a:off x="1440" y="3744"/>
                <a:ext cx="1060" cy="253"/>
              </a:xfrm>
              <a:prstGeom prst="rect">
                <a:avLst/>
              </a:prstGeom>
              <a:solidFill>
                <a:srgbClr val="FFFFFF"/>
              </a:solidFill>
              <a:ln w="12700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01415" name="Rectangle 1063"/>
              <p:cNvSpPr>
                <a:spLocks noChangeArrowheads="1"/>
              </p:cNvSpPr>
              <p:nvPr/>
            </p:nvSpPr>
            <p:spPr bwMode="auto">
              <a:xfrm>
                <a:off x="1440" y="3762"/>
                <a:ext cx="1056" cy="2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Parent</a:t>
                </a:r>
              </a:p>
            </p:txBody>
          </p:sp>
        </p:grpSp>
        <p:sp>
          <p:nvSpPr>
            <p:cNvPr id="101416" name="Rectangle 1064"/>
            <p:cNvSpPr>
              <a:spLocks noChangeArrowheads="1"/>
            </p:cNvSpPr>
            <p:nvPr/>
          </p:nvSpPr>
          <p:spPr bwMode="auto">
            <a:xfrm>
              <a:off x="1968" y="3408"/>
              <a:ext cx="1740" cy="2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pPr algn="l"/>
              <a:r>
                <a:rPr lang="en-US" altLang="en-US" sz="2000"/>
                <a:t>Cash Flows to Parent</a:t>
              </a:r>
            </a:p>
          </p:txBody>
        </p:sp>
        <p:sp>
          <p:nvSpPr>
            <p:cNvPr id="101445" name="Line 1093"/>
            <p:cNvSpPr>
              <a:spLocks noChangeShapeType="1"/>
            </p:cNvSpPr>
            <p:nvPr/>
          </p:nvSpPr>
          <p:spPr bwMode="auto">
            <a:xfrm>
              <a:off x="1968" y="1056"/>
              <a:ext cx="1968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6" name="Line 1094"/>
            <p:cNvSpPr>
              <a:spLocks noChangeShapeType="1"/>
            </p:cNvSpPr>
            <p:nvPr/>
          </p:nvSpPr>
          <p:spPr bwMode="auto">
            <a:xfrm>
              <a:off x="1968" y="1632"/>
              <a:ext cx="1968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47" name="Line 1095"/>
            <p:cNvSpPr>
              <a:spLocks noChangeShapeType="1"/>
            </p:cNvSpPr>
            <p:nvPr/>
          </p:nvSpPr>
          <p:spPr bwMode="auto">
            <a:xfrm>
              <a:off x="1968" y="2208"/>
              <a:ext cx="1968" cy="0"/>
            </a:xfrm>
            <a:prstGeom prst="line">
              <a:avLst/>
            </a:prstGeom>
            <a:noFill/>
            <a:ln w="38100">
              <a:solidFill>
                <a:srgbClr val="006B6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3357019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1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556792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parent’s perspective is appropriate when evaluating a project, since any project that can create a positive net present value for the parent should enhance the firm’s value.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However, one exception to this rule may occur when the foreign subsidiary is not wholly owned by the parent.</a:t>
            </a:r>
          </a:p>
        </p:txBody>
      </p:sp>
      <p:sp>
        <p:nvSpPr>
          <p:cNvPr id="123909" name="Rectangle 5"/>
          <p:cNvSpPr>
            <a:spLocks noGrp="1" noChangeArrowheads="1"/>
          </p:cNvSpPr>
          <p:nvPr>
            <p:ph type="title"/>
          </p:nvPr>
        </p:nvSpPr>
        <p:spPr>
          <a:xfrm>
            <a:off x="899592" y="260648"/>
            <a:ext cx="67818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Subsidiary versus Parent Perspective</a:t>
            </a:r>
          </a:p>
        </p:txBody>
      </p:sp>
    </p:spTree>
    <p:extLst>
      <p:ext uri="{BB962C8B-B14F-4D97-AF65-F5344CB8AC3E}">
        <p14:creationId xmlns:p14="http://schemas.microsoft.com/office/powerpoint/2010/main" val="4121795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8" name="Rectangle 4"/>
          <p:cNvSpPr>
            <a:spLocks noGrp="1" noChangeArrowheads="1"/>
          </p:cNvSpPr>
          <p:nvPr>
            <p:ph type="title"/>
          </p:nvPr>
        </p:nvSpPr>
        <p:spPr>
          <a:xfrm>
            <a:off x="900708" y="260648"/>
            <a:ext cx="7342584" cy="64807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Input for </a:t>
            </a:r>
            <a:r>
              <a:rPr lang="en-US" altLang="en-US" sz="3200" dirty="0" smtClean="0"/>
              <a:t>Multinational Capital </a:t>
            </a:r>
            <a:r>
              <a:rPr lang="en-US" altLang="en-US" sz="3200" dirty="0"/>
              <a:t>Budgeting</a:t>
            </a:r>
          </a:p>
        </p:txBody>
      </p:sp>
      <p:sp>
        <p:nvSpPr>
          <p:cNvPr id="1034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11560" y="1063824"/>
            <a:ext cx="8229600" cy="4381400"/>
          </a:xfrm>
        </p:spPr>
        <p:txBody>
          <a:bodyPr/>
          <a:lstStyle/>
          <a:p>
            <a:pPr marL="742950" indent="-742950"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The following forecasts are usually required</a:t>
            </a:r>
            <a:r>
              <a:rPr lang="en-US" altLang="en-US" sz="2800" dirty="0" smtClean="0"/>
              <a:t>:</a:t>
            </a:r>
          </a:p>
          <a:p>
            <a:pPr marL="742950" indent="-742950">
              <a:buFontTx/>
              <a:buNone/>
              <a:tabLst>
                <a:tab pos="571500" algn="r"/>
              </a:tabLst>
            </a:pPr>
            <a:endParaRPr lang="en-US" altLang="en-US" sz="2800" dirty="0"/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</a:t>
            </a:r>
            <a:r>
              <a:rPr lang="en-US" altLang="en-US" sz="2800" dirty="0" smtClean="0"/>
              <a:t>1</a:t>
            </a:r>
            <a:r>
              <a:rPr lang="en-US" altLang="en-US" sz="2800" dirty="0"/>
              <a:t>.	Initial investment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2.	Consumer demand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3.	Product price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4.	Variable cost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5.	Fixed cost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6.	Project lifetime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7.	Salvage (liquidation) value</a:t>
            </a:r>
          </a:p>
        </p:txBody>
      </p:sp>
    </p:spTree>
    <p:extLst>
      <p:ext uri="{BB962C8B-B14F-4D97-AF65-F5344CB8AC3E}">
        <p14:creationId xmlns:p14="http://schemas.microsoft.com/office/powerpoint/2010/main" val="3175296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3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34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34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34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34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34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34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7" name="Rectangle 9"/>
          <p:cNvSpPr>
            <a:spLocks noChangeArrowheads="1"/>
          </p:cNvSpPr>
          <p:nvPr/>
        </p:nvSpPr>
        <p:spPr bwMode="auto">
          <a:xfrm>
            <a:off x="685800" y="1981200"/>
            <a:ext cx="7772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742950" indent="-74295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571500" algn="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2001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571500" algn="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430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571500" algn="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88595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22885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860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432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004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576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dirty="0">
                <a:latin typeface="+mj-lt"/>
              </a:rPr>
              <a:t>The following forecasts are usually required:</a:t>
            </a:r>
          </a:p>
        </p:txBody>
      </p:sp>
      <p:sp>
        <p:nvSpPr>
          <p:cNvPr id="124932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02624" cy="11430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Input for </a:t>
            </a:r>
            <a:r>
              <a:rPr lang="en-US" altLang="en-US" sz="3200" dirty="0" smtClean="0"/>
              <a:t>Multinational Capital </a:t>
            </a:r>
            <a:r>
              <a:rPr lang="en-US" altLang="en-US" sz="3200" dirty="0"/>
              <a:t>Budgeting</a:t>
            </a:r>
          </a:p>
        </p:txBody>
      </p:sp>
      <p:sp>
        <p:nvSpPr>
          <p:cNvPr id="124936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85800" y="3048000"/>
            <a:ext cx="7772400" cy="3048000"/>
          </a:xfrm>
          <a:noFill/>
          <a:ln/>
        </p:spPr>
        <p:txBody>
          <a:bodyPr/>
          <a:lstStyle/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dirty="0"/>
              <a:t>	</a:t>
            </a:r>
            <a:r>
              <a:rPr lang="en-US" altLang="en-US" sz="2400" dirty="0"/>
              <a:t>9.</a:t>
            </a:r>
            <a:r>
              <a:rPr lang="en-US" altLang="en-US" dirty="0"/>
              <a:t>	</a:t>
            </a:r>
            <a:r>
              <a:rPr lang="en-US" altLang="en-US" sz="2800" dirty="0"/>
              <a:t>Tax laws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10.	Exchange rates</a:t>
            </a:r>
          </a:p>
          <a:p>
            <a:pPr marL="742950" indent="-742950">
              <a:spcBef>
                <a:spcPct val="10000"/>
              </a:spcBef>
              <a:buFontTx/>
              <a:buNone/>
              <a:tabLst>
                <a:tab pos="571500" algn="r"/>
              </a:tabLst>
            </a:pPr>
            <a:r>
              <a:rPr lang="en-US" altLang="en-US" sz="2800" dirty="0"/>
              <a:t>	11.	Required rate of return</a:t>
            </a:r>
          </a:p>
        </p:txBody>
      </p:sp>
      <p:sp>
        <p:nvSpPr>
          <p:cNvPr id="124938" name="Rectangle 10"/>
          <p:cNvSpPr>
            <a:spLocks noChangeArrowheads="1"/>
          </p:cNvSpPr>
          <p:nvPr/>
        </p:nvSpPr>
        <p:spPr bwMode="auto">
          <a:xfrm>
            <a:off x="685800" y="2514600"/>
            <a:ext cx="7772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marL="742950" indent="-742950"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571500" algn="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1200150" indent="-28575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571500" algn="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4305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571500" algn="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88595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22885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860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1432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6004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5765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571500" algn="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10000"/>
              </a:spcBef>
              <a:buFontTx/>
              <a:buNone/>
            </a:pPr>
            <a:r>
              <a:rPr lang="en-US" altLang="en-US" dirty="0"/>
              <a:t>	</a:t>
            </a:r>
            <a:r>
              <a:rPr lang="en-US" altLang="en-US" sz="2400" dirty="0">
                <a:latin typeface="+mj-lt"/>
              </a:rPr>
              <a:t>8.	Fund-transfer restrictions</a:t>
            </a:r>
          </a:p>
        </p:txBody>
      </p:sp>
    </p:spTree>
    <p:extLst>
      <p:ext uri="{BB962C8B-B14F-4D97-AF65-F5344CB8AC3E}">
        <p14:creationId xmlns:p14="http://schemas.microsoft.com/office/powerpoint/2010/main" val="152708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4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49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49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49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6" grpId="0" build="p" autoUpdateAnimBg="0"/>
      <p:bldP spid="124938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9" name="Rectangle 2055"/>
          <p:cNvSpPr>
            <a:spLocks noGrp="1" noChangeArrowheads="1"/>
          </p:cNvSpPr>
          <p:nvPr>
            <p:ph type="title"/>
          </p:nvPr>
        </p:nvSpPr>
        <p:spPr>
          <a:xfrm>
            <a:off x="571500" y="260648"/>
            <a:ext cx="8001000" cy="73116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 smtClean="0"/>
              <a:t>Multinational Capital </a:t>
            </a:r>
            <a:r>
              <a:rPr lang="en-US" altLang="en-US" sz="3200" dirty="0"/>
              <a:t>Budgeting</a:t>
            </a:r>
          </a:p>
        </p:txBody>
      </p:sp>
      <p:sp>
        <p:nvSpPr>
          <p:cNvPr id="125960" name="Rectangle 2056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Capital budgeting is necessary for all long-term projects that deserve consideration.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One common method of performing the analysis is to estimate the cash flows and salvage value to be received by the parent, and compute the </a:t>
            </a:r>
            <a:r>
              <a:rPr lang="en-US" altLang="en-US" i="1" dirty="0">
                <a:solidFill>
                  <a:srgbClr val="CC0000"/>
                </a:solidFill>
              </a:rPr>
              <a:t>net present value (NPV)</a:t>
            </a:r>
            <a:r>
              <a:rPr lang="en-US" altLang="en-US" dirty="0"/>
              <a:t>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255452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59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59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60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to Consider in Multinational Capital Budgeting</a:t>
            </a:r>
          </a:p>
        </p:txBody>
      </p:sp>
      <p:sp>
        <p:nvSpPr>
          <p:cNvPr id="1075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SzPct val="90000"/>
              <a:buFont typeface="Wingdings" panose="05000000000000000000" pitchFamily="2" charset="2"/>
              <a:buChar char=""/>
            </a:pPr>
            <a:r>
              <a:rPr lang="en-US" altLang="en-US" i="1" dirty="0"/>
              <a:t>Exchange rate fluctuations</a:t>
            </a:r>
            <a:r>
              <a:rPr lang="en-US" altLang="en-US" dirty="0"/>
              <a:t>. Different scenarios should be considered together with their probability of occurrence.</a:t>
            </a:r>
          </a:p>
          <a:p>
            <a:pPr>
              <a:buSzPct val="90000"/>
              <a:buFont typeface="Wingdings" panose="05000000000000000000" pitchFamily="2" charset="2"/>
              <a:buChar char=""/>
            </a:pPr>
            <a:r>
              <a:rPr lang="en-US" altLang="en-US" i="1" dirty="0"/>
              <a:t>Inflation</a:t>
            </a:r>
            <a:r>
              <a:rPr lang="en-US" altLang="en-US" dirty="0"/>
              <a:t>. Although price/cost forecasting implicitly considers inflation, inflation can be quite volatile from year to year for some countries.</a:t>
            </a:r>
          </a:p>
        </p:txBody>
      </p:sp>
    </p:spTree>
    <p:extLst>
      <p:ext uri="{BB962C8B-B14F-4D97-AF65-F5344CB8AC3E}">
        <p14:creationId xmlns:p14="http://schemas.microsoft.com/office/powerpoint/2010/main" val="9528291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7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75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5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2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to Consider in Multinational Capital Budgeting</a:t>
            </a:r>
          </a:p>
        </p:txBody>
      </p:sp>
      <p:sp>
        <p:nvSpPr>
          <p:cNvPr id="130053" name="Rectangle 5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SzPct val="90000"/>
              <a:buFont typeface="Wingdings" panose="05000000000000000000" pitchFamily="2" charset="2"/>
              <a:buChar char=""/>
            </a:pPr>
            <a:r>
              <a:rPr lang="en-US" altLang="en-US" sz="2800" i="1" dirty="0"/>
              <a:t>Financing arrangement</a:t>
            </a:r>
            <a:r>
              <a:rPr lang="en-US" altLang="en-US" sz="2800" dirty="0"/>
              <a:t>. Financing costs are usually captured by the discount rate. However, many foreign projects are partially financed by foreign subsidiaries. </a:t>
            </a:r>
          </a:p>
          <a:p>
            <a:pPr>
              <a:buSzPct val="90000"/>
              <a:buFont typeface="Wingdings" panose="05000000000000000000" pitchFamily="2" charset="2"/>
              <a:buChar char=""/>
            </a:pPr>
            <a:r>
              <a:rPr lang="en-US" altLang="en-US" sz="2800" i="1" dirty="0"/>
              <a:t>Blocked funds</a:t>
            </a:r>
            <a:r>
              <a:rPr lang="en-US" altLang="en-US" sz="2800" dirty="0"/>
              <a:t>. Some countries may require that the earnings be reinvested locally for a certain period of time before they can be remitted to the parent.</a:t>
            </a:r>
          </a:p>
        </p:txBody>
      </p:sp>
    </p:spTree>
    <p:extLst>
      <p:ext uri="{BB962C8B-B14F-4D97-AF65-F5344CB8AC3E}">
        <p14:creationId xmlns:p14="http://schemas.microsoft.com/office/powerpoint/2010/main" val="3108398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0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0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2" name="Rectangle 102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Factors to Consider in Multinational Capital Budgeting</a:t>
            </a:r>
          </a:p>
        </p:txBody>
      </p:sp>
      <p:sp>
        <p:nvSpPr>
          <p:cNvPr id="109573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457200" y="1448441"/>
            <a:ext cx="8229600" cy="4176464"/>
          </a:xfrm>
        </p:spPr>
        <p:txBody>
          <a:bodyPr/>
          <a:lstStyle/>
          <a:p>
            <a:pPr>
              <a:buSzPct val="90000"/>
              <a:buFont typeface="Wingdings" panose="05000000000000000000" pitchFamily="2" charset="2"/>
              <a:buChar char=""/>
            </a:pPr>
            <a:r>
              <a:rPr lang="en-US" altLang="en-US" sz="2800" i="1" dirty="0"/>
              <a:t>Uncertain salvage value</a:t>
            </a:r>
            <a:r>
              <a:rPr lang="en-US" altLang="en-US" sz="2800" dirty="0"/>
              <a:t>. The salvage value typically has a significant impact on the project’s NPV, and the MNC may want to compute the break-even salvage value.</a:t>
            </a:r>
          </a:p>
          <a:p>
            <a:pPr>
              <a:buSzPct val="90000"/>
              <a:buFont typeface="Wingdings" panose="05000000000000000000" pitchFamily="2" charset="2"/>
              <a:buChar char=""/>
            </a:pPr>
            <a:r>
              <a:rPr lang="en-US" altLang="en-US" sz="2800" i="1" dirty="0"/>
              <a:t>Impact of project on prevailing cash flows</a:t>
            </a:r>
            <a:r>
              <a:rPr lang="en-US" altLang="en-US" sz="2800" dirty="0"/>
              <a:t>. The new investment may compete with the existing business for the same customers.</a:t>
            </a:r>
          </a:p>
          <a:p>
            <a:pPr>
              <a:buSzPct val="90000"/>
              <a:buFont typeface="Wingdings" panose="05000000000000000000" pitchFamily="2" charset="2"/>
              <a:buChar char=""/>
            </a:pPr>
            <a:r>
              <a:rPr lang="en-US" altLang="en-US" sz="2800" i="1" dirty="0"/>
              <a:t>Host government incentives</a:t>
            </a:r>
            <a:r>
              <a:rPr lang="en-US" altLang="en-US" sz="2800" dirty="0"/>
              <a:t>. These should also be considered in the analysis.</a:t>
            </a:r>
          </a:p>
        </p:txBody>
      </p:sp>
    </p:spTree>
    <p:extLst>
      <p:ext uri="{BB962C8B-B14F-4D97-AF65-F5344CB8AC3E}">
        <p14:creationId xmlns:p14="http://schemas.microsoft.com/office/powerpoint/2010/main" val="337141966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9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95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95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21" name="Rectangle 5"/>
          <p:cNvSpPr>
            <a:spLocks noGrp="1" noChangeArrowheads="1"/>
          </p:cNvSpPr>
          <p:nvPr>
            <p:ph type="title"/>
          </p:nvPr>
        </p:nvSpPr>
        <p:spPr>
          <a:xfrm>
            <a:off x="827584" y="116632"/>
            <a:ext cx="7239000" cy="72008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Adjusting Project </a:t>
            </a:r>
            <a:r>
              <a:rPr lang="en-US" altLang="en-US" sz="3200" dirty="0" smtClean="0"/>
              <a:t>Assessment for </a:t>
            </a:r>
            <a:r>
              <a:rPr lang="en-US" altLang="en-US" sz="3200" dirty="0"/>
              <a:t>Risk</a:t>
            </a:r>
          </a:p>
        </p:txBody>
      </p:sp>
      <p:sp>
        <p:nvSpPr>
          <p:cNvPr id="11162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482453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If an MNC is unsure of the cash flows of a proposed project, it needs to adjust its assessment for this risk.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One method is to use a </a:t>
            </a:r>
            <a:r>
              <a:rPr lang="en-US" altLang="en-US" sz="2800" i="1" dirty="0">
                <a:solidFill>
                  <a:srgbClr val="CC0000"/>
                </a:solidFill>
              </a:rPr>
              <a:t>risk-adjusted discount rate</a:t>
            </a:r>
            <a:r>
              <a:rPr lang="en-US" altLang="en-US" sz="2800" dirty="0"/>
              <a:t>. The greater the uncertainty, the larger the discount rate that is applied.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Many computer software packages are also available to perform </a:t>
            </a:r>
            <a:r>
              <a:rPr lang="en-US" altLang="en-US" sz="2800" i="1" dirty="0">
                <a:solidFill>
                  <a:srgbClr val="CC0000"/>
                </a:solidFill>
              </a:rPr>
              <a:t>sensitivity analysis</a:t>
            </a:r>
            <a:r>
              <a:rPr lang="en-US" altLang="en-US" sz="2800" dirty="0"/>
              <a:t> and </a:t>
            </a:r>
            <a:r>
              <a:rPr lang="en-US" altLang="en-US" sz="2800" i="1" dirty="0">
                <a:solidFill>
                  <a:srgbClr val="CC0000"/>
                </a:solidFill>
              </a:rPr>
              <a:t>simulation</a:t>
            </a:r>
            <a:r>
              <a:rPr lang="en-US" altLang="en-US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4161022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16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16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2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9193"/>
            <a:ext cx="8229600" cy="461046"/>
          </a:xfrm>
        </p:spPr>
        <p:txBody>
          <a:bodyPr/>
          <a:lstStyle/>
          <a:p>
            <a:r>
              <a:rPr lang="en-GB" sz="3200" dirty="0" smtClean="0"/>
              <a:t>Capital Rationing</a:t>
            </a:r>
            <a:endParaRPr lang="en-GB" sz="32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0825" y="692696"/>
            <a:ext cx="8569647" cy="5040560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solidFill>
                  <a:prstClr val="black"/>
                </a:solidFill>
                <a:ea typeface="+mj-ea"/>
                <a:cs typeface="+mj-cs"/>
              </a:rPr>
              <a:t>Capital rationing occurs when a firm has insufficient funds to invest in all projects with positive NPV</a:t>
            </a: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FF0000"/>
                </a:solidFill>
                <a:ea typeface="+mj-ea"/>
                <a:cs typeface="+mj-cs"/>
              </a:rPr>
              <a:t>Types </a:t>
            </a:r>
            <a:r>
              <a:rPr lang="en-GB" sz="2000" dirty="0">
                <a:solidFill>
                  <a:srgbClr val="FF0000"/>
                </a:solidFill>
                <a:ea typeface="+mj-ea"/>
                <a:cs typeface="+mj-cs"/>
              </a:rPr>
              <a:t>of Capital Rationing</a:t>
            </a:r>
            <a:r>
              <a:rPr lang="en-GB" sz="2000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2000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(1) </a:t>
            </a:r>
            <a:r>
              <a:rPr lang="en-GB" sz="2000" dirty="0" smtClean="0">
                <a:ea typeface="+mj-ea"/>
                <a:cs typeface="+mj-cs"/>
              </a:rPr>
              <a:t>Hard </a:t>
            </a:r>
            <a:r>
              <a:rPr lang="en-GB" sz="2000" dirty="0">
                <a:ea typeface="+mj-ea"/>
                <a:cs typeface="+mj-cs"/>
              </a:rPr>
              <a:t>Capital Rationing </a:t>
            </a:r>
            <a:r>
              <a:rPr lang="en-GB" sz="2000" dirty="0">
                <a:solidFill>
                  <a:prstClr val="black"/>
                </a:solidFill>
                <a:ea typeface="+mj-ea"/>
                <a:cs typeface="+mj-cs"/>
              </a:rPr>
              <a:t>– </a:t>
            </a: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this </a:t>
            </a:r>
            <a:r>
              <a:rPr lang="en-GB" sz="2000" dirty="0">
                <a:solidFill>
                  <a:prstClr val="black"/>
                </a:solidFill>
                <a:ea typeface="+mj-ea"/>
                <a:cs typeface="+mj-cs"/>
              </a:rPr>
              <a:t>occurs when the company faces problems in raising funds in the external equity markets. This can lead to the shortage of capital to finance the new projects in the </a:t>
            </a: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company.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FF0000"/>
                </a:solidFill>
                <a:ea typeface="+mj-ea"/>
                <a:cs typeface="+mj-cs"/>
              </a:rPr>
              <a:t>Reasons </a:t>
            </a:r>
            <a:endParaRPr lang="en-GB" sz="20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Start-up firms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Poor management / track record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Lender’s restrictions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Industry specific factors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Capital markets may be depressed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Issue costs may make a small issue of finance expensive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  <a:t>Investors may consider the firm to be too risky to invest in</a:t>
            </a:r>
            <a:br>
              <a:rPr lang="en-GB" sz="2000" dirty="0" smtClean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sz="1200" dirty="0" smtClean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1200" dirty="0" smtClean="0">
                <a:solidFill>
                  <a:prstClr val="black"/>
                </a:solidFill>
                <a:ea typeface="+mj-ea"/>
                <a:cs typeface="+mj-cs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3939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403"/>
            <a:ext cx="8229600" cy="634082"/>
          </a:xfrm>
        </p:spPr>
        <p:txBody>
          <a:bodyPr/>
          <a:lstStyle/>
          <a:p>
            <a:r>
              <a:rPr lang="en-GB" sz="3200" dirty="0" smtClean="0"/>
              <a:t>Soft Capital Rationing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704212"/>
            <a:ext cx="8579296" cy="4957036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>
                <a:ea typeface="+mj-ea"/>
                <a:cs typeface="+mj-cs"/>
              </a:rPr>
              <a:t>(2) Soft </a:t>
            </a:r>
            <a:r>
              <a:rPr lang="en-GB" sz="2400" dirty="0">
                <a:ea typeface="+mj-ea"/>
                <a:cs typeface="+mj-cs"/>
              </a:rPr>
              <a:t>Capital Rationing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– This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arises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as a result of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internal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policies of  firms.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firm may voluntarily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has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certain restrictions that limit the amount of funds available for investments in projects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rgbClr val="FF0000"/>
                </a:solidFill>
                <a:ea typeface="+mj-ea"/>
                <a:cs typeface="+mj-cs"/>
              </a:rPr>
              <a:t>Reasons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Promoter’s decision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An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increase in opportunity cost of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capital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Future scenarios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Managers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want to avoid dilution of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control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Managers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want to avoid dilution of 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EPS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Managers </a:t>
            </a:r>
            <a: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  <a:t>wish to avoid fixed interest payments on loans</a:t>
            </a:r>
            <a:br>
              <a:rPr lang="en-GB" sz="2400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05/03/2022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76011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Profitability Index:</a:t>
            </a:r>
            <a:br>
              <a:rPr lang="en-GB" dirty="0" smtClean="0"/>
            </a:br>
            <a:r>
              <a:rPr lang="en-GB" dirty="0" smtClean="0"/>
              <a:t>Capital Rationing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2833447"/>
              </p:ext>
            </p:extLst>
          </p:nvPr>
        </p:nvGraphicFramePr>
        <p:xfrm>
          <a:off x="355600" y="1665288"/>
          <a:ext cx="8429625" cy="4349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338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5513" y="115888"/>
            <a:ext cx="6948487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The Practice of Capital Budgeting</a:t>
            </a:r>
            <a:endParaRPr lang="en-GB" dirty="0"/>
          </a:p>
        </p:txBody>
      </p:sp>
      <p:pic>
        <p:nvPicPr>
          <p:cNvPr id="4301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3" y="1989138"/>
            <a:ext cx="8678862" cy="377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780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2287</TotalTime>
  <Words>699</Words>
  <Application>Microsoft Office PowerPoint</Application>
  <PresentationFormat>On-screen Show (4:3)</PresentationFormat>
  <Paragraphs>100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Myriad Pro</vt:lpstr>
      <vt:lpstr>Verdana</vt:lpstr>
      <vt:lpstr>Wingdings</vt:lpstr>
      <vt:lpstr>20140311PresentationUWTSDTemplate</vt:lpstr>
      <vt:lpstr>LCBB6002</vt:lpstr>
      <vt:lpstr>Lecture’s 4.2 Objectives</vt:lpstr>
      <vt:lpstr>Subsidiary versus Parent Perspective</vt:lpstr>
      <vt:lpstr>Subsidiary versus Parent Perspective</vt:lpstr>
      <vt:lpstr>Remitting Subsidiary Earnings to the Parent</vt:lpstr>
      <vt:lpstr>Subsidiary versus Parent Perspective</vt:lpstr>
      <vt:lpstr>Input for Multinational Capital Budgeting</vt:lpstr>
      <vt:lpstr>Input for Multinational Capital Budgeting</vt:lpstr>
      <vt:lpstr>Multinational Capital Budgeting</vt:lpstr>
      <vt:lpstr>Factors to Consider in Multinational Capital Budgeting</vt:lpstr>
      <vt:lpstr>Factors to Consider in Multinational Capital Budgeting</vt:lpstr>
      <vt:lpstr>Factors to Consider in Multinational Capital Budgeting</vt:lpstr>
      <vt:lpstr>Adjusting Project Assessment for Risk</vt:lpstr>
      <vt:lpstr>Capital Rationing</vt:lpstr>
      <vt:lpstr>Soft Capital Rationing</vt:lpstr>
      <vt:lpstr>Profitability Index: Capital Rationing</vt:lpstr>
      <vt:lpstr>The Practice of Capital Budgeting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146</cp:revision>
  <cp:lastPrinted>2018-07-09T15:27:01Z</cp:lastPrinted>
  <dcterms:created xsi:type="dcterms:W3CDTF">2002-10-07T19:43:58Z</dcterms:created>
  <dcterms:modified xsi:type="dcterms:W3CDTF">2022-03-05T15:44:06Z</dcterms:modified>
</cp:coreProperties>
</file>