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2" r:id="rId19"/>
    <p:sldId id="286" r:id="rId20"/>
    <p:sldId id="274" r:id="rId21"/>
    <p:sldId id="276" r:id="rId22"/>
    <p:sldId id="275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10/20/2022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4121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06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096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369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10/20/2022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9189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10/20/2022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483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10/20/2022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5971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736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708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526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7285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905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7" Type="http://schemas.openxmlformats.org/officeDocument/2006/relationships/image" Target="../media/image47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0103171-0BA0-4AF0-AF05-04AFA1A4A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3">
            <a:extLst>
              <a:ext uri="{FF2B5EF4-FFF2-40B4-BE49-F238E27FC236}">
                <a16:creationId xmlns:a16="http://schemas.microsoft.com/office/drawing/2014/main" id="{BEB1CFCC-8FA2-4BAA-9008-E447E8C072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232" r="9413" b="-1"/>
          <a:stretch/>
        </p:blipFill>
        <p:spPr>
          <a:xfrm>
            <a:off x="20" y="10"/>
            <a:ext cx="4762480" cy="6857989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E128B901-D4EA-4C4D-A150-23D2A6DEC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09459" y="1"/>
            <a:ext cx="7482541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A760B08A-B322-4C79-AB6D-7E4246352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685800"/>
            <a:ext cx="6099101" cy="5486400"/>
          </a:xfrm>
          <a:prstGeom prst="rect">
            <a:avLst/>
          </a:prstGeom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783748-CCD5-4E4F-A2D4-9F754FC825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1371599"/>
            <a:ext cx="4762500" cy="2360429"/>
          </a:xfrm>
        </p:spPr>
        <p:txBody>
          <a:bodyPr>
            <a:normAutofit/>
          </a:bodyPr>
          <a:lstStyle/>
          <a:p>
            <a:r>
              <a:rPr lang="en-US"/>
              <a:t>Creativity and Value Creation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0B65D0-4FEE-44C1-AD39-B4120D86AB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4114800"/>
            <a:ext cx="4762500" cy="1371601"/>
          </a:xfrm>
        </p:spPr>
        <p:txBody>
          <a:bodyPr>
            <a:normAutofit/>
          </a:bodyPr>
          <a:lstStyle/>
          <a:p>
            <a:r>
              <a:rPr lang="en-US" dirty="0"/>
              <a:t>Unit 3 Review</a:t>
            </a:r>
          </a:p>
          <a:p>
            <a:r>
              <a:rPr lang="en-US" dirty="0"/>
              <a:t>Mobilizing Support</a:t>
            </a:r>
          </a:p>
        </p:txBody>
      </p:sp>
    </p:spTree>
    <p:extLst>
      <p:ext uri="{BB962C8B-B14F-4D97-AF65-F5344CB8AC3E}">
        <p14:creationId xmlns:p14="http://schemas.microsoft.com/office/powerpoint/2010/main" val="26271342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96FAE-62E8-4FCE-851E-17728842E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Collaboration </a:t>
            </a:r>
            <a:r>
              <a:rPr lang="en-US" b="1"/>
              <a:t>not</a:t>
            </a:r>
            <a:r>
              <a:rPr lang="en-US" dirty="0"/>
              <a:t> competition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9FFB0-C6AE-49B3-8545-954057DBA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6257"/>
            <a:ext cx="9486901" cy="3540642"/>
          </a:xfrm>
        </p:spPr>
        <p:txBody>
          <a:bodyPr>
            <a:normAutofit/>
          </a:bodyPr>
          <a:lstStyle/>
          <a:p>
            <a:r>
              <a:rPr lang="en-US" dirty="0"/>
              <a:t>Collaboration – Working with someone to produce something.</a:t>
            </a:r>
          </a:p>
          <a:p>
            <a:endParaRPr lang="en-US" dirty="0"/>
          </a:p>
          <a:p>
            <a:r>
              <a:rPr lang="en-US" dirty="0"/>
              <a:t>Competition – Trying to win something that someone else is trying to win.</a:t>
            </a:r>
          </a:p>
          <a:p>
            <a:endParaRPr lang="en-US" dirty="0"/>
          </a:p>
          <a:p>
            <a:r>
              <a:rPr lang="en-US" dirty="0"/>
              <a:t>Coopetition – The act of cooperation between competing organizations or people </a:t>
            </a:r>
            <a:r>
              <a:rPr lang="en-US" sz="1200" dirty="0"/>
              <a:t>(Compete on Service).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3466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DA678705-CF8E-4B51-B199-74BB431C7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5E17E22-15C6-47B6-B957-58A8838B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3076F68F-43D8-4293-8C34-5085FD90B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2163" y="685800"/>
            <a:ext cx="10830681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What Is Coopetition, and Why Does It Belong in the Classroom?">
            <a:extLst>
              <a:ext uri="{FF2B5EF4-FFF2-40B4-BE49-F238E27FC236}">
                <a16:creationId xmlns:a16="http://schemas.microsoft.com/office/drawing/2014/main" id="{BD17E1F2-7539-42FC-A837-DD675097CE3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3420" y="822842"/>
            <a:ext cx="7126515" cy="5212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C5F1A45-26B7-4E86-85EA-AE71184EAD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1260" y="2778666"/>
            <a:ext cx="2990258" cy="1495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6249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4" name="Rectangle 74">
            <a:extLst>
              <a:ext uri="{FF2B5EF4-FFF2-40B4-BE49-F238E27FC236}">
                <a16:creationId xmlns:a16="http://schemas.microsoft.com/office/drawing/2014/main" id="{C4D50C41-5487-4C6D-B233-2DC613D05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5" name="Rectangle 76">
            <a:extLst>
              <a:ext uri="{FF2B5EF4-FFF2-40B4-BE49-F238E27FC236}">
                <a16:creationId xmlns:a16="http://schemas.microsoft.com/office/drawing/2014/main" id="{C2794E3E-966D-43D0-B426-D33988B92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40767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16BA6-9210-4724-AB5A-396E7F0E9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28" y="685800"/>
            <a:ext cx="2692372" cy="5486400"/>
          </a:xfrm>
        </p:spPr>
        <p:txBody>
          <a:bodyPr anchor="ctr">
            <a:normAutofit/>
          </a:bodyPr>
          <a:lstStyle/>
          <a:p>
            <a:pPr algn="ctr"/>
            <a:r>
              <a:rPr lang="en-US"/>
              <a:t>Personal contact network</a:t>
            </a:r>
          </a:p>
        </p:txBody>
      </p:sp>
      <p:pic>
        <p:nvPicPr>
          <p:cNvPr id="2050" name="Picture 2" descr="network | Personal Network Blog">
            <a:extLst>
              <a:ext uri="{FF2B5EF4-FFF2-40B4-BE49-F238E27FC236}">
                <a16:creationId xmlns:a16="http://schemas.microsoft.com/office/drawing/2014/main" id="{7E014EED-E42C-4A90-9AF1-C0B62F94B9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24939" y="123676"/>
            <a:ext cx="4786604" cy="2907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enefits provided to entrepreneurs by personal contact networks | Download  Scientific Diagram">
            <a:extLst>
              <a:ext uri="{FF2B5EF4-FFF2-40B4-BE49-F238E27FC236}">
                <a16:creationId xmlns:a16="http://schemas.microsoft.com/office/drawing/2014/main" id="{57CFD390-E99C-49ED-A749-A34FACB081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52583" y="3155214"/>
            <a:ext cx="7725438" cy="3338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28910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A678705-CF8E-4B51-B199-74BB431C7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E17E22-15C6-47B6-B957-58A8838B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076F68F-43D8-4293-8C34-5085FD90B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2163" y="685800"/>
            <a:ext cx="10830681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57E558-8691-485D-A0B0-AE9DE03D6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114799"/>
            <a:ext cx="9486900" cy="84513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 cap="all" spc="30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Stakeholder analysis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A43034-4885-4A31-BA3F-933710B0D5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9422" y="1445843"/>
            <a:ext cx="4072272" cy="2311014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31204B2-7B9F-4F33-8F83-7F503988E8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306755" y="1517108"/>
            <a:ext cx="4072272" cy="2168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1661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A6B605E-B973-41C3-92CD-B85E8E91F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337CC61-9E93-4D80-9F1C-12CE9A0C0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1600" y="1371600"/>
            <a:ext cx="4038600" cy="4114801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9A5276-C973-4D0A-9131-41A10955B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8160" y="1833395"/>
            <a:ext cx="2998019" cy="19789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500" kern="1200" cap="all" spc="300" baseline="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Stakeholder types</a:t>
            </a:r>
          </a:p>
        </p:txBody>
      </p:sp>
      <p:pic>
        <p:nvPicPr>
          <p:cNvPr id="3074" name="Picture 2" descr="United Utilities - Stakeholder engagement">
            <a:extLst>
              <a:ext uri="{FF2B5EF4-FFF2-40B4-BE49-F238E27FC236}">
                <a16:creationId xmlns:a16="http://schemas.microsoft.com/office/drawing/2014/main" id="{EDC43784-970A-474B-9FD6-1F116B4A9A3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53100" y="1037082"/>
            <a:ext cx="6096000" cy="5018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8403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1270222-7C72-451C-B922-75C4D8487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British Airways">
            <a:extLst>
              <a:ext uri="{FF2B5EF4-FFF2-40B4-BE49-F238E27FC236}">
                <a16:creationId xmlns:a16="http://schemas.microsoft.com/office/drawing/2014/main" id="{4EBB8F65-8A12-4D2A-9E4E-BA0C411A4CC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707" y="685800"/>
            <a:ext cx="6638386" cy="5486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8337CC61-9E93-4D80-9F1C-12CE9A0C0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0" y="685800"/>
            <a:ext cx="4724400" cy="54863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543DDA-B3B8-493F-A637-153067B05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7600" y="1371599"/>
            <a:ext cx="3390900" cy="23604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kern="1200" cap="all" spc="300" baseline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BA stakeholders</a:t>
            </a:r>
          </a:p>
        </p:txBody>
      </p:sp>
    </p:spTree>
    <p:extLst>
      <p:ext uri="{BB962C8B-B14F-4D97-AF65-F5344CB8AC3E}">
        <p14:creationId xmlns:p14="http://schemas.microsoft.com/office/powerpoint/2010/main" val="41665185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C1CA7196-CAF1-4234-8849-E335F0BC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A7C3535-4FB5-4E5B-BDFE-FA61877AF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0"/>
            <a:ext cx="47244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97DF3F-8D61-42C8-ADE3-E3A19EAB9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40" y="1631722"/>
            <a:ext cx="3390899" cy="1303606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Power interest matrix</a:t>
            </a:r>
          </a:p>
        </p:txBody>
      </p:sp>
      <p:pic>
        <p:nvPicPr>
          <p:cNvPr id="5122" name="Picture 2" descr="Audience and stakeholders - Portal">
            <a:extLst>
              <a:ext uri="{FF2B5EF4-FFF2-40B4-BE49-F238E27FC236}">
                <a16:creationId xmlns:a16="http://schemas.microsoft.com/office/drawing/2014/main" id="{5AEE47FB-35E7-45A9-B23C-EE949A4BF2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6970" y="223284"/>
            <a:ext cx="6791059" cy="6529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6" name="Content Placeholder 5125">
            <a:extLst>
              <a:ext uri="{FF2B5EF4-FFF2-40B4-BE49-F238E27FC236}">
                <a16:creationId xmlns:a16="http://schemas.microsoft.com/office/drawing/2014/main" id="{EEF12905-054A-482B-A3F2-FFEF1AF25C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5301" y="3363984"/>
            <a:ext cx="3390899" cy="295240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dirty="0"/>
              <a:t>Clinical </a:t>
            </a:r>
          </a:p>
          <a:p>
            <a:pPr marL="0" indent="0" algn="ctr">
              <a:buNone/>
            </a:pPr>
            <a:r>
              <a:rPr lang="en-US" dirty="0"/>
              <a:t>Commissioning </a:t>
            </a:r>
          </a:p>
          <a:p>
            <a:pPr marL="0" indent="0" algn="ctr">
              <a:buNone/>
            </a:pPr>
            <a:r>
              <a:rPr lang="en-US" dirty="0"/>
              <a:t>Group</a:t>
            </a:r>
          </a:p>
          <a:p>
            <a:pPr marL="0" indent="0" algn="ctr">
              <a:buNone/>
            </a:pPr>
            <a:r>
              <a:rPr lang="en-US" dirty="0"/>
              <a:t>(NHS)</a:t>
            </a:r>
          </a:p>
        </p:txBody>
      </p:sp>
    </p:spTree>
    <p:extLst>
      <p:ext uri="{BB962C8B-B14F-4D97-AF65-F5344CB8AC3E}">
        <p14:creationId xmlns:p14="http://schemas.microsoft.com/office/powerpoint/2010/main" val="35977945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270222-7C72-451C-B922-75C4D8487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349D75E-F455-4CAB-B958-A261EDA6C7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7951" y="174297"/>
            <a:ext cx="6513187" cy="656240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337CC61-9E93-4D80-9F1C-12CE9A0C0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0" y="685800"/>
            <a:ext cx="4724400" cy="54863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EDE52B-27A2-4BB8-8FE8-9E9441141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7600" y="1371599"/>
            <a:ext cx="3390900" cy="23604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kern="1200" cap="all" spc="300" baseline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Your stakeholders – lecturer?</a:t>
            </a:r>
          </a:p>
        </p:txBody>
      </p:sp>
    </p:spTree>
    <p:extLst>
      <p:ext uri="{BB962C8B-B14F-4D97-AF65-F5344CB8AC3E}">
        <p14:creationId xmlns:p14="http://schemas.microsoft.com/office/powerpoint/2010/main" val="12576020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D309FA25-1772-4961-90BE-D39F20067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A7C3535-4FB5-4E5B-BDFE-FA61877AF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818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2EE64F-EE7C-4DC7-92D8-17217AB1A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28" y="239150"/>
            <a:ext cx="5397472" cy="1303606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Funding your idea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DA11F-E23B-45FA-B6FE-461736CF9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817152"/>
            <a:ext cx="5485227" cy="4499241"/>
          </a:xfrm>
        </p:spPr>
        <p:txBody>
          <a:bodyPr>
            <a:normAutofit/>
          </a:bodyPr>
          <a:lstStyle/>
          <a:p>
            <a:r>
              <a:rPr lang="en-US" dirty="0"/>
              <a:t>Loans – (Small business or private loan from Bank or BS).</a:t>
            </a:r>
          </a:p>
          <a:p>
            <a:r>
              <a:rPr lang="en-US" dirty="0"/>
              <a:t>Bootstrapping – (Personal funds, credit cards)</a:t>
            </a:r>
          </a:p>
          <a:p>
            <a:r>
              <a:rPr lang="en-US" dirty="0"/>
              <a:t>Venture Capital – (Person or firm that requires a percentage of ownership)</a:t>
            </a:r>
          </a:p>
          <a:p>
            <a:r>
              <a:rPr lang="en-US" dirty="0"/>
              <a:t>Angel Investor – (Invest during early ideas stage – High Risk)</a:t>
            </a:r>
          </a:p>
          <a:p>
            <a:endParaRPr lang="en-US" dirty="0"/>
          </a:p>
        </p:txBody>
      </p:sp>
      <p:pic>
        <p:nvPicPr>
          <p:cNvPr id="6146" name="Picture 2" descr="Funding For Small Business Startup - FinanceViewer">
            <a:extLst>
              <a:ext uri="{FF2B5EF4-FFF2-40B4-BE49-F238E27FC236}">
                <a16:creationId xmlns:a16="http://schemas.microsoft.com/office/drawing/2014/main" id="{BDB4598C-459C-4C22-96C4-7520BA1C37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56829" y="883376"/>
            <a:ext cx="5250909" cy="509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42342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Rectangle 78">
            <a:extLst>
              <a:ext uri="{FF2B5EF4-FFF2-40B4-BE49-F238E27FC236}">
                <a16:creationId xmlns:a16="http://schemas.microsoft.com/office/drawing/2014/main" id="{FDCB3397-6B53-4A3E-AE3D-5A64D8876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F7556730-3C78-4763-9148-6FC33C05C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9AA874-5C9C-4749-A708-E70BB95A7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5086723"/>
            <a:ext cx="9486900" cy="77694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kern="1200" cap="all" spc="300" baseline="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New York city marathon crowdfunding example</a:t>
            </a:r>
          </a:p>
        </p:txBody>
      </p:sp>
      <p:pic>
        <p:nvPicPr>
          <p:cNvPr id="7178" name="Picture 10">
            <a:extLst>
              <a:ext uri="{FF2B5EF4-FFF2-40B4-BE49-F238E27FC236}">
                <a16:creationId xmlns:a16="http://schemas.microsoft.com/office/drawing/2014/main" id="{C790367D-7538-4B6A-88A2-C2CC4F161F4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5" r="514"/>
          <a:stretch/>
        </p:blipFill>
        <p:spPr bwMode="auto">
          <a:xfrm>
            <a:off x="8153399" y="1363517"/>
            <a:ext cx="3136641" cy="3180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>
            <a:extLst>
              <a:ext uri="{FF2B5EF4-FFF2-40B4-BE49-F238E27FC236}">
                <a16:creationId xmlns:a16="http://schemas.microsoft.com/office/drawing/2014/main" id="{42F3D154-C005-442A-B1F5-362CEE0881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9"/>
          <a:stretch/>
        </p:blipFill>
        <p:spPr bwMode="auto">
          <a:xfrm>
            <a:off x="4209629" y="966410"/>
            <a:ext cx="3810841" cy="3864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Here's the main crowdfunding page for the campaign.">
            <a:extLst>
              <a:ext uri="{FF2B5EF4-FFF2-40B4-BE49-F238E27FC236}">
                <a16:creationId xmlns:a16="http://schemas.microsoft.com/office/drawing/2014/main" id="{7906D8A7-A936-4612-80D5-5CD58E9EB2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43"/>
          <a:stretch/>
        </p:blipFill>
        <p:spPr bwMode="auto">
          <a:xfrm>
            <a:off x="979714" y="1363516"/>
            <a:ext cx="3041780" cy="3105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34680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1270222-7C72-451C-B922-75C4D8487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4" name="Picture 2" descr="Crowdfunding Movies: How I Raised $18,617 in Short Film Funding">
            <a:extLst>
              <a:ext uri="{FF2B5EF4-FFF2-40B4-BE49-F238E27FC236}">
                <a16:creationId xmlns:a16="http://schemas.microsoft.com/office/drawing/2014/main" id="{1735AF43-8619-48A4-B669-E3F64313F2F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9249" y="625276"/>
            <a:ext cx="5965371" cy="5607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8337CC61-9E93-4D80-9F1C-12CE9A0C0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0" y="685800"/>
            <a:ext cx="4724400" cy="54863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997029-FEC8-4CFE-ABD5-FD3DFAEB8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1110" y="1903444"/>
            <a:ext cx="4565780" cy="23604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 cap="all" spc="300" baseline="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Crowdfunding campaign process</a:t>
            </a:r>
          </a:p>
        </p:txBody>
      </p:sp>
    </p:spTree>
    <p:extLst>
      <p:ext uri="{BB962C8B-B14F-4D97-AF65-F5344CB8AC3E}">
        <p14:creationId xmlns:p14="http://schemas.microsoft.com/office/powerpoint/2010/main" val="8786200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D6753ACD-8389-4A4D-8E6D-14DCDB250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4" name="Rectangle 74">
            <a:extLst>
              <a:ext uri="{FF2B5EF4-FFF2-40B4-BE49-F238E27FC236}">
                <a16:creationId xmlns:a16="http://schemas.microsoft.com/office/drawing/2014/main" id="{8A7C3535-4FB5-4E5B-BDFE-FA61877AF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8528" y="685800"/>
            <a:ext cx="4063972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106F1-7B67-4965-95C8-C541487A1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1686" y="1371600"/>
            <a:ext cx="3048734" cy="2057400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Social enterprise</a:t>
            </a:r>
            <a:br>
              <a:rPr lang="en-US" dirty="0"/>
            </a:br>
            <a:endParaRPr lang="en-US" dirty="0"/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F3B0A836-D158-428D-BFC3-7A27DB0B1F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34392" y="345232"/>
            <a:ext cx="6936581" cy="6298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238682-FC4B-4905-B9CE-62D1052C7C38}"/>
              </a:ext>
            </a:extLst>
          </p:cNvPr>
          <p:cNvSpPr txBox="1"/>
          <p:nvPr/>
        </p:nvSpPr>
        <p:spPr>
          <a:xfrm>
            <a:off x="1049869" y="3000106"/>
            <a:ext cx="33123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Combines entrepreneurial activity with a social purpose that aims to have a social impact rather than profit maximization </a:t>
            </a:r>
          </a:p>
        </p:txBody>
      </p:sp>
    </p:spTree>
    <p:extLst>
      <p:ext uri="{BB962C8B-B14F-4D97-AF65-F5344CB8AC3E}">
        <p14:creationId xmlns:p14="http://schemas.microsoft.com/office/powerpoint/2010/main" val="20880659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9D949742-730C-4F7B-88BE-E4E69F6D1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54" name="Rectangle 76">
            <a:extLst>
              <a:ext uri="{FF2B5EF4-FFF2-40B4-BE49-F238E27FC236}">
                <a16:creationId xmlns:a16="http://schemas.microsoft.com/office/drawing/2014/main" id="{DC5C0732-01DA-4A7C-ABF5-56B3C5B0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1" y="685801"/>
            <a:ext cx="47244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BABAD8-96D4-4339-B93C-507AA338B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5978" y="959278"/>
            <a:ext cx="3714872" cy="992512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Social Enterprise</a:t>
            </a:r>
          </a:p>
        </p:txBody>
      </p:sp>
      <p:pic>
        <p:nvPicPr>
          <p:cNvPr id="10246" name="Picture 6" descr="What is and how operates a Social Enterprise">
            <a:extLst>
              <a:ext uri="{FF2B5EF4-FFF2-40B4-BE49-F238E27FC236}">
                <a16:creationId xmlns:a16="http://schemas.microsoft.com/office/drawing/2014/main" id="{FEF02E92-4A2B-43AF-9747-789BFC3726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29" r="4682"/>
          <a:stretch/>
        </p:blipFill>
        <p:spPr bwMode="auto">
          <a:xfrm>
            <a:off x="20" y="10"/>
            <a:ext cx="6095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ADC5C-BCE3-4760-B47B-2B5C1E893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8995" y="2135939"/>
            <a:ext cx="3572540" cy="3546806"/>
          </a:xfrm>
        </p:spPr>
        <p:txBody>
          <a:bodyPr>
            <a:normAutofit/>
          </a:bodyPr>
          <a:lstStyle/>
          <a:p>
            <a:r>
              <a:rPr lang="en-US" dirty="0"/>
              <a:t>What are the potential issues with this model?</a:t>
            </a:r>
          </a:p>
          <a:p>
            <a:endParaRPr lang="en-US" dirty="0"/>
          </a:p>
          <a:p>
            <a:r>
              <a:rPr lang="en-US" dirty="0"/>
              <a:t>Who drives / impacts change?</a:t>
            </a:r>
          </a:p>
          <a:p>
            <a:endParaRPr lang="en-US" dirty="0"/>
          </a:p>
          <a:p>
            <a:r>
              <a:rPr lang="en-US" dirty="0"/>
              <a:t>Should parks be a social enterprise?</a:t>
            </a:r>
          </a:p>
        </p:txBody>
      </p:sp>
    </p:spTree>
    <p:extLst>
      <p:ext uri="{BB962C8B-B14F-4D97-AF65-F5344CB8AC3E}">
        <p14:creationId xmlns:p14="http://schemas.microsoft.com/office/powerpoint/2010/main" val="26560706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DDC08E3-BC7B-468A-8ADA-3C0D68806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7B174F74-15DB-45F3-BCE0-6428F35D3C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4114800"/>
            <a:ext cx="10820400" cy="2057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695157-FE18-48BB-AE12-EEC456B39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256369"/>
            <a:ext cx="8115300" cy="10000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 cap="all" spc="300" baseline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Storytelling – Steve jobs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AD9F192-3F75-4E4F-9E28-4E28E8FE89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939" b="6659"/>
          <a:stretch/>
        </p:blipFill>
        <p:spPr>
          <a:xfrm>
            <a:off x="685800" y="685800"/>
            <a:ext cx="5456816" cy="3429000"/>
          </a:xfrm>
          <a:prstGeom prst="rect">
            <a:avLst/>
          </a:prstGeom>
        </p:spPr>
      </p:pic>
      <p:pic>
        <p:nvPicPr>
          <p:cNvPr id="11266" name="Picture 2" descr="Steve Jobs - Wikipedia, the free encyclopedia | Steve jobs apple, Steve jobs,  Apple computer">
            <a:extLst>
              <a:ext uri="{FF2B5EF4-FFF2-40B4-BE49-F238E27FC236}">
                <a16:creationId xmlns:a16="http://schemas.microsoft.com/office/drawing/2014/main" id="{AAAE2C83-B000-4A81-8AA8-C066257837C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10102"/>
          <a:stretch/>
        </p:blipFill>
        <p:spPr bwMode="auto">
          <a:xfrm>
            <a:off x="6096000" y="685800"/>
            <a:ext cx="54102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88790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70258-EC22-4912-864D-81FFD1462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4751" y="123630"/>
            <a:ext cx="9722498" cy="1124340"/>
          </a:xfrm>
        </p:spPr>
        <p:txBody>
          <a:bodyPr/>
          <a:lstStyle/>
          <a:p>
            <a:r>
              <a:rPr lang="en-US" dirty="0"/>
              <a:t>Embrace your idea with a visual map</a:t>
            </a:r>
          </a:p>
        </p:txBody>
      </p:sp>
      <p:pic>
        <p:nvPicPr>
          <p:cNvPr id="12290" name="Picture 2" descr="Transformed by You – Win a Chance to See Your Idea Turned into Reality –  School of Computing">
            <a:extLst>
              <a:ext uri="{FF2B5EF4-FFF2-40B4-BE49-F238E27FC236}">
                <a16:creationId xmlns:a16="http://schemas.microsoft.com/office/drawing/2014/main" id="{516DCFE7-7A92-4552-9066-CD69257C28C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083" y="1763486"/>
            <a:ext cx="10385834" cy="4604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50372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FB7DE9-F562-4290-99B7-8C2189D61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337CC61-9E93-4D80-9F1C-12CE9A0C0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354F8A8-7D5A-4944-8B6C-36BBF5C0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2FD969-A07B-4473-9A22-3829EFA78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8350" y="4455143"/>
            <a:ext cx="8115299" cy="126540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 cap="all" spc="30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Visual map representation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B57AC89-4C08-4822-B5C2-7DBC21EF33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90262" y="1137453"/>
            <a:ext cx="9610530" cy="3383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4824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8" name="Picture 6" descr="What Do You Imagine the Future of VR Looks Like?">
            <a:extLst>
              <a:ext uri="{FF2B5EF4-FFF2-40B4-BE49-F238E27FC236}">
                <a16:creationId xmlns:a16="http://schemas.microsoft.com/office/drawing/2014/main" id="{61F6A0E5-4A8D-4DB3-91B5-828B3D95534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574" y="2557464"/>
            <a:ext cx="3655848" cy="1827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Don't Plan a Boring Capital Campaign - Imagine the Future">
            <a:extLst>
              <a:ext uri="{FF2B5EF4-FFF2-40B4-BE49-F238E27FC236}">
                <a16:creationId xmlns:a16="http://schemas.microsoft.com/office/drawing/2014/main" id="{EFCC7EDA-4BB1-42EF-A72B-56BCA0D87A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6212" y="2557463"/>
            <a:ext cx="3508310" cy="1827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4" name="Picture 12" descr="Imagine the future of mobility with AI : Movin'On Summit">
            <a:extLst>
              <a:ext uri="{FF2B5EF4-FFF2-40B4-BE49-F238E27FC236}">
                <a16:creationId xmlns:a16="http://schemas.microsoft.com/office/drawing/2014/main" id="{261B2B87-1B23-4979-917B-31BB71DFFC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7318" y="4600753"/>
            <a:ext cx="3224504" cy="2149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6" name="Picture 14" descr="What if we could imagine a future situation, whether that be a new  business, product, or even a… | by Christian | theuxblog.com">
            <a:extLst>
              <a:ext uri="{FF2B5EF4-FFF2-40B4-BE49-F238E27FC236}">
                <a16:creationId xmlns:a16="http://schemas.microsoft.com/office/drawing/2014/main" id="{72CC6225-CC6C-4ED9-A0A3-BB04C0FBCB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472" y="229767"/>
            <a:ext cx="10422197" cy="1636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8" name="Picture 16" descr="What Will Future Cities Look Like?">
            <a:extLst>
              <a:ext uri="{FF2B5EF4-FFF2-40B4-BE49-F238E27FC236}">
                <a16:creationId xmlns:a16="http://schemas.microsoft.com/office/drawing/2014/main" id="{B2F12327-697A-4D16-B4A7-4088FADFDE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574" y="4808989"/>
            <a:ext cx="3655848" cy="1863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30" name="Picture 18" descr="Future Sports and Technology that Will Blow Your Mind">
            <a:extLst>
              <a:ext uri="{FF2B5EF4-FFF2-40B4-BE49-F238E27FC236}">
                <a16:creationId xmlns:a16="http://schemas.microsoft.com/office/drawing/2014/main" id="{2BB06205-773E-4C0E-96E5-00D522D2A5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6211" y="4823276"/>
            <a:ext cx="3508310" cy="1853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32" name="Picture 20" descr="Future Sports: AI's Next Step. AI as Our Next Greatest Sportsmen | by Jye  Sawtell-Rickson | The Startup | Medium">
            <a:extLst>
              <a:ext uri="{FF2B5EF4-FFF2-40B4-BE49-F238E27FC236}">
                <a16:creationId xmlns:a16="http://schemas.microsoft.com/office/drawing/2014/main" id="{2B688352-C3F0-46C9-B7EE-AC2472B18C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511" y="2761861"/>
            <a:ext cx="3680612" cy="146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40136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C478F1-26B5-44C9-823B-523B85B11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337CC61-9E93-4D80-9F1C-12CE9A0C0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625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780E39-8121-4B2C-9CB5-EB6626BB6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818" y="685801"/>
            <a:ext cx="3057379" cy="30462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000" kern="1200" cap="all" spc="300" baseline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Creativity and psychological environment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9F3D933-74E9-4E1B-BD45-30F13F7596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85184" y="91499"/>
            <a:ext cx="6885992" cy="6675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3041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1FB7DE9-F562-4290-99B7-8C2189D61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337CC61-9E93-4D80-9F1C-12CE9A0C0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B354F8A8-7D5A-4944-8B6C-36BBF5C0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A330F1-565E-4A59-91EB-FACA76AB1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8350" y="4658263"/>
            <a:ext cx="8115299" cy="126540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b="1" kern="1200" cap="all" spc="30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Self confidence  </a:t>
            </a:r>
            <a:br>
              <a:rPr lang="en-US" sz="2800" kern="1200" cap="all" spc="30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800" kern="1200" cap="all" spc="30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 feeling of trust in one’s ability, qualities and judgement </a:t>
            </a:r>
          </a:p>
        </p:txBody>
      </p:sp>
      <p:pic>
        <p:nvPicPr>
          <p:cNvPr id="14338" name="Picture 2" descr="7 Secrets for Conveying Confidence as a Project Manager">
            <a:extLst>
              <a:ext uri="{FF2B5EF4-FFF2-40B4-BE49-F238E27FC236}">
                <a16:creationId xmlns:a16="http://schemas.microsoft.com/office/drawing/2014/main" id="{9F93EA6A-7BFC-415B-93C7-E6CFA8FF6AF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64970" y="772638"/>
            <a:ext cx="6662057" cy="3798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0407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1FB7DE9-F562-4290-99B7-8C2189D61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337CC61-9E93-4D80-9F1C-12CE9A0C0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B354F8A8-7D5A-4944-8B6C-36BBF5C0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2D9323-8825-4B31-877F-AF677F13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4053" y="4616994"/>
            <a:ext cx="8115299" cy="126540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 cap="all" spc="30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conscious competence model</a:t>
            </a:r>
          </a:p>
        </p:txBody>
      </p:sp>
      <p:pic>
        <p:nvPicPr>
          <p:cNvPr id="15362" name="Picture 2" descr="How the Four Stages of Competence Relate to Proper Breathing">
            <a:extLst>
              <a:ext uri="{FF2B5EF4-FFF2-40B4-BE49-F238E27FC236}">
                <a16:creationId xmlns:a16="http://schemas.microsoft.com/office/drawing/2014/main" id="{BAF10F06-1061-43F3-9A20-9BBC9EDF816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83364" y="853529"/>
            <a:ext cx="7791060" cy="3595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9804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0" name="Rectangle 74">
            <a:extLst>
              <a:ext uri="{FF2B5EF4-FFF2-40B4-BE49-F238E27FC236}">
                <a16:creationId xmlns:a16="http://schemas.microsoft.com/office/drawing/2014/main" id="{C4D50C41-5487-4C6D-B233-2DC613D05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91" name="Rectangle 76">
            <a:extLst>
              <a:ext uri="{FF2B5EF4-FFF2-40B4-BE49-F238E27FC236}">
                <a16:creationId xmlns:a16="http://schemas.microsoft.com/office/drawing/2014/main" id="{C2794E3E-966D-43D0-B426-D33988B92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40767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E6D349-8BA3-4CA9-9873-3E7EB7E8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27" y="2469056"/>
            <a:ext cx="2847105" cy="2626571"/>
          </a:xfrm>
        </p:spPr>
        <p:txBody>
          <a:bodyPr anchor="ctr">
            <a:normAutofit/>
          </a:bodyPr>
          <a:lstStyle/>
          <a:p>
            <a:pPr algn="ctr"/>
            <a:r>
              <a:rPr lang="en-US" sz="2200" b="1" dirty="0"/>
              <a:t>Authenticity</a:t>
            </a:r>
            <a:r>
              <a:rPr lang="en-US" sz="2200" dirty="0"/>
              <a:t> – Something that is legitimate or real</a:t>
            </a:r>
          </a:p>
        </p:txBody>
      </p:sp>
      <p:pic>
        <p:nvPicPr>
          <p:cNvPr id="16386" name="Picture 2" descr="The Real You: Design as an Act of Authenticity - OLC">
            <a:extLst>
              <a:ext uri="{FF2B5EF4-FFF2-40B4-BE49-F238E27FC236}">
                <a16:creationId xmlns:a16="http://schemas.microsoft.com/office/drawing/2014/main" id="{4CFB0304-EDEE-456B-A333-3DB221AD0A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2540" y="370205"/>
            <a:ext cx="3144348" cy="2098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How do we understand authentic leadership? | The Institute of Leadership &amp;  Mgt">
            <a:extLst>
              <a:ext uri="{FF2B5EF4-FFF2-40B4-BE49-F238E27FC236}">
                <a16:creationId xmlns:a16="http://schemas.microsoft.com/office/drawing/2014/main" id="{96151228-4B39-45AD-8518-5CD34251B3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54342" y="933060"/>
            <a:ext cx="7165118" cy="4739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70417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684F7-2C71-4AED-A1CD-81D0ED1A2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1765" y="1236306"/>
            <a:ext cx="4379362" cy="1371600"/>
          </a:xfrm>
        </p:spPr>
        <p:txBody>
          <a:bodyPr/>
          <a:lstStyle/>
          <a:p>
            <a:r>
              <a:rPr lang="en-US" b="1" dirty="0"/>
              <a:t>Public speaking</a:t>
            </a:r>
          </a:p>
        </p:txBody>
      </p:sp>
      <p:pic>
        <p:nvPicPr>
          <p:cNvPr id="17410" name="Picture 2" descr="How to Get Over a Fear of Public Speaking: A Comprehensive Guide | Career  Contessa | Public speaking, Public speaking activities, Public speaking  quotes">
            <a:extLst>
              <a:ext uri="{FF2B5EF4-FFF2-40B4-BE49-F238E27FC236}">
                <a16:creationId xmlns:a16="http://schemas.microsoft.com/office/drawing/2014/main" id="{D52CDA81-E7ED-4613-8A84-7E5B25E39B2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09943"/>
            <a:ext cx="5932421" cy="6638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2" name="Picture 4" descr="How I conquered my fear of public speaking and learned to give effective  presentations | Science | AAAS">
            <a:extLst>
              <a:ext uri="{FF2B5EF4-FFF2-40B4-BE49-F238E27FC236}">
                <a16:creationId xmlns:a16="http://schemas.microsoft.com/office/drawing/2014/main" id="{92712521-C599-4EE7-9C16-D28CA91E33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614" y="2991190"/>
            <a:ext cx="5279660" cy="2944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23374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FDCB3397-6B53-4A3E-AE3D-5A64D8876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F7556730-3C78-4763-9148-6FC33C05C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D8E173-C795-4312-84C9-57A1DBBFF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3567" y="5047522"/>
            <a:ext cx="9486900" cy="59633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 cap="all" spc="300" baseline="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Presentation delivery</a:t>
            </a:r>
          </a:p>
        </p:txBody>
      </p:sp>
      <p:pic>
        <p:nvPicPr>
          <p:cNvPr id="18434" name="Picture 2" descr="Delivery Presentations">
            <a:extLst>
              <a:ext uri="{FF2B5EF4-FFF2-40B4-BE49-F238E27FC236}">
                <a16:creationId xmlns:a16="http://schemas.microsoft.com/office/drawing/2014/main" id="{E1EFA1EB-66BA-47F9-A6A3-A424B36A7DD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15" r="15127"/>
          <a:stretch/>
        </p:blipFill>
        <p:spPr bwMode="auto">
          <a:xfrm>
            <a:off x="1072071" y="1529052"/>
            <a:ext cx="2948594" cy="299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8" name="Picture 6" descr="Make a Presentation BSBCMM401A. - ppt download">
            <a:extLst>
              <a:ext uri="{FF2B5EF4-FFF2-40B4-BE49-F238E27FC236}">
                <a16:creationId xmlns:a16="http://schemas.microsoft.com/office/drawing/2014/main" id="{6856CAD4-F409-40A3-886F-76EFEAB813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042"/>
          <a:stretch/>
        </p:blipFill>
        <p:spPr bwMode="auto">
          <a:xfrm>
            <a:off x="4262315" y="970384"/>
            <a:ext cx="3667369" cy="3862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6" name="Picture 4" descr="Tips for delivering great presentations | by Ananth Shenoy | Medium">
            <a:extLst>
              <a:ext uri="{FF2B5EF4-FFF2-40B4-BE49-F238E27FC236}">
                <a16:creationId xmlns:a16="http://schemas.microsoft.com/office/drawing/2014/main" id="{006D6362-1426-4576-B4A5-564FB92BC7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27" r="15588" b="5"/>
          <a:stretch/>
        </p:blipFill>
        <p:spPr bwMode="auto">
          <a:xfrm>
            <a:off x="8272745" y="1482399"/>
            <a:ext cx="2974745" cy="303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43701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1FB7DE9-F562-4290-99B7-8C2189D61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337CC61-9E93-4D80-9F1C-12CE9A0C0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B354F8A8-7D5A-4944-8B6C-36BBF5C0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FB57E7-9E34-472B-8212-0A4BFCDEC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3687878"/>
            <a:ext cx="8115299" cy="126540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 cap="all" spc="30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Navigating social media</a:t>
            </a:r>
          </a:p>
        </p:txBody>
      </p:sp>
      <p:pic>
        <p:nvPicPr>
          <p:cNvPr id="19458" name="Picture 2" descr="Navigating Social Media">
            <a:extLst>
              <a:ext uri="{FF2B5EF4-FFF2-40B4-BE49-F238E27FC236}">
                <a16:creationId xmlns:a16="http://schemas.microsoft.com/office/drawing/2014/main" id="{0B1413EB-F619-4892-A058-42C4E3539F9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76261" y="1110343"/>
            <a:ext cx="4349006" cy="2902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72F92C-5202-4592-A58A-E45928602A45}"/>
              </a:ext>
            </a:extLst>
          </p:cNvPr>
          <p:cNvSpPr txBox="1"/>
          <p:nvPr/>
        </p:nvSpPr>
        <p:spPr>
          <a:xfrm>
            <a:off x="4226767" y="5030795"/>
            <a:ext cx="3189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Which account for which purpose?</a:t>
            </a:r>
          </a:p>
        </p:txBody>
      </p:sp>
    </p:spTree>
    <p:extLst>
      <p:ext uri="{BB962C8B-B14F-4D97-AF65-F5344CB8AC3E}">
        <p14:creationId xmlns:p14="http://schemas.microsoft.com/office/powerpoint/2010/main" val="42104498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5E6D5-ABD1-4202-B094-5D692F362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7" y="368558"/>
            <a:ext cx="10562253" cy="811763"/>
          </a:xfrm>
        </p:spPr>
        <p:txBody>
          <a:bodyPr/>
          <a:lstStyle/>
          <a:p>
            <a:r>
              <a:rPr lang="en-US" dirty="0"/>
              <a:t>Developing your professional persona</a:t>
            </a:r>
          </a:p>
        </p:txBody>
      </p:sp>
      <p:pic>
        <p:nvPicPr>
          <p:cNvPr id="20482" name="Picture 2" descr="How to create a customer persona [free template] | Hallam">
            <a:extLst>
              <a:ext uri="{FF2B5EF4-FFF2-40B4-BE49-F238E27FC236}">
                <a16:creationId xmlns:a16="http://schemas.microsoft.com/office/drawing/2014/main" id="{CF31A043-9D3A-4559-9E0A-46AB9214A67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706" y="1564132"/>
            <a:ext cx="10375641" cy="5027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97786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721D3-0F2F-4C83-B93B-3A34958C4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3588" y="209939"/>
            <a:ext cx="9486900" cy="639147"/>
          </a:xfrm>
        </p:spPr>
        <p:txBody>
          <a:bodyPr/>
          <a:lstStyle/>
          <a:p>
            <a:r>
              <a:rPr lang="en-US" dirty="0"/>
              <a:t>Who do you want to become?</a:t>
            </a:r>
          </a:p>
        </p:txBody>
      </p:sp>
      <p:pic>
        <p:nvPicPr>
          <p:cNvPr id="21506" name="Picture 2" descr="The Future of Sports and Sport Business Management">
            <a:extLst>
              <a:ext uri="{FF2B5EF4-FFF2-40B4-BE49-F238E27FC236}">
                <a16:creationId xmlns:a16="http://schemas.microsoft.com/office/drawing/2014/main" id="{30D7C511-CD5E-4892-9135-1F7D156AAA6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672" y="1246866"/>
            <a:ext cx="3224222" cy="196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8" name="Picture 4" descr="How to become an Events Manager - Salary, Qualifications &amp; Reviews – SEEK">
            <a:extLst>
              <a:ext uri="{FF2B5EF4-FFF2-40B4-BE49-F238E27FC236}">
                <a16:creationId xmlns:a16="http://schemas.microsoft.com/office/drawing/2014/main" id="{CE7BC087-8A42-4A19-8AF0-9E41ACCCE7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4448" y="1510393"/>
            <a:ext cx="3152248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0" name="Picture 6" descr="Executive Event Manager | Luxury Concierge Service">
            <a:extLst>
              <a:ext uri="{FF2B5EF4-FFF2-40B4-BE49-F238E27FC236}">
                <a16:creationId xmlns:a16="http://schemas.microsoft.com/office/drawing/2014/main" id="{0CD6F4AB-1673-4908-B677-FE30869561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8250" y="3607641"/>
            <a:ext cx="2992941" cy="1991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4" name="Picture 10" descr="Isle of Wight NHS Trust - Bed Management Team">
            <a:extLst>
              <a:ext uri="{FF2B5EF4-FFF2-40B4-BE49-F238E27FC236}">
                <a16:creationId xmlns:a16="http://schemas.microsoft.com/office/drawing/2014/main" id="{A04CA368-A1EA-48FE-BAAA-9CAFE9CF79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69" y="3607641"/>
            <a:ext cx="3185325" cy="2003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8" name="Picture 14" descr="Finish Work On Laptop and : stockbeeldmateriaal en -video's (rechtenvrij)  14504905 | Shutterstock">
            <a:extLst>
              <a:ext uri="{FF2B5EF4-FFF2-40B4-BE49-F238E27FC236}">
                <a16:creationId xmlns:a16="http://schemas.microsoft.com/office/drawing/2014/main" id="{2E697760-AAFC-4A82-9961-62B4B7A954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4448" y="3771901"/>
            <a:ext cx="3152248" cy="1771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20" name="Picture 16" descr="Rams and Chargers see the NFL virtual draft as game changer - Los Angeles  Times">
            <a:extLst>
              <a:ext uri="{FF2B5EF4-FFF2-40B4-BE49-F238E27FC236}">
                <a16:creationId xmlns:a16="http://schemas.microsoft.com/office/drawing/2014/main" id="{886430FA-06A4-48D4-A313-6B5F88246B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0481" y="1227220"/>
            <a:ext cx="3010710" cy="2003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5B9F4BE4-8E2C-4BED-8807-F89161791977}"/>
              </a:ext>
            </a:extLst>
          </p:cNvPr>
          <p:cNvSpPr txBox="1">
            <a:spLocks/>
          </p:cNvSpPr>
          <p:nvPr/>
        </p:nvSpPr>
        <p:spPr>
          <a:xfrm>
            <a:off x="1352550" y="5884798"/>
            <a:ext cx="9486900" cy="63914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 cap="all" spc="3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Professional persona you need to develop?</a:t>
            </a:r>
          </a:p>
        </p:txBody>
      </p:sp>
    </p:spTree>
    <p:extLst>
      <p:ext uri="{BB962C8B-B14F-4D97-AF65-F5344CB8AC3E}">
        <p14:creationId xmlns:p14="http://schemas.microsoft.com/office/powerpoint/2010/main" val="11179636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7C478F1-26B5-44C9-823B-523B85B11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337CC61-9E93-4D80-9F1C-12CE9A0C0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625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89A948-55C0-4DEB-9F10-9E83FE856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560" y="1767981"/>
            <a:ext cx="3057379" cy="30462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300" kern="1200" cap="all" spc="300" baseline="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Your digital footprint</a:t>
            </a:r>
            <a:br>
              <a:rPr lang="en-US" sz="3300" kern="1200" cap="all" spc="300" baseline="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</a:br>
            <a:br>
              <a:rPr lang="en-US" sz="3300" kern="1200" cap="all" spc="300" baseline="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</a:br>
            <a:r>
              <a:rPr lang="en-US" sz="2800" i="1" kern="1200" cap="all" spc="300" baseline="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Who might look</a:t>
            </a:r>
            <a:r>
              <a:rPr lang="en-US" sz="2800" kern="1200" cap="all" spc="300" baseline="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?</a:t>
            </a:r>
            <a:endParaRPr lang="en-US" sz="3300" kern="1200" cap="all" spc="300" baseline="0" dirty="0">
              <a:solidFill>
                <a:schemeClr val="bg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2530" name="Picture 2" descr="Digital Footprints: What Do Your Footprints Say?">
            <a:extLst>
              <a:ext uri="{FF2B5EF4-FFF2-40B4-BE49-F238E27FC236}">
                <a16:creationId xmlns:a16="http://schemas.microsoft.com/office/drawing/2014/main" id="{494A761F-D706-4CFD-A032-56441305FB5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10200" y="1101012"/>
            <a:ext cx="6096000" cy="4683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38577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E7F3F-E1BB-45D7-92F6-C45A6172E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7840" y="867746"/>
            <a:ext cx="4768331" cy="634632"/>
          </a:xfrm>
        </p:spPr>
        <p:txBody>
          <a:bodyPr/>
          <a:lstStyle/>
          <a:p>
            <a:r>
              <a:rPr lang="en-US" dirty="0"/>
              <a:t>Individual brand</a:t>
            </a:r>
          </a:p>
        </p:txBody>
      </p:sp>
      <p:pic>
        <p:nvPicPr>
          <p:cNvPr id="23554" name="Picture 2" descr="More than football: why Ronaldo's transfer to Juventus means big brand  business | PR Week">
            <a:extLst>
              <a:ext uri="{FF2B5EF4-FFF2-40B4-BE49-F238E27FC236}">
                <a16:creationId xmlns:a16="http://schemas.microsoft.com/office/drawing/2014/main" id="{DD341494-2A63-406A-99E9-375AEC91C4D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0143" y="123484"/>
            <a:ext cx="2960623" cy="1743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8" name="Picture 6" descr="Brand Personality Model: A Modern Case Study | Trendjackers">
            <a:extLst>
              <a:ext uri="{FF2B5EF4-FFF2-40B4-BE49-F238E27FC236}">
                <a16:creationId xmlns:a16="http://schemas.microsoft.com/office/drawing/2014/main" id="{11979824-3427-4B89-B120-174B35093A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4114" y="2221407"/>
            <a:ext cx="8640147" cy="4403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60" name="Picture 8" descr="How a 'driver' flew past Mars in Elon Musk's Tesla car - Times of India">
            <a:extLst>
              <a:ext uri="{FF2B5EF4-FFF2-40B4-BE49-F238E27FC236}">
                <a16:creationId xmlns:a16="http://schemas.microsoft.com/office/drawing/2014/main" id="{D20E1093-8FF0-4145-A65A-8A603AAC17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234" y="123482"/>
            <a:ext cx="3112634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59466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F9FA54BD-E042-4C0D-9BF6-069D35072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0D0E3178-4966-4EEF-829B-5D1BAC92B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3" name="Rectangle 142">
            <a:extLst>
              <a:ext uri="{FF2B5EF4-FFF2-40B4-BE49-F238E27FC236}">
                <a16:creationId xmlns:a16="http://schemas.microsoft.com/office/drawing/2014/main" id="{797DB3B5-3773-4BC5-84D0-A26AB1DBB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2163" y="685800"/>
            <a:ext cx="10830681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28E9E9-530E-461E-8E98-26D92DAA0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1944" y="1342528"/>
            <a:ext cx="7919913" cy="88509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 cap="all" spc="30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Linkedin</a:t>
            </a:r>
          </a:p>
        </p:txBody>
      </p:sp>
      <p:pic>
        <p:nvPicPr>
          <p:cNvPr id="24580" name="Picture 4" descr="How to Write a Good LinkedIn Summary (For Real) | Let's Eat, Grandma">
            <a:extLst>
              <a:ext uri="{FF2B5EF4-FFF2-40B4-BE49-F238E27FC236}">
                <a16:creationId xmlns:a16="http://schemas.microsoft.com/office/drawing/2014/main" id="{1ED0E1AD-88E7-446F-874F-A10F0FD4FB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08" b="8"/>
          <a:stretch/>
        </p:blipFill>
        <p:spPr bwMode="auto">
          <a:xfrm>
            <a:off x="760015" y="729818"/>
            <a:ext cx="4277930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78" name="Picture 2" descr="LinkedIn Profile Tips to Boost Your Businesses Reputation">
            <a:extLst>
              <a:ext uri="{FF2B5EF4-FFF2-40B4-BE49-F238E27FC236}">
                <a16:creationId xmlns:a16="http://schemas.microsoft.com/office/drawing/2014/main" id="{6AFA1166-CD42-4814-925D-E4A575E9DE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33" r="15356" b="4"/>
          <a:stretch/>
        </p:blipFill>
        <p:spPr bwMode="auto">
          <a:xfrm>
            <a:off x="7786803" y="728654"/>
            <a:ext cx="3645182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4" name="Picture 8" descr="22 Easy Ways You Can Improve Your LinkedIn Profile | by Larry Kim |  Marketing and Entrepreneurship | Medium">
            <a:extLst>
              <a:ext uri="{FF2B5EF4-FFF2-40B4-BE49-F238E27FC236}">
                <a16:creationId xmlns:a16="http://schemas.microsoft.com/office/drawing/2014/main" id="{F47041F8-4EC8-4471-A8A5-66B00F4243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8980" y="3177528"/>
            <a:ext cx="7147248" cy="2905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2791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9F810E4-139D-4D0F-A81C-2783F5869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F9488A2-8E53-4B40-81EA-EF0126290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604" name="Picture 4" descr="Word of the Month: Sustainability">
            <a:extLst>
              <a:ext uri="{FF2B5EF4-FFF2-40B4-BE49-F238E27FC236}">
                <a16:creationId xmlns:a16="http://schemas.microsoft.com/office/drawing/2014/main" id="{E1A80801-E47A-43DD-9525-EE3D97DF882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99" b="21921"/>
          <a:stretch/>
        </p:blipFill>
        <p:spPr bwMode="auto">
          <a:xfrm>
            <a:off x="685801" y="685800"/>
            <a:ext cx="1082040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0674582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AnalogousFromDarkSeedLeftStep">
      <a:dk1>
        <a:srgbClr val="000000"/>
      </a:dk1>
      <a:lt1>
        <a:srgbClr val="FFFFFF"/>
      </a:lt1>
      <a:dk2>
        <a:srgbClr val="203039"/>
      </a:dk2>
      <a:lt2>
        <a:srgbClr val="E2E8E2"/>
      </a:lt2>
      <a:accent1>
        <a:srgbClr val="C34DBF"/>
      </a:accent1>
      <a:accent2>
        <a:srgbClr val="843BB1"/>
      </a:accent2>
      <a:accent3>
        <a:srgbClr val="644DC3"/>
      </a:accent3>
      <a:accent4>
        <a:srgbClr val="3B55B1"/>
      </a:accent4>
      <a:accent5>
        <a:srgbClr val="4D98C3"/>
      </a:accent5>
      <a:accent6>
        <a:srgbClr val="3BB1AB"/>
      </a:accent6>
      <a:hlink>
        <a:srgbClr val="3F7BBF"/>
      </a:hlink>
      <a:folHlink>
        <a:srgbClr val="7F7F7F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267</Words>
  <Application>Microsoft Office PowerPoint</Application>
  <PresentationFormat>Widescreen</PresentationFormat>
  <Paragraphs>51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Gill Sans MT</vt:lpstr>
      <vt:lpstr>Goudy Old Style</vt:lpstr>
      <vt:lpstr>ClassicFrameVTI</vt:lpstr>
      <vt:lpstr>Creativity and Value Creation </vt:lpstr>
      <vt:lpstr>Collaboration not competition </vt:lpstr>
      <vt:lpstr>PowerPoint Presentation</vt:lpstr>
      <vt:lpstr>Personal contact network</vt:lpstr>
      <vt:lpstr>Stakeholder analysis</vt:lpstr>
      <vt:lpstr>Stakeholder types</vt:lpstr>
      <vt:lpstr>BA stakeholders</vt:lpstr>
      <vt:lpstr>Power interest matrix</vt:lpstr>
      <vt:lpstr>Your stakeholders – lecturer?</vt:lpstr>
      <vt:lpstr>Funding your idea</vt:lpstr>
      <vt:lpstr>New York city marathon crowdfunding example</vt:lpstr>
      <vt:lpstr>Crowdfunding campaign process</vt:lpstr>
      <vt:lpstr>Social enterprise </vt:lpstr>
      <vt:lpstr>Social Enterprise</vt:lpstr>
      <vt:lpstr>Storytelling – Steve jobs</vt:lpstr>
      <vt:lpstr>Embrace your idea with a visual map</vt:lpstr>
      <vt:lpstr>Visual map representation </vt:lpstr>
      <vt:lpstr>PowerPoint Presentation</vt:lpstr>
      <vt:lpstr>Creativity and psychological environment</vt:lpstr>
      <vt:lpstr>Self confidence   a feeling of trust in one’s ability, qualities and judgement </vt:lpstr>
      <vt:lpstr>conscious competence model</vt:lpstr>
      <vt:lpstr>Authenticity – Something that is legitimate or real</vt:lpstr>
      <vt:lpstr>Public speaking</vt:lpstr>
      <vt:lpstr>Presentation delivery</vt:lpstr>
      <vt:lpstr>Navigating social media</vt:lpstr>
      <vt:lpstr>Developing your professional persona</vt:lpstr>
      <vt:lpstr>Who do you want to become?</vt:lpstr>
      <vt:lpstr>Your digital footprint  Who might look?</vt:lpstr>
      <vt:lpstr>Individual brand</vt:lpstr>
      <vt:lpstr>Linkedin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Creativity and Value Creation</dc:title>
  <dc:creator>Andrew Thomas</dc:creator>
  <cp:lastModifiedBy>Andrew Thomas</cp:lastModifiedBy>
  <cp:revision>3</cp:revision>
  <dcterms:created xsi:type="dcterms:W3CDTF">2020-10-18T20:50:18Z</dcterms:created>
  <dcterms:modified xsi:type="dcterms:W3CDTF">2022-10-20T14:13:07Z</dcterms:modified>
</cp:coreProperties>
</file>